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4"/>
  </p:normalViewPr>
  <p:slideViewPr>
    <p:cSldViewPr snapToGrid="0" snapToObjects="1">
      <p:cViewPr varScale="1">
        <p:scale>
          <a:sx n="120" d="100"/>
          <a:sy n="120" d="100"/>
        </p:scale>
        <p:origin x="14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02480436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1075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484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4665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2984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7016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8792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4670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65399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625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7783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709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94693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8070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685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11852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39588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28032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02433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8" name="Shape 25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127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845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4037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2250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26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59124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0613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4925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222250" algn="ctr" rtl="0">
              <a:spcBef>
                <a:spcPts val="0"/>
              </a:spcBef>
              <a:spcAft>
                <a:spcPts val="0"/>
              </a:spcAft>
              <a:buClr>
                <a:srgbClr val="6CB255"/>
              </a:buClr>
              <a:buSzPct val="100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114300" algn="ctr" rtl="0">
              <a:spcBef>
                <a:spcPts val="0"/>
              </a:spcBef>
              <a:spcAft>
                <a:spcPts val="0"/>
              </a:spcAft>
              <a:buClr>
                <a:srgbClr val="6CB255"/>
              </a:buClr>
              <a:buSzPct val="100000"/>
              <a:buFont typeface="Arial Black"/>
              <a:buNone/>
            </a:pPr>
            <a:endParaRPr sz="1800" b="0" i="0" u="none" strike="noStrike" cap="none">
              <a:solidFill>
                <a:srgbClr val="EAF1DD"/>
              </a:solidFill>
              <a:latin typeface="Arial"/>
              <a:ea typeface="Arial"/>
              <a:cs typeface="Arial"/>
              <a:sym typeface="Arial"/>
            </a:endParaRPr>
          </a:p>
          <a:p>
            <a:pPr marL="0" marR="0" lvl="0" indent="-127000" algn="ctr" rtl="0">
              <a:spcBef>
                <a:spcPts val="0"/>
              </a:spcBef>
              <a:spcAft>
                <a:spcPts val="0"/>
              </a:spcAft>
              <a:buClr>
                <a:srgbClr val="212F62"/>
              </a:buClr>
              <a:buSzPct val="100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101600" algn="ctr" rtl="0">
              <a:spcBef>
                <a:spcPts val="0"/>
              </a:spcBef>
              <a:buClr>
                <a:schemeClr val="dk1"/>
              </a:buClr>
              <a:buSzPct val="100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100000"/>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10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10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100000"/>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5" name="Shape 2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10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10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10000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1000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00000"/>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0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1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1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00000"/>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00000"/>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00000"/>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00000"/>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100000"/>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100000"/>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10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228600" algn="ctr" rtl="0">
              <a:spcBef>
                <a:spcPts val="0"/>
              </a:spcBef>
              <a:spcAft>
                <a:spcPts val="0"/>
              </a:spcAft>
              <a:buClr>
                <a:srgbClr val="6CB255"/>
              </a:buClr>
              <a:buSzPct val="100000"/>
              <a:buFont typeface="Arial Black"/>
              <a:buNone/>
            </a:pPr>
            <a:r>
              <a:rPr lang="en-US" sz="3600" b="0" i="0" u="none" strike="noStrike" cap="none" dirty="0">
                <a:solidFill>
                  <a:srgbClr val="6CB255"/>
                </a:solidFill>
                <a:latin typeface="Arial Black"/>
                <a:ea typeface="Arial Black"/>
                <a:cs typeface="Arial Black"/>
                <a:sym typeface="Arial Black"/>
              </a:rPr>
              <a:t>PRINCIPLES OF ECONOMICS 2e </a:t>
            </a:r>
          </a:p>
          <a:p>
            <a:pPr marL="0" marR="0" lvl="0" indent="-127000" algn="ctr" rtl="0">
              <a:spcBef>
                <a:spcPts val="0"/>
              </a:spcBef>
              <a:spcAft>
                <a:spcPts val="0"/>
              </a:spcAft>
              <a:buClr>
                <a:srgbClr val="212F62"/>
              </a:buClr>
              <a:buSzPct val="100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31</a:t>
            </a:r>
            <a:r>
              <a:rPr lang="en-US" sz="2000" b="1" i="0" u="none" strike="noStrike" cap="none" dirty="0">
                <a:solidFill>
                  <a:srgbClr val="212F62"/>
                </a:solidFill>
                <a:latin typeface="Arial"/>
                <a:ea typeface="Arial"/>
                <a:cs typeface="Arial"/>
                <a:sym typeface="Arial"/>
              </a:rPr>
              <a:t> The Impacts of Government Borrowing</a:t>
            </a:r>
          </a:p>
          <a:p>
            <a:pPr marL="0" marR="0" lvl="0" indent="-101600" algn="ctr" rtl="0">
              <a:spcBef>
                <a:spcPts val="0"/>
              </a:spcBef>
              <a:buClr>
                <a:schemeClr val="dk1"/>
              </a:buClr>
              <a:buSzPct val="100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SX-Stacked-TM-RGB-300dpi-2016.jpg"/>
          <p:cNvPicPr preferRelativeResize="0"/>
          <p:nvPr/>
        </p:nvPicPr>
        <p:blipFill rotWithShape="1">
          <a:blip r:embed="rId3">
            <a:alphaModFix/>
          </a:blip>
          <a:srcRect/>
          <a:stretch/>
        </p:blipFill>
        <p:spPr>
          <a:xfrm>
            <a:off x="7610087" y="5522882"/>
            <a:ext cx="1222295" cy="833203"/>
          </a:xfrm>
          <a:prstGeom prst="rect">
            <a:avLst/>
          </a:prstGeom>
          <a:noFill/>
          <a:ln>
            <a:noFill/>
          </a:ln>
        </p:spPr>
      </p:pic>
      <p:pic>
        <p:nvPicPr>
          <p:cNvPr id="5" name="Picture 4"/>
          <p:cNvPicPr>
            <a:picLocks noChangeAspect="1"/>
          </p:cNvPicPr>
          <p:nvPr/>
        </p:nvPicPr>
        <p:blipFill>
          <a:blip r:embed="rId4"/>
          <a:stretch>
            <a:fillRect/>
          </a:stretch>
        </p:blipFill>
        <p:spPr>
          <a:xfrm>
            <a:off x="3536586" y="2546251"/>
            <a:ext cx="2070827" cy="2679895"/>
          </a:xfrm>
          <a:prstGeom prst="rect">
            <a:avLst/>
          </a:prstGeom>
          <a:effectLst>
            <a:reflection blurRad="6350" stA="52000" endA="300" endPos="35000" dir="5400000" sy="-100000" algn="bl" rotWithShape="0"/>
          </a:effectLst>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41325"/>
            <a:ext cx="8062800" cy="728700"/>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Budget Deficits and Exchange Rates, Continued</a:t>
            </a:r>
          </a:p>
        </p:txBody>
      </p:sp>
      <p:sp>
        <p:nvSpPr>
          <p:cNvPr id="142" name="Shape 142"/>
          <p:cNvSpPr txBox="1">
            <a:spLocks noGrp="1"/>
          </p:cNvSpPr>
          <p:nvPr>
            <p:ph type="body" idx="1"/>
          </p:nvPr>
        </p:nvSpPr>
        <p:spPr>
          <a:xfrm>
            <a:off x="457200" y="4470075"/>
            <a:ext cx="8160300" cy="2115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European financial investors as a group will also be less likely to supply U.S. dollars to the foreign exchange markets, causing the supply of U.S. dollars to shift from S</a:t>
            </a:r>
            <a:r>
              <a:rPr lang="en-US" baseline="-25000" dirty="0"/>
              <a:t>0</a:t>
            </a:r>
            <a:r>
              <a:rPr lang="en-US" dirty="0"/>
              <a:t> to S</a:t>
            </a:r>
            <a:r>
              <a:rPr lang="en-US" baseline="-25000" dirty="0"/>
              <a:t>1</a:t>
            </a:r>
            <a:r>
              <a:rPr lang="en-US" dirty="0"/>
              <a:t>. </a:t>
            </a:r>
            <a:endParaRPr dirty="0"/>
          </a:p>
          <a:p>
            <a:pPr marL="457200" marR="0" lvl="0" indent="-317500" algn="l" rtl="0">
              <a:spcBef>
                <a:spcPts val="0"/>
              </a:spcBef>
              <a:spcAft>
                <a:spcPts val="0"/>
              </a:spcAft>
              <a:buSzPct val="70000"/>
              <a:buChar char="●"/>
            </a:pPr>
            <a:r>
              <a:rPr lang="en-US" dirty="0"/>
              <a:t>The equilibrium exchange rate strengthens from 0.9 euro/dollar at E</a:t>
            </a:r>
            <a:r>
              <a:rPr lang="en-US" baseline="-25000" dirty="0"/>
              <a:t>0</a:t>
            </a:r>
            <a:r>
              <a:rPr lang="en-US" dirty="0"/>
              <a:t> to 1.05 euros/dollar at E</a:t>
            </a:r>
            <a:r>
              <a:rPr lang="en-US" baseline="-25000" dirty="0"/>
              <a:t>1</a:t>
            </a:r>
            <a:r>
              <a:rPr lang="en-US" dirty="0"/>
              <a:t>.</a:t>
            </a:r>
          </a:p>
        </p:txBody>
      </p:sp>
      <p:pic>
        <p:nvPicPr>
          <p:cNvPr id="143" name="Shape 143" descr="This graph shows the demand and supply of foreign currency. The y-axis shows the euro/U.S. dollar exchange rate and the x-axis shows the quantity of dollars traded. As explained in the text, a budget deficit raises the demand for dollars (and lowers the supply of dollars) because foreign investors want to purchase U.S. government debt. The result is a stronger exchange rate."/>
          <p:cNvPicPr preferRelativeResize="0">
            <a:picLocks noGrp="1"/>
          </p:cNvPicPr>
          <p:nvPr>
            <p:ph type="pic" idx="2"/>
          </p:nvPr>
        </p:nvPicPr>
        <p:blipFill rotWithShape="1">
          <a:blip r:embed="rId3">
            <a:alphaModFix/>
          </a:blip>
          <a:srcRect/>
          <a:stretch/>
        </p:blipFill>
        <p:spPr>
          <a:xfrm>
            <a:off x="2024707" y="969986"/>
            <a:ext cx="4927800" cy="3500100"/>
          </a:xfrm>
          <a:prstGeom prst="rect">
            <a:avLst/>
          </a:prstGeom>
          <a:noFill/>
          <a:ln>
            <a:noFill/>
          </a:ln>
        </p:spPr>
      </p:pic>
      <p:pic>
        <p:nvPicPr>
          <p:cNvPr id="144" name="Shape 144"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a:spcBef>
                <a:spcPts val="0"/>
              </a:spcBef>
              <a:buNone/>
            </a:pPr>
            <a:r>
              <a:rPr lang="en-US"/>
              <a:t>Budget Deficits, Exchange Rates, and</a:t>
            </a:r>
          </a:p>
          <a:p>
            <a:pPr lvl="0">
              <a:spcBef>
                <a:spcPts val="0"/>
              </a:spcBef>
              <a:buNone/>
            </a:pPr>
            <a:r>
              <a:rPr lang="en-US"/>
              <a:t>Trade Deficits</a:t>
            </a:r>
          </a:p>
        </p:txBody>
      </p:sp>
      <p:sp>
        <p:nvSpPr>
          <p:cNvPr id="150" name="Shape 150"/>
          <p:cNvSpPr>
            <a:spLocks noGrp="1"/>
          </p:cNvSpPr>
          <p:nvPr>
            <p:ph type="pic" idx="2"/>
          </p:nvPr>
        </p:nvSpPr>
        <p:spPr>
          <a:xfrm>
            <a:off x="457200" y="1122369"/>
            <a:ext cx="8062800" cy="5371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Exchange rates can also help to explain why budget deficits are linked to trade deficits.</a:t>
            </a:r>
          </a:p>
          <a:p>
            <a:pPr lvl="0" rtl="0">
              <a:spcBef>
                <a:spcPts val="0"/>
              </a:spcBef>
              <a:buNone/>
            </a:pPr>
            <a:endParaRPr/>
          </a:p>
          <a:p>
            <a:pPr marL="457200" lvl="0" indent="-317500" rtl="0">
              <a:spcBef>
                <a:spcPts val="0"/>
              </a:spcBef>
              <a:buSzPct val="70000"/>
              <a:buChar char="●"/>
            </a:pPr>
            <a:r>
              <a:rPr lang="en-US"/>
              <a:t>A budget deficit can result in an inflow of foreign financial capital, a stronger exchange rate, and a trade deficit.</a:t>
            </a:r>
          </a:p>
          <a:p>
            <a:pPr lvl="0" rtl="0">
              <a:spcBef>
                <a:spcPts val="0"/>
              </a:spcBef>
              <a:buNone/>
            </a:pPr>
            <a:endParaRPr/>
          </a:p>
          <a:p>
            <a:pPr marL="914400" lvl="1" indent="-355600" rtl="0">
              <a:spcBef>
                <a:spcPts val="0"/>
              </a:spcBef>
              <a:buSzPct val="100000"/>
            </a:pPr>
            <a:r>
              <a:rPr lang="en-US"/>
              <a:t>The  U.S. budget deficit rises and foreign financial investment provides the source of funds for that budget deficit.</a:t>
            </a:r>
          </a:p>
          <a:p>
            <a:pPr lvl="0" rtl="0">
              <a:spcBef>
                <a:spcPts val="0"/>
              </a:spcBef>
              <a:buNone/>
            </a:pPr>
            <a:endParaRPr/>
          </a:p>
          <a:p>
            <a:pPr marL="914400" lvl="1" indent="-355600" rtl="0">
              <a:spcBef>
                <a:spcPts val="0"/>
              </a:spcBef>
              <a:buSzPct val="100000"/>
            </a:pPr>
            <a:r>
              <a:rPr lang="en-US"/>
              <a:t>This causes a stronger exchange rate.</a:t>
            </a:r>
          </a:p>
          <a:p>
            <a:pPr lvl="0" rtl="0">
              <a:spcBef>
                <a:spcPts val="0"/>
              </a:spcBef>
              <a:buNone/>
            </a:pPr>
            <a:endParaRPr/>
          </a:p>
          <a:p>
            <a:pPr marL="914400" lvl="1" indent="-355600">
              <a:spcBef>
                <a:spcPts val="0"/>
              </a:spcBef>
              <a:buSzPct val="100000"/>
            </a:pPr>
            <a:r>
              <a:rPr lang="en-US"/>
              <a:t>Makes it more difficult for exporters to sell their goods abroad while making imports cheaper, so a trade deficit (or a reduced trade surplus) results.</a:t>
            </a:r>
          </a:p>
        </p:txBody>
      </p:sp>
      <p:pic>
        <p:nvPicPr>
          <p:cNvPr id="153" name="Shape 15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7" name="Rectangle 6"/>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41325"/>
            <a:ext cx="8062800" cy="924900"/>
          </a:xfrm>
          <a:prstGeom prst="rect">
            <a:avLst/>
          </a:prstGeom>
        </p:spPr>
        <p:txBody>
          <a:bodyPr wrap="square" lIns="91425" tIns="91425" rIns="91425" bIns="91425" anchor="b" anchorCtr="0">
            <a:noAutofit/>
          </a:bodyPr>
          <a:lstStyle/>
          <a:p>
            <a:pPr lvl="0">
              <a:spcBef>
                <a:spcPts val="0"/>
              </a:spcBef>
              <a:buNone/>
            </a:pPr>
            <a:r>
              <a:rPr lang="en-US"/>
              <a:t>From Budget Deficits to International Economic Crisis</a:t>
            </a:r>
          </a:p>
        </p:txBody>
      </p:sp>
      <p:sp>
        <p:nvSpPr>
          <p:cNvPr id="159" name="Shape 15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 series of large budget deficits can become a cause for concern among international investors.</a:t>
            </a:r>
          </a:p>
          <a:p>
            <a:pPr lvl="0" rtl="0">
              <a:spcBef>
                <a:spcPts val="0"/>
              </a:spcBef>
              <a:buNone/>
            </a:pPr>
            <a:endParaRPr/>
          </a:p>
          <a:p>
            <a:pPr marL="457200" lvl="0" indent="-317500" rtl="0">
              <a:spcBef>
                <a:spcPts val="0"/>
              </a:spcBef>
              <a:spcAft>
                <a:spcPts val="0"/>
              </a:spcAft>
              <a:buSzPct val="70000"/>
              <a:buChar char="●"/>
            </a:pPr>
            <a:r>
              <a:rPr lang="en-US"/>
              <a:t>This could lead to an outflow of international financial capital, which can cause a deep recession by:</a:t>
            </a:r>
          </a:p>
          <a:p>
            <a:pPr marL="914400" lvl="1" indent="-355600" rtl="0">
              <a:spcBef>
                <a:spcPts val="0"/>
              </a:spcBef>
              <a:spcAft>
                <a:spcPts val="0"/>
              </a:spcAft>
              <a:buSzPct val="100000"/>
            </a:pPr>
            <a:r>
              <a:rPr lang="en-US"/>
              <a:t>depreciating the exchange rate,</a:t>
            </a:r>
          </a:p>
          <a:p>
            <a:pPr marL="914400" lvl="1" indent="-355600" rtl="0">
              <a:spcBef>
                <a:spcPts val="0"/>
              </a:spcBef>
              <a:spcAft>
                <a:spcPts val="0"/>
              </a:spcAft>
              <a:buSzPct val="100000"/>
            </a:pPr>
            <a:r>
              <a:rPr lang="en-US"/>
              <a:t>thus reducing banks’ ability to repay international loans</a:t>
            </a:r>
          </a:p>
          <a:p>
            <a:pPr marL="914400" lvl="1" indent="-355600">
              <a:spcBef>
                <a:spcPts val="0"/>
              </a:spcBef>
              <a:buSzPct val="100000"/>
            </a:pPr>
            <a:r>
              <a:rPr lang="en-US"/>
              <a:t>and reducing aggregate demand.</a:t>
            </a:r>
          </a:p>
        </p:txBody>
      </p:sp>
      <p:pic>
        <p:nvPicPr>
          <p:cNvPr id="160" name="Shape 16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41325"/>
            <a:ext cx="8062800" cy="828600"/>
          </a:xfrm>
          <a:prstGeom prst="rect">
            <a:avLst/>
          </a:prstGeom>
        </p:spPr>
        <p:txBody>
          <a:bodyPr wrap="square" lIns="91425" tIns="91425" rIns="91425" bIns="91425" anchor="b" anchorCtr="0">
            <a:noAutofit/>
          </a:bodyPr>
          <a:lstStyle/>
          <a:p>
            <a:pPr lvl="0">
              <a:spcBef>
                <a:spcPts val="0"/>
              </a:spcBef>
              <a:buNone/>
            </a:pPr>
            <a:r>
              <a:rPr lang="en-US"/>
              <a:t>18.3 How Government Borrowing Affects Private Saving</a:t>
            </a:r>
          </a:p>
        </p:txBody>
      </p:sp>
      <p:sp>
        <p:nvSpPr>
          <p:cNvPr id="166" name="Shape 166"/>
          <p:cNvSpPr>
            <a:spLocks noGrp="1"/>
          </p:cNvSpPr>
          <p:nvPr>
            <p:ph type="pic" idx="2"/>
          </p:nvPr>
        </p:nvSpPr>
        <p:spPr>
          <a:xfrm>
            <a:off x="457200" y="1122370"/>
            <a:ext cx="8062800" cy="50295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 change in government budgets may impact private saving.</a:t>
            </a:r>
          </a:p>
          <a:p>
            <a:pPr lvl="0" rtl="0">
              <a:spcBef>
                <a:spcPts val="0"/>
              </a:spcBef>
              <a:buNone/>
            </a:pPr>
            <a:endParaRPr/>
          </a:p>
          <a:p>
            <a:pPr marL="457200" lvl="0" indent="-317500" rtl="0">
              <a:spcBef>
                <a:spcPts val="0"/>
              </a:spcBef>
              <a:spcAft>
                <a:spcPts val="0"/>
              </a:spcAft>
              <a:buSzPct val="70000"/>
              <a:buChar char="●"/>
            </a:pPr>
            <a:r>
              <a:rPr lang="en-US" b="1"/>
              <a:t>Ricardian equivalence</a:t>
            </a:r>
            <a:r>
              <a:rPr lang="en-US"/>
              <a:t> - the theory that rational private households might shift their saving to offset government saving or borrowing.</a:t>
            </a:r>
          </a:p>
          <a:p>
            <a:pPr marL="914400" lvl="1" indent="-355600" rtl="0">
              <a:spcBef>
                <a:spcPts val="0"/>
              </a:spcBef>
              <a:spcAft>
                <a:spcPts val="0"/>
              </a:spcAft>
              <a:buSzPct val="100000"/>
            </a:pPr>
            <a:r>
              <a:rPr lang="en-US"/>
              <a:t>If true, then any change in budget deficits or budget surpluses would be completely offset by a corresponding change in private saving.</a:t>
            </a:r>
          </a:p>
          <a:p>
            <a:pPr marL="914400" lvl="1" indent="-355600" rtl="0">
              <a:spcBef>
                <a:spcPts val="0"/>
              </a:spcBef>
              <a:buSzPct val="100000"/>
            </a:pPr>
            <a:r>
              <a:rPr lang="en-US"/>
              <a:t>Changes in government borrowing would have no effect at all on either physical capital investment or trade balances.</a:t>
            </a:r>
          </a:p>
          <a:p>
            <a:pPr lvl="0" indent="457200" rtl="0">
              <a:spcBef>
                <a:spcPts val="0"/>
              </a:spcBef>
              <a:buNone/>
            </a:pPr>
            <a:endParaRPr/>
          </a:p>
          <a:p>
            <a:pPr marL="457200" lvl="0" indent="-317500">
              <a:spcBef>
                <a:spcPts val="0"/>
              </a:spcBef>
              <a:buSzPct val="70000"/>
              <a:buChar char="●"/>
            </a:pPr>
            <a:r>
              <a:rPr lang="en-US"/>
              <a:t>In reality, the private sector only </a:t>
            </a:r>
            <a:r>
              <a:rPr lang="en-US" i="1"/>
              <a:t>sometimes</a:t>
            </a:r>
            <a:r>
              <a:rPr lang="en-US"/>
              <a:t> and </a:t>
            </a:r>
            <a:r>
              <a:rPr lang="en-US" i="1"/>
              <a:t>partially</a:t>
            </a:r>
            <a:r>
              <a:rPr lang="en-US"/>
              <a:t> adjusts its savings behavior to offset government budget deficits and surpluses.</a:t>
            </a:r>
          </a:p>
        </p:txBody>
      </p:sp>
      <p:pic>
        <p:nvPicPr>
          <p:cNvPr id="167" name="Shape 16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U.S. Budget Deficits and Private Savings</a:t>
            </a:r>
          </a:p>
        </p:txBody>
      </p:sp>
      <p:sp>
        <p:nvSpPr>
          <p:cNvPr id="173" name="Shape 173"/>
          <p:cNvSpPr txBox="1">
            <a:spLocks noGrp="1"/>
          </p:cNvSpPr>
          <p:nvPr>
            <p:ph type="body" idx="1"/>
          </p:nvPr>
        </p:nvSpPr>
        <p:spPr>
          <a:xfrm>
            <a:off x="457200" y="4508148"/>
            <a:ext cx="8062800" cy="1519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a:t>The theory of </a:t>
            </a:r>
            <a:r>
              <a:rPr lang="en-US" sz="1900" dirty="0" err="1"/>
              <a:t>Ricardian</a:t>
            </a:r>
            <a:r>
              <a:rPr lang="en-US" sz="1900" dirty="0"/>
              <a:t> equivalence suggests that additional private saving will offset any increase in government borrowing, while reduced private saving will offset any decrease in government borrowing.</a:t>
            </a:r>
          </a:p>
          <a:p>
            <a:pPr marL="457200" marR="0" lvl="0" indent="-317500" algn="l" rtl="0">
              <a:spcBef>
                <a:spcPts val="0"/>
              </a:spcBef>
              <a:spcAft>
                <a:spcPts val="0"/>
              </a:spcAft>
              <a:buSzPct val="73684"/>
              <a:buChar char="●"/>
            </a:pPr>
            <a:r>
              <a:rPr lang="en-US" sz="1900" dirty="0"/>
              <a:t>Sometimes this theory holds true, and sometimes it does not. </a:t>
            </a:r>
          </a:p>
          <a:p>
            <a:pPr marR="0" lvl="0" indent="457200" algn="l" rtl="0">
              <a:spcBef>
                <a:spcPts val="0"/>
              </a:spcBef>
              <a:spcAft>
                <a:spcPts val="0"/>
              </a:spcAft>
              <a:buNone/>
            </a:pPr>
            <a:r>
              <a:rPr lang="en-US" sz="1600" dirty="0"/>
              <a:t>(Source: Bureau of Economic Analysis and Federal Reserve Economic Data)</a:t>
            </a:r>
          </a:p>
        </p:txBody>
      </p:sp>
      <p:pic>
        <p:nvPicPr>
          <p:cNvPr id="174" name="Shape 174" descr="The graph shows that government borrowing and private investment sometimes rise and fall together. For example, between 1980 and 1984 the deficit as a percentage of GDP fell from –5 to –2% and the gross private savings as a percentage of GDP also fell from 22% to 20%. In 2014, the gross private savings as around 20%, and the budget deficit/surplus was closer to –3%."/>
          <p:cNvPicPr preferRelativeResize="0">
            <a:picLocks noGrp="1"/>
          </p:cNvPicPr>
          <p:nvPr>
            <p:ph type="pic" idx="2"/>
          </p:nvPr>
        </p:nvPicPr>
        <p:blipFill rotWithShape="1">
          <a:blip r:embed="rId3">
            <a:alphaModFix/>
          </a:blip>
          <a:srcRect l="-7321" r="-7321"/>
          <a:stretch/>
        </p:blipFill>
        <p:spPr>
          <a:xfrm>
            <a:off x="457199" y="991755"/>
            <a:ext cx="8062913" cy="3500071"/>
          </a:xfrm>
          <a:prstGeom prst="rect">
            <a:avLst/>
          </a:prstGeom>
          <a:noFill/>
          <a:ln>
            <a:noFill/>
          </a:ln>
        </p:spPr>
      </p:pic>
      <p:pic>
        <p:nvPicPr>
          <p:cNvPr id="175" name="Shape 175"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18.4 Fiscal Policy, Investment, and </a:t>
            </a:r>
          </a:p>
          <a:p>
            <a:pPr lvl="0">
              <a:spcBef>
                <a:spcPts val="0"/>
              </a:spcBef>
              <a:buNone/>
            </a:pPr>
            <a:r>
              <a:rPr lang="en-US"/>
              <a:t>Economic Growth</a:t>
            </a:r>
          </a:p>
        </p:txBody>
      </p:sp>
      <p:sp>
        <p:nvSpPr>
          <p:cNvPr id="181" name="Shape 181"/>
          <p:cNvSpPr>
            <a:spLocks noGrp="1"/>
          </p:cNvSpPr>
          <p:nvPr>
            <p:ph type="pic" idx="2"/>
          </p:nvPr>
        </p:nvSpPr>
        <p:spPr>
          <a:xfrm>
            <a:off x="457200" y="1122370"/>
            <a:ext cx="8062800" cy="50616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The underpinnings of economic growth are investments in physical capital, human capital, and technology.</a:t>
            </a:r>
          </a:p>
          <a:p>
            <a:pPr marL="914400" lvl="1" indent="-355600" rtl="0">
              <a:spcBef>
                <a:spcPts val="0"/>
              </a:spcBef>
              <a:buSzPct val="100000"/>
            </a:pPr>
            <a:r>
              <a:rPr lang="en-US"/>
              <a:t>Set in an economic environment where firms and individuals can react to the incentives provided by well-functioning markets and flexible prices. </a:t>
            </a:r>
          </a:p>
          <a:p>
            <a:pPr lvl="0" indent="457200" rtl="0">
              <a:spcBef>
                <a:spcPts val="0"/>
              </a:spcBef>
              <a:buNone/>
            </a:pPr>
            <a:endParaRPr/>
          </a:p>
          <a:p>
            <a:pPr marL="457200" lvl="0" indent="-317500" rtl="0">
              <a:spcBef>
                <a:spcPts val="0"/>
              </a:spcBef>
              <a:buSzPct val="70000"/>
              <a:buChar char="●"/>
            </a:pPr>
            <a:r>
              <a:rPr lang="en-US"/>
              <a:t>Government borrowing can reduce the financial capital available for private firms to invest in physical capital. </a:t>
            </a:r>
          </a:p>
          <a:p>
            <a:pPr lvl="0" rtl="0">
              <a:spcBef>
                <a:spcPts val="0"/>
              </a:spcBef>
              <a:buNone/>
            </a:pPr>
            <a:endParaRPr/>
          </a:p>
          <a:p>
            <a:pPr marL="457200" lvl="0" indent="-317500" rtl="0">
              <a:spcBef>
                <a:spcPts val="0"/>
              </a:spcBef>
              <a:spcAft>
                <a:spcPts val="0"/>
              </a:spcAft>
              <a:buSzPct val="70000"/>
              <a:buChar char="●"/>
            </a:pPr>
            <a:r>
              <a:rPr lang="en-US"/>
              <a:t>However, government spending can also encourage certain elements of long-term growth.</a:t>
            </a:r>
          </a:p>
          <a:p>
            <a:pPr marL="914400" lvl="1" indent="-355600" rtl="0">
              <a:spcBef>
                <a:spcPts val="0"/>
              </a:spcBef>
              <a:buSzPct val="100000"/>
            </a:pPr>
            <a:r>
              <a:rPr lang="en-US"/>
              <a:t>Examples: spending on roads or water systems, on education, or on research and development that creates new technology.</a:t>
            </a:r>
          </a:p>
        </p:txBody>
      </p:sp>
      <p:pic>
        <p:nvPicPr>
          <p:cNvPr id="182" name="Shape 1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Crowding Out Physical Capital Investment</a:t>
            </a:r>
          </a:p>
        </p:txBody>
      </p:sp>
      <p:sp>
        <p:nvSpPr>
          <p:cNvPr id="188" name="Shape 18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 larger budget deficit will increase demand for financial capital. </a:t>
            </a:r>
          </a:p>
          <a:p>
            <a:pPr lvl="0" rtl="0">
              <a:spcBef>
                <a:spcPts val="0"/>
              </a:spcBef>
              <a:buNone/>
            </a:pPr>
            <a:endParaRPr/>
          </a:p>
          <a:p>
            <a:pPr marL="457200" lvl="0" indent="-317500" rtl="0">
              <a:spcBef>
                <a:spcPts val="0"/>
              </a:spcBef>
              <a:buSzPct val="70000"/>
              <a:buChar char="●"/>
            </a:pPr>
            <a:r>
              <a:rPr lang="en-US"/>
              <a:t>If private saving and the trade balance remain the same, then less financial capital will be available for private investment in physical capital. </a:t>
            </a:r>
          </a:p>
          <a:p>
            <a:pPr lvl="0" rtl="0">
              <a:spcBef>
                <a:spcPts val="0"/>
              </a:spcBef>
              <a:buNone/>
            </a:pPr>
            <a:endParaRPr/>
          </a:p>
          <a:p>
            <a:pPr marL="457200" lvl="0" indent="-317500">
              <a:spcBef>
                <a:spcPts val="0"/>
              </a:spcBef>
              <a:buSzPct val="70000"/>
              <a:buChar char="●"/>
            </a:pPr>
            <a:r>
              <a:rPr lang="en-US"/>
              <a:t>When government borrowing soaks up available financial capital and leaves less for private investment in physical capital, economists call the result </a:t>
            </a:r>
            <a:r>
              <a:rPr lang="en-US" u="sng"/>
              <a:t>crowding out</a:t>
            </a:r>
            <a:r>
              <a:rPr lang="en-US"/>
              <a:t>.</a:t>
            </a:r>
          </a:p>
        </p:txBody>
      </p:sp>
      <p:pic>
        <p:nvPicPr>
          <p:cNvPr id="189" name="Shape 18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143351"/>
            <a:ext cx="8062800" cy="743100"/>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dirty="0"/>
              <a:t>U.S. Budget Deficits/Surpluses and </a:t>
            </a:r>
          </a:p>
          <a:p>
            <a:pPr marL="0" marR="0" lvl="0" indent="-152400" algn="l" rtl="0">
              <a:spcBef>
                <a:spcPts val="0"/>
              </a:spcBef>
              <a:buClr>
                <a:srgbClr val="6CB255"/>
              </a:buClr>
              <a:buSzPct val="100000"/>
              <a:buFont typeface="Arial Black"/>
              <a:buNone/>
            </a:pPr>
            <a:r>
              <a:rPr lang="en-US" dirty="0"/>
              <a:t>Private Investment</a:t>
            </a:r>
          </a:p>
        </p:txBody>
      </p:sp>
      <p:sp>
        <p:nvSpPr>
          <p:cNvPr id="195" name="Shape 195"/>
          <p:cNvSpPr txBox="1">
            <a:spLocks noGrp="1"/>
          </p:cNvSpPr>
          <p:nvPr>
            <p:ph type="body" idx="1"/>
          </p:nvPr>
        </p:nvSpPr>
        <p:spPr>
          <a:xfrm>
            <a:off x="-1" y="4361186"/>
            <a:ext cx="9013371" cy="2117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a:t>The connection between private savings and flows of international capital plays a role in budget deficits and surpluses. </a:t>
            </a:r>
          </a:p>
          <a:p>
            <a:pPr marL="457200" marR="0" lvl="0" indent="-317500" algn="l" rtl="0">
              <a:spcBef>
                <a:spcPts val="0"/>
              </a:spcBef>
              <a:spcAft>
                <a:spcPts val="0"/>
              </a:spcAft>
              <a:buSzPct val="73684"/>
              <a:buChar char="●"/>
            </a:pPr>
            <a:r>
              <a:rPr lang="en-US" sz="1900" dirty="0"/>
              <a:t>Consequently, government borrowing and private investment sometimes rise and fall together. </a:t>
            </a:r>
          </a:p>
          <a:p>
            <a:pPr marL="457200" marR="0" lvl="0" indent="-317500" algn="l" rtl="0">
              <a:spcBef>
                <a:spcPts val="0"/>
              </a:spcBef>
              <a:spcAft>
                <a:spcPts val="0"/>
              </a:spcAft>
              <a:buSzPct val="73684"/>
              <a:buChar char="●"/>
            </a:pPr>
            <a:r>
              <a:rPr lang="en-US" sz="1900" dirty="0"/>
              <a:t>For example, the 1990s show a pattern in which reduced government borrowing helped to reduce crowding out so that more funds were available for private investment.</a:t>
            </a:r>
          </a:p>
        </p:txBody>
      </p:sp>
      <p:pic>
        <p:nvPicPr>
          <p:cNvPr id="196" name="Shape 196" descr="The graph shows that in the case of the United States, since 1980 government borrowing and private investment have often risen and fallen in tandem. The y-axis shows U.S. government deficits/surpluses and private investment as a portion of GDP. The x-axis plots years from 1980 to 2014. It suggests that reduced government borrowing can free up capital for private investment."/>
          <p:cNvPicPr preferRelativeResize="0">
            <a:picLocks noGrp="1"/>
          </p:cNvPicPr>
          <p:nvPr>
            <p:ph type="pic" idx="2"/>
          </p:nvPr>
        </p:nvPicPr>
        <p:blipFill rotWithShape="1">
          <a:blip r:embed="rId3">
            <a:alphaModFix/>
          </a:blip>
          <a:srcRect l="-17106" r="-17105"/>
          <a:stretch/>
        </p:blipFill>
        <p:spPr>
          <a:xfrm>
            <a:off x="457199" y="861124"/>
            <a:ext cx="8062913" cy="3500071"/>
          </a:xfrm>
          <a:prstGeom prst="rect">
            <a:avLst/>
          </a:prstGeom>
          <a:noFill/>
          <a:ln>
            <a:noFill/>
          </a:ln>
        </p:spPr>
      </p:pic>
      <p:pic>
        <p:nvPicPr>
          <p:cNvPr id="197" name="Shape 197"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Interest Rate Connection</a:t>
            </a:r>
          </a:p>
        </p:txBody>
      </p:sp>
      <p:sp>
        <p:nvSpPr>
          <p:cNvPr id="203" name="Shape 203"/>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 survey of economic studies on the connection between government borrowing and interest rates in the U.S. economy suggests that an increase of 1% in the budget deficit will lead to a rise in interest rates of between 0.5 and 1.0%.</a:t>
            </a:r>
          </a:p>
          <a:p>
            <a:pPr lvl="0" rtl="0">
              <a:spcBef>
                <a:spcPts val="0"/>
              </a:spcBef>
              <a:buNone/>
            </a:pPr>
            <a:endParaRPr/>
          </a:p>
          <a:p>
            <a:pPr marL="457200" lvl="0" indent="-317500">
              <a:spcBef>
                <a:spcPts val="0"/>
              </a:spcBef>
              <a:buSzPct val="70000"/>
              <a:buChar char="●"/>
            </a:pPr>
            <a:r>
              <a:rPr lang="en-US"/>
              <a:t>A higher interest rate tends to discourage firms from making physical capital investments. </a:t>
            </a:r>
          </a:p>
        </p:txBody>
      </p:sp>
      <p:pic>
        <p:nvPicPr>
          <p:cNvPr id="204" name="Shape 20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Budget Deficits and Interest Rates</a:t>
            </a:r>
          </a:p>
        </p:txBody>
      </p:sp>
      <p:sp>
        <p:nvSpPr>
          <p:cNvPr id="210" name="Shape 210"/>
          <p:cNvSpPr txBox="1">
            <a:spLocks noGrp="1"/>
          </p:cNvSpPr>
          <p:nvPr>
            <p:ph type="body" idx="1"/>
          </p:nvPr>
        </p:nvSpPr>
        <p:spPr>
          <a:xfrm>
            <a:off x="-114301" y="4470075"/>
            <a:ext cx="9111343" cy="2388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In the financial market, an increase in government borrowing can shift the demand curve for financial capital to the right from D</a:t>
            </a:r>
            <a:r>
              <a:rPr lang="en-US" baseline="-25000"/>
              <a:t>0</a:t>
            </a:r>
            <a:r>
              <a:rPr lang="en-US"/>
              <a:t> to D</a:t>
            </a:r>
            <a:r>
              <a:rPr lang="en-US" baseline="-25000"/>
              <a:t>1</a:t>
            </a:r>
            <a:r>
              <a:rPr lang="en-US"/>
              <a:t>. </a:t>
            </a:r>
          </a:p>
          <a:p>
            <a:pPr marL="457200" marR="0" lvl="0" indent="-317500" algn="l" rtl="0">
              <a:spcBef>
                <a:spcPts val="0"/>
              </a:spcBef>
              <a:spcAft>
                <a:spcPts val="0"/>
              </a:spcAft>
              <a:buSzPct val="70000"/>
              <a:buChar char="●"/>
            </a:pPr>
            <a:r>
              <a:rPr lang="en-US" dirty="0"/>
              <a:t>As the equilibrium interest rate shifts from E</a:t>
            </a:r>
            <a:r>
              <a:rPr lang="en-US" baseline="-25000" dirty="0"/>
              <a:t>0</a:t>
            </a:r>
            <a:r>
              <a:rPr lang="en-US" dirty="0"/>
              <a:t> to E</a:t>
            </a:r>
            <a:r>
              <a:rPr lang="en-US" baseline="-25000" dirty="0"/>
              <a:t>1</a:t>
            </a:r>
            <a:r>
              <a:rPr lang="en-US" dirty="0"/>
              <a:t>, the interest rate rises. </a:t>
            </a:r>
          </a:p>
          <a:p>
            <a:pPr marL="457200" marR="0" lvl="0" indent="-317500" algn="l" rtl="0">
              <a:spcBef>
                <a:spcPts val="0"/>
              </a:spcBef>
              <a:spcAft>
                <a:spcPts val="0"/>
              </a:spcAft>
              <a:buSzPct val="70000"/>
              <a:buChar char="●"/>
            </a:pPr>
            <a:r>
              <a:rPr lang="en-US" dirty="0"/>
              <a:t>The higher interest rate is one economic mechanism by which government borrowing can crowd out private investment.</a:t>
            </a:r>
          </a:p>
        </p:txBody>
      </p:sp>
      <p:pic>
        <p:nvPicPr>
          <p:cNvPr id="211" name="Shape 211" descr="The graph plots the downward-sloping demand and upward-sloping supply of financial capital. The y-axis is the interest rate (also known as the “price” of financial capital) and the x-axis shows the quantity of financial capital as a percentage of GDP. An increase in government borrowing increases the quantity of financial capital demanded at all interest rates. This is a rightward shift in the demand for financial capital. The graph shows that the equilibrium interest rate will rise."/>
          <p:cNvPicPr preferRelativeResize="0">
            <a:picLocks noGrp="1"/>
          </p:cNvPicPr>
          <p:nvPr>
            <p:ph type="pic" idx="2"/>
          </p:nvPr>
        </p:nvPicPr>
        <p:blipFill rotWithShape="1">
          <a:blip r:embed="rId3">
            <a:alphaModFix/>
          </a:blip>
          <a:srcRect/>
          <a:stretch/>
        </p:blipFill>
        <p:spPr>
          <a:xfrm>
            <a:off x="1988605" y="969986"/>
            <a:ext cx="5000100" cy="3500100"/>
          </a:xfrm>
          <a:prstGeom prst="rect">
            <a:avLst/>
          </a:prstGeom>
          <a:noFill/>
          <a:ln>
            <a:noFill/>
          </a:ln>
        </p:spPr>
      </p:pic>
      <p:pic>
        <p:nvPicPr>
          <p:cNvPr id="212" name="Shape 212"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CH.18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spcAft>
                <a:spcPts val="0"/>
              </a:spcAft>
              <a:buNone/>
            </a:pPr>
            <a:r>
              <a:rPr lang="en-US" sz="2800"/>
              <a:t>18.1: How Government Borrowing Affects </a:t>
            </a:r>
          </a:p>
          <a:p>
            <a:pPr marL="457200" lvl="0" indent="457200" rtl="0">
              <a:lnSpc>
                <a:spcPct val="115000"/>
              </a:lnSpc>
              <a:spcBef>
                <a:spcPts val="0"/>
              </a:spcBef>
              <a:buNone/>
            </a:pPr>
            <a:r>
              <a:rPr lang="en-US" sz="2800"/>
              <a:t>Investment and the Trade Balance</a:t>
            </a:r>
          </a:p>
          <a:p>
            <a:pPr lvl="0" rtl="0">
              <a:lnSpc>
                <a:spcPct val="115000"/>
              </a:lnSpc>
              <a:spcBef>
                <a:spcPts val="0"/>
              </a:spcBef>
              <a:buNone/>
            </a:pPr>
            <a:r>
              <a:rPr lang="en-US" sz="2800"/>
              <a:t>18.2: Fiscal Policy and the Trade Balance</a:t>
            </a:r>
          </a:p>
          <a:p>
            <a:pPr lvl="0" rtl="0">
              <a:lnSpc>
                <a:spcPct val="115000"/>
              </a:lnSpc>
              <a:spcBef>
                <a:spcPts val="0"/>
              </a:spcBef>
              <a:spcAft>
                <a:spcPts val="0"/>
              </a:spcAft>
              <a:buNone/>
            </a:pPr>
            <a:r>
              <a:rPr lang="en-US" sz="2800"/>
              <a:t>18.3: How Government Borrowing Affects Private </a:t>
            </a:r>
          </a:p>
          <a:p>
            <a:pPr marL="457200" lvl="0" indent="457200" rtl="0">
              <a:lnSpc>
                <a:spcPct val="115000"/>
              </a:lnSpc>
              <a:spcBef>
                <a:spcPts val="0"/>
              </a:spcBef>
              <a:buNone/>
            </a:pPr>
            <a:r>
              <a:rPr lang="en-US" sz="2800"/>
              <a:t>Saving</a:t>
            </a:r>
          </a:p>
          <a:p>
            <a:pPr lvl="0" rtl="0">
              <a:lnSpc>
                <a:spcPct val="115000"/>
              </a:lnSpc>
              <a:spcBef>
                <a:spcPts val="0"/>
              </a:spcBef>
              <a:spcAft>
                <a:spcPts val="0"/>
              </a:spcAft>
              <a:buNone/>
            </a:pPr>
            <a:r>
              <a:rPr lang="en-US" sz="2800"/>
              <a:t>18.4: Fiscal Policy, Investment, and Economic </a:t>
            </a:r>
          </a:p>
          <a:p>
            <a:pPr marL="457200" lvl="0" indent="457200" rtl="0">
              <a:lnSpc>
                <a:spcPct val="115000"/>
              </a:lnSpc>
              <a:spcBef>
                <a:spcPts val="0"/>
              </a:spcBef>
              <a:buNone/>
            </a:pPr>
            <a:r>
              <a:rPr lang="en-US" sz="2800"/>
              <a:t>Growth</a:t>
            </a:r>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Public Investment in Physical Capital</a:t>
            </a:r>
          </a:p>
        </p:txBody>
      </p:sp>
      <p:sp>
        <p:nvSpPr>
          <p:cNvPr id="218" name="Shape 218"/>
          <p:cNvSpPr>
            <a:spLocks noGrp="1"/>
          </p:cNvSpPr>
          <p:nvPr>
            <p:ph type="pic" idx="2"/>
          </p:nvPr>
        </p:nvSpPr>
        <p:spPr>
          <a:xfrm>
            <a:off x="457200" y="1122371"/>
            <a:ext cx="8062800" cy="4751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Public investment in physical capital can increase the economy's output and productivity.</a:t>
            </a:r>
          </a:p>
          <a:p>
            <a:pPr lvl="0" rtl="0">
              <a:spcBef>
                <a:spcPts val="0"/>
              </a:spcBef>
              <a:buNone/>
            </a:pPr>
            <a:endParaRPr/>
          </a:p>
          <a:p>
            <a:pPr marL="457200" lvl="0" indent="-317500" rtl="0">
              <a:spcBef>
                <a:spcPts val="0"/>
              </a:spcBef>
              <a:spcAft>
                <a:spcPts val="0"/>
              </a:spcAft>
              <a:buSzPct val="70000"/>
              <a:buChar char="●"/>
            </a:pPr>
            <a:r>
              <a:rPr lang="en-US"/>
              <a:t>Types of public physical capital:</a:t>
            </a:r>
          </a:p>
          <a:p>
            <a:pPr marL="914400" lvl="1" indent="-355600" rtl="0">
              <a:spcBef>
                <a:spcPts val="0"/>
              </a:spcBef>
              <a:spcAft>
                <a:spcPts val="0"/>
              </a:spcAft>
              <a:buSzPct val="100000"/>
            </a:pPr>
            <a:r>
              <a:rPr lang="en-US"/>
              <a:t>Transportation</a:t>
            </a:r>
          </a:p>
          <a:p>
            <a:pPr marL="914400" lvl="1" indent="-355600" rtl="0">
              <a:spcBef>
                <a:spcPts val="0"/>
              </a:spcBef>
              <a:spcAft>
                <a:spcPts val="0"/>
              </a:spcAft>
              <a:buSzPct val="100000"/>
            </a:pPr>
            <a:r>
              <a:rPr lang="en-US"/>
              <a:t>Community and regional development</a:t>
            </a:r>
          </a:p>
          <a:p>
            <a:pPr marL="914400" lvl="1" indent="-355600" rtl="0">
              <a:spcBef>
                <a:spcPts val="0"/>
              </a:spcBef>
              <a:spcAft>
                <a:spcPts val="0"/>
              </a:spcAft>
              <a:buSzPct val="100000"/>
            </a:pPr>
            <a:r>
              <a:rPr lang="en-US"/>
              <a:t>Natural resources and the environment</a:t>
            </a:r>
          </a:p>
          <a:p>
            <a:pPr marL="914400" lvl="1" indent="-355600" rtl="0">
              <a:spcBef>
                <a:spcPts val="0"/>
              </a:spcBef>
              <a:buSzPct val="100000"/>
            </a:pPr>
            <a:r>
              <a:rPr lang="en-US"/>
              <a:t>Education, training, employment, and social services</a:t>
            </a:r>
          </a:p>
          <a:p>
            <a:pPr lvl="0" indent="457200" rtl="0">
              <a:spcBef>
                <a:spcPts val="0"/>
              </a:spcBef>
              <a:buNone/>
            </a:pPr>
            <a:endParaRPr/>
          </a:p>
          <a:p>
            <a:pPr marL="457200" lvl="0" indent="-317500">
              <a:spcBef>
                <a:spcPts val="0"/>
              </a:spcBef>
              <a:buSzPct val="70000"/>
              <a:buChar char="●"/>
            </a:pPr>
            <a:r>
              <a:rPr lang="en-US"/>
              <a:t>It is hard to quantify how much government investment in physical capital will benefit the economy, because government responds to </a:t>
            </a:r>
            <a:r>
              <a:rPr lang="en-US" u="sng"/>
              <a:t>political</a:t>
            </a:r>
            <a:r>
              <a:rPr lang="en-US"/>
              <a:t> and economic incentives.</a:t>
            </a:r>
          </a:p>
        </p:txBody>
      </p:sp>
      <p:pic>
        <p:nvPicPr>
          <p:cNvPr id="219" name="Shape 21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a:spcBef>
                <a:spcPts val="0"/>
              </a:spcBef>
              <a:buNone/>
            </a:pPr>
            <a:r>
              <a:rPr lang="en-US"/>
              <a:t>Public Investment in Physical Capital, Continued</a:t>
            </a:r>
          </a:p>
        </p:txBody>
      </p:sp>
      <p:sp>
        <p:nvSpPr>
          <p:cNvPr id="225" name="Shape 225"/>
          <p:cNvSpPr>
            <a:spLocks noGrp="1"/>
          </p:cNvSpPr>
          <p:nvPr>
            <p:ph type="pic" idx="2"/>
          </p:nvPr>
        </p:nvSpPr>
        <p:spPr>
          <a:xfrm>
            <a:off x="457200" y="1122370"/>
            <a:ext cx="8062800" cy="50295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If government decides to finance an investment in public physical capital with </a:t>
            </a:r>
            <a:r>
              <a:rPr lang="en-US" u="sng"/>
              <a:t>higher taxes</a:t>
            </a:r>
            <a:r>
              <a:rPr lang="en-US"/>
              <a:t> or </a:t>
            </a:r>
            <a:r>
              <a:rPr lang="en-US" u="sng"/>
              <a:t>lower government spending in other areas</a:t>
            </a:r>
            <a:r>
              <a:rPr lang="en-US"/>
              <a:t>, it </a:t>
            </a:r>
            <a:r>
              <a:rPr lang="en-US" i="1"/>
              <a:t>may not</a:t>
            </a:r>
            <a:r>
              <a:rPr lang="en-US"/>
              <a:t> be directly crowding out private investment. </a:t>
            </a:r>
          </a:p>
          <a:p>
            <a:pPr lvl="0" rtl="0">
              <a:spcBef>
                <a:spcPts val="0"/>
              </a:spcBef>
              <a:buNone/>
            </a:pPr>
            <a:endParaRPr/>
          </a:p>
          <a:p>
            <a:pPr marL="457200" lvl="0" indent="-317500" rtl="0">
              <a:spcBef>
                <a:spcPts val="0"/>
              </a:spcBef>
              <a:buSzPct val="70000"/>
              <a:buChar char="●"/>
            </a:pPr>
            <a:r>
              <a:rPr lang="en-US"/>
              <a:t>Indirectly however, higher household taxes could cut down on the level of private savings available.</a:t>
            </a:r>
          </a:p>
          <a:p>
            <a:pPr lvl="0" rtl="0">
              <a:spcBef>
                <a:spcPts val="0"/>
              </a:spcBef>
              <a:buNone/>
            </a:pPr>
            <a:endParaRPr/>
          </a:p>
          <a:p>
            <a:pPr marL="457200" lvl="0" indent="-317500" rtl="0">
              <a:spcBef>
                <a:spcPts val="0"/>
              </a:spcBef>
              <a:buSzPct val="70000"/>
              <a:buChar char="●"/>
            </a:pPr>
            <a:r>
              <a:rPr lang="en-US"/>
              <a:t>If a government decides to finance an investment in public physical capital by </a:t>
            </a:r>
            <a:r>
              <a:rPr lang="en-US" u="sng"/>
              <a:t>borrowing</a:t>
            </a:r>
            <a:r>
              <a:rPr lang="en-US"/>
              <a:t>, it </a:t>
            </a:r>
            <a:r>
              <a:rPr lang="en-US" i="1"/>
              <a:t>may be</a:t>
            </a:r>
            <a:r>
              <a:rPr lang="en-US"/>
              <a:t> at the cost of crowding out investment in private physical capital.</a:t>
            </a:r>
          </a:p>
          <a:p>
            <a:pPr marL="0" lvl="0" indent="0">
              <a:spcBef>
                <a:spcPts val="0"/>
              </a:spcBef>
              <a:buNone/>
            </a:pPr>
            <a:endParaRPr/>
          </a:p>
        </p:txBody>
      </p:sp>
      <p:pic>
        <p:nvPicPr>
          <p:cNvPr id="226" name="Shape 22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Public Investment in Human Capital</a:t>
            </a:r>
          </a:p>
        </p:txBody>
      </p:sp>
      <p:sp>
        <p:nvSpPr>
          <p:cNvPr id="232" name="Shape 232"/>
          <p:cNvSpPr>
            <a:spLocks noGrp="1"/>
          </p:cNvSpPr>
          <p:nvPr>
            <p:ph type="pic" idx="2"/>
          </p:nvPr>
        </p:nvSpPr>
        <p:spPr>
          <a:xfrm>
            <a:off x="457200" y="1122376"/>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In most countries, the government plays a large role in society's investment in human capital through the education system.</a:t>
            </a:r>
          </a:p>
          <a:p>
            <a:pPr lvl="0" rtl="0">
              <a:spcBef>
                <a:spcPts val="0"/>
              </a:spcBef>
              <a:buNone/>
            </a:pPr>
            <a:endParaRPr/>
          </a:p>
          <a:p>
            <a:pPr marL="457200" lvl="0" indent="-317500" rtl="0">
              <a:spcBef>
                <a:spcPts val="0"/>
              </a:spcBef>
              <a:buSzPct val="70000"/>
              <a:buChar char="●"/>
            </a:pPr>
            <a:r>
              <a:rPr lang="en-US"/>
              <a:t>A highly educated and skilled workforce contributes to a higher rate of economic growth.</a:t>
            </a:r>
          </a:p>
          <a:p>
            <a:pPr lvl="0" rtl="0">
              <a:spcBef>
                <a:spcPts val="0"/>
              </a:spcBef>
              <a:buNone/>
            </a:pPr>
            <a:endParaRPr/>
          </a:p>
          <a:p>
            <a:pPr marL="457200" lvl="0" indent="-317500" rtl="0">
              <a:spcBef>
                <a:spcPts val="0"/>
              </a:spcBef>
              <a:spcAft>
                <a:spcPts val="0"/>
              </a:spcAft>
              <a:buSzPct val="70000"/>
              <a:buChar char="●"/>
            </a:pPr>
            <a:r>
              <a:rPr lang="en-US"/>
              <a:t>However in the U.S. in recent decades, increased financial resources at the K-12 level have not brought greater measurable gains in student performance. </a:t>
            </a:r>
          </a:p>
          <a:p>
            <a:pPr marL="914400" lvl="1" indent="-355600" rtl="0">
              <a:spcBef>
                <a:spcPts val="0"/>
              </a:spcBef>
              <a:buSzPct val="100000"/>
            </a:pPr>
            <a:r>
              <a:rPr lang="en-US"/>
              <a:t>Some education experts question whether the problems may be due to structure, not just to the resources spent.</a:t>
            </a:r>
          </a:p>
          <a:p>
            <a:pPr lvl="0" rtl="0">
              <a:spcBef>
                <a:spcPts val="0"/>
              </a:spcBef>
              <a:buNone/>
            </a:pPr>
            <a:endParaRPr/>
          </a:p>
          <a:p>
            <a:pPr marR="0" lvl="0" algn="l" rtl="0">
              <a:lnSpc>
                <a:spcPct val="100000"/>
              </a:lnSpc>
              <a:spcBef>
                <a:spcPts val="400"/>
              </a:spcBef>
              <a:spcAft>
                <a:spcPts val="600"/>
              </a:spcAft>
              <a:buNone/>
            </a:pPr>
            <a:endParaRPr/>
          </a:p>
        </p:txBody>
      </p:sp>
      <p:pic>
        <p:nvPicPr>
          <p:cNvPr id="233" name="Shape 23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Public Investment in Human Capital, </a:t>
            </a:r>
          </a:p>
          <a:p>
            <a:pPr lvl="0" rtl="0">
              <a:spcBef>
                <a:spcPts val="0"/>
              </a:spcBef>
              <a:buNone/>
            </a:pPr>
            <a:r>
              <a:rPr lang="en-US"/>
              <a:t>Continued</a:t>
            </a:r>
          </a:p>
        </p:txBody>
      </p:sp>
      <p:sp>
        <p:nvSpPr>
          <p:cNvPr id="239" name="Shape 239"/>
          <p:cNvSpPr>
            <a:spLocks noGrp="1"/>
          </p:cNvSpPr>
          <p:nvPr>
            <p:ph type="pic" idx="2"/>
          </p:nvPr>
        </p:nvSpPr>
        <p:spPr>
          <a:xfrm>
            <a:off x="457200" y="1122376"/>
            <a:ext cx="8062800" cy="54894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Other government programs seek to increase human capital either before or after the K–12 education system.</a:t>
            </a:r>
          </a:p>
          <a:p>
            <a:pPr marL="914400" lvl="1" indent="-355600" rtl="0">
              <a:spcBef>
                <a:spcPts val="0"/>
              </a:spcBef>
              <a:spcAft>
                <a:spcPts val="0"/>
              </a:spcAft>
              <a:buSzPct val="100000"/>
            </a:pPr>
            <a:r>
              <a:rPr lang="en-US" b="1"/>
              <a:t>Head Start program</a:t>
            </a:r>
            <a:r>
              <a:rPr lang="en-US"/>
              <a:t> - a program for early childhood education directed at families with limited educational and financial resources.</a:t>
            </a:r>
          </a:p>
          <a:p>
            <a:pPr marL="914400" lvl="1" indent="-355600" rtl="0">
              <a:spcBef>
                <a:spcPts val="0"/>
              </a:spcBef>
              <a:buSzPct val="100000"/>
            </a:pPr>
            <a:r>
              <a:rPr lang="en-US"/>
              <a:t>Government also offers support for universities and colleges.</a:t>
            </a:r>
          </a:p>
          <a:p>
            <a:pPr lvl="0" rtl="0">
              <a:spcBef>
                <a:spcPts val="0"/>
              </a:spcBef>
              <a:buNone/>
            </a:pPr>
            <a:endParaRPr/>
          </a:p>
          <a:p>
            <a:pPr marL="457200" lvl="0" indent="-317500" rtl="0">
              <a:spcBef>
                <a:spcPts val="0"/>
              </a:spcBef>
              <a:buSzPct val="70000"/>
              <a:buChar char="●"/>
            </a:pPr>
            <a:r>
              <a:rPr lang="en-US"/>
              <a:t>For the U.S. economy, and for other high-income countries, the primary focus at this time is more on how to get a bigger return from existing spending on education and how to improve the performance of the average high school graduate, rather than dramatic increases in education spending.</a:t>
            </a:r>
          </a:p>
        </p:txBody>
      </p:sp>
      <p:pic>
        <p:nvPicPr>
          <p:cNvPr id="240" name="Shape 24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241325"/>
            <a:ext cx="8062800" cy="1033500"/>
          </a:xfrm>
          <a:prstGeom prst="rect">
            <a:avLst/>
          </a:prstGeom>
          <a:noFill/>
          <a:ln>
            <a:noFill/>
          </a:ln>
        </p:spPr>
        <p:txBody>
          <a:bodyPr wrap="square" lIns="91425" tIns="45700" rIns="91425" bIns="45700" anchor="b" anchorCtr="0">
            <a:noAutofit/>
          </a:bodyPr>
          <a:lstStyle/>
          <a:p>
            <a:pPr marL="0" marR="0" lvl="0" indent="-69850" algn="l" rtl="0">
              <a:spcBef>
                <a:spcPts val="0"/>
              </a:spcBef>
              <a:buClr>
                <a:schemeClr val="dk1"/>
              </a:buClr>
              <a:buSzPct val="45833"/>
              <a:buFont typeface="Arial"/>
              <a:buNone/>
            </a:pPr>
            <a:r>
              <a:rPr lang="en-US"/>
              <a:t>Total Spending for Elementary, Secondary, and Vocational Education (1998–2014) in the United States</a:t>
            </a:r>
          </a:p>
        </p:txBody>
      </p:sp>
      <p:sp>
        <p:nvSpPr>
          <p:cNvPr id="246" name="Shape 246"/>
          <p:cNvSpPr txBox="1">
            <a:spLocks noGrp="1"/>
          </p:cNvSpPr>
          <p:nvPr>
            <p:ph type="body" idx="1"/>
          </p:nvPr>
        </p:nvSpPr>
        <p:spPr>
          <a:xfrm>
            <a:off x="-1" y="4843972"/>
            <a:ext cx="8948057" cy="1703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The graph shows that government spending on education was continually increasing up until 2006 where it leveled off until 2008 where it increased dramatically.</a:t>
            </a:r>
          </a:p>
          <a:p>
            <a:pPr marL="457200" marR="0" lvl="0" indent="-317500" algn="l" rtl="0">
              <a:spcBef>
                <a:spcPts val="0"/>
              </a:spcBef>
              <a:spcAft>
                <a:spcPts val="0"/>
              </a:spcAft>
              <a:buSzPct val="77777"/>
              <a:buChar char="●"/>
            </a:pPr>
            <a:r>
              <a:rPr lang="en-US" dirty="0"/>
              <a:t>Since 2010, spending has steadily decreased. </a:t>
            </a:r>
            <a:r>
              <a:rPr lang="en-US" sz="1400" dirty="0"/>
              <a:t>(Source: Office of Management and Budget)</a:t>
            </a:r>
          </a:p>
        </p:txBody>
      </p:sp>
      <p:pic>
        <p:nvPicPr>
          <p:cNvPr id="247" name="Shape 247" descr="The line graph shows that government spending on education has continually increased from 1998 up until 2006, where it leveled off. In 2008, it increased dramatically from $35 to over $70 million. Since 2010, spending has steadily decreased to a little over $40 million in 2014."/>
          <p:cNvPicPr preferRelativeResize="0">
            <a:picLocks noGrp="1"/>
          </p:cNvPicPr>
          <p:nvPr>
            <p:ph type="pic" idx="2"/>
          </p:nvPr>
        </p:nvPicPr>
        <p:blipFill rotWithShape="1">
          <a:blip r:embed="rId3">
            <a:alphaModFix/>
          </a:blip>
          <a:srcRect l="-11317" r="-11317"/>
          <a:stretch/>
        </p:blipFill>
        <p:spPr>
          <a:xfrm>
            <a:off x="457199" y="1274786"/>
            <a:ext cx="8062800" cy="3500100"/>
          </a:xfrm>
          <a:prstGeom prst="rect">
            <a:avLst/>
          </a:prstGeom>
          <a:noFill/>
          <a:ln>
            <a:noFill/>
          </a:ln>
        </p:spPr>
      </p:pic>
      <p:pic>
        <p:nvPicPr>
          <p:cNvPr id="248" name="Shape 248"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57200" y="241325"/>
            <a:ext cx="8062800" cy="796500"/>
          </a:xfrm>
          <a:prstGeom prst="rect">
            <a:avLst/>
          </a:prstGeom>
        </p:spPr>
        <p:txBody>
          <a:bodyPr wrap="square" lIns="91425" tIns="91425" rIns="91425" bIns="91425" anchor="b" anchorCtr="0">
            <a:noAutofit/>
          </a:bodyPr>
          <a:lstStyle/>
          <a:p>
            <a:pPr lvl="0">
              <a:spcBef>
                <a:spcPts val="0"/>
              </a:spcBef>
              <a:buNone/>
            </a:pPr>
            <a:r>
              <a:rPr lang="en-US"/>
              <a:t>How Fiscal Policy Can Improve </a:t>
            </a:r>
          </a:p>
          <a:p>
            <a:pPr lvl="0">
              <a:spcBef>
                <a:spcPts val="0"/>
              </a:spcBef>
              <a:buNone/>
            </a:pPr>
            <a:r>
              <a:rPr lang="en-US"/>
              <a:t>Technology</a:t>
            </a:r>
          </a:p>
        </p:txBody>
      </p:sp>
      <p:sp>
        <p:nvSpPr>
          <p:cNvPr id="254" name="Shape 254"/>
          <p:cNvSpPr>
            <a:spLocks noGrp="1"/>
          </p:cNvSpPr>
          <p:nvPr>
            <p:ph type="pic" idx="2"/>
          </p:nvPr>
        </p:nvSpPr>
        <p:spPr>
          <a:xfrm>
            <a:off x="457200" y="1166175"/>
            <a:ext cx="8062800" cy="5424300"/>
          </a:xfrm>
          <a:prstGeom prst="rect">
            <a:avLst/>
          </a:prstGeom>
        </p:spPr>
        <p:txBody>
          <a:bodyPr wrap="square" lIns="91425" tIns="91425" rIns="91425" bIns="91425" anchor="t" anchorCtr="0">
            <a:noAutofit/>
          </a:bodyPr>
          <a:lstStyle/>
          <a:p>
            <a:pPr marL="457200" lvl="0" indent="-317500" rtl="0">
              <a:spcBef>
                <a:spcPts val="0"/>
              </a:spcBef>
              <a:buSzPct val="73684"/>
              <a:buChar char="●"/>
            </a:pPr>
            <a:r>
              <a:rPr lang="en-US" sz="1900"/>
              <a:t>Research and development (R&amp;D) efforts are the lifeblood of new technology. </a:t>
            </a:r>
          </a:p>
          <a:p>
            <a:pPr lvl="0" rtl="0">
              <a:spcBef>
                <a:spcPts val="0"/>
              </a:spcBef>
              <a:buNone/>
            </a:pPr>
            <a:endParaRPr sz="1900"/>
          </a:p>
          <a:p>
            <a:pPr marL="457200" lvl="0" indent="-317500" rtl="0">
              <a:spcBef>
                <a:spcPts val="0"/>
              </a:spcBef>
              <a:spcAft>
                <a:spcPts val="0"/>
              </a:spcAft>
              <a:buSzPct val="73684"/>
              <a:buChar char="●"/>
            </a:pPr>
            <a:r>
              <a:rPr lang="en-US" sz="1900"/>
              <a:t>About one-fifth of U.S. R&amp;D spending goes to defense and space-oriented research. </a:t>
            </a:r>
          </a:p>
          <a:p>
            <a:pPr marL="914400" lvl="1" indent="-349250" rtl="0">
              <a:spcBef>
                <a:spcPts val="0"/>
              </a:spcBef>
              <a:buSzPct val="100000"/>
            </a:pPr>
            <a:r>
              <a:rPr lang="en-US" sz="1900"/>
              <a:t>Defense-oriented R&amp;D spending sometimes produces consumer-oriented spinoffs, but is less likely to benefit the civilian economy than direct civilian R&amp;D spending.</a:t>
            </a:r>
          </a:p>
          <a:p>
            <a:pPr lvl="0" indent="457200" rtl="0">
              <a:spcBef>
                <a:spcPts val="0"/>
              </a:spcBef>
              <a:buNone/>
            </a:pPr>
            <a:endParaRPr sz="1900"/>
          </a:p>
          <a:p>
            <a:pPr marL="457200" lvl="0" indent="-317500" rtl="0">
              <a:spcBef>
                <a:spcPts val="0"/>
              </a:spcBef>
              <a:spcAft>
                <a:spcPts val="0"/>
              </a:spcAft>
              <a:buSzPct val="73684"/>
              <a:buChar char="●"/>
            </a:pPr>
            <a:r>
              <a:rPr lang="en-US" sz="1900"/>
              <a:t>Fiscal policy can encourage R&amp;D using either direct spending or tax policy. </a:t>
            </a:r>
          </a:p>
          <a:p>
            <a:pPr marL="914400" lvl="1" indent="-349250" rtl="0">
              <a:spcBef>
                <a:spcPts val="0"/>
              </a:spcBef>
              <a:spcAft>
                <a:spcPts val="0"/>
              </a:spcAft>
              <a:buSzPct val="100000"/>
            </a:pPr>
            <a:r>
              <a:rPr lang="en-US" sz="1900"/>
              <a:t>Spend more on the R&amp;D in government laboratories.</a:t>
            </a:r>
          </a:p>
          <a:p>
            <a:pPr marL="914400" lvl="1" indent="-349250" rtl="0">
              <a:spcBef>
                <a:spcPts val="0"/>
              </a:spcBef>
              <a:spcAft>
                <a:spcPts val="0"/>
              </a:spcAft>
              <a:buSzPct val="100000"/>
            </a:pPr>
            <a:r>
              <a:rPr lang="en-US" sz="1900"/>
              <a:t>Expanding federal R&amp;D grants to universities and colleges, nonprofit organizations, and the private sector. </a:t>
            </a:r>
          </a:p>
          <a:p>
            <a:pPr marL="914400" marR="0" lvl="1" indent="-349250" algn="l" rtl="0">
              <a:lnSpc>
                <a:spcPct val="100000"/>
              </a:lnSpc>
              <a:spcBef>
                <a:spcPts val="0"/>
              </a:spcBef>
              <a:spcAft>
                <a:spcPts val="0"/>
              </a:spcAft>
              <a:buClr>
                <a:srgbClr val="6CB255"/>
              </a:buClr>
              <a:buSzPct val="100000"/>
              <a:buFont typeface="Arial"/>
            </a:pPr>
            <a:r>
              <a:rPr lang="en-US" sz="1900"/>
              <a:t>Tax incentives which allow firms to reduce their tax bill as they increase spending on R&amp;D.</a:t>
            </a:r>
          </a:p>
        </p:txBody>
      </p:sp>
      <p:pic>
        <p:nvPicPr>
          <p:cNvPr id="255" name="Shape 25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152400" algn="r" rtl="0">
              <a:spcBef>
                <a:spcPts val="0"/>
              </a:spcBef>
              <a:buClr>
                <a:srgbClr val="6CB255"/>
              </a:buClr>
              <a:buSzPct val="100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61" name="Shape 261"/>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101600" algn="ctr" rtl="0">
              <a:spcBef>
                <a:spcPts val="0"/>
              </a:spcBef>
              <a:spcAft>
                <a:spcPts val="0"/>
              </a:spcAft>
              <a:buClr>
                <a:srgbClr val="6CB255"/>
              </a:buClr>
              <a:buSzPct val="100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62" name="Shape 262"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President Lyndon B. Johnson</a:t>
            </a:r>
          </a:p>
        </p:txBody>
      </p:sp>
      <p:pic>
        <p:nvPicPr>
          <p:cNvPr id="88" name="Shape 88" descr="Image of President Lyndon Johnson speaking in a classroom in front of a blackboard.  "/>
          <p:cNvPicPr preferRelativeResize="0">
            <a:picLocks noGrp="1"/>
          </p:cNvPicPr>
          <p:nvPr>
            <p:ph type="pic" idx="2"/>
          </p:nvPr>
        </p:nvPicPr>
        <p:blipFill rotWithShape="1">
          <a:blip r:embed="rId3">
            <a:alphaModFix/>
          </a:blip>
          <a:srcRect/>
          <a:stretch/>
        </p:blipFill>
        <p:spPr>
          <a:xfrm>
            <a:off x="1207339" y="1122386"/>
            <a:ext cx="6562633" cy="3500071"/>
          </a:xfrm>
          <a:prstGeom prst="rect">
            <a:avLst/>
          </a:prstGeom>
          <a:noFill/>
          <a:ln>
            <a:noFill/>
          </a:ln>
        </p:spPr>
      </p:pic>
      <p:sp>
        <p:nvSpPr>
          <p:cNvPr id="89" name="Shape 89"/>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Font typeface="Arial"/>
              <a:buChar char="●"/>
            </a:pPr>
            <a:r>
              <a:rPr lang="en-US" b="0" i="0" u="none" strike="noStrike" cap="none">
                <a:solidFill>
                  <a:srgbClr val="000000"/>
                </a:solidFill>
                <a:latin typeface="Arial"/>
                <a:ea typeface="Arial"/>
                <a:cs typeface="Arial"/>
                <a:sym typeface="Arial"/>
              </a:rPr>
              <a:t>President Lyndon Johnson played a pivotal role in financing higher education. </a:t>
            </a:r>
          </a:p>
          <a:p>
            <a:pPr marR="0" lvl="0" algn="l" rtl="0">
              <a:spcBef>
                <a:spcPts val="0"/>
              </a:spcBef>
              <a:spcAft>
                <a:spcPts val="0"/>
              </a:spcAft>
              <a:buNone/>
            </a:pPr>
            <a:r>
              <a:rPr lang="en-US" sz="1800"/>
              <a:t>              </a:t>
            </a:r>
            <a:r>
              <a:rPr lang="en-US" sz="1800" b="0" i="0" u="none" strike="noStrike" cap="none">
                <a:solidFill>
                  <a:srgbClr val="000000"/>
                </a:solidFill>
                <a:latin typeface="Arial"/>
                <a:ea typeface="Arial"/>
                <a:cs typeface="Arial"/>
                <a:sym typeface="Arial"/>
              </a:rPr>
              <a:t>(Credit: modification of image by LBJ Museum &amp; Library)</a:t>
            </a:r>
          </a:p>
        </p:txBody>
      </p:sp>
      <p:pic>
        <p:nvPicPr>
          <p:cNvPr id="90" name="Shape 90"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796500"/>
          </a:xfrm>
          <a:prstGeom prst="rect">
            <a:avLst/>
          </a:prstGeom>
        </p:spPr>
        <p:txBody>
          <a:bodyPr wrap="square" lIns="91425" tIns="91425" rIns="91425" bIns="91425" anchor="b" anchorCtr="0">
            <a:noAutofit/>
          </a:bodyPr>
          <a:lstStyle/>
          <a:p>
            <a:pPr lvl="0">
              <a:spcBef>
                <a:spcPts val="0"/>
              </a:spcBef>
              <a:buNone/>
            </a:pPr>
            <a:r>
              <a:rPr lang="en-US"/>
              <a:t>18.1 How Government Borrowing Affects Investment and the Trade Balance</a:t>
            </a:r>
          </a:p>
        </p:txBody>
      </p:sp>
      <p:sp>
        <p:nvSpPr>
          <p:cNvPr id="96" name="Shape 96"/>
          <p:cNvSpPr>
            <a:spLocks noGrp="1"/>
          </p:cNvSpPr>
          <p:nvPr>
            <p:ph type="pic" idx="2"/>
          </p:nvPr>
        </p:nvSpPr>
        <p:spPr>
          <a:xfrm>
            <a:off x="457200" y="973600"/>
            <a:ext cx="8062800" cy="5670600"/>
          </a:xfrm>
          <a:prstGeom prst="rect">
            <a:avLst/>
          </a:prstGeom>
        </p:spPr>
        <p:txBody>
          <a:bodyPr wrap="square" lIns="91425" tIns="91425" rIns="91425" bIns="91425" anchor="t" anchorCtr="0">
            <a:noAutofit/>
          </a:bodyPr>
          <a:lstStyle/>
          <a:p>
            <a:pPr marL="457200" lvl="0" indent="-317500" rtl="0">
              <a:spcBef>
                <a:spcPts val="0"/>
              </a:spcBef>
              <a:spcAft>
                <a:spcPts val="0"/>
              </a:spcAft>
              <a:buSzPct val="73684"/>
              <a:buChar char="●"/>
            </a:pPr>
            <a:r>
              <a:rPr lang="en-US" sz="1900" dirty="0"/>
              <a:t>When governments are borrowers in financial markets, there are 3 possible sources for the funds from a macroeconomic point of view: </a:t>
            </a:r>
          </a:p>
          <a:p>
            <a:pPr marL="914400" lvl="1" indent="-349250" rtl="0">
              <a:spcBef>
                <a:spcPts val="0"/>
              </a:spcBef>
              <a:spcAft>
                <a:spcPts val="0"/>
              </a:spcAft>
              <a:buSzPct val="100000"/>
            </a:pPr>
            <a:r>
              <a:rPr lang="en-US" sz="1900" dirty="0"/>
              <a:t>households might save more;</a:t>
            </a:r>
          </a:p>
          <a:p>
            <a:pPr marL="914400" lvl="1" indent="-349250" rtl="0">
              <a:spcBef>
                <a:spcPts val="0"/>
              </a:spcBef>
              <a:spcAft>
                <a:spcPts val="0"/>
              </a:spcAft>
              <a:buSzPct val="100000"/>
            </a:pPr>
            <a:r>
              <a:rPr lang="en-US" sz="1900" dirty="0"/>
              <a:t>private firms might borrow less; </a:t>
            </a:r>
          </a:p>
          <a:p>
            <a:pPr marL="914400" lvl="1" indent="-349250" rtl="0">
              <a:spcBef>
                <a:spcPts val="0"/>
              </a:spcBef>
              <a:buSzPct val="100000"/>
            </a:pPr>
            <a:r>
              <a:rPr lang="en-US" sz="1900" dirty="0"/>
              <a:t>more foreign financial investors from outside the country.</a:t>
            </a:r>
            <a:endParaRPr sz="1900" dirty="0"/>
          </a:p>
          <a:p>
            <a:pPr marL="457200" lvl="0" indent="-317500" rtl="0">
              <a:spcBef>
                <a:spcPts val="0"/>
              </a:spcBef>
              <a:buSzPct val="73684"/>
              <a:buChar char="●"/>
            </a:pPr>
            <a:r>
              <a:rPr lang="en-US" sz="1900" dirty="0"/>
              <a:t>Recall that the </a:t>
            </a:r>
            <a:r>
              <a:rPr lang="en-US" sz="1900" u="sng" dirty="0"/>
              <a:t>national saving and investment identity</a:t>
            </a:r>
            <a:r>
              <a:rPr lang="en-US" sz="1900" dirty="0"/>
              <a:t> always holds:</a:t>
            </a:r>
            <a:endParaRPr dirty="0"/>
          </a:p>
          <a:p>
            <a:pPr lvl="0" algn="ctr" rtl="0">
              <a:spcBef>
                <a:spcPts val="0"/>
              </a:spcBef>
              <a:buNone/>
            </a:pPr>
            <a:r>
              <a:rPr lang="en-US" sz="1800" dirty="0"/>
              <a:t>Quantity supplied of financial capital = Quantity demanded of financial capital</a:t>
            </a:r>
          </a:p>
          <a:p>
            <a:pPr marL="1828800" lvl="0" indent="457200" rtl="0">
              <a:spcBef>
                <a:spcPts val="0"/>
              </a:spcBef>
              <a:buNone/>
            </a:pPr>
            <a:r>
              <a:rPr lang="en-US" dirty="0"/>
              <a:t>   </a:t>
            </a:r>
            <a:r>
              <a:rPr lang="en-US" sz="1900" dirty="0"/>
              <a:t>S + (M – X) = I + (G – T)</a:t>
            </a:r>
          </a:p>
          <a:p>
            <a:pPr marL="1828800" lvl="0" indent="457200" rtl="0">
              <a:spcBef>
                <a:spcPts val="0"/>
              </a:spcBef>
              <a:buNone/>
            </a:pPr>
            <a:endParaRPr sz="1900" dirty="0"/>
          </a:p>
          <a:p>
            <a:pPr marL="1828800" lvl="0" indent="-69850" algn="l" rtl="0">
              <a:spcBef>
                <a:spcPts val="0"/>
              </a:spcBef>
              <a:buClr>
                <a:schemeClr val="dk1"/>
              </a:buClr>
              <a:buSzPct val="57894"/>
              <a:buFont typeface="Arial"/>
              <a:buNone/>
            </a:pPr>
            <a:r>
              <a:rPr lang="en-US" sz="1900" dirty="0"/>
              <a:t>   S = saving by individuals and firms</a:t>
            </a:r>
          </a:p>
          <a:p>
            <a:pPr lvl="0" algn="ctr" rtl="0">
              <a:spcBef>
                <a:spcPts val="0"/>
              </a:spcBef>
              <a:buClr>
                <a:schemeClr val="dk1"/>
              </a:buClr>
              <a:buSzPct val="57894"/>
              <a:buFont typeface="Arial"/>
              <a:buNone/>
            </a:pPr>
            <a:r>
              <a:rPr lang="en-US" sz="1900" dirty="0"/>
              <a:t>  		      ( M – X) = imports (M) - exports (E) = trade deficit (or surplus)</a:t>
            </a:r>
          </a:p>
          <a:p>
            <a:pPr marL="1828800" lvl="0" indent="-69850" algn="l" rtl="0">
              <a:spcBef>
                <a:spcPts val="0"/>
              </a:spcBef>
              <a:buClr>
                <a:schemeClr val="dk1"/>
              </a:buClr>
              <a:buSzPct val="57894"/>
              <a:buFont typeface="Arial"/>
              <a:buNone/>
            </a:pPr>
            <a:r>
              <a:rPr lang="en-US" sz="1900" dirty="0"/>
              <a:t>    I = private sector investment</a:t>
            </a:r>
          </a:p>
          <a:p>
            <a:pPr lvl="0" rtl="0">
              <a:spcBef>
                <a:spcPts val="0"/>
              </a:spcBef>
              <a:buClr>
                <a:schemeClr val="dk1"/>
              </a:buClr>
              <a:buSzPct val="57894"/>
              <a:buFont typeface="Arial"/>
              <a:buNone/>
            </a:pPr>
            <a:r>
              <a:rPr lang="en-US" sz="1900" dirty="0"/>
              <a:t>                              G = government spending</a:t>
            </a:r>
          </a:p>
          <a:p>
            <a:pPr marL="1828800" lvl="0" indent="-69850" rtl="0">
              <a:spcBef>
                <a:spcPts val="0"/>
              </a:spcBef>
              <a:buClr>
                <a:schemeClr val="dk1"/>
              </a:buClr>
              <a:buSzPct val="57894"/>
              <a:buFont typeface="Arial"/>
              <a:buNone/>
            </a:pPr>
            <a:r>
              <a:rPr lang="en-US" sz="1900" dirty="0"/>
              <a:t>   T = taxes collected</a:t>
            </a:r>
          </a:p>
          <a:p>
            <a:pPr marL="1828800" lvl="0" indent="457200" rtl="0">
              <a:spcBef>
                <a:spcPts val="0"/>
              </a:spcBef>
              <a:buNone/>
            </a:pPr>
            <a:endParaRPr sz="1900" dirty="0"/>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5"/>
            <a:ext cx="8062800" cy="1096200"/>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Effects of Change in Budget Surplus or </a:t>
            </a:r>
          </a:p>
          <a:p>
            <a:pPr marL="0" marR="0" lvl="0" indent="-152400" algn="l" rtl="0">
              <a:spcBef>
                <a:spcPts val="0"/>
              </a:spcBef>
              <a:buClr>
                <a:srgbClr val="6CB255"/>
              </a:buClr>
              <a:buSzPct val="100000"/>
              <a:buFont typeface="Arial Black"/>
              <a:buNone/>
            </a:pPr>
            <a:r>
              <a:rPr lang="en-US"/>
              <a:t>Deficit on Investment, Savings, and </a:t>
            </a:r>
          </a:p>
          <a:p>
            <a:pPr marL="0" marR="0" lvl="0" indent="-152400" algn="l" rtl="0">
              <a:spcBef>
                <a:spcPts val="0"/>
              </a:spcBef>
              <a:buClr>
                <a:srgbClr val="6CB255"/>
              </a:buClr>
              <a:buSzPct val="100000"/>
              <a:buFont typeface="Arial Black"/>
              <a:buNone/>
            </a:pPr>
            <a:r>
              <a:rPr lang="en-US"/>
              <a:t>The Trade Balance</a:t>
            </a:r>
          </a:p>
        </p:txBody>
      </p:sp>
      <p:sp>
        <p:nvSpPr>
          <p:cNvPr id="103" name="Shape 103"/>
          <p:cNvSpPr txBox="1">
            <a:spLocks noGrp="1"/>
          </p:cNvSpPr>
          <p:nvPr>
            <p:ph type="body" idx="1"/>
          </p:nvPr>
        </p:nvSpPr>
        <p:spPr>
          <a:xfrm>
            <a:off x="457200" y="4172581"/>
            <a:ext cx="8062800" cy="1837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Font typeface="Arial"/>
              <a:buChar char="●"/>
            </a:pPr>
            <a:r>
              <a:rPr lang="en-US" b="0" i="0" u="none" strike="noStrike" cap="none">
                <a:solidFill>
                  <a:srgbClr val="000000"/>
                </a:solidFill>
                <a:latin typeface="Arial"/>
                <a:ea typeface="Arial"/>
                <a:cs typeface="Arial"/>
                <a:sym typeface="Arial"/>
              </a:rPr>
              <a:t>Chart (a) shows the potential results when the budget deficit rises (or budget surplus falls). </a:t>
            </a:r>
          </a:p>
          <a:p>
            <a:pPr marR="0" lvl="0" algn="l" rtl="0">
              <a:spcBef>
                <a:spcPts val="0"/>
              </a:spcBef>
              <a:spcAft>
                <a:spcPts val="0"/>
              </a:spcAft>
              <a:buNone/>
            </a:pPr>
            <a:endParaRPr/>
          </a:p>
          <a:p>
            <a:pPr marL="457200" marR="0" lvl="0" indent="-317500" algn="l" rtl="0">
              <a:spcBef>
                <a:spcPts val="0"/>
              </a:spcBef>
              <a:spcAft>
                <a:spcPts val="0"/>
              </a:spcAft>
              <a:buClr>
                <a:srgbClr val="6CB255"/>
              </a:buClr>
              <a:buSzPct val="70000"/>
              <a:buFont typeface="Arial"/>
              <a:buChar char="●"/>
            </a:pPr>
            <a:r>
              <a:rPr lang="en-US" b="0" i="0" u="none" strike="noStrike" cap="none">
                <a:solidFill>
                  <a:srgbClr val="000000"/>
                </a:solidFill>
                <a:latin typeface="Arial"/>
                <a:ea typeface="Arial"/>
                <a:cs typeface="Arial"/>
                <a:sym typeface="Arial"/>
              </a:rPr>
              <a:t>Chart (b) shows the potential results when the budget deficit falls (or budget surplus rises).</a:t>
            </a:r>
          </a:p>
        </p:txBody>
      </p:sp>
      <p:pic>
        <p:nvPicPr>
          <p:cNvPr id="104" name="Shape 104" descr="Following from the national savings and investment identity, charts (a) and (b) show what happens to investment, private savings, and the trade deficit when the budget deficit rises (or the budget surplus falls). (a) If the budget deficit rises (or the government budget surplus falls), the results could be (1) domestic private investment falls or (2) private savings rise or (3) the trade deficit increases (or a trade surplus diminishes). The opposite results of each are achieved when the budget deficit falls (or the budget surplus rises) as shown in image (b)."/>
          <p:cNvPicPr preferRelativeResize="0">
            <a:picLocks noGrp="1"/>
          </p:cNvPicPr>
          <p:nvPr>
            <p:ph type="pic" idx="2"/>
          </p:nvPr>
        </p:nvPicPr>
        <p:blipFill rotWithShape="1">
          <a:blip r:embed="rId3">
            <a:alphaModFix/>
          </a:blip>
          <a:srcRect/>
          <a:stretch/>
        </p:blipFill>
        <p:spPr>
          <a:xfrm>
            <a:off x="457199" y="1647479"/>
            <a:ext cx="8062913" cy="2449885"/>
          </a:xfrm>
          <a:prstGeom prst="rect">
            <a:avLst/>
          </a:prstGeom>
          <a:noFill/>
          <a:ln>
            <a:noFill/>
          </a:ln>
        </p:spPr>
      </p:pic>
      <p:pic>
        <p:nvPicPr>
          <p:cNvPr id="105" name="Shape 105"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41325"/>
            <a:ext cx="8062800" cy="753600"/>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United States On-Budget, Surplus, and </a:t>
            </a:r>
          </a:p>
          <a:p>
            <a:pPr marL="0" marR="0" lvl="0" indent="-152400" algn="l" rtl="0">
              <a:spcBef>
                <a:spcPts val="0"/>
              </a:spcBef>
              <a:buClr>
                <a:srgbClr val="6CB255"/>
              </a:buClr>
              <a:buSzPct val="100000"/>
              <a:buFont typeface="Arial Black"/>
              <a:buNone/>
            </a:pPr>
            <a:r>
              <a:rPr lang="en-US"/>
              <a:t>Deficit, 1977–2014 ($ millions)</a:t>
            </a:r>
          </a:p>
        </p:txBody>
      </p:sp>
      <p:sp>
        <p:nvSpPr>
          <p:cNvPr id="111" name="Shape 111"/>
          <p:cNvSpPr txBox="1">
            <a:spLocks noGrp="1"/>
          </p:cNvSpPr>
          <p:nvPr>
            <p:ph type="body" idx="1"/>
          </p:nvPr>
        </p:nvSpPr>
        <p:spPr>
          <a:xfrm>
            <a:off x="0" y="4622800"/>
            <a:ext cx="9144000" cy="2042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The United States has run a budget deficit for over 30 years, with the exception of 1999 and 2000. </a:t>
            </a:r>
          </a:p>
          <a:p>
            <a:pPr marL="457200" marR="0" lvl="0" indent="-317500" algn="l" rtl="0">
              <a:spcBef>
                <a:spcPts val="0"/>
              </a:spcBef>
              <a:spcAft>
                <a:spcPts val="0"/>
              </a:spcAft>
              <a:buSzPct val="77777"/>
              <a:buChar char="●"/>
            </a:pPr>
            <a:r>
              <a:rPr lang="en-US" sz="1800" dirty="0"/>
              <a:t>Military expenditures, entitlement programs, and the decrease in tax revenue coupled with increased safety net support during the Great Recession are major contributors to the dramatic increases in the deficit after 2008. </a:t>
            </a:r>
            <a:r>
              <a:rPr lang="en-US" sz="1200" dirty="0"/>
              <a:t>(Source: Table 1.1, "Summary of Receipts, Outlays, and Surpluses or Deficits," https://</a:t>
            </a:r>
            <a:r>
              <a:rPr lang="en-US" sz="1200" dirty="0" err="1"/>
              <a:t>www.whitehouse.gov</a:t>
            </a:r>
            <a:r>
              <a:rPr lang="en-US" sz="1200" dirty="0"/>
              <a:t>/</a:t>
            </a:r>
            <a:r>
              <a:rPr lang="en-US" sz="1200" dirty="0" err="1"/>
              <a:t>omb</a:t>
            </a:r>
            <a:r>
              <a:rPr lang="en-US" sz="1200" dirty="0"/>
              <a:t>/budget/</a:t>
            </a:r>
            <a:r>
              <a:rPr lang="en-US" sz="1200" dirty="0" err="1"/>
              <a:t>Historicals</a:t>
            </a:r>
            <a:r>
              <a:rPr lang="en-US" sz="1200" dirty="0"/>
              <a:t>)</a:t>
            </a:r>
          </a:p>
        </p:txBody>
      </p:sp>
      <p:pic>
        <p:nvPicPr>
          <p:cNvPr id="112" name="Shape 112" descr="The graph shows U.S. government budgets and surpluses from 1977 to 2014. The United States has only had two years without a government budget deficit. In the 1980s the deficit hovered above –$200 million, gradually becoming a surplus by the end of 1990s. From 2000 onward, the deficit grew rapidly to –$600 million. The deficit was at its worst in 2009, at close to $1.6 trillion, following the Great Recession. In 2014, it was around –$514 million."/>
          <p:cNvPicPr preferRelativeResize="0">
            <a:picLocks noGrp="1"/>
          </p:cNvPicPr>
          <p:nvPr>
            <p:ph type="pic" idx="2"/>
          </p:nvPr>
        </p:nvPicPr>
        <p:blipFill rotWithShape="1">
          <a:blip r:embed="rId3">
            <a:alphaModFix/>
          </a:blip>
          <a:srcRect l="-28024" r="-28024"/>
          <a:stretch/>
        </p:blipFill>
        <p:spPr>
          <a:xfrm>
            <a:off x="457200" y="1122363"/>
            <a:ext cx="8062913" cy="3500437"/>
          </a:xfrm>
          <a:prstGeom prst="rect">
            <a:avLst/>
          </a:prstGeom>
          <a:noFill/>
          <a:ln>
            <a:noFill/>
          </a:ln>
        </p:spPr>
      </p:pic>
      <p:pic>
        <p:nvPicPr>
          <p:cNvPr id="113" name="Shape 113"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18.2 Fiscal Policy and the Trade Balance</a:t>
            </a:r>
          </a:p>
        </p:txBody>
      </p:sp>
      <p:sp>
        <p:nvSpPr>
          <p:cNvPr id="119" name="Shape 119"/>
          <p:cNvSpPr>
            <a:spLocks noGrp="1"/>
          </p:cNvSpPr>
          <p:nvPr>
            <p:ph type="pic" idx="2"/>
          </p:nvPr>
        </p:nvSpPr>
        <p:spPr>
          <a:xfrm>
            <a:off x="457200" y="1122375"/>
            <a:ext cx="8062800" cy="558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Government budget balances can affect the trade balance.</a:t>
            </a:r>
          </a:p>
          <a:p>
            <a:pPr lvl="0" rtl="0">
              <a:spcBef>
                <a:spcPts val="0"/>
              </a:spcBef>
              <a:buNone/>
            </a:pPr>
            <a:endParaRPr/>
          </a:p>
          <a:p>
            <a:pPr marL="457200" lvl="0" indent="-317500" rtl="0">
              <a:spcBef>
                <a:spcPts val="0"/>
              </a:spcBef>
              <a:buSzPct val="70000"/>
              <a:buChar char="●"/>
            </a:pPr>
            <a:r>
              <a:rPr lang="en-US"/>
              <a:t>Remember that a net inflow of foreign financial investment always accompanies a trade deficit, while a net outflow of financial investment always accompanies a trade surplus.</a:t>
            </a:r>
          </a:p>
          <a:p>
            <a:pPr lvl="0" rtl="0">
              <a:spcBef>
                <a:spcPts val="0"/>
              </a:spcBef>
              <a:buNone/>
            </a:pPr>
            <a:endParaRPr/>
          </a:p>
          <a:p>
            <a:pPr marL="457200" lvl="0" indent="-317500" rtl="0">
              <a:spcBef>
                <a:spcPts val="0"/>
              </a:spcBef>
              <a:buSzPct val="70000"/>
              <a:buChar char="●"/>
            </a:pPr>
            <a:r>
              <a:rPr lang="en-US"/>
              <a:t>There is no expectation that the </a:t>
            </a:r>
            <a:r>
              <a:rPr lang="en-US" u="sng"/>
              <a:t>budget deficit</a:t>
            </a:r>
            <a:r>
              <a:rPr lang="en-US"/>
              <a:t> and </a:t>
            </a:r>
            <a:r>
              <a:rPr lang="en-US" u="sng"/>
              <a:t>trade deficit</a:t>
            </a:r>
            <a:r>
              <a:rPr lang="en-US"/>
              <a:t> will move in lockstep, because of the other parts of the national saving and investment identity (investment and private savings will often change as well).</a:t>
            </a:r>
          </a:p>
          <a:p>
            <a:pPr lvl="0" rtl="0">
              <a:spcBef>
                <a:spcPts val="0"/>
              </a:spcBef>
              <a:buNone/>
            </a:pPr>
            <a:endParaRPr/>
          </a:p>
          <a:p>
            <a:pPr marL="457200" lvl="0" indent="-317500">
              <a:spcBef>
                <a:spcPts val="0"/>
              </a:spcBef>
              <a:buSzPct val="70000"/>
              <a:buChar char="●"/>
            </a:pPr>
            <a:r>
              <a:rPr lang="en-US" b="1"/>
              <a:t>Twin deficits </a:t>
            </a:r>
            <a:r>
              <a:rPr lang="en-US"/>
              <a:t>- deficits that occur when a country is running both a trade and a budget deficit.</a:t>
            </a:r>
          </a:p>
        </p:txBody>
      </p:sp>
      <p:pic>
        <p:nvPicPr>
          <p:cNvPr id="120" name="Shape 12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Rectangle 4"/>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U.S. Budget Deficits and Trade Deficits</a:t>
            </a:r>
          </a:p>
        </p:txBody>
      </p:sp>
      <p:sp>
        <p:nvSpPr>
          <p:cNvPr id="126" name="Shape 126"/>
          <p:cNvSpPr txBox="1">
            <a:spLocks noGrp="1"/>
          </p:cNvSpPr>
          <p:nvPr>
            <p:ph type="body" idx="1"/>
          </p:nvPr>
        </p:nvSpPr>
        <p:spPr>
          <a:xfrm>
            <a:off x="0" y="4301645"/>
            <a:ext cx="8520000" cy="2425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82352"/>
              <a:buChar char="●"/>
            </a:pPr>
            <a:r>
              <a:rPr lang="en-US" sz="1700" dirty="0"/>
              <a:t>In the 1980s, the budget deficit and the trade deficit declined at the same time. </a:t>
            </a:r>
          </a:p>
          <a:p>
            <a:pPr marL="457200" marR="0" lvl="0" indent="-317500" algn="l" rtl="0">
              <a:spcBef>
                <a:spcPts val="0"/>
              </a:spcBef>
              <a:spcAft>
                <a:spcPts val="0"/>
              </a:spcAft>
              <a:buSzPct val="82352"/>
              <a:buChar char="●"/>
            </a:pPr>
            <a:r>
              <a:rPr lang="en-US" sz="1700" dirty="0"/>
              <a:t>However, since then, the deficits have stopped being twins. </a:t>
            </a:r>
          </a:p>
          <a:p>
            <a:pPr marL="457200" marR="0" lvl="0" indent="-317500" algn="l" rtl="0">
              <a:spcBef>
                <a:spcPts val="0"/>
              </a:spcBef>
              <a:spcAft>
                <a:spcPts val="0"/>
              </a:spcAft>
              <a:buSzPct val="82352"/>
              <a:buChar char="●"/>
            </a:pPr>
            <a:r>
              <a:rPr lang="en-US" sz="1700" dirty="0"/>
              <a:t>The trade deficit grew smaller in the early 1990s as the budget deficit increased, and then the trade deficit grew larger in the late 1990s as the budget deficit turned into a surplus. </a:t>
            </a:r>
          </a:p>
          <a:p>
            <a:pPr marL="457200" marR="0" lvl="0" indent="-317500" algn="l" rtl="0">
              <a:spcBef>
                <a:spcPts val="0"/>
              </a:spcBef>
              <a:spcAft>
                <a:spcPts val="0"/>
              </a:spcAft>
              <a:buSzPct val="82352"/>
              <a:buChar char="●"/>
            </a:pPr>
            <a:r>
              <a:rPr lang="en-US" sz="1700" dirty="0"/>
              <a:t>In the first half of the 2000s, both budget and trade deficits increased. </a:t>
            </a:r>
          </a:p>
          <a:p>
            <a:pPr marL="457200" marR="0" lvl="0" indent="-317500" algn="l" rtl="0">
              <a:spcBef>
                <a:spcPts val="0"/>
              </a:spcBef>
              <a:spcAft>
                <a:spcPts val="0"/>
              </a:spcAft>
              <a:buSzPct val="82352"/>
              <a:buChar char="●"/>
            </a:pPr>
            <a:r>
              <a:rPr lang="en-US" sz="1700" dirty="0"/>
              <a:t>In 2009, the trade deficit declined as the budget deficit increased.</a:t>
            </a:r>
          </a:p>
        </p:txBody>
      </p:sp>
      <p:pic>
        <p:nvPicPr>
          <p:cNvPr id="127" name="Shape 127" descr="The graph shows little relation between the rising (getting larger) and falling of the budget deficit and trade deficit since the 1980s."/>
          <p:cNvPicPr preferRelativeResize="0">
            <a:picLocks noGrp="1"/>
          </p:cNvPicPr>
          <p:nvPr>
            <p:ph type="pic" idx="2"/>
          </p:nvPr>
        </p:nvPicPr>
        <p:blipFill rotWithShape="1">
          <a:blip r:embed="rId3">
            <a:alphaModFix/>
          </a:blip>
          <a:srcRect l="-7956" r="-7956"/>
          <a:stretch/>
        </p:blipFill>
        <p:spPr>
          <a:xfrm>
            <a:off x="759600" y="910101"/>
            <a:ext cx="7624800" cy="3309900"/>
          </a:xfrm>
          <a:prstGeom prst="rect">
            <a:avLst/>
          </a:prstGeom>
          <a:noFill/>
          <a:ln>
            <a:noFill/>
          </a:ln>
        </p:spPr>
      </p:pic>
      <p:pic>
        <p:nvPicPr>
          <p:cNvPr id="128" name="Shape 128"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152400" algn="l" rtl="0">
              <a:spcBef>
                <a:spcPts val="0"/>
              </a:spcBef>
              <a:buClr>
                <a:srgbClr val="6CB255"/>
              </a:buClr>
              <a:buSzPct val="100000"/>
              <a:buFont typeface="Arial Black"/>
              <a:buNone/>
            </a:pPr>
            <a:r>
              <a:rPr lang="en-US"/>
              <a:t>Budget Deficits and Exchange Rates</a:t>
            </a:r>
          </a:p>
        </p:txBody>
      </p:sp>
      <p:sp>
        <p:nvSpPr>
          <p:cNvPr id="134" name="Shape 134"/>
          <p:cNvSpPr txBox="1">
            <a:spLocks noGrp="1"/>
          </p:cNvSpPr>
          <p:nvPr>
            <p:ph type="body" idx="1"/>
          </p:nvPr>
        </p:nvSpPr>
        <p:spPr>
          <a:xfrm>
            <a:off x="457200" y="4470075"/>
            <a:ext cx="8160300" cy="2115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Imagine that the U.S. government increases its borrowing and the funds come from European financial investors. </a:t>
            </a:r>
            <a:endParaRPr dirty="0"/>
          </a:p>
          <a:p>
            <a:pPr marL="457200" marR="0" lvl="0" indent="-317500" algn="l" rtl="0">
              <a:spcBef>
                <a:spcPts val="0"/>
              </a:spcBef>
              <a:spcAft>
                <a:spcPts val="0"/>
              </a:spcAft>
              <a:buSzPct val="70000"/>
              <a:buChar char="●"/>
            </a:pPr>
            <a:r>
              <a:rPr lang="en-US" dirty="0"/>
              <a:t>To purchase U.S. government bonds, those European investors will need to demand more U.S. dollars on foreign exchange markets, causing the demand for U.S. dollars to shift to the right from D</a:t>
            </a:r>
            <a:r>
              <a:rPr lang="en-US" baseline="-25000" dirty="0"/>
              <a:t>0</a:t>
            </a:r>
            <a:r>
              <a:rPr lang="en-US" dirty="0"/>
              <a:t> to D</a:t>
            </a:r>
            <a:r>
              <a:rPr lang="en-US" baseline="-25000" dirty="0"/>
              <a:t>1</a:t>
            </a:r>
            <a:r>
              <a:rPr lang="en-US" dirty="0"/>
              <a:t>. </a:t>
            </a:r>
          </a:p>
          <a:p>
            <a:pPr marL="0" marR="0" lvl="0" indent="-101600" algn="l" rtl="0">
              <a:spcBef>
                <a:spcPts val="0"/>
              </a:spcBef>
              <a:spcAft>
                <a:spcPts val="0"/>
              </a:spcAft>
              <a:buClr>
                <a:srgbClr val="6CB255"/>
              </a:buClr>
              <a:buSzPct val="88888"/>
              <a:buFont typeface="Arial"/>
              <a:buNone/>
            </a:pPr>
            <a:endParaRPr sz="1800" dirty="0"/>
          </a:p>
        </p:txBody>
      </p:sp>
      <p:pic>
        <p:nvPicPr>
          <p:cNvPr id="135" name="Shape 135" descr="This graph shows the demand and supply of foreign currency. The y-axis shows the euro/U.S. dollar exchange rate and the x-axis shows the quantity of dollars traded. As explained in the text, a budget deficit raises the demand for dollars (and lowers the supply of dollars) because foreign investors want to purchase U.S. government debt. The result is a stronger exchange rate."/>
          <p:cNvPicPr preferRelativeResize="0">
            <a:picLocks noGrp="1"/>
          </p:cNvPicPr>
          <p:nvPr>
            <p:ph type="pic" idx="2"/>
          </p:nvPr>
        </p:nvPicPr>
        <p:blipFill rotWithShape="1">
          <a:blip r:embed="rId3">
            <a:alphaModFix/>
          </a:blip>
          <a:srcRect/>
          <a:stretch/>
        </p:blipFill>
        <p:spPr>
          <a:xfrm>
            <a:off x="1943064" y="969975"/>
            <a:ext cx="4927800" cy="3500100"/>
          </a:xfrm>
          <a:prstGeom prst="rect">
            <a:avLst/>
          </a:prstGeom>
          <a:noFill/>
          <a:ln>
            <a:noFill/>
          </a:ln>
        </p:spPr>
      </p:pic>
      <p:pic>
        <p:nvPicPr>
          <p:cNvPr id="136" name="Shape 136"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Rectangle 5"/>
          <p:cNvSpPr/>
          <p:nvPr/>
        </p:nvSpPr>
        <p:spPr>
          <a:xfrm>
            <a:off x="0" y="6412955"/>
            <a:ext cx="9144000" cy="369332"/>
          </a:xfrm>
          <a:prstGeom prst="rect">
            <a:avLst/>
          </a:prstGeom>
        </p:spPr>
        <p:txBody>
          <a:bodyPr wrap="square">
            <a:spAutoFit/>
          </a:bodyPr>
          <a:lstStyle/>
          <a:p>
            <a:r>
              <a:rPr lang="en-US" sz="9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900" dirty="0">
              <a:solidFill>
                <a:prstClr val="black"/>
              </a:solidFill>
              <a:latin typeface="HelveticaNeue" charset="0"/>
            </a:endParaRP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2887</Words>
  <Application>Microsoft Macintosh PowerPoint</Application>
  <PresentationFormat>On-screen Show (4:3)</PresentationFormat>
  <Paragraphs>186</Paragraphs>
  <Slides>26</Slides>
  <Notes>26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Arial Black</vt:lpstr>
      <vt:lpstr>ArialMT</vt:lpstr>
      <vt:lpstr>HelveticaNeue</vt:lpstr>
      <vt:lpstr>Essential</vt:lpstr>
      <vt:lpstr>Essential</vt:lpstr>
      <vt:lpstr>PowerPoint Presentation</vt:lpstr>
      <vt:lpstr>CH.18 OUTLINE</vt:lpstr>
      <vt:lpstr>President Lyndon B. Johnson</vt:lpstr>
      <vt:lpstr>18.1 How Government Borrowing Affects Investment and the Trade Balance</vt:lpstr>
      <vt:lpstr>Effects of Change in Budget Surplus or  Deficit on Investment, Savings, and  The Trade Balance</vt:lpstr>
      <vt:lpstr>United States On-Budget, Surplus, and  Deficit, 1977–2014 ($ millions)</vt:lpstr>
      <vt:lpstr>18.2 Fiscal Policy and the Trade Balance</vt:lpstr>
      <vt:lpstr>U.S. Budget Deficits and Trade Deficits</vt:lpstr>
      <vt:lpstr>Budget Deficits and Exchange Rates</vt:lpstr>
      <vt:lpstr>Budget Deficits and Exchange Rates, Continued</vt:lpstr>
      <vt:lpstr>Budget Deficits, Exchange Rates, and Trade Deficits</vt:lpstr>
      <vt:lpstr>From Budget Deficits to International Economic Crisis</vt:lpstr>
      <vt:lpstr>18.3 How Government Borrowing Affects Private Saving</vt:lpstr>
      <vt:lpstr>U.S. Budget Deficits and Private Savings</vt:lpstr>
      <vt:lpstr>18.4 Fiscal Policy, Investment, and  Economic Growth</vt:lpstr>
      <vt:lpstr>Crowding Out Physical Capital Investment</vt:lpstr>
      <vt:lpstr>U.S. Budget Deficits/Surpluses and  Private Investment</vt:lpstr>
      <vt:lpstr>The Interest Rate Connection</vt:lpstr>
      <vt:lpstr>Budget Deficits and Interest Rates</vt:lpstr>
      <vt:lpstr>Public Investment in Physical Capital</vt:lpstr>
      <vt:lpstr>Public Investment in Physical Capital, Continued</vt:lpstr>
      <vt:lpstr>Public Investment in Human Capital</vt:lpstr>
      <vt:lpstr>Public Investment in Human Capital,  Continued</vt:lpstr>
      <vt:lpstr>Total Spending for Elementary, Secondary, and Vocational Education (1998–2014) in the United States</vt:lpstr>
      <vt:lpstr>How Fiscal Policy Can Improve  Technology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5</cp:revision>
  <dcterms:modified xsi:type="dcterms:W3CDTF">2019-08-20T17:32:14Z</dcterms:modified>
</cp:coreProperties>
</file>