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916"/>
    <p:restoredTop sz="94574"/>
  </p:normalViewPr>
  <p:slideViewPr>
    <p:cSldViewPr snapToGrid="0" snapToObjects="1">
      <p:cViewPr varScale="1">
        <p:scale>
          <a:sx n="120" d="100"/>
          <a:sy n="120" d="100"/>
        </p:scale>
        <p:origin x="4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14782961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9363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24100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0622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7806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2943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2530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7935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6175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1958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3670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885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22514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6414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1037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958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05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401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2077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1059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753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80908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5626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199" y="6250901"/>
            <a:ext cx="7892321" cy="390910"/>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231889"/>
            <a:ext cx="8062913"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298003"/>
            <a:ext cx="8062913" cy="316018"/>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268023"/>
            <a:ext cx="8229600" cy="512076"/>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p>
          <a:p>
            <a:pPr marL="0" marR="0" lvl="0" indent="0" algn="ctr" rtl="0">
              <a:spcBef>
                <a:spcPts val="0"/>
              </a:spcBef>
              <a:spcAft>
                <a:spcPts val="0"/>
              </a:spcAft>
              <a:buClr>
                <a:srgbClr val="6CB255"/>
              </a:buClr>
              <a:buSzPct val="25000"/>
              <a:buFont typeface="Arial Black"/>
              <a:buNone/>
            </a:pPr>
            <a:r>
              <a:rPr lang="en-US" sz="3600" b="0" i="0" u="none" strike="noStrike" cap="none">
                <a:solidFill>
                  <a:srgbClr val="6CB255"/>
                </a:solidFill>
                <a:latin typeface="Arial Black"/>
                <a:ea typeface="Arial Black"/>
                <a:cs typeface="Arial Black"/>
                <a:sym typeface="Arial Black"/>
              </a:rPr>
              <a:t>ECONOMICS </a:t>
            </a:r>
            <a:r>
              <a:rPr lang="en-US" sz="3600" b="0" i="0" u="none" strike="noStrike" cap="none" dirty="0">
                <a:solidFill>
                  <a:srgbClr val="6CB255"/>
                </a:solidFill>
                <a:latin typeface="Arial Black"/>
                <a:ea typeface="Arial Black"/>
                <a:cs typeface="Arial Black"/>
                <a:sym typeface="Arial Black"/>
              </a:rPr>
              <a:t>2e</a:t>
            </a: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13 Positive Externalities and Public Goods</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2" name="Shape 42"/>
          <p:cNvPicPr preferRelativeResize="0"/>
          <p:nvPr/>
        </p:nvPicPr>
        <p:blipFill>
          <a:blip r:embed="rId3"/>
          <a:stretch>
            <a:fillRect/>
          </a:stretch>
        </p:blipFill>
        <p:spPr>
          <a:xfrm>
            <a:off x="3562979" y="2856058"/>
            <a:ext cx="2010240" cy="2601487"/>
          </a:xfrm>
          <a:prstGeom prst="rect">
            <a:avLst/>
          </a:prstGeom>
          <a:noFill/>
          <a:ln>
            <a:noFill/>
          </a:ln>
          <a:effectLst>
            <a:reflection stA="52000" endA="300" endPos="35000" sy="-100000" algn="bl" rotWithShape="0"/>
          </a:effectLst>
        </p:spPr>
      </p:pic>
      <p:pic>
        <p:nvPicPr>
          <p:cNvPr id="43" name="Shape 43" descr="OSX-Stacked-TM-RGB-300dpi-2016.jpg"/>
          <p:cNvPicPr preferRelativeResize="0"/>
          <p:nvPr/>
        </p:nvPicPr>
        <p:blipFill rotWithShape="1">
          <a:blip r:embed="rId4">
            <a:alphaModFix/>
          </a:blip>
          <a:srcRect/>
          <a:stretch/>
        </p:blipFill>
        <p:spPr>
          <a:xfrm>
            <a:off x="7610087" y="5609549"/>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Positive Externalities Response</a:t>
            </a:r>
          </a:p>
        </p:txBody>
      </p:sp>
      <p:sp>
        <p:nvSpPr>
          <p:cNvPr id="108" name="Shape 108"/>
          <p:cNvSpPr>
            <a:spLocks noGrp="1"/>
          </p:cNvSpPr>
          <p:nvPr>
            <p:ph type="pic" idx="2"/>
          </p:nvPr>
        </p:nvSpPr>
        <p:spPr>
          <a:xfrm>
            <a:off x="457199" y="174063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The appropriate public policy response to a positive externality, like a new technology, is to </a:t>
            </a:r>
            <a:r>
              <a:rPr lang="en-US" u="sng"/>
              <a:t>help the party creating the positive externality</a:t>
            </a:r>
            <a:r>
              <a:rPr lang="en-US"/>
              <a:t> receive a </a:t>
            </a:r>
            <a:r>
              <a:rPr lang="en-US" i="1"/>
              <a:t>greater share of the social benefits</a:t>
            </a:r>
            <a:r>
              <a:rPr lang="en-US"/>
              <a:t>.</a:t>
            </a:r>
          </a:p>
        </p:txBody>
      </p:sp>
      <p:pic>
        <p:nvPicPr>
          <p:cNvPr id="109" name="Shape 10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Market for Flu Shots with Spillover Benefits (A Positive Externality)</a:t>
            </a:r>
          </a:p>
        </p:txBody>
      </p:sp>
      <p:sp>
        <p:nvSpPr>
          <p:cNvPr id="115" name="Shape 115"/>
          <p:cNvSpPr txBox="1">
            <a:spLocks noGrp="1"/>
          </p:cNvSpPr>
          <p:nvPr>
            <p:ph type="body" idx="1"/>
          </p:nvPr>
        </p:nvSpPr>
        <p:spPr>
          <a:xfrm>
            <a:off x="457200" y="4355774"/>
            <a:ext cx="8062800" cy="1977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Char char="●"/>
            </a:pPr>
            <a:r>
              <a:rPr lang="en-US"/>
              <a:t>The equilibrium quantity of flu shots produced in the market, where MPB = MPC, is </a:t>
            </a:r>
            <a:r>
              <a:rPr lang="en-US" dirty="0" err="1"/>
              <a:t>Q</a:t>
            </a:r>
            <a:r>
              <a:rPr lang="en-US" baseline="-25000" dirty="0" err="1"/>
              <a:t>Market</a:t>
            </a:r>
            <a:r>
              <a:rPr lang="en-US" dirty="0"/>
              <a:t> and the price of flu shots is </a:t>
            </a:r>
            <a:r>
              <a:rPr lang="en-US" dirty="0" err="1"/>
              <a:t>P</a:t>
            </a:r>
            <a:r>
              <a:rPr lang="en-US" baseline="-25000" dirty="0" err="1"/>
              <a:t>Market</a:t>
            </a:r>
            <a:r>
              <a:rPr lang="en-US" dirty="0"/>
              <a:t>.</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The market demand curve does not reflect the </a:t>
            </a:r>
            <a:r>
              <a:rPr lang="en-US" b="0" i="0" u="sng" strike="noStrike" cap="none" dirty="0">
                <a:solidFill>
                  <a:srgbClr val="000000"/>
                </a:solidFill>
                <a:latin typeface="Arial"/>
                <a:ea typeface="Arial"/>
                <a:cs typeface="Arial"/>
                <a:sym typeface="Arial"/>
              </a:rPr>
              <a:t>positive externality </a:t>
            </a:r>
            <a:r>
              <a:rPr lang="en-US" b="0" i="0" u="none" strike="noStrike" cap="none" dirty="0">
                <a:solidFill>
                  <a:srgbClr val="000000"/>
                </a:solidFill>
                <a:latin typeface="Arial"/>
                <a:ea typeface="Arial"/>
                <a:cs typeface="Arial"/>
                <a:sym typeface="Arial"/>
              </a:rPr>
              <a:t>of flu vaccinations, so only </a:t>
            </a:r>
            <a:r>
              <a:rPr lang="en-US" b="0" i="0" u="none" strike="noStrike" cap="none" dirty="0" err="1">
                <a:solidFill>
                  <a:srgbClr val="000000"/>
                </a:solidFill>
                <a:latin typeface="Arial"/>
                <a:ea typeface="Arial"/>
                <a:cs typeface="Arial"/>
                <a:sym typeface="Arial"/>
              </a:rPr>
              <a:t>Q</a:t>
            </a:r>
            <a:r>
              <a:rPr lang="en-US" b="0" i="0" u="none" strike="noStrike" cap="none" baseline="-25000" dirty="0" err="1">
                <a:solidFill>
                  <a:srgbClr val="000000"/>
                </a:solidFill>
                <a:latin typeface="Arial"/>
                <a:ea typeface="Arial"/>
                <a:cs typeface="Arial"/>
                <a:sym typeface="Arial"/>
              </a:rPr>
              <a:t>Market</a:t>
            </a:r>
            <a:r>
              <a:rPr lang="en-US" b="0" i="0" u="none" strike="noStrike" cap="none" dirty="0">
                <a:solidFill>
                  <a:srgbClr val="000000"/>
                </a:solidFill>
                <a:latin typeface="Arial"/>
                <a:ea typeface="Arial"/>
                <a:cs typeface="Arial"/>
                <a:sym typeface="Arial"/>
              </a:rPr>
              <a:t> will be exchanged. </a:t>
            </a:r>
          </a:p>
          <a:p>
            <a:pPr marL="457200" marR="0" lvl="0" indent="-228600" algn="l" rtl="0">
              <a:spcBef>
                <a:spcPts val="0"/>
              </a:spcBef>
              <a:spcAft>
                <a:spcPts val="0"/>
              </a:spcAft>
              <a:buClr>
                <a:srgbClr val="6CB255"/>
              </a:buClr>
              <a:buFont typeface="Arial"/>
              <a:buChar char="●"/>
            </a:pPr>
            <a:r>
              <a:rPr lang="en-US" b="0" i="0" u="none" strike="noStrike" cap="none" dirty="0">
                <a:solidFill>
                  <a:srgbClr val="000000"/>
                </a:solidFill>
                <a:latin typeface="Arial"/>
                <a:ea typeface="Arial"/>
                <a:cs typeface="Arial"/>
                <a:sym typeface="Arial"/>
              </a:rPr>
              <a:t>This outcome is </a:t>
            </a:r>
            <a:r>
              <a:rPr lang="en-US" b="0" i="0" u="sng" strike="noStrike" cap="none" dirty="0">
                <a:solidFill>
                  <a:srgbClr val="000000"/>
                </a:solidFill>
                <a:latin typeface="Arial"/>
                <a:ea typeface="Arial"/>
                <a:cs typeface="Arial"/>
                <a:sym typeface="Arial"/>
              </a:rPr>
              <a:t>inefficient</a:t>
            </a:r>
            <a:r>
              <a:rPr lang="en-US" b="0" i="0" u="none" strike="noStrike" cap="none" dirty="0">
                <a:solidFill>
                  <a:srgbClr val="000000"/>
                </a:solidFill>
                <a:latin typeface="Arial"/>
                <a:ea typeface="Arial"/>
                <a:cs typeface="Arial"/>
                <a:sym typeface="Arial"/>
              </a:rPr>
              <a:t> because the marginal social benefit </a:t>
            </a:r>
            <a:r>
              <a:rPr lang="en-US" b="0" i="1" u="none" strike="noStrike" cap="none" dirty="0">
                <a:solidFill>
                  <a:srgbClr val="000000"/>
                </a:solidFill>
                <a:latin typeface="Arial"/>
                <a:ea typeface="Arial"/>
                <a:cs typeface="Arial"/>
                <a:sym typeface="Arial"/>
              </a:rPr>
              <a:t>exceeds</a:t>
            </a:r>
            <a:r>
              <a:rPr lang="en-US" b="0" i="0" u="none" strike="noStrike" cap="none" dirty="0">
                <a:solidFill>
                  <a:srgbClr val="000000"/>
                </a:solidFill>
                <a:latin typeface="Arial"/>
                <a:ea typeface="Arial"/>
                <a:cs typeface="Arial"/>
                <a:sym typeface="Arial"/>
              </a:rPr>
              <a:t> the marginal social cost.</a:t>
            </a:r>
          </a:p>
        </p:txBody>
      </p:sp>
      <p:pic>
        <p:nvPicPr>
          <p:cNvPr id="116" name="Shape 116" descr="CNX_Econ_C13_004.jpg"/>
          <p:cNvPicPr preferRelativeResize="0">
            <a:picLocks noGrp="1"/>
          </p:cNvPicPr>
          <p:nvPr>
            <p:ph type="pic" idx="2"/>
          </p:nvPr>
        </p:nvPicPr>
        <p:blipFill/>
        <p:spPr>
          <a:xfrm>
            <a:off x="1812471" y="969986"/>
            <a:ext cx="5626536" cy="3177471"/>
          </a:xfrm>
          <a:prstGeom prst="rect">
            <a:avLst/>
          </a:prstGeom>
          <a:noFill/>
          <a:ln>
            <a:noFill/>
          </a:ln>
        </p:spPr>
      </p:pic>
      <p:pic>
        <p:nvPicPr>
          <p:cNvPr id="117" name="Shape 117"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Market for Flu Shots with Spillover Benefits (A Positive Externality), Cont.</a:t>
            </a:r>
          </a:p>
        </p:txBody>
      </p:sp>
      <p:sp>
        <p:nvSpPr>
          <p:cNvPr id="123" name="Shape 123"/>
          <p:cNvSpPr txBox="1">
            <a:spLocks noGrp="1"/>
          </p:cNvSpPr>
          <p:nvPr>
            <p:ph type="body" idx="1"/>
          </p:nvPr>
        </p:nvSpPr>
        <p:spPr>
          <a:xfrm>
            <a:off x="457200" y="4470075"/>
            <a:ext cx="8062800" cy="1977000"/>
          </a:xfrm>
          <a:prstGeom prst="rect">
            <a:avLst/>
          </a:prstGeom>
          <a:noFill/>
          <a:ln>
            <a:noFill/>
          </a:ln>
        </p:spPr>
        <p:txBody>
          <a:bodyPr wrap="square" lIns="91425" tIns="45700" rIns="91425" bIns="45700" anchor="t" anchorCtr="0">
            <a:noAutofit/>
          </a:bodyPr>
          <a:lstStyle/>
          <a:p>
            <a:pPr marR="0" lvl="0" algn="l" rtl="0">
              <a:spcBef>
                <a:spcPts val="0"/>
              </a:spcBef>
              <a:spcAft>
                <a:spcPts val="0"/>
              </a:spcAft>
              <a:buNone/>
            </a:pPr>
            <a:endParaRPr sz="1800" b="0" i="0" u="none" strike="noStrike" cap="none">
              <a:solidFill>
                <a:srgbClr val="000000"/>
              </a:solidFill>
              <a:latin typeface="Arial"/>
              <a:ea typeface="Arial"/>
              <a:cs typeface="Arial"/>
              <a:sym typeface="Arial"/>
            </a:endParaRPr>
          </a:p>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If the government provides a subsidy to consumers of flu shots, equal to the </a:t>
            </a:r>
            <a:r>
              <a:rPr lang="en-US"/>
              <a:t>MSB - MPB</a:t>
            </a:r>
            <a:r>
              <a:rPr lang="en-US" b="0" i="0" u="none" strike="noStrike" cap="none">
                <a:solidFill>
                  <a:srgbClr val="000000"/>
                </a:solidFill>
                <a:latin typeface="Arial"/>
                <a:ea typeface="Arial"/>
                <a:cs typeface="Arial"/>
                <a:sym typeface="Arial"/>
              </a:rPr>
              <a:t>, the level of vaccinations can increase to the socially optimal quantity of Q</a:t>
            </a:r>
            <a:r>
              <a:rPr lang="en-US" b="0" i="0" u="none" strike="noStrike" cap="none" baseline="-25000">
                <a:solidFill>
                  <a:srgbClr val="000000"/>
                </a:solidFill>
                <a:latin typeface="Arial"/>
                <a:ea typeface="Arial"/>
                <a:cs typeface="Arial"/>
                <a:sym typeface="Arial"/>
              </a:rPr>
              <a:t>Social</a:t>
            </a:r>
            <a:r>
              <a:rPr lang="en-US" b="0" i="0" u="none" strike="noStrike" cap="none">
                <a:solidFill>
                  <a:srgbClr val="000000"/>
                </a:solidFill>
                <a:latin typeface="Arial"/>
                <a:ea typeface="Arial"/>
                <a:cs typeface="Arial"/>
                <a:sym typeface="Arial"/>
              </a:rPr>
              <a:t>.</a:t>
            </a:r>
          </a:p>
        </p:txBody>
      </p:sp>
      <p:pic>
        <p:nvPicPr>
          <p:cNvPr id="124" name="Shape 124" descr="CNX_Econ_C13_004.jpg"/>
          <p:cNvPicPr preferRelativeResize="0">
            <a:picLocks noGrp="1"/>
          </p:cNvPicPr>
          <p:nvPr>
            <p:ph type="pic" idx="2"/>
          </p:nvPr>
        </p:nvPicPr>
        <p:blipFill/>
        <p:spPr>
          <a:xfrm>
            <a:off x="1538307" y="969986"/>
            <a:ext cx="5900700" cy="3500100"/>
          </a:xfrm>
          <a:prstGeom prst="rect">
            <a:avLst/>
          </a:prstGeom>
          <a:noFill/>
          <a:ln>
            <a:noFill/>
          </a:ln>
        </p:spPr>
      </p:pic>
      <p:pic>
        <p:nvPicPr>
          <p:cNvPr id="125" name="Shape 12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5"/>
            <a:ext cx="8062800" cy="824700"/>
          </a:xfrm>
          <a:prstGeom prst="rect">
            <a:avLst/>
          </a:prstGeom>
        </p:spPr>
        <p:txBody>
          <a:bodyPr wrap="square" lIns="91425" tIns="91425" rIns="91425" bIns="91425" anchor="b" anchorCtr="0">
            <a:noAutofit/>
          </a:bodyPr>
          <a:lstStyle/>
          <a:p>
            <a:pPr lvl="0">
              <a:spcBef>
                <a:spcPts val="0"/>
              </a:spcBef>
              <a:buNone/>
            </a:pPr>
            <a:r>
              <a:rPr lang="en-US"/>
              <a:t>13.2 How Governments Can Encourage Innovation</a:t>
            </a:r>
          </a:p>
        </p:txBody>
      </p:sp>
      <p:sp>
        <p:nvSpPr>
          <p:cNvPr id="131" name="Shape 131"/>
          <p:cNvSpPr>
            <a:spLocks noGrp="1"/>
          </p:cNvSpPr>
          <p:nvPr>
            <p:ph type="pic" idx="2"/>
          </p:nvPr>
        </p:nvSpPr>
        <p:spPr>
          <a:xfrm>
            <a:off x="457200" y="1122375"/>
            <a:ext cx="8062800" cy="5267400"/>
          </a:xfrm>
          <a:prstGeom prst="rect">
            <a:avLst/>
          </a:prstGeom>
        </p:spPr>
        <p:txBody>
          <a:bodyPr wrap="square" lIns="91425" tIns="91425" rIns="91425" bIns="91425" anchor="t" anchorCtr="0">
            <a:noAutofit/>
          </a:bodyPr>
          <a:lstStyle/>
          <a:p>
            <a:pPr marL="457200" lvl="0" indent="-228600" rtl="0">
              <a:spcBef>
                <a:spcPts val="0"/>
              </a:spcBef>
              <a:buChar char="●"/>
            </a:pPr>
            <a:r>
              <a:rPr lang="en-US"/>
              <a:t>Different </a:t>
            </a:r>
            <a:r>
              <a:rPr lang="en-US" u="sng"/>
              <a:t>government policies</a:t>
            </a:r>
            <a:r>
              <a:rPr lang="en-US"/>
              <a:t> can increase the </a:t>
            </a:r>
            <a:r>
              <a:rPr lang="en-US" u="sng"/>
              <a:t>incentives to innovate</a:t>
            </a:r>
            <a:r>
              <a:rPr lang="en-US"/>
              <a:t>: </a:t>
            </a:r>
          </a:p>
          <a:p>
            <a:pPr marL="914400" lvl="1" indent="-228600" rtl="0">
              <a:spcBef>
                <a:spcPts val="0"/>
              </a:spcBef>
            </a:pPr>
            <a:r>
              <a:rPr lang="en-US"/>
              <a:t>guaranteeing intellectual property rights</a:t>
            </a:r>
          </a:p>
          <a:p>
            <a:pPr marL="914400" lvl="1" indent="-228600" rtl="0">
              <a:spcBef>
                <a:spcPts val="0"/>
              </a:spcBef>
            </a:pPr>
            <a:r>
              <a:rPr lang="en-US"/>
              <a:t>government assistance with the costs of research and development (R&amp;D)</a:t>
            </a:r>
          </a:p>
          <a:p>
            <a:pPr marL="914400" lvl="1" indent="-228600" rtl="0">
              <a:spcBef>
                <a:spcPts val="0"/>
              </a:spcBef>
            </a:pPr>
            <a:r>
              <a:rPr lang="en-US"/>
              <a:t>cooperative research ventures between universities and companies.</a:t>
            </a:r>
          </a:p>
          <a:p>
            <a:pPr lvl="0" indent="457200" rtl="0">
              <a:spcBef>
                <a:spcPts val="0"/>
              </a:spcBef>
              <a:buNone/>
            </a:pPr>
            <a:endParaRPr/>
          </a:p>
          <a:p>
            <a:pPr marL="457200" lvl="0" indent="-228600" rtl="0">
              <a:spcBef>
                <a:spcPts val="0"/>
              </a:spcBef>
              <a:buChar char="●"/>
            </a:pPr>
            <a:r>
              <a:rPr lang="en-US" b="1"/>
              <a:t>Intellectual property rights</a:t>
            </a:r>
            <a:r>
              <a:rPr lang="en-US"/>
              <a:t>: the body of law including patents, trademarks, copyrights, and trade secret law that protect the right of inventors to produce and sell their inventions.</a:t>
            </a:r>
          </a:p>
          <a:p>
            <a:pPr marL="914400" lvl="1" indent="-228600" rtl="0">
              <a:spcBef>
                <a:spcPts val="0"/>
              </a:spcBef>
            </a:pPr>
            <a:r>
              <a:rPr lang="en-US" u="sng"/>
              <a:t>Patents</a:t>
            </a:r>
            <a:r>
              <a:rPr lang="en-US"/>
              <a:t> - give the inventor the exclusive legal right to make, use, or sell the invention for a limited time.</a:t>
            </a:r>
          </a:p>
          <a:p>
            <a:pPr marL="914400" lvl="1" indent="-228600" rtl="0">
              <a:spcBef>
                <a:spcPts val="0"/>
              </a:spcBef>
            </a:pPr>
            <a:r>
              <a:rPr lang="en-US" u="sng"/>
              <a:t>Copyright laws</a:t>
            </a:r>
            <a:r>
              <a:rPr lang="en-US"/>
              <a:t> - give the author an exclusive legal right over works of literature, music, film/video, and pictures.</a:t>
            </a:r>
          </a:p>
        </p:txBody>
      </p:sp>
      <p:pic>
        <p:nvPicPr>
          <p:cNvPr id="132" name="Shape 13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Patents Filed and Granted, 1981–2012</a:t>
            </a:r>
          </a:p>
        </p:txBody>
      </p:sp>
      <p:sp>
        <p:nvSpPr>
          <p:cNvPr id="138" name="Shape 138"/>
          <p:cNvSpPr txBox="1">
            <a:spLocks noGrp="1"/>
          </p:cNvSpPr>
          <p:nvPr>
            <p:ph type="body" idx="1"/>
          </p:nvPr>
        </p:nvSpPr>
        <p:spPr>
          <a:xfrm>
            <a:off x="457200" y="4714988"/>
            <a:ext cx="8062800" cy="12462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rgbClr val="000000"/>
                </a:solidFill>
                <a:latin typeface="Arial"/>
                <a:ea typeface="Arial"/>
                <a:cs typeface="Arial"/>
                <a:sym typeface="Arial"/>
              </a:rPr>
              <a:t>The number of applications filed for patents increased substantially from the mid-1990s into the first years of the 2000s, due in part to the invention of the Internet, which has led to many other inventions and to the 1998 Copyright Term Extension Act. </a:t>
            </a:r>
            <a:endParaRPr dirty="0"/>
          </a:p>
          <a:p>
            <a:pPr marR="0" lvl="0" indent="457200" algn="l" rtl="0">
              <a:spcBef>
                <a:spcPts val="0"/>
              </a:spcBef>
              <a:spcAft>
                <a:spcPts val="0"/>
              </a:spcAft>
              <a:buNone/>
            </a:pPr>
            <a:r>
              <a:rPr lang="en-US" sz="1800" b="0" i="0" u="none" strike="noStrike" cap="none" dirty="0">
                <a:solidFill>
                  <a:srgbClr val="000000"/>
                </a:solidFill>
                <a:latin typeface="Arial"/>
                <a:ea typeface="Arial"/>
                <a:cs typeface="Arial"/>
                <a:sym typeface="Arial"/>
              </a:rPr>
              <a:t>(Source: http://</a:t>
            </a:r>
            <a:r>
              <a:rPr lang="en-US" sz="1800" b="0" i="0" u="none" strike="noStrike" cap="none" dirty="0" err="1">
                <a:solidFill>
                  <a:srgbClr val="000000"/>
                </a:solidFill>
                <a:latin typeface="Arial"/>
                <a:ea typeface="Arial"/>
                <a:cs typeface="Arial"/>
                <a:sym typeface="Arial"/>
              </a:rPr>
              <a:t>www.uspto.gov</a:t>
            </a:r>
            <a:r>
              <a:rPr lang="en-US" sz="1800" b="0" i="0" u="none" strike="noStrike" cap="none" dirty="0">
                <a:solidFill>
                  <a:srgbClr val="000000"/>
                </a:solidFill>
                <a:latin typeface="Arial"/>
                <a:ea typeface="Arial"/>
                <a:cs typeface="Arial"/>
                <a:sym typeface="Arial"/>
              </a:rPr>
              <a:t>/web/offices/ac/</a:t>
            </a:r>
            <a:r>
              <a:rPr lang="en-US" sz="1800" b="0" i="0" u="none" strike="noStrike" cap="none" dirty="0" err="1">
                <a:solidFill>
                  <a:srgbClr val="000000"/>
                </a:solidFill>
                <a:latin typeface="Arial"/>
                <a:ea typeface="Arial"/>
                <a:cs typeface="Arial"/>
                <a:sym typeface="Arial"/>
              </a:rPr>
              <a:t>ido</a:t>
            </a:r>
            <a:r>
              <a:rPr lang="en-US" sz="1800" b="0" i="0" u="none" strike="noStrike" cap="none" dirty="0">
                <a:solidFill>
                  <a:srgbClr val="000000"/>
                </a:solidFill>
                <a:latin typeface="Arial"/>
                <a:ea typeface="Arial"/>
                <a:cs typeface="Arial"/>
                <a:sym typeface="Arial"/>
              </a:rPr>
              <a:t>/</a:t>
            </a:r>
            <a:r>
              <a:rPr lang="en-US" sz="1800" b="0" i="0" u="none" strike="noStrike" cap="none" dirty="0" err="1">
                <a:solidFill>
                  <a:srgbClr val="000000"/>
                </a:solidFill>
                <a:latin typeface="Arial"/>
                <a:ea typeface="Arial"/>
                <a:cs typeface="Arial"/>
                <a:sym typeface="Arial"/>
              </a:rPr>
              <a:t>oeip</a:t>
            </a:r>
            <a:r>
              <a:rPr lang="en-US" sz="1800" b="0" i="0" u="none" strike="noStrike" cap="none" dirty="0">
                <a:solidFill>
                  <a:srgbClr val="000000"/>
                </a:solidFill>
                <a:latin typeface="Arial"/>
                <a:ea typeface="Arial"/>
                <a:cs typeface="Arial"/>
                <a:sym typeface="Arial"/>
              </a:rPr>
              <a:t>/</a:t>
            </a:r>
            <a:r>
              <a:rPr lang="en-US" sz="1800" b="0" i="0" u="none" strike="noStrike" cap="none" dirty="0" err="1">
                <a:solidFill>
                  <a:srgbClr val="000000"/>
                </a:solidFill>
                <a:latin typeface="Arial"/>
                <a:ea typeface="Arial"/>
                <a:cs typeface="Arial"/>
                <a:sym typeface="Arial"/>
              </a:rPr>
              <a:t>taf</a:t>
            </a:r>
            <a:r>
              <a:rPr lang="en-US" sz="1800" b="0" i="0" u="none" strike="noStrike" cap="none" dirty="0">
                <a:solidFill>
                  <a:srgbClr val="000000"/>
                </a:solidFill>
                <a:latin typeface="Arial"/>
                <a:ea typeface="Arial"/>
                <a:cs typeface="Arial"/>
                <a:sym typeface="Arial"/>
              </a:rPr>
              <a:t>/</a:t>
            </a:r>
            <a:r>
              <a:rPr lang="en-US" sz="1800" b="0" i="0" u="none" strike="noStrike" cap="none" dirty="0" err="1">
                <a:solidFill>
                  <a:srgbClr val="000000"/>
                </a:solidFill>
                <a:latin typeface="Arial"/>
                <a:ea typeface="Arial"/>
                <a:cs typeface="Arial"/>
                <a:sym typeface="Arial"/>
              </a:rPr>
              <a:t>us_stat.htm</a:t>
            </a:r>
            <a:r>
              <a:rPr lang="en-US" sz="1800" b="0" i="0" u="none" strike="noStrike" cap="none" dirty="0">
                <a:solidFill>
                  <a:srgbClr val="000000"/>
                </a:solidFill>
                <a:latin typeface="Arial"/>
                <a:ea typeface="Arial"/>
                <a:cs typeface="Arial"/>
                <a:sym typeface="Arial"/>
              </a:rPr>
              <a:t>)</a:t>
            </a:r>
          </a:p>
        </p:txBody>
      </p:sp>
      <p:pic>
        <p:nvPicPr>
          <p:cNvPr id="139" name="Shape 139" descr="The graph shows the number of patents filed and granted since 1992. While patents filed have increased substantially, patents granted have remained relatively constant in comparison."/>
          <p:cNvPicPr preferRelativeResize="0">
            <a:picLocks noGrp="1"/>
          </p:cNvPicPr>
          <p:nvPr>
            <p:ph type="pic" idx="2"/>
          </p:nvPr>
        </p:nvPicPr>
        <p:blipFill rotWithShape="1">
          <a:blip r:embed="rId3">
            <a:alphaModFix/>
          </a:blip>
          <a:srcRect l="-5624" r="-5623"/>
          <a:stretch/>
        </p:blipFill>
        <p:spPr>
          <a:xfrm>
            <a:off x="457199" y="1122386"/>
            <a:ext cx="8062913" cy="3500071"/>
          </a:xfrm>
          <a:prstGeom prst="rect">
            <a:avLst/>
          </a:prstGeom>
          <a:noFill/>
          <a:ln>
            <a:noFill/>
          </a:ln>
        </p:spPr>
      </p:pic>
      <p:pic>
        <p:nvPicPr>
          <p:cNvPr id="140" name="Shape 14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41325"/>
            <a:ext cx="8062800" cy="801600"/>
          </a:xfrm>
          <a:prstGeom prst="rect">
            <a:avLst/>
          </a:prstGeom>
        </p:spPr>
        <p:txBody>
          <a:bodyPr wrap="square" lIns="91425" tIns="91425" rIns="91425" bIns="91425" anchor="b" anchorCtr="0">
            <a:noAutofit/>
          </a:bodyPr>
          <a:lstStyle/>
          <a:p>
            <a:pPr lvl="0">
              <a:spcBef>
                <a:spcPts val="0"/>
              </a:spcBef>
              <a:buNone/>
            </a:pPr>
            <a:r>
              <a:rPr lang="en-US"/>
              <a:t>Government Spending on Research and Development</a:t>
            </a:r>
          </a:p>
        </p:txBody>
      </p:sp>
      <p:sp>
        <p:nvSpPr>
          <p:cNvPr id="146" name="Shape 146"/>
          <p:cNvSpPr>
            <a:spLocks noGrp="1"/>
          </p:cNvSpPr>
          <p:nvPr>
            <p:ph type="pic" idx="2"/>
          </p:nvPr>
        </p:nvSpPr>
        <p:spPr>
          <a:xfrm>
            <a:off x="457200" y="1122374"/>
            <a:ext cx="8062800" cy="3721800"/>
          </a:xfrm>
          <a:prstGeom prst="rect">
            <a:avLst/>
          </a:prstGeom>
        </p:spPr>
        <p:txBody>
          <a:bodyPr wrap="square" lIns="91425" tIns="91425" rIns="91425" bIns="91425" anchor="t" anchorCtr="0">
            <a:noAutofit/>
          </a:bodyPr>
          <a:lstStyle/>
          <a:p>
            <a:pPr marL="457200" lvl="0" indent="-228600" rtl="0">
              <a:spcBef>
                <a:spcPts val="0"/>
              </a:spcBef>
              <a:buChar char="●"/>
            </a:pPr>
            <a:r>
              <a:rPr lang="en-US"/>
              <a:t>If the private sector does not have sufficient </a:t>
            </a:r>
            <a:r>
              <a:rPr lang="en-US" u="sng"/>
              <a:t>incentive</a:t>
            </a:r>
            <a:r>
              <a:rPr lang="en-US"/>
              <a:t> to carry out R&amp;D, one possibility is for the government to fund such work </a:t>
            </a:r>
            <a:r>
              <a:rPr lang="en-US" u="sng"/>
              <a:t>directly</a:t>
            </a:r>
            <a:r>
              <a:rPr lang="en-US"/>
              <a:t>.</a:t>
            </a:r>
          </a:p>
          <a:p>
            <a:pPr lvl="0" rtl="0">
              <a:spcBef>
                <a:spcPts val="0"/>
              </a:spcBef>
              <a:buNone/>
            </a:pPr>
            <a:endParaRPr/>
          </a:p>
          <a:p>
            <a:pPr marL="457200" lvl="0" indent="-228600" rtl="0">
              <a:spcBef>
                <a:spcPts val="0"/>
              </a:spcBef>
              <a:buChar char="●"/>
            </a:pPr>
            <a:r>
              <a:rPr lang="en-US"/>
              <a:t>Government spending can provide direct financial support for R&amp;D conducted at:</a:t>
            </a:r>
          </a:p>
          <a:p>
            <a:pPr marL="914400" lvl="1" indent="-228600" rtl="0">
              <a:spcBef>
                <a:spcPts val="0"/>
              </a:spcBef>
            </a:pPr>
            <a:r>
              <a:rPr lang="en-US"/>
              <a:t>colleges and universities</a:t>
            </a:r>
          </a:p>
          <a:p>
            <a:pPr marL="914400" lvl="1" indent="-228600" rtl="0">
              <a:spcBef>
                <a:spcPts val="0"/>
              </a:spcBef>
            </a:pPr>
            <a:r>
              <a:rPr lang="en-US"/>
              <a:t>nonprofit research entities</a:t>
            </a:r>
          </a:p>
          <a:p>
            <a:pPr marL="914400" lvl="1" indent="-228600" rtl="0">
              <a:spcBef>
                <a:spcPts val="0"/>
              </a:spcBef>
            </a:pPr>
            <a:r>
              <a:rPr lang="en-US"/>
              <a:t>sometimes by private firms </a:t>
            </a:r>
          </a:p>
          <a:p>
            <a:pPr marL="914400" lvl="1" indent="-228600" rtl="0">
              <a:spcBef>
                <a:spcPts val="0"/>
              </a:spcBef>
            </a:pPr>
            <a:r>
              <a:rPr lang="en-US"/>
              <a:t>government-run laboratories</a:t>
            </a:r>
          </a:p>
        </p:txBody>
      </p:sp>
      <p:pic>
        <p:nvPicPr>
          <p:cNvPr id="147" name="Shape 14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a:t>Tax Breaks for Research and </a:t>
            </a:r>
          </a:p>
          <a:p>
            <a:pPr lvl="0">
              <a:spcBef>
                <a:spcPts val="0"/>
              </a:spcBef>
              <a:buNone/>
            </a:pPr>
            <a:r>
              <a:rPr lang="en-US"/>
              <a:t>Development</a:t>
            </a:r>
          </a:p>
        </p:txBody>
      </p:sp>
      <p:sp>
        <p:nvSpPr>
          <p:cNvPr id="153" name="Shape 153"/>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A complementary approach is to give firms a </a:t>
            </a:r>
            <a:r>
              <a:rPr lang="en-US" i="1"/>
              <a:t>reduction in taxes</a:t>
            </a:r>
            <a:r>
              <a:rPr lang="en-US"/>
              <a:t> depending on how much R&amp;D they do. </a:t>
            </a:r>
          </a:p>
          <a:p>
            <a:pPr lvl="0">
              <a:spcBef>
                <a:spcPts val="0"/>
              </a:spcBef>
              <a:buNone/>
            </a:pPr>
            <a:endParaRPr/>
          </a:p>
          <a:p>
            <a:pPr marL="457200" lvl="0" indent="-228600" rtl="0">
              <a:spcBef>
                <a:spcPts val="0"/>
              </a:spcBef>
              <a:buChar char="●"/>
            </a:pPr>
            <a:r>
              <a:rPr lang="en-US"/>
              <a:t>The federal government refers to this policy as the </a:t>
            </a:r>
            <a:r>
              <a:rPr lang="en-US" u="sng"/>
              <a:t>research and experimentation (R&amp;E) tax credit</a:t>
            </a:r>
            <a:r>
              <a:rPr lang="en-US"/>
              <a:t>.</a:t>
            </a:r>
          </a:p>
          <a:p>
            <a:pPr lvl="0" rtl="0">
              <a:spcBef>
                <a:spcPts val="0"/>
              </a:spcBef>
              <a:buNone/>
            </a:pPr>
            <a:endParaRPr/>
          </a:p>
          <a:p>
            <a:pPr marL="457200" lvl="0" indent="-228600" rtl="0">
              <a:spcBef>
                <a:spcPts val="0"/>
              </a:spcBef>
              <a:buChar char="●"/>
            </a:pPr>
            <a:r>
              <a:rPr lang="en-US"/>
              <a:t>Studies find that each dollar of foregone tax revenue through the R&amp;E Tax Credit causes firms to invest at least a dollar or more in R&amp;D.</a:t>
            </a:r>
          </a:p>
        </p:txBody>
      </p:sp>
      <p:pic>
        <p:nvPicPr>
          <p:cNvPr id="154" name="Shape 15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Cooperative Research</a:t>
            </a:r>
          </a:p>
        </p:txBody>
      </p:sp>
      <p:sp>
        <p:nvSpPr>
          <p:cNvPr id="160" name="Shape 160"/>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State and federal governments support research in a variety of ways, such as through </a:t>
            </a:r>
            <a:r>
              <a:rPr lang="en-US" u="sng"/>
              <a:t>partnerships</a:t>
            </a:r>
            <a:r>
              <a:rPr lang="en-US"/>
              <a:t> and </a:t>
            </a:r>
            <a:r>
              <a:rPr lang="en-US" u="sng"/>
              <a:t>grants for innovative projects</a:t>
            </a:r>
            <a:r>
              <a:rPr lang="en-US"/>
              <a:t>.</a:t>
            </a:r>
          </a:p>
          <a:p>
            <a:pPr lvl="0" rtl="0">
              <a:spcBef>
                <a:spcPts val="0"/>
              </a:spcBef>
              <a:buNone/>
            </a:pPr>
            <a:endParaRPr/>
          </a:p>
          <a:p>
            <a:pPr marL="914400" lvl="1" indent="-228600" rtl="0">
              <a:spcBef>
                <a:spcPts val="0"/>
              </a:spcBef>
            </a:pPr>
            <a:r>
              <a:rPr lang="en-US"/>
              <a:t>Examples: National Institutes of Health, National Academy of Scientists, and the Agriculture and Food Research Initiative.</a:t>
            </a:r>
          </a:p>
          <a:p>
            <a:pPr lvl="0" rtl="0">
              <a:spcBef>
                <a:spcPts val="0"/>
              </a:spcBef>
              <a:buNone/>
            </a:pPr>
            <a:endParaRPr/>
          </a:p>
          <a:p>
            <a:pPr marL="457200" lvl="0" indent="-228600" rtl="0">
              <a:spcBef>
                <a:spcPts val="0"/>
              </a:spcBef>
              <a:buChar char="●"/>
            </a:pPr>
            <a:r>
              <a:rPr lang="en-US"/>
              <a:t>Cooperation between government-funded universities, academies, and the private sector can spur product innovation and create whole new industries.</a:t>
            </a:r>
          </a:p>
        </p:txBody>
      </p:sp>
      <p:pic>
        <p:nvPicPr>
          <p:cNvPr id="161" name="Shape 16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13.3 Public Goods</a:t>
            </a:r>
          </a:p>
        </p:txBody>
      </p:sp>
      <p:sp>
        <p:nvSpPr>
          <p:cNvPr id="167" name="Shape 167"/>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Public good</a:t>
            </a:r>
            <a:r>
              <a:rPr lang="en-US"/>
              <a:t> - good that is nonexcludable and non-rival, and is difficult for market producers to sell to individual consumers.</a:t>
            </a:r>
          </a:p>
          <a:p>
            <a:pPr lvl="0" rtl="0">
              <a:spcBef>
                <a:spcPts val="0"/>
              </a:spcBef>
              <a:buNone/>
            </a:pPr>
            <a:endParaRPr/>
          </a:p>
          <a:p>
            <a:pPr marL="914400" lvl="1" indent="-228600" rtl="0">
              <a:spcBef>
                <a:spcPts val="0"/>
              </a:spcBef>
            </a:pPr>
            <a:r>
              <a:rPr lang="en-US" b="1"/>
              <a:t>Nonexludable</a:t>
            </a:r>
            <a:r>
              <a:rPr lang="en-US"/>
              <a:t> - it is costly or impossible to exclude someone from using the good, and thus hard to charge for it.</a:t>
            </a:r>
          </a:p>
          <a:p>
            <a:pPr lvl="0" indent="457200" rtl="0">
              <a:spcBef>
                <a:spcPts val="0"/>
              </a:spcBef>
              <a:buNone/>
            </a:pPr>
            <a:endParaRPr/>
          </a:p>
          <a:p>
            <a:pPr marL="914400" lvl="1" indent="-228600" rtl="0">
              <a:spcBef>
                <a:spcPts val="0"/>
              </a:spcBef>
            </a:pPr>
            <a:r>
              <a:rPr lang="en-US" b="1"/>
              <a:t>Non-rival</a:t>
            </a:r>
            <a:r>
              <a:rPr lang="en-US"/>
              <a:t> - even when one person uses the public good, another can also use it.</a:t>
            </a:r>
          </a:p>
          <a:p>
            <a:pPr lvl="0">
              <a:spcBef>
                <a:spcPts val="0"/>
              </a:spcBef>
              <a:buNone/>
            </a:pPr>
            <a:endParaRPr/>
          </a:p>
          <a:p>
            <a:pPr lvl="0">
              <a:spcBef>
                <a:spcPts val="0"/>
              </a:spcBef>
              <a:buNone/>
            </a:pPr>
            <a:r>
              <a:rPr lang="en-US"/>
              <a:t>Examples: fire and police service and national defense</a:t>
            </a:r>
          </a:p>
        </p:txBody>
      </p:sp>
      <p:pic>
        <p:nvPicPr>
          <p:cNvPr id="168" name="Shape 16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Free Rider Problem of Public Goods</a:t>
            </a:r>
          </a:p>
        </p:txBody>
      </p:sp>
      <p:sp>
        <p:nvSpPr>
          <p:cNvPr id="174" name="Shape 174"/>
          <p:cNvSpPr>
            <a:spLocks noGrp="1"/>
          </p:cNvSpPr>
          <p:nvPr>
            <p:ph type="pic" idx="2"/>
          </p:nvPr>
        </p:nvSpPr>
        <p:spPr>
          <a:xfrm>
            <a:off x="457199" y="13509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Free rider</a:t>
            </a:r>
            <a:r>
              <a:rPr lang="en-US"/>
              <a:t> - those who want others to pay for the public good and then plan to use the good themselves. </a:t>
            </a:r>
          </a:p>
          <a:p>
            <a:pPr marL="914400" lvl="1" indent="-228600" rtl="0">
              <a:spcBef>
                <a:spcPts val="0"/>
              </a:spcBef>
            </a:pPr>
            <a:r>
              <a:rPr lang="en-US"/>
              <a:t>If many people act as free riders, the public good may never be provided.</a:t>
            </a:r>
          </a:p>
          <a:p>
            <a:pPr lvl="0">
              <a:spcBef>
                <a:spcPts val="0"/>
              </a:spcBef>
              <a:buNone/>
            </a:pPr>
            <a:endParaRPr/>
          </a:p>
          <a:p>
            <a:pPr marL="457200" lvl="0" indent="-228600">
              <a:spcBef>
                <a:spcPts val="0"/>
              </a:spcBef>
              <a:buChar char="●"/>
            </a:pPr>
            <a:r>
              <a:rPr lang="en-US"/>
              <a:t>The free rider problem can be expressed in similar terms as the </a:t>
            </a:r>
            <a:r>
              <a:rPr lang="en-US" u="sng"/>
              <a:t>prisoner’s dilemma game</a:t>
            </a:r>
            <a:r>
              <a:rPr lang="en-US"/>
              <a:t>.</a:t>
            </a:r>
          </a:p>
        </p:txBody>
      </p:sp>
      <p:pic>
        <p:nvPicPr>
          <p:cNvPr id="175" name="Shape 17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CH.13 OUTLINE</a:t>
            </a:r>
          </a:p>
        </p:txBody>
      </p:sp>
      <p:sp>
        <p:nvSpPr>
          <p:cNvPr id="49" name="Shape 49"/>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13.1: Why the Private Sector Underinvests in </a:t>
            </a:r>
          </a:p>
          <a:p>
            <a:pPr marL="457200" lvl="0" indent="457200" rtl="0">
              <a:lnSpc>
                <a:spcPct val="150000"/>
              </a:lnSpc>
              <a:spcBef>
                <a:spcPts val="0"/>
              </a:spcBef>
              <a:buNone/>
            </a:pPr>
            <a:r>
              <a:rPr lang="en-US" sz="2800"/>
              <a:t>Innovation</a:t>
            </a:r>
          </a:p>
          <a:p>
            <a:pPr lvl="0" rtl="0">
              <a:lnSpc>
                <a:spcPct val="115000"/>
              </a:lnSpc>
              <a:spcBef>
                <a:spcPts val="0"/>
              </a:spcBef>
              <a:buNone/>
            </a:pPr>
            <a:r>
              <a:rPr lang="en-US" sz="2800"/>
              <a:t>13.2: How Governments Can Encourage </a:t>
            </a:r>
          </a:p>
          <a:p>
            <a:pPr marL="457200" lvl="0" indent="457200" rtl="0">
              <a:lnSpc>
                <a:spcPct val="150000"/>
              </a:lnSpc>
              <a:spcBef>
                <a:spcPts val="0"/>
              </a:spcBef>
              <a:buNone/>
            </a:pPr>
            <a:r>
              <a:rPr lang="en-US" sz="2800"/>
              <a:t>Innovation</a:t>
            </a:r>
          </a:p>
          <a:p>
            <a:pPr lvl="0" rtl="0">
              <a:lnSpc>
                <a:spcPct val="115000"/>
              </a:lnSpc>
              <a:spcBef>
                <a:spcPts val="0"/>
              </a:spcBef>
              <a:buNone/>
            </a:pPr>
            <a:r>
              <a:rPr lang="en-US" sz="2800"/>
              <a:t>13.3: Public Goods</a:t>
            </a:r>
          </a:p>
          <a:p>
            <a:pPr lvl="0" rtl="0">
              <a:lnSpc>
                <a:spcPct val="115000"/>
              </a:lnSpc>
              <a:spcBef>
                <a:spcPts val="0"/>
              </a:spcBef>
              <a:buNone/>
            </a:pPr>
            <a:endParaRPr sz="2800"/>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Role of Government in Paying for </a:t>
            </a:r>
          </a:p>
          <a:p>
            <a:pPr lvl="0">
              <a:spcBef>
                <a:spcPts val="0"/>
              </a:spcBef>
              <a:buNone/>
            </a:pPr>
            <a:r>
              <a:rPr lang="en-US"/>
              <a:t>Public Goods</a:t>
            </a:r>
          </a:p>
        </p:txBody>
      </p:sp>
      <p:sp>
        <p:nvSpPr>
          <p:cNvPr id="181" name="Shape 181"/>
          <p:cNvSpPr>
            <a:spLocks noGrp="1"/>
          </p:cNvSpPr>
          <p:nvPr>
            <p:ph type="pic" idx="2"/>
          </p:nvPr>
        </p:nvSpPr>
        <p:spPr>
          <a:xfrm>
            <a:off x="457200" y="1122375"/>
            <a:ext cx="8062800" cy="4763700"/>
          </a:xfrm>
          <a:prstGeom prst="rect">
            <a:avLst/>
          </a:prstGeom>
        </p:spPr>
        <p:txBody>
          <a:bodyPr wrap="square" lIns="91425" tIns="91425" rIns="91425" bIns="91425" anchor="t" anchorCtr="0">
            <a:noAutofit/>
          </a:bodyPr>
          <a:lstStyle/>
          <a:p>
            <a:pPr marL="457200" lvl="0" indent="-228600" rtl="0">
              <a:spcBef>
                <a:spcPts val="0"/>
              </a:spcBef>
              <a:buChar char="●"/>
            </a:pPr>
            <a:r>
              <a:rPr lang="en-US"/>
              <a:t>The key to paying for public goods is to assure that </a:t>
            </a:r>
            <a:r>
              <a:rPr lang="en-US" i="1"/>
              <a:t>everyone</a:t>
            </a:r>
            <a:r>
              <a:rPr lang="en-US"/>
              <a:t> will make a contribution and to prevent free riders.</a:t>
            </a:r>
          </a:p>
          <a:p>
            <a:pPr marL="914400" lvl="1" indent="-228600" rtl="0">
              <a:spcBef>
                <a:spcPts val="0"/>
              </a:spcBef>
            </a:pPr>
            <a:r>
              <a:rPr lang="en-US"/>
              <a:t>This is done through </a:t>
            </a:r>
            <a:r>
              <a:rPr lang="en-US" u="sng"/>
              <a:t>government spending</a:t>
            </a:r>
            <a:r>
              <a:rPr lang="en-US"/>
              <a:t> and </a:t>
            </a:r>
            <a:r>
              <a:rPr lang="en-US" u="sng"/>
              <a:t>taxes</a:t>
            </a:r>
            <a:r>
              <a:rPr lang="en-US"/>
              <a:t>.</a:t>
            </a:r>
          </a:p>
          <a:p>
            <a:pPr lvl="0">
              <a:spcBef>
                <a:spcPts val="0"/>
              </a:spcBef>
              <a:buNone/>
            </a:pPr>
            <a:endParaRPr/>
          </a:p>
          <a:p>
            <a:pPr marL="457200" lvl="0" indent="-228600" rtl="0">
              <a:spcBef>
                <a:spcPts val="0"/>
              </a:spcBef>
              <a:buChar char="●"/>
            </a:pPr>
            <a:r>
              <a:rPr lang="en-US"/>
              <a:t>In some cases, </a:t>
            </a:r>
            <a:r>
              <a:rPr lang="en-US" u="sng"/>
              <a:t>markets</a:t>
            </a:r>
            <a:r>
              <a:rPr lang="en-US"/>
              <a:t> can produce public goods.</a:t>
            </a:r>
          </a:p>
          <a:p>
            <a:pPr marL="914400" lvl="1" indent="-228600" rtl="0">
              <a:spcBef>
                <a:spcPts val="0"/>
              </a:spcBef>
            </a:pPr>
            <a:r>
              <a:rPr lang="en-US"/>
              <a:t>Creates an indirect way of “charging” for it.</a:t>
            </a:r>
          </a:p>
          <a:p>
            <a:pPr marL="914400" lvl="1" indent="-228600" rtl="0">
              <a:spcBef>
                <a:spcPts val="0"/>
              </a:spcBef>
            </a:pPr>
            <a:r>
              <a:rPr lang="en-US"/>
              <a:t>Example: radio is a public good, but revenue is made by selling advertising, and “charging” listeners by taking up some of their time.</a:t>
            </a:r>
          </a:p>
          <a:p>
            <a:pPr lvl="0" indent="457200" rtl="0">
              <a:spcBef>
                <a:spcPts val="0"/>
              </a:spcBef>
              <a:buNone/>
            </a:pPr>
            <a:endParaRPr/>
          </a:p>
          <a:p>
            <a:pPr marL="457200" lvl="0" indent="-228600" rtl="0">
              <a:spcBef>
                <a:spcPts val="0"/>
              </a:spcBef>
              <a:buChar char="●"/>
            </a:pPr>
            <a:r>
              <a:rPr lang="en-US" u="sng"/>
              <a:t>Social pressures</a:t>
            </a:r>
            <a:r>
              <a:rPr lang="en-US"/>
              <a:t> and </a:t>
            </a:r>
            <a:r>
              <a:rPr lang="en-US" u="sng"/>
              <a:t>personal appeals</a:t>
            </a:r>
            <a:r>
              <a:rPr lang="en-US"/>
              <a:t> can also reduce the number of free riders and to collect resources for the public good.</a:t>
            </a:r>
          </a:p>
        </p:txBody>
      </p:sp>
      <p:pic>
        <p:nvPicPr>
          <p:cNvPr id="182" name="Shape 1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41325"/>
            <a:ext cx="8062800" cy="824700"/>
          </a:xfrm>
          <a:prstGeom prst="rect">
            <a:avLst/>
          </a:prstGeom>
        </p:spPr>
        <p:txBody>
          <a:bodyPr wrap="square" lIns="91425" tIns="91425" rIns="91425" bIns="91425" anchor="b" anchorCtr="0">
            <a:noAutofit/>
          </a:bodyPr>
          <a:lstStyle/>
          <a:p>
            <a:pPr lvl="0">
              <a:spcBef>
                <a:spcPts val="0"/>
              </a:spcBef>
              <a:buNone/>
            </a:pPr>
            <a:r>
              <a:rPr lang="en-US"/>
              <a:t>Positive Externalities in Public Health Programs</a:t>
            </a:r>
          </a:p>
        </p:txBody>
      </p:sp>
      <p:sp>
        <p:nvSpPr>
          <p:cNvPr id="188" name="Shape 188"/>
          <p:cNvSpPr>
            <a:spLocks noGrp="1"/>
          </p:cNvSpPr>
          <p:nvPr>
            <p:ph type="pic" idx="2"/>
          </p:nvPr>
        </p:nvSpPr>
        <p:spPr>
          <a:xfrm>
            <a:off x="457200" y="1057063"/>
            <a:ext cx="8062800" cy="5442000"/>
          </a:xfrm>
          <a:prstGeom prst="rect">
            <a:avLst/>
          </a:prstGeom>
        </p:spPr>
        <p:txBody>
          <a:bodyPr wrap="square" lIns="91425" tIns="91425" rIns="91425" bIns="91425" anchor="t" anchorCtr="0">
            <a:noAutofit/>
          </a:bodyPr>
          <a:lstStyle/>
          <a:p>
            <a:pPr marL="457200" lvl="0" indent="-228600" rtl="0">
              <a:spcBef>
                <a:spcPts val="0"/>
              </a:spcBef>
              <a:buChar char="●"/>
            </a:pPr>
            <a:r>
              <a:rPr lang="en-US" sz="1900" dirty="0"/>
              <a:t>Advances in public health have all been closely linked to p</a:t>
            </a:r>
            <a:r>
              <a:rPr lang="en-US" sz="1900" i="1" dirty="0"/>
              <a:t>ositive externalities</a:t>
            </a:r>
            <a:r>
              <a:rPr lang="en-US" sz="1900" dirty="0"/>
              <a:t> and </a:t>
            </a:r>
            <a:r>
              <a:rPr lang="en-US" sz="1900" i="1" dirty="0"/>
              <a:t>public goods</a:t>
            </a:r>
            <a:r>
              <a:rPr lang="en-US" sz="1900" dirty="0"/>
              <a:t>.</a:t>
            </a:r>
            <a:endParaRPr sz="1900" dirty="0"/>
          </a:p>
          <a:p>
            <a:pPr marL="457200" lvl="0" indent="-228600" rtl="0">
              <a:spcBef>
                <a:spcPts val="0"/>
              </a:spcBef>
              <a:buChar char="●"/>
            </a:pPr>
            <a:r>
              <a:rPr lang="en-US" sz="1900" dirty="0"/>
              <a:t>Rise in life expectancy seems to stem from </a:t>
            </a:r>
            <a:r>
              <a:rPr lang="en-US" sz="1900" u="sng" dirty="0"/>
              <a:t>three primary factors</a:t>
            </a:r>
            <a:r>
              <a:rPr lang="en-US" sz="1900" dirty="0"/>
              <a:t> related to </a:t>
            </a:r>
            <a:r>
              <a:rPr lang="en-US" sz="1900" u="sng" dirty="0"/>
              <a:t>public health programs</a:t>
            </a:r>
            <a:r>
              <a:rPr lang="en-US" sz="1900" dirty="0"/>
              <a:t>/</a:t>
            </a:r>
            <a:r>
              <a:rPr lang="en-US" sz="1900" u="sng" dirty="0"/>
              <a:t>goods</a:t>
            </a:r>
            <a:r>
              <a:rPr lang="en-US" sz="1900" dirty="0"/>
              <a:t>:</a:t>
            </a:r>
          </a:p>
          <a:p>
            <a:pPr marL="914400" lvl="1" indent="-317500" rtl="0">
              <a:spcBef>
                <a:spcPts val="0"/>
              </a:spcBef>
              <a:buSzPct val="73684"/>
            </a:pPr>
            <a:r>
              <a:rPr lang="en-US" sz="1900" dirty="0"/>
              <a:t>Public sanitation </a:t>
            </a:r>
            <a:r>
              <a:rPr lang="en-US" sz="1900" u="sng" dirty="0"/>
              <a:t>systems</a:t>
            </a:r>
            <a:r>
              <a:rPr lang="en-US" sz="1900" dirty="0"/>
              <a:t> - providing clean water and disposing of human waste help to prevent the transmission of many diseases. </a:t>
            </a:r>
          </a:p>
          <a:p>
            <a:pPr marL="914400" lvl="1" indent="-317500" rtl="0">
              <a:spcBef>
                <a:spcPts val="0"/>
              </a:spcBef>
              <a:buSzPct val="73684"/>
            </a:pPr>
            <a:r>
              <a:rPr lang="en-US" sz="1900" u="sng" dirty="0"/>
              <a:t>Medical</a:t>
            </a:r>
            <a:r>
              <a:rPr lang="en-US" sz="1900" dirty="0"/>
              <a:t> discoveries from government or university-funded research, such as:</a:t>
            </a:r>
          </a:p>
          <a:p>
            <a:pPr marL="1371600" lvl="2" indent="-317500" rtl="0">
              <a:spcBef>
                <a:spcPts val="0"/>
              </a:spcBef>
              <a:buSzPct val="73684"/>
            </a:pPr>
            <a:r>
              <a:rPr lang="en-US" sz="1900" dirty="0"/>
              <a:t>Immunizations</a:t>
            </a:r>
          </a:p>
          <a:p>
            <a:pPr marL="1371600" marR="0" lvl="2" indent="-317500" algn="l" rtl="0">
              <a:lnSpc>
                <a:spcPct val="100000"/>
              </a:lnSpc>
              <a:spcBef>
                <a:spcPts val="360"/>
              </a:spcBef>
              <a:spcAft>
                <a:spcPts val="0"/>
              </a:spcAft>
              <a:buClr>
                <a:srgbClr val="6CB255"/>
              </a:buClr>
              <a:buSzPct val="73684"/>
              <a:buFont typeface="Arial"/>
            </a:pPr>
            <a:r>
              <a:rPr lang="en-US" sz="1900" dirty="0"/>
              <a:t>Antibiotics</a:t>
            </a:r>
          </a:p>
          <a:p>
            <a:pPr marL="1371600" marR="0" lvl="2" indent="-317500" algn="l" rtl="0">
              <a:lnSpc>
                <a:spcPct val="100000"/>
              </a:lnSpc>
              <a:spcBef>
                <a:spcPts val="360"/>
              </a:spcBef>
              <a:spcAft>
                <a:spcPts val="0"/>
              </a:spcAft>
              <a:buClr>
                <a:srgbClr val="6CB255"/>
              </a:buClr>
              <a:buSzPct val="73684"/>
              <a:buFont typeface="Arial"/>
            </a:pPr>
            <a:r>
              <a:rPr lang="en-US" sz="1900" dirty="0"/>
              <a:t>High blood pressure reducers </a:t>
            </a:r>
          </a:p>
          <a:p>
            <a:pPr marL="914400" marR="0" lvl="1" indent="-317500" algn="l" rtl="0">
              <a:lnSpc>
                <a:spcPct val="100000"/>
              </a:lnSpc>
              <a:spcBef>
                <a:spcPts val="360"/>
              </a:spcBef>
              <a:spcAft>
                <a:spcPts val="0"/>
              </a:spcAft>
              <a:buClr>
                <a:srgbClr val="6CB255"/>
              </a:buClr>
              <a:buSzPct val="73684"/>
              <a:buFont typeface="Arial"/>
            </a:pPr>
            <a:r>
              <a:rPr lang="en-US" sz="1900" u="sng" dirty="0"/>
              <a:t>Changes in public behavior</a:t>
            </a:r>
            <a:r>
              <a:rPr lang="en-US" sz="1900" dirty="0"/>
              <a:t> through government health campaigns. Examples:</a:t>
            </a:r>
          </a:p>
          <a:p>
            <a:pPr marL="1371600" lvl="2" indent="-317500" rtl="0">
              <a:spcBef>
                <a:spcPts val="0"/>
              </a:spcBef>
              <a:buSzPct val="73684"/>
            </a:pPr>
            <a:r>
              <a:rPr lang="en-US" sz="1900" dirty="0"/>
              <a:t>Hand washing </a:t>
            </a:r>
          </a:p>
          <a:p>
            <a:pPr marL="1371600" lvl="2" indent="-317500" rtl="0">
              <a:spcBef>
                <a:spcPts val="0"/>
              </a:spcBef>
              <a:buSzPct val="73684"/>
            </a:pPr>
            <a:r>
              <a:rPr lang="en-US" sz="1900" dirty="0"/>
              <a:t>Food storage and protection </a:t>
            </a:r>
          </a:p>
          <a:p>
            <a:pPr marL="1371600" lvl="2" indent="-317500" rtl="0">
              <a:spcBef>
                <a:spcPts val="0"/>
              </a:spcBef>
              <a:buSzPct val="73684"/>
            </a:pPr>
            <a:r>
              <a:rPr lang="en-US" sz="1900" dirty="0"/>
              <a:t>Reducing tobacco smokers </a:t>
            </a:r>
          </a:p>
          <a:p>
            <a:pPr marL="1371600" lvl="2" indent="-317500" rtl="0">
              <a:spcBef>
                <a:spcPts val="0"/>
              </a:spcBef>
              <a:buSzPct val="73684"/>
            </a:pPr>
            <a:r>
              <a:rPr lang="en-US" sz="1900" dirty="0"/>
              <a:t>Precautions against sexually transmitted diseases</a:t>
            </a:r>
          </a:p>
        </p:txBody>
      </p:sp>
      <p:pic>
        <p:nvPicPr>
          <p:cNvPr id="189" name="Shape 18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195" name="Shape 195"/>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196" name="Shape 196"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View from Voyager</a:t>
            </a:r>
          </a:p>
        </p:txBody>
      </p:sp>
      <p:pic>
        <p:nvPicPr>
          <p:cNvPr id="56" name="Shape 56" descr="Image of the swirling clouds of Jupiter's atmosphere."/>
          <p:cNvPicPr preferRelativeResize="0">
            <a:picLocks noGrp="1"/>
          </p:cNvPicPr>
          <p:nvPr>
            <p:ph type="pic" idx="2"/>
          </p:nvPr>
        </p:nvPicPr>
        <p:blipFill rotWithShape="1">
          <a:blip r:embed="rId3">
            <a:alphaModFix/>
          </a:blip>
          <a:srcRect/>
          <a:stretch/>
        </p:blipFill>
        <p:spPr>
          <a:xfrm>
            <a:off x="2269671" y="1122386"/>
            <a:ext cx="5115902" cy="2861785"/>
          </a:xfrm>
          <a:prstGeom prst="rect">
            <a:avLst/>
          </a:prstGeom>
          <a:noFill/>
          <a:ln>
            <a:noFill/>
          </a:ln>
        </p:spPr>
      </p:pic>
      <p:sp>
        <p:nvSpPr>
          <p:cNvPr id="57" name="Shape 57"/>
          <p:cNvSpPr txBox="1">
            <a:spLocks noGrp="1"/>
          </p:cNvSpPr>
          <p:nvPr>
            <p:ph type="body" idx="1"/>
          </p:nvPr>
        </p:nvSpPr>
        <p:spPr>
          <a:xfrm>
            <a:off x="457198" y="4205030"/>
            <a:ext cx="8062800" cy="18060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sz="1800" b="0" i="0" u="none" strike="noStrike" cap="none" dirty="0">
                <a:solidFill>
                  <a:srgbClr val="000000"/>
                </a:solidFill>
                <a:latin typeface="Arial"/>
                <a:ea typeface="Arial"/>
                <a:cs typeface="Arial"/>
                <a:sym typeface="Arial"/>
              </a:rPr>
              <a:t>Launched by NASA </a:t>
            </a:r>
            <a:r>
              <a:rPr lang="en-US" sz="1800" dirty="0"/>
              <a:t>in</a:t>
            </a:r>
            <a:r>
              <a:rPr lang="en-US" sz="1800" b="0" i="0" u="none" strike="noStrike" cap="none" dirty="0">
                <a:solidFill>
                  <a:srgbClr val="000000"/>
                </a:solidFill>
                <a:latin typeface="Arial"/>
                <a:ea typeface="Arial"/>
                <a:cs typeface="Arial"/>
                <a:sym typeface="Arial"/>
              </a:rPr>
              <a:t> 1977, Voyager 1’s primary mission was to provide detailed images of Jupiter, Saturn, and their moons. </a:t>
            </a:r>
          </a:p>
          <a:p>
            <a:pPr marL="457200" marR="0" lvl="0" indent="-228600" algn="l" rtl="0">
              <a:spcBef>
                <a:spcPts val="0"/>
              </a:spcBef>
              <a:spcAft>
                <a:spcPts val="0"/>
              </a:spcAft>
              <a:buChar char="●"/>
            </a:pPr>
            <a:r>
              <a:rPr lang="en-US" sz="1800" dirty="0"/>
              <a:t>I</a:t>
            </a:r>
            <a:r>
              <a:rPr lang="en-US" sz="1800" b="0" i="0" u="none" strike="noStrike" cap="none" dirty="0">
                <a:solidFill>
                  <a:srgbClr val="000000"/>
                </a:solidFill>
                <a:latin typeface="Arial"/>
                <a:ea typeface="Arial"/>
                <a:cs typeface="Arial"/>
                <a:sym typeface="Arial"/>
              </a:rPr>
              <a:t>n August of 2012, Voyager I entered interstellar space—the first human-made object to do so—and it is expected to send data and images back to earth until 2025. </a:t>
            </a:r>
          </a:p>
          <a:p>
            <a:pPr marL="457200" marR="0" lvl="0" indent="-228600" algn="l" rtl="0">
              <a:spcBef>
                <a:spcPts val="0"/>
              </a:spcBef>
              <a:spcAft>
                <a:spcPts val="0"/>
              </a:spcAft>
              <a:buChar char="●"/>
            </a:pPr>
            <a:r>
              <a:rPr lang="en-US" sz="1800" b="0" i="0" u="none" strike="noStrike" cap="none" dirty="0">
                <a:solidFill>
                  <a:srgbClr val="000000"/>
                </a:solidFill>
                <a:latin typeface="Arial"/>
                <a:ea typeface="Arial"/>
                <a:cs typeface="Arial"/>
                <a:sym typeface="Arial"/>
              </a:rPr>
              <a:t>Such a technological feat has a lot to do with economic principles. </a:t>
            </a:r>
          </a:p>
          <a:p>
            <a:pPr marR="0" lvl="0" indent="457200" algn="ctr" rtl="0">
              <a:spcBef>
                <a:spcPts val="0"/>
              </a:spcBef>
              <a:spcAft>
                <a:spcPts val="0"/>
              </a:spcAft>
              <a:buNone/>
            </a:pPr>
            <a:r>
              <a:rPr lang="en-US" sz="1600" b="0" i="0" u="none" strike="noStrike" cap="none" dirty="0">
                <a:solidFill>
                  <a:srgbClr val="000000"/>
                </a:solidFill>
                <a:latin typeface="Arial"/>
                <a:ea typeface="Arial"/>
                <a:cs typeface="Arial"/>
                <a:sym typeface="Arial"/>
              </a:rPr>
              <a:t>(Credit: modification of work by NASA/JPL)</a:t>
            </a:r>
          </a:p>
        </p:txBody>
      </p:sp>
      <p:pic>
        <p:nvPicPr>
          <p:cNvPr id="58" name="Shape 5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5"/>
            <a:ext cx="8062800" cy="801600"/>
          </a:xfrm>
          <a:prstGeom prst="rect">
            <a:avLst/>
          </a:prstGeom>
        </p:spPr>
        <p:txBody>
          <a:bodyPr wrap="square" lIns="91425" tIns="91425" rIns="91425" bIns="91425" anchor="b" anchorCtr="0">
            <a:noAutofit/>
          </a:bodyPr>
          <a:lstStyle/>
          <a:p>
            <a:pPr lvl="0">
              <a:spcBef>
                <a:spcPts val="0"/>
              </a:spcBef>
              <a:buNone/>
            </a:pPr>
            <a:r>
              <a:rPr lang="en-US"/>
              <a:t>13.1 Why the Private Sector </a:t>
            </a:r>
          </a:p>
          <a:p>
            <a:pPr lvl="0">
              <a:spcBef>
                <a:spcPts val="0"/>
              </a:spcBef>
              <a:buNone/>
            </a:pPr>
            <a:r>
              <a:rPr lang="en-US"/>
              <a:t>Underinvests in Innovation</a:t>
            </a:r>
          </a:p>
        </p:txBody>
      </p:sp>
      <p:sp>
        <p:nvSpPr>
          <p:cNvPr id="64" name="Shape 64"/>
          <p:cNvSpPr>
            <a:spLocks noGrp="1"/>
          </p:cNvSpPr>
          <p:nvPr>
            <p:ph type="pic" idx="2"/>
          </p:nvPr>
        </p:nvSpPr>
        <p:spPr>
          <a:xfrm>
            <a:off x="457200" y="1122371"/>
            <a:ext cx="8062800" cy="4660500"/>
          </a:xfrm>
          <a:prstGeom prst="rect">
            <a:avLst/>
          </a:prstGeom>
        </p:spPr>
        <p:txBody>
          <a:bodyPr wrap="square" lIns="91425" tIns="91425" rIns="91425" bIns="91425" anchor="t" anchorCtr="0">
            <a:noAutofit/>
          </a:bodyPr>
          <a:lstStyle/>
          <a:p>
            <a:pPr marL="457200" lvl="0" indent="-228600" rtl="0">
              <a:spcBef>
                <a:spcPts val="0"/>
              </a:spcBef>
              <a:buChar char="●"/>
            </a:pPr>
            <a:r>
              <a:rPr lang="en-US"/>
              <a:t>Market competition can provide an incentive for discovering </a:t>
            </a:r>
            <a:r>
              <a:rPr lang="en-US" u="sng"/>
              <a:t>new technology</a:t>
            </a:r>
            <a:r>
              <a:rPr lang="en-US"/>
              <a:t>, because a firm can earn higher profits:</a:t>
            </a:r>
          </a:p>
          <a:p>
            <a:pPr marL="914400" lvl="1" indent="-228600" rtl="0">
              <a:spcBef>
                <a:spcPts val="0"/>
              </a:spcBef>
            </a:pPr>
            <a:r>
              <a:rPr lang="en-US"/>
              <a:t>by finding a way to produce products more cheaply </a:t>
            </a:r>
          </a:p>
          <a:p>
            <a:pPr marL="914400" lvl="1" indent="-228600" rtl="0">
              <a:spcBef>
                <a:spcPts val="0"/>
              </a:spcBef>
            </a:pPr>
            <a:r>
              <a:rPr lang="en-US"/>
              <a:t>by creating products with characteristics consumers want.</a:t>
            </a:r>
          </a:p>
          <a:p>
            <a:pPr lvl="0" indent="457200" rtl="0">
              <a:spcBef>
                <a:spcPts val="0"/>
              </a:spcBef>
              <a:buNone/>
            </a:pPr>
            <a:endParaRPr/>
          </a:p>
          <a:p>
            <a:pPr marL="457200" lvl="0" indent="-228600" rtl="0">
              <a:spcBef>
                <a:spcPts val="0"/>
              </a:spcBef>
              <a:buChar char="●"/>
            </a:pPr>
            <a:r>
              <a:rPr lang="en-US"/>
              <a:t>In some cases competition can discourage new technology, especially when other firms can quickly copy a new idea.</a:t>
            </a:r>
          </a:p>
          <a:p>
            <a:pPr lvl="0" rtl="0">
              <a:spcBef>
                <a:spcPts val="0"/>
              </a:spcBef>
              <a:buNone/>
            </a:pPr>
            <a:endParaRPr/>
          </a:p>
          <a:p>
            <a:pPr marL="457200" lvl="0" indent="-228600" rtl="0">
              <a:spcBef>
                <a:spcPts val="0"/>
              </a:spcBef>
              <a:buChar char="●"/>
            </a:pPr>
            <a:r>
              <a:rPr lang="en-US"/>
              <a:t>Studies by economists have found that the original inventor receives 1/3 to 1/2 of the total economic benefits from innovations, while other businesses and new product users receive the rest.</a:t>
            </a:r>
          </a:p>
        </p:txBody>
      </p:sp>
      <p:pic>
        <p:nvPicPr>
          <p:cNvPr id="65" name="Shape 6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Positive Externalities of </a:t>
            </a:r>
          </a:p>
          <a:p>
            <a:pPr lvl="0">
              <a:spcBef>
                <a:spcPts val="0"/>
              </a:spcBef>
              <a:buNone/>
            </a:pPr>
            <a:r>
              <a:rPr lang="en-US"/>
              <a:t>New Technology</a:t>
            </a:r>
          </a:p>
        </p:txBody>
      </p:sp>
      <p:sp>
        <p:nvSpPr>
          <p:cNvPr id="71" name="Shape 7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Private benefits</a:t>
            </a:r>
            <a:r>
              <a:rPr lang="en-US"/>
              <a:t> - the benefits a person who consumes a good or service receives, or a new product's benefits or process that a company invents that the company captures. </a:t>
            </a:r>
          </a:p>
          <a:p>
            <a:pPr lvl="0" rtl="0">
              <a:spcBef>
                <a:spcPts val="0"/>
              </a:spcBef>
              <a:buNone/>
            </a:pPr>
            <a:endParaRPr/>
          </a:p>
          <a:p>
            <a:pPr marL="457200" lvl="0" indent="-228600" rtl="0">
              <a:spcBef>
                <a:spcPts val="0"/>
              </a:spcBef>
              <a:buChar char="●"/>
            </a:pPr>
            <a:r>
              <a:rPr lang="en-US" b="1"/>
              <a:t>Social benefits</a:t>
            </a:r>
            <a:r>
              <a:rPr lang="en-US"/>
              <a:t> - the value of </a:t>
            </a:r>
            <a:r>
              <a:rPr lang="en-US" u="sng"/>
              <a:t>all </a:t>
            </a:r>
            <a:r>
              <a:rPr lang="en-US"/>
              <a:t>the </a:t>
            </a:r>
            <a:r>
              <a:rPr lang="en-US" u="sng"/>
              <a:t>positive externalities</a:t>
            </a:r>
            <a:r>
              <a:rPr lang="en-US"/>
              <a:t> of the new idea or product (whether enjoyed by other companies or society as a whole), as well as the </a:t>
            </a:r>
            <a:r>
              <a:rPr lang="en-US" u="sng"/>
              <a:t>private benefits</a:t>
            </a:r>
            <a:r>
              <a:rPr lang="en-US"/>
              <a:t> the </a:t>
            </a:r>
            <a:r>
              <a:rPr lang="en-US" u="sng"/>
              <a:t>firm that developed</a:t>
            </a:r>
            <a:r>
              <a:rPr lang="en-US"/>
              <a:t> the new technology receives.</a:t>
            </a:r>
          </a:p>
          <a:p>
            <a:pPr lvl="0" rtl="0">
              <a:spcBef>
                <a:spcPts val="0"/>
              </a:spcBef>
              <a:buNone/>
            </a:pPr>
            <a:endParaRPr/>
          </a:p>
          <a:p>
            <a:pPr lvl="0" algn="ctr" rtl="0">
              <a:spcBef>
                <a:spcPts val="0"/>
              </a:spcBef>
              <a:buNone/>
            </a:pPr>
            <a:r>
              <a:rPr lang="en-US"/>
              <a:t>= private benefits + external benefits</a:t>
            </a:r>
          </a:p>
          <a:p>
            <a:pPr lvl="0" rtl="0">
              <a:spcBef>
                <a:spcPts val="0"/>
              </a:spcBef>
              <a:buNone/>
            </a:pPr>
            <a:endParaRPr/>
          </a:p>
          <a:p>
            <a:pPr marL="457200" lvl="0" indent="-228600" rtl="0">
              <a:spcBef>
                <a:spcPts val="0"/>
              </a:spcBef>
              <a:buChar char="●"/>
            </a:pPr>
            <a:r>
              <a:rPr lang="en-US" b="1"/>
              <a:t>Positive externalities </a:t>
            </a:r>
            <a:r>
              <a:rPr lang="en-US"/>
              <a:t>or</a:t>
            </a:r>
            <a:r>
              <a:rPr lang="en-US" b="1"/>
              <a:t> benefits</a:t>
            </a:r>
            <a:r>
              <a:rPr lang="en-US"/>
              <a:t> - beneficial spillovers to a third party or parties.</a:t>
            </a:r>
          </a:p>
        </p:txBody>
      </p:sp>
      <p:pic>
        <p:nvPicPr>
          <p:cNvPr id="72" name="Shape 7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12725"/>
            <a:ext cx="8062800"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Positive Externalities and Technology</a:t>
            </a:r>
          </a:p>
        </p:txBody>
      </p:sp>
      <p:sp>
        <p:nvSpPr>
          <p:cNvPr id="78" name="Shape 78"/>
          <p:cNvSpPr txBox="1">
            <a:spLocks noGrp="1"/>
          </p:cNvSpPr>
          <p:nvPr>
            <p:ph type="body" idx="1"/>
          </p:nvPr>
        </p:nvSpPr>
        <p:spPr>
          <a:xfrm>
            <a:off x="457200" y="4355431"/>
            <a:ext cx="8062800" cy="20781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Big Drug faces a cost of borrowing of 8%. </a:t>
            </a:r>
          </a:p>
          <a:p>
            <a:pPr marL="457200" marR="0" lvl="0" indent="-228600" algn="l" rtl="0">
              <a:spcBef>
                <a:spcPts val="0"/>
              </a:spcBef>
              <a:spcAft>
                <a:spcPts val="0"/>
              </a:spcAft>
              <a:buChar char="●"/>
            </a:pPr>
            <a:r>
              <a:rPr lang="en-US" dirty="0"/>
              <a:t>If the firm receives only the private benefits of investing in R&amp;D, then we show its demand curve for financial capital by </a:t>
            </a:r>
            <a:r>
              <a:rPr lang="en-US" dirty="0" err="1"/>
              <a:t>D</a:t>
            </a:r>
            <a:r>
              <a:rPr lang="en-US" baseline="-25000" dirty="0" err="1"/>
              <a:t>Private</a:t>
            </a:r>
            <a:r>
              <a:rPr lang="en-US" dirty="0"/>
              <a:t>, and the equilibrium will occur at $30 million. </a:t>
            </a:r>
          </a:p>
          <a:p>
            <a:pPr marL="457200" marR="0" lvl="0" indent="-228600" algn="l" rtl="0">
              <a:spcBef>
                <a:spcPts val="0"/>
              </a:spcBef>
              <a:spcAft>
                <a:spcPts val="0"/>
              </a:spcAft>
              <a:buChar char="●"/>
            </a:pPr>
            <a:r>
              <a:rPr lang="en-US" dirty="0"/>
              <a:t>Because there are spillover benefits, society would find it optimal to have $52 million of investment.</a:t>
            </a:r>
          </a:p>
        </p:txBody>
      </p:sp>
      <p:pic>
        <p:nvPicPr>
          <p:cNvPr id="79" name="Shape 79" descr="The graph shows the different demand curves based on whether or not a firm receives social benefits in addition to private benefits."/>
          <p:cNvPicPr preferRelativeResize="0">
            <a:picLocks noGrp="1"/>
          </p:cNvPicPr>
          <p:nvPr>
            <p:ph type="pic" idx="2"/>
          </p:nvPr>
        </p:nvPicPr>
        <p:blipFill rotWithShape="1">
          <a:blip r:embed="rId3">
            <a:alphaModFix/>
          </a:blip>
          <a:srcRect/>
          <a:stretch/>
        </p:blipFill>
        <p:spPr>
          <a:xfrm>
            <a:off x="1779601" y="969986"/>
            <a:ext cx="5013300" cy="3238500"/>
          </a:xfrm>
          <a:prstGeom prst="rect">
            <a:avLst/>
          </a:prstGeom>
          <a:noFill/>
          <a:ln>
            <a:noFill/>
          </a:ln>
        </p:spPr>
      </p:pic>
      <p:pic>
        <p:nvPicPr>
          <p:cNvPr id="80" name="Shape 80"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41325"/>
            <a:ext cx="8062800"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Positive Externalities and </a:t>
            </a:r>
          </a:p>
          <a:p>
            <a:pPr marL="0" marR="0" lvl="0" indent="0" algn="l" rtl="0">
              <a:spcBef>
                <a:spcPts val="0"/>
              </a:spcBef>
              <a:buClr>
                <a:srgbClr val="6CB255"/>
              </a:buClr>
              <a:buSzPct val="25000"/>
              <a:buFont typeface="Arial Black"/>
              <a:buNone/>
            </a:pPr>
            <a:r>
              <a:rPr lang="en-US"/>
              <a:t>Technology, Continued</a:t>
            </a:r>
          </a:p>
        </p:txBody>
      </p:sp>
      <p:sp>
        <p:nvSpPr>
          <p:cNvPr id="86" name="Shape 86"/>
          <p:cNvSpPr txBox="1">
            <a:spLocks noGrp="1"/>
          </p:cNvSpPr>
          <p:nvPr>
            <p:ph type="body" idx="1"/>
          </p:nvPr>
        </p:nvSpPr>
        <p:spPr>
          <a:xfrm>
            <a:off x="457200" y="4126831"/>
            <a:ext cx="8062800" cy="2489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u="sng" dirty="0"/>
              <a:t>If</a:t>
            </a:r>
            <a:r>
              <a:rPr lang="en-US" i="1" dirty="0"/>
              <a:t> </a:t>
            </a:r>
            <a:r>
              <a:rPr lang="en-US" dirty="0"/>
              <a:t>the firm could keep the social benefits of its investment for itself, its demand curve for financial capital would be </a:t>
            </a:r>
            <a:r>
              <a:rPr lang="en-US" dirty="0" err="1"/>
              <a:t>D</a:t>
            </a:r>
            <a:r>
              <a:rPr lang="en-US" baseline="-25000" dirty="0" err="1"/>
              <a:t>Social</a:t>
            </a:r>
            <a:r>
              <a:rPr lang="en-US" dirty="0"/>
              <a:t> and it would be willing to borrow $52 million. (The firm’s private demand curve would be the same as society’s demand curve.)</a:t>
            </a:r>
            <a:endParaRPr dirty="0"/>
          </a:p>
          <a:p>
            <a:pPr marL="457200" marR="0" lvl="0" indent="-228600" algn="l" rtl="0">
              <a:spcBef>
                <a:spcPts val="0"/>
              </a:spcBef>
              <a:spcAft>
                <a:spcPts val="0"/>
              </a:spcAft>
              <a:buChar char="●"/>
            </a:pPr>
            <a:r>
              <a:rPr lang="en-US" u="sng" dirty="0"/>
              <a:t>But</a:t>
            </a:r>
            <a:r>
              <a:rPr lang="en-US" dirty="0"/>
              <a:t>, unless there is a way for the company to fully enjoy the total benefits, then it will borrow less than the socially optimal level of $52 million.</a:t>
            </a:r>
          </a:p>
        </p:txBody>
      </p:sp>
      <p:pic>
        <p:nvPicPr>
          <p:cNvPr id="87" name="Shape 87" descr="The graph shows the different demand curves based on whether or not a firm receives social benefits in addition to private benefits."/>
          <p:cNvPicPr preferRelativeResize="0">
            <a:picLocks noGrp="1"/>
          </p:cNvPicPr>
          <p:nvPr>
            <p:ph type="pic" idx="2"/>
          </p:nvPr>
        </p:nvPicPr>
        <p:blipFill rotWithShape="1">
          <a:blip r:embed="rId3">
            <a:alphaModFix/>
          </a:blip>
          <a:srcRect/>
          <a:stretch/>
        </p:blipFill>
        <p:spPr>
          <a:xfrm>
            <a:off x="1877785" y="969986"/>
            <a:ext cx="4915115" cy="3056048"/>
          </a:xfrm>
          <a:prstGeom prst="rect">
            <a:avLst/>
          </a:prstGeom>
          <a:noFill/>
          <a:ln>
            <a:noFill/>
          </a:ln>
        </p:spPr>
      </p:pic>
      <p:pic>
        <p:nvPicPr>
          <p:cNvPr id="88" name="Shape 88"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Why Invest in Human Capital?</a:t>
            </a:r>
          </a:p>
        </p:txBody>
      </p:sp>
      <p:sp>
        <p:nvSpPr>
          <p:cNvPr id="94" name="Shape 94"/>
          <p:cNvSpPr>
            <a:spLocks noGrp="1"/>
          </p:cNvSpPr>
          <p:nvPr>
            <p:ph type="pic" idx="2"/>
          </p:nvPr>
        </p:nvSpPr>
        <p:spPr>
          <a:xfrm>
            <a:off x="457200" y="1122375"/>
            <a:ext cx="8062800" cy="5643000"/>
          </a:xfrm>
          <a:prstGeom prst="rect">
            <a:avLst/>
          </a:prstGeom>
        </p:spPr>
        <p:txBody>
          <a:bodyPr wrap="square" lIns="91425" tIns="91425" rIns="91425" bIns="91425" anchor="t" anchorCtr="0">
            <a:noAutofit/>
          </a:bodyPr>
          <a:lstStyle/>
          <a:p>
            <a:pPr marL="457200" lvl="0" indent="-228600" rtl="0">
              <a:spcBef>
                <a:spcPts val="0"/>
              </a:spcBef>
              <a:buChar char="●"/>
            </a:pPr>
            <a:r>
              <a:rPr lang="en-US"/>
              <a:t>The investment in education, or human capital, requires a certain upfront cost with an uncertain future benefit. </a:t>
            </a:r>
          </a:p>
          <a:p>
            <a:pPr lvl="0" rtl="0">
              <a:spcBef>
                <a:spcPts val="0"/>
              </a:spcBef>
              <a:buNone/>
            </a:pPr>
            <a:endParaRPr/>
          </a:p>
          <a:p>
            <a:pPr marL="457200" lvl="0" indent="-228600" rtl="0">
              <a:spcBef>
                <a:spcPts val="0"/>
              </a:spcBef>
              <a:buChar char="●"/>
            </a:pPr>
            <a:r>
              <a:rPr lang="en-US"/>
              <a:t>The idea is that </a:t>
            </a:r>
            <a:r>
              <a:rPr lang="en-US" i="1"/>
              <a:t>higher </a:t>
            </a:r>
            <a:r>
              <a:rPr lang="en-US" u="sng"/>
              <a:t>levels of educational attainment</a:t>
            </a:r>
            <a:r>
              <a:rPr lang="en-US"/>
              <a:t> will eventually serve to </a:t>
            </a:r>
            <a:r>
              <a:rPr lang="en-US" i="1"/>
              <a:t>increase</a:t>
            </a:r>
            <a:r>
              <a:rPr lang="en-US"/>
              <a:t> the person’s </a:t>
            </a:r>
            <a:r>
              <a:rPr lang="en-US" u="sng"/>
              <a:t>future productivity</a:t>
            </a:r>
            <a:r>
              <a:rPr lang="en-US"/>
              <a:t> and </a:t>
            </a:r>
            <a:r>
              <a:rPr lang="en-US" u="sng"/>
              <a:t>subsequent ability to earn</a:t>
            </a:r>
            <a:r>
              <a:rPr lang="en-US"/>
              <a:t>.  </a:t>
            </a:r>
          </a:p>
          <a:p>
            <a:pPr lvl="0" rtl="0">
              <a:spcBef>
                <a:spcPts val="0"/>
              </a:spcBef>
              <a:buNone/>
            </a:pPr>
            <a:endParaRPr/>
          </a:p>
          <a:p>
            <a:pPr marL="457200" lvl="0" indent="-228600" rtl="0">
              <a:spcBef>
                <a:spcPts val="0"/>
              </a:spcBef>
              <a:buChar char="●"/>
            </a:pPr>
            <a:r>
              <a:rPr lang="en-US"/>
              <a:t>Economists have found though several studies that the rate of return of a college education to that person, in the United States, is approximately 10-15%.</a:t>
            </a:r>
          </a:p>
          <a:p>
            <a:pPr lvl="0" rtl="0">
              <a:spcBef>
                <a:spcPts val="0"/>
              </a:spcBef>
              <a:buNone/>
            </a:pPr>
            <a:endParaRPr/>
          </a:p>
          <a:p>
            <a:pPr marL="457200" lvl="0" indent="-228600" rtl="0">
              <a:spcBef>
                <a:spcPts val="0"/>
              </a:spcBef>
              <a:buChar char="●"/>
            </a:pPr>
            <a:r>
              <a:rPr lang="en-US" b="1"/>
              <a:t>Private rates of return</a:t>
            </a:r>
            <a:r>
              <a:rPr lang="en-US"/>
              <a:t> - the estimated rates of return go primarily to an individual; for example, earning interest on a savings account.</a:t>
            </a:r>
          </a:p>
        </p:txBody>
      </p:sp>
      <p:pic>
        <p:nvPicPr>
          <p:cNvPr id="95" name="Shape 9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Society Gains When People Learn</a:t>
            </a:r>
          </a:p>
        </p:txBody>
      </p:sp>
      <p:sp>
        <p:nvSpPr>
          <p:cNvPr id="101" name="Shape 101"/>
          <p:cNvSpPr>
            <a:spLocks noGrp="1"/>
          </p:cNvSpPr>
          <p:nvPr>
            <p:ph type="pic" idx="2"/>
          </p:nvPr>
        </p:nvSpPr>
        <p:spPr>
          <a:xfrm>
            <a:off x="457200" y="1122373"/>
            <a:ext cx="8062800" cy="4191000"/>
          </a:xfrm>
          <a:prstGeom prst="rect">
            <a:avLst/>
          </a:prstGeom>
        </p:spPr>
        <p:txBody>
          <a:bodyPr wrap="square" lIns="91425" tIns="91425" rIns="91425" bIns="91425" anchor="t" anchorCtr="0">
            <a:noAutofit/>
          </a:bodyPr>
          <a:lstStyle/>
          <a:p>
            <a:pPr marL="457200" lvl="0" indent="-228600" rtl="0">
              <a:spcBef>
                <a:spcPts val="0"/>
              </a:spcBef>
              <a:buChar char="●"/>
            </a:pPr>
            <a:r>
              <a:rPr lang="en-US"/>
              <a:t>Society also gains from investing in the education of another student.</a:t>
            </a:r>
          </a:p>
          <a:p>
            <a:pPr lvl="0" rtl="0">
              <a:spcBef>
                <a:spcPts val="0"/>
              </a:spcBef>
              <a:buNone/>
            </a:pPr>
            <a:endParaRPr/>
          </a:p>
          <a:p>
            <a:pPr marL="457200" lvl="0" indent="-228600" rtl="0">
              <a:spcBef>
                <a:spcPts val="0"/>
              </a:spcBef>
              <a:buChar char="●"/>
            </a:pPr>
            <a:r>
              <a:rPr lang="en-US"/>
              <a:t>The </a:t>
            </a:r>
            <a:r>
              <a:rPr lang="en-US" u="sng"/>
              <a:t>social rate of return</a:t>
            </a:r>
            <a:r>
              <a:rPr lang="en-US"/>
              <a:t> on schooling is also positive:</a:t>
            </a:r>
          </a:p>
          <a:p>
            <a:pPr marL="914400" lvl="1" indent="-228600" rtl="0">
              <a:spcBef>
                <a:spcPts val="0"/>
              </a:spcBef>
            </a:pPr>
            <a:r>
              <a:rPr lang="en-US"/>
              <a:t>better health outcomes for the population </a:t>
            </a:r>
          </a:p>
          <a:p>
            <a:pPr marL="914400" lvl="1" indent="-228600" rtl="0">
              <a:spcBef>
                <a:spcPts val="0"/>
              </a:spcBef>
            </a:pPr>
            <a:r>
              <a:rPr lang="en-US"/>
              <a:t>lower levels of crime</a:t>
            </a:r>
          </a:p>
          <a:p>
            <a:pPr marL="914400" lvl="1" indent="-228600" rtl="0">
              <a:spcBef>
                <a:spcPts val="0"/>
              </a:spcBef>
            </a:pPr>
            <a:r>
              <a:rPr lang="en-US"/>
              <a:t>a cleaner environment</a:t>
            </a:r>
          </a:p>
          <a:p>
            <a:pPr marL="914400" lvl="1" indent="-228600" rtl="0">
              <a:spcBef>
                <a:spcPts val="0"/>
              </a:spcBef>
            </a:pPr>
            <a:r>
              <a:rPr lang="en-US"/>
              <a:t>a more stable, democratic government</a:t>
            </a:r>
          </a:p>
          <a:p>
            <a:pPr lvl="0" rtl="0">
              <a:spcBef>
                <a:spcPts val="0"/>
              </a:spcBef>
              <a:buNone/>
            </a:pPr>
            <a:endParaRPr/>
          </a:p>
          <a:p>
            <a:pPr marL="457200" lvl="0" indent="-228600" rtl="0">
              <a:spcBef>
                <a:spcPts val="0"/>
              </a:spcBef>
              <a:buChar char="●"/>
            </a:pPr>
            <a:r>
              <a:rPr lang="en-US" b="1"/>
              <a:t>Social rate of return</a:t>
            </a:r>
            <a:r>
              <a:rPr lang="en-US"/>
              <a:t> - when the estimated rates of return go primarily to society.</a:t>
            </a:r>
          </a:p>
        </p:txBody>
      </p:sp>
      <p:pic>
        <p:nvPicPr>
          <p:cNvPr id="102" name="Shape 10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2736</Words>
  <Application>Microsoft Macintosh PowerPoint</Application>
  <PresentationFormat>On-screen Show (4:3)</PresentationFormat>
  <Paragraphs>159</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Arial Black</vt:lpstr>
      <vt:lpstr>Essential</vt:lpstr>
      <vt:lpstr>PowerPoint Presentation</vt:lpstr>
      <vt:lpstr>CH.13 OUTLINE</vt:lpstr>
      <vt:lpstr>View from Voyager</vt:lpstr>
      <vt:lpstr>13.1 Why the Private Sector  Underinvests in Innovation</vt:lpstr>
      <vt:lpstr>The Positive Externalities of  New Technology</vt:lpstr>
      <vt:lpstr>Positive Externalities and Technology</vt:lpstr>
      <vt:lpstr>Positive Externalities and  Technology, Continued</vt:lpstr>
      <vt:lpstr>Why Invest in Human Capital?</vt:lpstr>
      <vt:lpstr>Society Gains When People Learn</vt:lpstr>
      <vt:lpstr>Positive Externalities Response</vt:lpstr>
      <vt:lpstr>The Market for Flu Shots with Spillover Benefits (A Positive Externality)</vt:lpstr>
      <vt:lpstr>The Market for Flu Shots with Spillover Benefits (A Positive Externality), Cont.</vt:lpstr>
      <vt:lpstr>13.2 How Governments Can Encourage Innovation</vt:lpstr>
      <vt:lpstr>Patents Filed and Granted, 1981–2012</vt:lpstr>
      <vt:lpstr>Government Spending on Research and Development</vt:lpstr>
      <vt:lpstr>Tax Breaks for Research and  Development</vt:lpstr>
      <vt:lpstr>Cooperative Research</vt:lpstr>
      <vt:lpstr>13.3 Public Goods</vt:lpstr>
      <vt:lpstr>The Free Rider Problem of Public Goods</vt:lpstr>
      <vt:lpstr>The Role of Government in Paying for  Public Goods</vt:lpstr>
      <vt:lpstr>Positive Externalities in Public Health Programs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4</cp:revision>
  <dcterms:modified xsi:type="dcterms:W3CDTF">2019-08-20T17:35:19Z</dcterms:modified>
</cp:coreProperties>
</file>