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25"/>
    <p:restoredTop sz="94574"/>
  </p:normalViewPr>
  <p:slideViewPr>
    <p:cSldViewPr snapToGrid="0" snapToObjects="1">
      <p:cViewPr varScale="1">
        <p:scale>
          <a:sx n="120" d="100"/>
          <a:sy n="120" d="100"/>
        </p:scale>
        <p:origin x="8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403488052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8391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90988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5420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97685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3511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4282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0254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967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3682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396770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3508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03832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3141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2775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2213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5350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814394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68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58253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16691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91558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3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5908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07425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2734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985316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72135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65724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3" name="Shape 3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61420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20" name="Shape 3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60062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28" name="Shape 3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60291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36" name="Shape 3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6742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88750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92831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446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36166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82444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8046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457200" y="6280879"/>
            <a:ext cx="8177134" cy="31595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457198" y="6231889"/>
            <a:ext cx="8062913" cy="303822"/>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ftr" idx="11"/>
          </p:nvPr>
        </p:nvSpPr>
        <p:spPr>
          <a:xfrm>
            <a:off x="457198" y="6148101"/>
            <a:ext cx="8062913" cy="26768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298003"/>
            <a:ext cx="8229600" cy="32764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1.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4.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7.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Shape 41"/>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p>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ECONOMICS 2e</a:t>
            </a: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3 Demand and Supply</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42" name="Shape 42"/>
          <p:cNvPicPr preferRelativeResize="0"/>
          <p:nvPr/>
        </p:nvPicPr>
        <p:blipFill>
          <a:blip r:embed="rId3"/>
          <a:stretch>
            <a:fillRect/>
          </a:stretch>
        </p:blipFill>
        <p:spPr>
          <a:xfrm>
            <a:off x="3562979" y="2886841"/>
            <a:ext cx="2010240" cy="2601487"/>
          </a:xfrm>
          <a:prstGeom prst="rect">
            <a:avLst/>
          </a:prstGeom>
          <a:noFill/>
          <a:ln>
            <a:noFill/>
          </a:ln>
          <a:effectLst>
            <a:reflection stA="52000" endA="300" endPos="35000" sy="-100000" algn="bl" rotWithShape="0"/>
          </a:effectLst>
        </p:spPr>
      </p:pic>
      <p:pic>
        <p:nvPicPr>
          <p:cNvPr id="43" name="Shape 43" descr="OSX-Stacked-TM-RGB-300dpi-2016.jpg"/>
          <p:cNvPicPr preferRelativeResize="0"/>
          <p:nvPr/>
        </p:nvPicPr>
        <p:blipFill rotWithShape="1">
          <a:blip r:embed="rId4">
            <a:alphaModFix/>
          </a:blip>
          <a:srcRect/>
          <a:stretch/>
        </p:blipFill>
        <p:spPr>
          <a:xfrm>
            <a:off x="7610087" y="5488614"/>
            <a:ext cx="1226434" cy="8335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Clr>
                <a:srgbClr val="6CB255"/>
              </a:buClr>
              <a:buSzPct val="25000"/>
              <a:buFont typeface="Arial Black"/>
              <a:buNone/>
            </a:pPr>
            <a:r>
              <a:rPr lang="en-US"/>
              <a:t>Equilibrium - Where Demand and Supply Intersect</a:t>
            </a:r>
          </a:p>
        </p:txBody>
      </p:sp>
      <p:sp>
        <p:nvSpPr>
          <p:cNvPr id="116" name="Shape 116"/>
          <p:cNvSpPr>
            <a:spLocks noGrp="1"/>
          </p:cNvSpPr>
          <p:nvPr>
            <p:ph type="pic" idx="2"/>
          </p:nvPr>
        </p:nvSpPr>
        <p:spPr>
          <a:xfrm>
            <a:off x="457200" y="1122376"/>
            <a:ext cx="8062800" cy="5427000"/>
          </a:xfrm>
          <a:prstGeom prst="rect">
            <a:avLst/>
          </a:prstGeom>
        </p:spPr>
        <p:txBody>
          <a:bodyPr wrap="square" lIns="91425" tIns="91425" rIns="91425" bIns="91425" anchor="t" anchorCtr="0">
            <a:noAutofit/>
          </a:bodyPr>
          <a:lstStyle/>
          <a:p>
            <a:pPr marL="457200" lvl="0" indent="-228600" rtl="0">
              <a:spcBef>
                <a:spcPts val="0"/>
              </a:spcBef>
              <a:buChar char="●"/>
            </a:pPr>
            <a:r>
              <a:rPr lang="en-US" b="1" dirty="0"/>
              <a:t>Equilibrium</a:t>
            </a:r>
            <a:r>
              <a:rPr lang="en-US" dirty="0"/>
              <a:t> - the combination of price and quantity where there is no economic pressure from surpluses or shortages that would cause price or quantity to change</a:t>
            </a:r>
          </a:p>
          <a:p>
            <a:pPr lvl="0" algn="ctr" rtl="0">
              <a:spcBef>
                <a:spcPts val="0"/>
              </a:spcBef>
              <a:buClr>
                <a:srgbClr val="000000"/>
              </a:buClr>
              <a:buSzPct val="55000"/>
              <a:buNone/>
            </a:pPr>
            <a:r>
              <a:rPr lang="en-US" dirty="0"/>
              <a:t>	</a:t>
            </a:r>
            <a:r>
              <a:rPr lang="en-US" dirty="0">
                <a:solidFill>
                  <a:srgbClr val="274E13"/>
                </a:solidFill>
              </a:rPr>
              <a:t>quantity demanded = quantity supplied</a:t>
            </a:r>
          </a:p>
          <a:p>
            <a:pPr lvl="0" algn="ctr" rtl="0">
              <a:spcBef>
                <a:spcPts val="0"/>
              </a:spcBef>
              <a:buClr>
                <a:srgbClr val="000000"/>
              </a:buClr>
              <a:buSzPct val="55000"/>
              <a:buNone/>
            </a:pPr>
            <a:endParaRPr b="1" dirty="0"/>
          </a:p>
          <a:p>
            <a:pPr marL="457200" lvl="0" indent="-228600" rtl="0">
              <a:spcBef>
                <a:spcPts val="0"/>
              </a:spcBef>
              <a:buChar char="●"/>
            </a:pPr>
            <a:r>
              <a:rPr lang="en-US" b="1" dirty="0"/>
              <a:t>Equilibrium price</a:t>
            </a:r>
            <a:r>
              <a:rPr lang="en-US" dirty="0"/>
              <a:t> - the price where quantity demanded is equal to quantity supplied</a:t>
            </a:r>
            <a:endParaRPr dirty="0">
              <a:solidFill>
                <a:srgbClr val="274E13"/>
              </a:solidFill>
            </a:endParaRPr>
          </a:p>
          <a:p>
            <a:pPr marL="457200" lvl="0" indent="-228600" rtl="0">
              <a:spcBef>
                <a:spcPts val="0"/>
              </a:spcBef>
              <a:buChar char="●"/>
            </a:pPr>
            <a:r>
              <a:rPr lang="en-US" b="1" dirty="0"/>
              <a:t>Equilibrium quantity</a:t>
            </a:r>
            <a:r>
              <a:rPr lang="en-US" dirty="0"/>
              <a:t> - the quantity at which quantity demanded and quantity supplied are equal for a certain price level.</a:t>
            </a:r>
            <a:endParaRPr dirty="0"/>
          </a:p>
          <a:p>
            <a:pPr marL="457200" lvl="0" indent="-228600" rtl="0">
              <a:spcBef>
                <a:spcPts val="0"/>
              </a:spcBef>
              <a:spcAft>
                <a:spcPts val="0"/>
              </a:spcAft>
              <a:buChar char="●"/>
            </a:pPr>
            <a:r>
              <a:rPr lang="en-US" b="1" dirty="0">
                <a:solidFill>
                  <a:srgbClr val="000000"/>
                </a:solidFill>
              </a:rPr>
              <a:t>Surplus</a:t>
            </a:r>
            <a:r>
              <a:rPr lang="en-US" dirty="0">
                <a:solidFill>
                  <a:srgbClr val="000000"/>
                </a:solidFill>
              </a:rPr>
              <a:t> or </a:t>
            </a:r>
            <a:r>
              <a:rPr lang="en-US" b="1" dirty="0">
                <a:solidFill>
                  <a:srgbClr val="000000"/>
                </a:solidFill>
              </a:rPr>
              <a:t>excess supply - </a:t>
            </a:r>
            <a:r>
              <a:rPr lang="en-US" dirty="0"/>
              <a:t>at the existing price, quantity supplied exceeds the quantity demanded.</a:t>
            </a:r>
            <a:endParaRPr dirty="0"/>
          </a:p>
          <a:p>
            <a:pPr marL="457200" lvl="0" indent="-228600" rtl="0">
              <a:spcBef>
                <a:spcPts val="0"/>
              </a:spcBef>
              <a:spcAft>
                <a:spcPts val="0"/>
              </a:spcAft>
              <a:buChar char="●"/>
            </a:pPr>
            <a:r>
              <a:rPr lang="en-US" b="1" dirty="0">
                <a:solidFill>
                  <a:srgbClr val="000000"/>
                </a:solidFill>
              </a:rPr>
              <a:t>Shortage</a:t>
            </a:r>
            <a:r>
              <a:rPr lang="en-US" dirty="0">
                <a:solidFill>
                  <a:srgbClr val="000000"/>
                </a:solidFill>
              </a:rPr>
              <a:t> or </a:t>
            </a:r>
            <a:r>
              <a:rPr lang="en-US" b="1" dirty="0">
                <a:solidFill>
                  <a:srgbClr val="000000"/>
                </a:solidFill>
              </a:rPr>
              <a:t>excess demand</a:t>
            </a:r>
            <a:r>
              <a:rPr lang="en-US" dirty="0">
                <a:solidFill>
                  <a:srgbClr val="000000"/>
                </a:solidFill>
              </a:rPr>
              <a:t> - </a:t>
            </a:r>
            <a:r>
              <a:rPr lang="en-US" dirty="0"/>
              <a:t>at the existing price, the quantity demanded exceeds the quantity supplied.</a:t>
            </a:r>
          </a:p>
          <a:p>
            <a:pPr marL="0" lvl="0" indent="0" rtl="0">
              <a:spcBef>
                <a:spcPts val="0"/>
              </a:spcBef>
              <a:buNone/>
            </a:pPr>
            <a:endParaRPr dirty="0"/>
          </a:p>
          <a:p>
            <a:pPr marL="0" lvl="0" indent="0" rtl="0">
              <a:spcBef>
                <a:spcPts val="0"/>
              </a:spcBef>
              <a:buNone/>
            </a:pPr>
            <a:endParaRPr dirty="0"/>
          </a:p>
        </p:txBody>
      </p:sp>
      <p:pic>
        <p:nvPicPr>
          <p:cNvPr id="117" name="Shape 11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41325"/>
            <a:ext cx="8062800" cy="728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Equilibrium - Where Demand and Supply Intersect</a:t>
            </a:r>
          </a:p>
        </p:txBody>
      </p:sp>
      <p:pic>
        <p:nvPicPr>
          <p:cNvPr id="123" name="Shape 123" descr="The graph shows the demand and supply for gasoline where the two curves intersect at the point of equilibrium."/>
          <p:cNvPicPr preferRelativeResize="0">
            <a:picLocks noGrp="1"/>
          </p:cNvPicPr>
          <p:nvPr>
            <p:ph type="pic" idx="2"/>
          </p:nvPr>
        </p:nvPicPr>
        <p:blipFill rotWithShape="1">
          <a:blip r:embed="rId3">
            <a:alphaModFix/>
          </a:blip>
          <a:srcRect/>
          <a:stretch/>
        </p:blipFill>
        <p:spPr>
          <a:xfrm>
            <a:off x="2391060" y="644755"/>
            <a:ext cx="4732800" cy="3327000"/>
          </a:xfrm>
          <a:prstGeom prst="rect">
            <a:avLst/>
          </a:prstGeom>
          <a:noFill/>
          <a:ln>
            <a:noFill/>
          </a:ln>
        </p:spPr>
      </p:pic>
      <p:sp>
        <p:nvSpPr>
          <p:cNvPr id="124" name="Shape 124"/>
          <p:cNvSpPr txBox="1">
            <a:spLocks noGrp="1"/>
          </p:cNvSpPr>
          <p:nvPr>
            <p:ph type="body" idx="1"/>
          </p:nvPr>
        </p:nvSpPr>
        <p:spPr>
          <a:xfrm>
            <a:off x="163286" y="3775612"/>
            <a:ext cx="8980714" cy="2498100"/>
          </a:xfrm>
          <a:prstGeom prst="rect">
            <a:avLst/>
          </a:prstGeom>
          <a:noFill/>
          <a:ln>
            <a:noFill/>
          </a:ln>
        </p:spPr>
        <p:txBody>
          <a:bodyPr wrap="square" lIns="91425" tIns="45700" rIns="91425" bIns="45700" anchor="t" anchorCtr="0">
            <a:noAutofit/>
          </a:bodyPr>
          <a:lstStyle/>
          <a:p>
            <a:pPr marL="457200" marR="0" lvl="0" indent="-355600" algn="l" rtl="0">
              <a:spcBef>
                <a:spcPts val="0"/>
              </a:spcBef>
              <a:spcAft>
                <a:spcPts val="0"/>
              </a:spcAft>
              <a:buClr>
                <a:srgbClr val="000000"/>
              </a:buClr>
              <a:buSzPct val="100000"/>
              <a:buChar char="●"/>
            </a:pPr>
            <a:r>
              <a:rPr lang="en-US" i="0" u="none" strike="noStrike" cap="none" dirty="0">
                <a:solidFill>
                  <a:srgbClr val="000000"/>
                </a:solidFill>
              </a:rPr>
              <a:t>The demand curve (D) and the supply curve (S) intersect at the </a:t>
            </a:r>
            <a:r>
              <a:rPr lang="en-US" b="1" i="0" strike="noStrike" cap="none" dirty="0">
                <a:solidFill>
                  <a:srgbClr val="000000"/>
                </a:solidFill>
              </a:rPr>
              <a:t>equilibrium </a:t>
            </a:r>
            <a:r>
              <a:rPr lang="en-US" i="0" strike="noStrike" cap="none" dirty="0">
                <a:solidFill>
                  <a:srgbClr val="000000"/>
                </a:solidFill>
              </a:rPr>
              <a:t>point</a:t>
            </a:r>
            <a:r>
              <a:rPr lang="en-US" i="0" u="none" strike="noStrike" cap="none" dirty="0">
                <a:solidFill>
                  <a:srgbClr val="000000"/>
                </a:solidFill>
              </a:rPr>
              <a:t> E.</a:t>
            </a:r>
          </a:p>
          <a:p>
            <a:pPr marL="457200" marR="0" lvl="0" indent="-355600" algn="l" rtl="0">
              <a:spcBef>
                <a:spcPts val="0"/>
              </a:spcBef>
              <a:spcAft>
                <a:spcPts val="0"/>
              </a:spcAft>
              <a:buClr>
                <a:srgbClr val="000000"/>
              </a:buClr>
              <a:buSzPct val="100000"/>
              <a:buChar char="●"/>
            </a:pPr>
            <a:r>
              <a:rPr lang="en-US" i="0" u="none" strike="noStrike" cap="none" dirty="0">
                <a:solidFill>
                  <a:srgbClr val="000000"/>
                </a:solidFill>
              </a:rPr>
              <a:t>The </a:t>
            </a:r>
            <a:r>
              <a:rPr lang="en-US" i="0" u="sng" strike="noStrike" cap="none" dirty="0">
                <a:solidFill>
                  <a:srgbClr val="000000"/>
                </a:solidFill>
              </a:rPr>
              <a:t>equilibrium price</a:t>
            </a:r>
            <a:r>
              <a:rPr lang="en-US" i="0" u="none" strike="noStrike" cap="none" dirty="0">
                <a:solidFill>
                  <a:srgbClr val="000000"/>
                </a:solidFill>
              </a:rPr>
              <a:t> is the only price where</a:t>
            </a:r>
            <a:r>
              <a:rPr lang="en-US" dirty="0"/>
              <a:t>,</a:t>
            </a:r>
          </a:p>
          <a:p>
            <a:pPr marL="1371600" marR="0" lvl="0" indent="457200" algn="l" rtl="0">
              <a:spcBef>
                <a:spcPts val="0"/>
              </a:spcBef>
              <a:spcAft>
                <a:spcPts val="0"/>
              </a:spcAft>
              <a:buNone/>
            </a:pPr>
            <a:r>
              <a:rPr lang="en-US" i="0" u="none" strike="noStrike" cap="none" dirty="0">
                <a:solidFill>
                  <a:srgbClr val="274E13"/>
                </a:solidFill>
              </a:rPr>
              <a:t>quantity demanded </a:t>
            </a:r>
            <a:r>
              <a:rPr lang="en-US" dirty="0">
                <a:solidFill>
                  <a:srgbClr val="274E13"/>
                </a:solidFill>
              </a:rPr>
              <a:t>= </a:t>
            </a:r>
            <a:r>
              <a:rPr lang="en-US" i="0" u="none" strike="noStrike" cap="none" dirty="0">
                <a:solidFill>
                  <a:srgbClr val="274E13"/>
                </a:solidFill>
              </a:rPr>
              <a:t>quantity supplied</a:t>
            </a:r>
            <a:r>
              <a:rPr lang="en-US" i="0" u="none" strike="noStrike" cap="none" dirty="0">
                <a:solidFill>
                  <a:srgbClr val="000000"/>
                </a:solidFill>
              </a:rPr>
              <a:t> </a:t>
            </a:r>
          </a:p>
          <a:p>
            <a:pPr marL="457200" marR="0" lvl="0" indent="-355600" algn="l" rtl="0">
              <a:spcBef>
                <a:spcPts val="0"/>
              </a:spcBef>
              <a:spcAft>
                <a:spcPts val="0"/>
              </a:spcAft>
              <a:buClr>
                <a:srgbClr val="000000"/>
              </a:buClr>
              <a:buSzPct val="100000"/>
              <a:buChar char="●"/>
            </a:pPr>
            <a:r>
              <a:rPr lang="en-US" i="0" u="none" strike="noStrike" cap="none" dirty="0">
                <a:solidFill>
                  <a:srgbClr val="000000"/>
                </a:solidFill>
              </a:rPr>
              <a:t>At a price above equilibrium, </a:t>
            </a:r>
            <a:r>
              <a:rPr lang="en-US" i="0" strike="noStrike" cap="none" dirty="0"/>
              <a:t>quantity supplied </a:t>
            </a:r>
            <a:r>
              <a:rPr lang="en-US" dirty="0"/>
              <a:t>&gt;</a:t>
            </a:r>
            <a:r>
              <a:rPr lang="en-US" i="0" strike="noStrike" cap="none" dirty="0"/>
              <a:t> quantity demanded</a:t>
            </a:r>
            <a:r>
              <a:rPr lang="en-US" i="0" strike="noStrike" cap="none" dirty="0">
                <a:solidFill>
                  <a:srgbClr val="000000"/>
                </a:solidFill>
              </a:rPr>
              <a:t>, so there is </a:t>
            </a:r>
            <a:r>
              <a:rPr lang="en-US" i="0" u="sng" strike="noStrike" cap="none" dirty="0"/>
              <a:t>excess supply</a:t>
            </a:r>
            <a:r>
              <a:rPr lang="en-US" i="0" strike="noStrike" cap="none" dirty="0"/>
              <a:t>.</a:t>
            </a:r>
            <a:r>
              <a:rPr lang="en-US" i="0" u="none" strike="noStrike" cap="none" dirty="0">
                <a:solidFill>
                  <a:srgbClr val="000000"/>
                </a:solidFill>
              </a:rPr>
              <a:t> </a:t>
            </a:r>
          </a:p>
          <a:p>
            <a:pPr marL="457200" marR="0" lvl="0" indent="-355600" algn="l" rtl="0">
              <a:spcBef>
                <a:spcPts val="0"/>
              </a:spcBef>
              <a:spcAft>
                <a:spcPts val="0"/>
              </a:spcAft>
              <a:buClr>
                <a:srgbClr val="000000"/>
              </a:buClr>
              <a:buSzPct val="100000"/>
              <a:buChar char="●"/>
            </a:pPr>
            <a:r>
              <a:rPr lang="en-US" i="0" u="none" strike="noStrike" cap="none" dirty="0">
                <a:solidFill>
                  <a:srgbClr val="000000"/>
                </a:solidFill>
              </a:rPr>
              <a:t>At a price below equilibrium, </a:t>
            </a:r>
            <a:r>
              <a:rPr lang="en-US" i="0" u="none" strike="noStrike" cap="none" dirty="0"/>
              <a:t>quantity demanded </a:t>
            </a:r>
            <a:r>
              <a:rPr lang="en-US" dirty="0"/>
              <a:t>&gt;</a:t>
            </a:r>
            <a:r>
              <a:rPr lang="en-US" i="0" u="none" strike="noStrike" cap="none" dirty="0"/>
              <a:t> quantity supplied</a:t>
            </a:r>
            <a:r>
              <a:rPr lang="en-US" i="0" u="none" strike="noStrike" cap="none" dirty="0">
                <a:solidFill>
                  <a:srgbClr val="000000"/>
                </a:solidFill>
              </a:rPr>
              <a:t>, so there is </a:t>
            </a:r>
            <a:r>
              <a:rPr lang="en-US" i="0" u="sng" strike="noStrike" cap="none" dirty="0">
                <a:solidFill>
                  <a:schemeClr val="dk1"/>
                </a:solidFill>
              </a:rPr>
              <a:t>excess demand</a:t>
            </a:r>
            <a:r>
              <a:rPr lang="en-US" i="0" u="none" strike="noStrike" cap="none" dirty="0">
                <a:solidFill>
                  <a:srgbClr val="000000"/>
                </a:solidFill>
              </a:rPr>
              <a:t>.</a:t>
            </a:r>
          </a:p>
        </p:txBody>
      </p:sp>
      <p:pic>
        <p:nvPicPr>
          <p:cNvPr id="125" name="Shape 125"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317525"/>
            <a:ext cx="8062800" cy="814800"/>
          </a:xfrm>
          <a:prstGeom prst="rect">
            <a:avLst/>
          </a:prstGeom>
        </p:spPr>
        <p:txBody>
          <a:bodyPr wrap="square" lIns="91425" tIns="91425" rIns="91425" bIns="91425" anchor="b" anchorCtr="0">
            <a:noAutofit/>
          </a:bodyPr>
          <a:lstStyle/>
          <a:p>
            <a:pPr lvl="0">
              <a:spcBef>
                <a:spcPts val="0"/>
              </a:spcBef>
              <a:buNone/>
            </a:pPr>
            <a:r>
              <a:rPr lang="en-US"/>
              <a:t>3.2 Shifts in Demand and Supply for Goods and</a:t>
            </a:r>
          </a:p>
          <a:p>
            <a:pPr lvl="0">
              <a:spcBef>
                <a:spcPts val="0"/>
              </a:spcBef>
              <a:buNone/>
            </a:pPr>
            <a:r>
              <a:rPr lang="en-US"/>
              <a:t>Services</a:t>
            </a:r>
          </a:p>
        </p:txBody>
      </p:sp>
      <p:sp>
        <p:nvSpPr>
          <p:cNvPr id="131" name="Shape 131"/>
          <p:cNvSpPr>
            <a:spLocks noGrp="1"/>
          </p:cNvSpPr>
          <p:nvPr>
            <p:ph type="pic" idx="2"/>
          </p:nvPr>
        </p:nvSpPr>
        <p:spPr>
          <a:xfrm>
            <a:off x="457199" y="12747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Ceteris paribus</a:t>
            </a:r>
            <a:r>
              <a:rPr lang="en-US"/>
              <a:t> - Latin phrase meaning “other things being equal”</a:t>
            </a:r>
          </a:p>
          <a:p>
            <a:pPr lvl="0">
              <a:spcBef>
                <a:spcPts val="0"/>
              </a:spcBef>
              <a:buNone/>
            </a:pPr>
            <a:endParaRPr/>
          </a:p>
          <a:p>
            <a:pPr marL="457200" lvl="0" indent="-228600" rtl="0">
              <a:spcBef>
                <a:spcPts val="0"/>
              </a:spcBef>
              <a:buChar char="●"/>
            </a:pPr>
            <a:r>
              <a:rPr lang="en-US"/>
              <a:t>Any given demand or supply curve is based on the ceteris paribus assumption that all else is held equal.</a:t>
            </a:r>
          </a:p>
        </p:txBody>
      </p:sp>
      <p:pic>
        <p:nvPicPr>
          <p:cNvPr id="132" name="Shape 13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Demand Curve</a:t>
            </a:r>
          </a:p>
        </p:txBody>
      </p:sp>
      <p:pic>
        <p:nvPicPr>
          <p:cNvPr id="138" name="Shape 138" descr="The graph represents the directions for step 1.A demand curve shows how much consumers would be willing to buy at any given price."/>
          <p:cNvPicPr preferRelativeResize="0">
            <a:picLocks noGrp="1"/>
          </p:cNvPicPr>
          <p:nvPr>
            <p:ph type="pic" idx="2"/>
          </p:nvPr>
        </p:nvPicPr>
        <p:blipFill rotWithShape="1">
          <a:blip r:embed="rId3">
            <a:alphaModFix/>
          </a:blip>
          <a:srcRect/>
          <a:stretch/>
        </p:blipFill>
        <p:spPr>
          <a:xfrm>
            <a:off x="1608850" y="1122386"/>
            <a:ext cx="5759610" cy="3500071"/>
          </a:xfrm>
          <a:prstGeom prst="rect">
            <a:avLst/>
          </a:prstGeom>
          <a:noFill/>
          <a:ln>
            <a:noFill/>
          </a:ln>
        </p:spPr>
      </p:pic>
      <p:sp>
        <p:nvSpPr>
          <p:cNvPr id="139" name="Shape 139"/>
          <p:cNvSpPr txBox="1">
            <a:spLocks noGrp="1"/>
          </p:cNvSpPr>
          <p:nvPr>
            <p:ph type="body" idx="1"/>
          </p:nvPr>
        </p:nvSpPr>
        <p:spPr>
          <a:xfrm>
            <a:off x="457200" y="4996382"/>
            <a:ext cx="8062800" cy="1166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demand curve can be used to identify how much consumers would buy at any given price.</a:t>
            </a:r>
          </a:p>
        </p:txBody>
      </p:sp>
      <p:pic>
        <p:nvPicPr>
          <p:cNvPr id="140" name="Shape 140"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Shifting the Demand Curve</a:t>
            </a:r>
          </a:p>
        </p:txBody>
      </p:sp>
      <p:pic>
        <p:nvPicPr>
          <p:cNvPr id="146" name="Shape 146" descr="The graph represents the directions for step 2. With an increased income, consumers will wish to buy a higher quantity (Q sub 1) than they bought with a lower income."/>
          <p:cNvPicPr preferRelativeResize="0">
            <a:picLocks noGrp="1"/>
          </p:cNvPicPr>
          <p:nvPr>
            <p:ph type="pic" idx="2"/>
          </p:nvPr>
        </p:nvPicPr>
        <p:blipFill rotWithShape="1">
          <a:blip r:embed="rId3">
            <a:alphaModFix/>
          </a:blip>
          <a:srcRect/>
          <a:stretch/>
        </p:blipFill>
        <p:spPr>
          <a:xfrm>
            <a:off x="506375" y="1473625"/>
            <a:ext cx="3796800" cy="2346300"/>
          </a:xfrm>
          <a:prstGeom prst="rect">
            <a:avLst/>
          </a:prstGeom>
          <a:noFill/>
          <a:ln>
            <a:noFill/>
          </a:ln>
        </p:spPr>
      </p:pic>
      <p:sp>
        <p:nvSpPr>
          <p:cNvPr id="147" name="Shape 147"/>
          <p:cNvSpPr txBox="1">
            <a:spLocks noGrp="1"/>
          </p:cNvSpPr>
          <p:nvPr>
            <p:ph type="body" idx="1"/>
          </p:nvPr>
        </p:nvSpPr>
        <p:spPr>
          <a:xfrm>
            <a:off x="457200" y="4290280"/>
            <a:ext cx="8062800" cy="17202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a:t>If income increases:</a:t>
            </a:r>
            <a:r>
              <a:rPr lang="en-US" b="0" i="0" u="none" strike="noStrike" cap="none">
                <a:solidFill>
                  <a:srgbClr val="000000"/>
                </a:solidFill>
                <a:latin typeface="Arial"/>
                <a:ea typeface="Arial"/>
                <a:cs typeface="Arial"/>
                <a:sym typeface="Arial"/>
              </a:rPr>
              <a:t> </a:t>
            </a:r>
          </a:p>
          <a:p>
            <a:pPr marL="0" marR="0" lvl="0" indent="0" algn="l" rtl="0">
              <a:spcBef>
                <a:spcPts val="0"/>
              </a:spcBef>
              <a:spcAft>
                <a:spcPts val="0"/>
              </a:spcAft>
              <a:buClr>
                <a:srgbClr val="6CB255"/>
              </a:buClr>
              <a:buSzPct val="25000"/>
              <a:buFont typeface="Arial"/>
              <a:buNone/>
            </a:pPr>
            <a:endParaRPr/>
          </a:p>
          <a:p>
            <a:pPr marL="457200" marR="0" lvl="0" indent="-355600" algn="l" rtl="0">
              <a:spcBef>
                <a:spcPts val="0"/>
              </a:spcBef>
              <a:spcAft>
                <a:spcPts val="0"/>
              </a:spcAft>
              <a:buSzPct val="100000"/>
              <a:buChar char="●"/>
            </a:pPr>
            <a:r>
              <a:rPr lang="en-US"/>
              <a:t>C</a:t>
            </a:r>
            <a:r>
              <a:rPr lang="en-US" b="0" i="0" u="none" strike="noStrike" cap="none">
                <a:solidFill>
                  <a:srgbClr val="000000"/>
                </a:solidFill>
                <a:latin typeface="Arial"/>
                <a:ea typeface="Arial"/>
                <a:cs typeface="Arial"/>
                <a:sym typeface="Arial"/>
              </a:rPr>
              <a:t>onsumers will purchase larger quantities, pushing demand to the right (</a:t>
            </a:r>
            <a:r>
              <a:rPr lang="en-US"/>
              <a:t>figure A). </a:t>
            </a:r>
          </a:p>
          <a:p>
            <a:pPr marL="457200" marR="0" lvl="0" indent="-355600" algn="l" rtl="0">
              <a:spcBef>
                <a:spcPts val="0"/>
              </a:spcBef>
              <a:spcAft>
                <a:spcPts val="0"/>
              </a:spcAft>
              <a:buSzPct val="100000"/>
              <a:buChar char="●"/>
            </a:pPr>
            <a:r>
              <a:rPr lang="en-US">
                <a:solidFill>
                  <a:schemeClr val="dk1"/>
                </a:solidFill>
              </a:rPr>
              <a:t>Thus, causing the demand curve to shift right (figure B).</a:t>
            </a:r>
          </a:p>
        </p:txBody>
      </p:sp>
      <p:pic>
        <p:nvPicPr>
          <p:cNvPr id="148" name="Shape 148"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pic>
        <p:nvPicPr>
          <p:cNvPr id="149" name="Shape 149" descr="The graph represents the directions for step 3. An increased income results in an increase in demand, which is shown by a rightward shift in the demand curve."/>
          <p:cNvPicPr preferRelativeResize="0">
            <a:picLocks noGrp="1"/>
          </p:cNvPicPr>
          <p:nvPr>
            <p:ph type="pic" idx="2"/>
          </p:nvPr>
        </p:nvPicPr>
        <p:blipFill rotWithShape="1">
          <a:blip r:embed="rId5">
            <a:alphaModFix/>
          </a:blip>
          <a:srcRect/>
          <a:stretch/>
        </p:blipFill>
        <p:spPr>
          <a:xfrm>
            <a:off x="4789700" y="1473625"/>
            <a:ext cx="3828600" cy="2346300"/>
          </a:xfrm>
          <a:prstGeom prst="rect">
            <a:avLst/>
          </a:prstGeom>
          <a:noFill/>
          <a:ln>
            <a:noFill/>
          </a:ln>
        </p:spPr>
      </p:pic>
      <p:sp>
        <p:nvSpPr>
          <p:cNvPr id="150" name="Shape 150"/>
          <p:cNvSpPr txBox="1"/>
          <p:nvPr/>
        </p:nvSpPr>
        <p:spPr>
          <a:xfrm>
            <a:off x="1395575" y="1044275"/>
            <a:ext cx="2018400" cy="285900"/>
          </a:xfrm>
          <a:prstGeom prst="rect">
            <a:avLst/>
          </a:prstGeom>
          <a:noFill/>
          <a:ln>
            <a:noFill/>
          </a:ln>
        </p:spPr>
        <p:txBody>
          <a:bodyPr wrap="square" lIns="91425" tIns="91425" rIns="91425" bIns="91425" anchor="t" anchorCtr="0">
            <a:noAutofit/>
          </a:bodyPr>
          <a:lstStyle/>
          <a:p>
            <a:pPr lvl="0" algn="ctr">
              <a:spcBef>
                <a:spcPts val="0"/>
              </a:spcBef>
              <a:buNone/>
            </a:pPr>
            <a:r>
              <a:rPr lang="en-US" sz="1800"/>
              <a:t>Figure A</a:t>
            </a:r>
          </a:p>
        </p:txBody>
      </p:sp>
      <p:sp>
        <p:nvSpPr>
          <p:cNvPr id="151" name="Shape 151"/>
          <p:cNvSpPr txBox="1"/>
          <p:nvPr/>
        </p:nvSpPr>
        <p:spPr>
          <a:xfrm>
            <a:off x="5694800" y="1044288"/>
            <a:ext cx="2018400" cy="285900"/>
          </a:xfrm>
          <a:prstGeom prst="rect">
            <a:avLst/>
          </a:prstGeom>
          <a:noFill/>
          <a:ln>
            <a:noFill/>
          </a:ln>
        </p:spPr>
        <p:txBody>
          <a:bodyPr wrap="square" lIns="91425" tIns="91425" rIns="91425" bIns="91425" anchor="t" anchorCtr="0">
            <a:noAutofit/>
          </a:bodyPr>
          <a:lstStyle/>
          <a:p>
            <a:pPr lvl="0" algn="ctr" rtl="0">
              <a:spcBef>
                <a:spcPts val="0"/>
              </a:spcBef>
              <a:buNone/>
            </a:pPr>
            <a:r>
              <a:rPr lang="en-US" sz="1800"/>
              <a:t>Figure B</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Shifting the Demand Curve</a:t>
            </a:r>
          </a:p>
        </p:txBody>
      </p:sp>
      <p:pic>
        <p:nvPicPr>
          <p:cNvPr id="157" name="Shape 157" descr="The graph shows demand curve D sub 0 as the original demand curve. Demand curve D sub 1 represents a shift based on increased income. Demand curve D sub 2 represents a shift based on decreased income."/>
          <p:cNvPicPr preferRelativeResize="0">
            <a:picLocks noGrp="1"/>
          </p:cNvPicPr>
          <p:nvPr>
            <p:ph type="pic" idx="2"/>
          </p:nvPr>
        </p:nvPicPr>
        <p:blipFill rotWithShape="1">
          <a:blip r:embed="rId3">
            <a:alphaModFix/>
          </a:blip>
          <a:srcRect/>
          <a:stretch/>
        </p:blipFill>
        <p:spPr>
          <a:xfrm>
            <a:off x="1714501" y="861122"/>
            <a:ext cx="5506666" cy="3475325"/>
          </a:xfrm>
          <a:prstGeom prst="rect">
            <a:avLst/>
          </a:prstGeom>
          <a:noFill/>
          <a:ln>
            <a:noFill/>
          </a:ln>
        </p:spPr>
      </p:pic>
      <p:sp>
        <p:nvSpPr>
          <p:cNvPr id="158" name="Shape 158"/>
          <p:cNvSpPr txBox="1">
            <a:spLocks noGrp="1"/>
          </p:cNvSpPr>
          <p:nvPr>
            <p:ph type="body" idx="1"/>
          </p:nvPr>
        </p:nvSpPr>
        <p:spPr>
          <a:xfrm>
            <a:off x="457198" y="4401763"/>
            <a:ext cx="8062800" cy="19380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000000"/>
              </a:buClr>
              <a:buFont typeface="Arial"/>
              <a:buChar char="●"/>
            </a:pPr>
            <a:r>
              <a:rPr lang="en-US" b="0" i="0" u="sng" strike="noStrike" cap="none" dirty="0">
                <a:solidFill>
                  <a:srgbClr val="000000"/>
                </a:solidFill>
                <a:latin typeface="Arial"/>
                <a:ea typeface="Arial"/>
                <a:cs typeface="Arial"/>
                <a:sym typeface="Arial"/>
              </a:rPr>
              <a:t>Increased demand</a:t>
            </a:r>
            <a:r>
              <a:rPr lang="en-US" b="0" i="0" u="none" strike="noStrike" cap="none" dirty="0">
                <a:solidFill>
                  <a:srgbClr val="000000"/>
                </a:solidFill>
                <a:latin typeface="Arial"/>
                <a:ea typeface="Arial"/>
                <a:cs typeface="Arial"/>
                <a:sym typeface="Arial"/>
              </a:rPr>
              <a:t> means that at every given price, the </a:t>
            </a:r>
            <a:r>
              <a:rPr lang="en-US" b="0" i="0" strike="noStrike" cap="none" dirty="0">
                <a:solidFill>
                  <a:srgbClr val="000000"/>
                </a:solidFill>
                <a:latin typeface="Arial"/>
                <a:ea typeface="Arial"/>
                <a:cs typeface="Arial"/>
                <a:sym typeface="Arial"/>
              </a:rPr>
              <a:t>quantity </a:t>
            </a:r>
            <a:r>
              <a:rPr lang="en-US" b="0" i="0" u="none" strike="noStrike" cap="none" dirty="0">
                <a:solidFill>
                  <a:srgbClr val="000000"/>
                </a:solidFill>
                <a:latin typeface="Arial"/>
                <a:ea typeface="Arial"/>
                <a:cs typeface="Arial"/>
                <a:sym typeface="Arial"/>
              </a:rPr>
              <a:t>demanded is </a:t>
            </a:r>
            <a:r>
              <a:rPr lang="en-US" b="0" u="sng" strike="noStrike" cap="none" dirty="0">
                <a:solidFill>
                  <a:srgbClr val="000000"/>
                </a:solidFill>
                <a:latin typeface="Arial"/>
                <a:ea typeface="Arial"/>
                <a:cs typeface="Arial"/>
                <a:sym typeface="Arial"/>
              </a:rPr>
              <a:t>higher</a:t>
            </a:r>
            <a:r>
              <a:rPr lang="en-US" b="0" i="0" u="none" strike="noStrike" cap="none" dirty="0">
                <a:solidFill>
                  <a:srgbClr val="000000"/>
                </a:solidFill>
                <a:latin typeface="Arial"/>
                <a:ea typeface="Arial"/>
                <a:cs typeface="Arial"/>
                <a:sym typeface="Arial"/>
              </a:rPr>
              <a:t>, so that the demand curve shifts to the </a:t>
            </a:r>
            <a:r>
              <a:rPr lang="en-US" b="0" i="1" u="none" strike="noStrike" cap="none" dirty="0">
                <a:solidFill>
                  <a:srgbClr val="000000"/>
                </a:solidFill>
                <a:latin typeface="Arial"/>
                <a:ea typeface="Arial"/>
                <a:cs typeface="Arial"/>
                <a:sym typeface="Arial"/>
              </a:rPr>
              <a:t>right </a:t>
            </a:r>
            <a:r>
              <a:rPr lang="en-US" b="0" i="0" u="none" strike="noStrike" cap="none" dirty="0">
                <a:solidFill>
                  <a:srgbClr val="000000"/>
                </a:solidFill>
                <a:latin typeface="Arial"/>
                <a:ea typeface="Arial"/>
                <a:cs typeface="Arial"/>
                <a:sym typeface="Arial"/>
              </a:rPr>
              <a:t>from D</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D</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a:t>
            </a:r>
          </a:p>
          <a:p>
            <a:pPr marL="457200" marR="0" lvl="0" indent="-228600" algn="l" rtl="0">
              <a:spcBef>
                <a:spcPts val="0"/>
              </a:spcBef>
              <a:spcAft>
                <a:spcPts val="0"/>
              </a:spcAft>
              <a:buClr>
                <a:srgbClr val="000000"/>
              </a:buClr>
              <a:buFont typeface="Arial"/>
              <a:buChar char="●"/>
            </a:pPr>
            <a:r>
              <a:rPr lang="en-US" b="0" i="0" u="sng" strike="noStrike" cap="none" dirty="0">
                <a:solidFill>
                  <a:srgbClr val="000000"/>
                </a:solidFill>
                <a:latin typeface="Arial"/>
                <a:ea typeface="Arial"/>
                <a:cs typeface="Arial"/>
                <a:sym typeface="Arial"/>
              </a:rPr>
              <a:t>Decreased demand</a:t>
            </a:r>
            <a:r>
              <a:rPr lang="en-US" b="0" i="0" u="none" strike="noStrike" cap="none" dirty="0">
                <a:solidFill>
                  <a:srgbClr val="000000"/>
                </a:solidFill>
                <a:latin typeface="Arial"/>
                <a:ea typeface="Arial"/>
                <a:cs typeface="Arial"/>
                <a:sym typeface="Arial"/>
              </a:rPr>
              <a:t> means that at every given price, the </a:t>
            </a:r>
            <a:r>
              <a:rPr lang="en-US" b="0" i="0" strike="noStrike" cap="none" dirty="0">
                <a:solidFill>
                  <a:srgbClr val="000000"/>
                </a:solidFill>
                <a:latin typeface="Arial"/>
                <a:ea typeface="Arial"/>
                <a:cs typeface="Arial"/>
                <a:sym typeface="Arial"/>
              </a:rPr>
              <a:t>quantity</a:t>
            </a:r>
            <a:r>
              <a:rPr lang="en-US" b="0" i="0" u="none" strike="noStrike" cap="none" dirty="0">
                <a:solidFill>
                  <a:srgbClr val="000000"/>
                </a:solidFill>
                <a:latin typeface="Arial"/>
                <a:ea typeface="Arial"/>
                <a:cs typeface="Arial"/>
                <a:sym typeface="Arial"/>
              </a:rPr>
              <a:t> demanded is </a:t>
            </a:r>
            <a:r>
              <a:rPr lang="en-US" b="0" i="0" u="sng" strike="noStrike" cap="none" dirty="0">
                <a:solidFill>
                  <a:srgbClr val="000000"/>
                </a:solidFill>
                <a:latin typeface="Arial"/>
                <a:ea typeface="Arial"/>
                <a:cs typeface="Arial"/>
                <a:sym typeface="Arial"/>
              </a:rPr>
              <a:t>lower</a:t>
            </a:r>
            <a:r>
              <a:rPr lang="en-US" b="0" i="0" u="none" strike="noStrike" cap="none" dirty="0">
                <a:solidFill>
                  <a:srgbClr val="000000"/>
                </a:solidFill>
                <a:latin typeface="Arial"/>
                <a:ea typeface="Arial"/>
                <a:cs typeface="Arial"/>
                <a:sym typeface="Arial"/>
              </a:rPr>
              <a:t>, so that the demand curve shifts to the </a:t>
            </a:r>
            <a:r>
              <a:rPr lang="en-US" b="0" i="1" u="none" strike="noStrike" cap="none" dirty="0">
                <a:solidFill>
                  <a:srgbClr val="000000"/>
                </a:solidFill>
                <a:latin typeface="Arial"/>
                <a:ea typeface="Arial"/>
                <a:cs typeface="Arial"/>
                <a:sym typeface="Arial"/>
              </a:rPr>
              <a:t>left </a:t>
            </a:r>
            <a:r>
              <a:rPr lang="en-US" b="0" i="0" u="none" strike="noStrike" cap="none" dirty="0">
                <a:solidFill>
                  <a:srgbClr val="000000"/>
                </a:solidFill>
                <a:latin typeface="Arial"/>
                <a:ea typeface="Arial"/>
                <a:cs typeface="Arial"/>
                <a:sym typeface="Arial"/>
              </a:rPr>
              <a:t>from D</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D</a:t>
            </a:r>
            <a:r>
              <a:rPr lang="en-US" b="0" i="0" u="none" strike="noStrike" cap="none" baseline="-25000" dirty="0">
                <a:solidFill>
                  <a:srgbClr val="000000"/>
                </a:solidFill>
                <a:latin typeface="Arial"/>
                <a:ea typeface="Arial"/>
                <a:cs typeface="Arial"/>
                <a:sym typeface="Arial"/>
              </a:rPr>
              <a:t>2</a:t>
            </a:r>
            <a:r>
              <a:rPr lang="en-US" b="0" i="0" u="none" strike="noStrike" cap="none" dirty="0">
                <a:solidFill>
                  <a:srgbClr val="000000"/>
                </a:solidFill>
                <a:latin typeface="Arial"/>
                <a:ea typeface="Arial"/>
                <a:cs typeface="Arial"/>
                <a:sym typeface="Arial"/>
              </a:rPr>
              <a:t>.</a:t>
            </a:r>
          </a:p>
        </p:txBody>
      </p:sp>
      <p:pic>
        <p:nvPicPr>
          <p:cNvPr id="159" name="Shape 159"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What Factors Affect Demand?</a:t>
            </a:r>
          </a:p>
        </p:txBody>
      </p:sp>
      <p:sp>
        <p:nvSpPr>
          <p:cNvPr id="165" name="Shape 165"/>
          <p:cNvSpPr>
            <a:spLocks noGrp="1"/>
          </p:cNvSpPr>
          <p:nvPr>
            <p:ph type="pic" idx="2"/>
          </p:nvPr>
        </p:nvSpPr>
        <p:spPr>
          <a:xfrm>
            <a:off x="457200" y="979250"/>
            <a:ext cx="8062800" cy="4633200"/>
          </a:xfrm>
          <a:prstGeom prst="rect">
            <a:avLst/>
          </a:prstGeom>
        </p:spPr>
        <p:txBody>
          <a:bodyPr wrap="square" lIns="91425" tIns="91425" rIns="91425" bIns="91425" anchor="t" anchorCtr="0">
            <a:noAutofit/>
          </a:bodyPr>
          <a:lstStyle/>
          <a:p>
            <a:pPr marL="457200" lvl="0" indent="-228600" rtl="0">
              <a:spcBef>
                <a:spcPts val="0"/>
              </a:spcBef>
              <a:buChar char="●"/>
            </a:pPr>
            <a:r>
              <a:rPr lang="en-US"/>
              <a:t>A </a:t>
            </a:r>
            <a:r>
              <a:rPr lang="en-US" b="1"/>
              <a:t>shift in demand</a:t>
            </a:r>
            <a:r>
              <a:rPr lang="en-US"/>
              <a:t> happens when a change in some economic factor (other than price) causes a different quantity to be demanded at every price.</a:t>
            </a:r>
          </a:p>
          <a:p>
            <a:pPr lvl="0" rtl="0">
              <a:spcBef>
                <a:spcPts val="0"/>
              </a:spcBef>
              <a:buNone/>
            </a:pPr>
            <a:endParaRPr/>
          </a:p>
          <a:p>
            <a:pPr marL="457200" lvl="0" indent="-228600" rtl="0">
              <a:spcBef>
                <a:spcPts val="0"/>
              </a:spcBef>
              <a:buChar char="●"/>
            </a:pPr>
            <a:r>
              <a:rPr lang="en-US"/>
              <a:t>Factors that affect </a:t>
            </a:r>
            <a:r>
              <a:rPr lang="en-US" u="sng"/>
              <a:t>demand</a:t>
            </a:r>
            <a:r>
              <a:rPr lang="en-US"/>
              <a:t>:</a:t>
            </a:r>
          </a:p>
          <a:p>
            <a:pPr marL="914400" lvl="1" indent="-228600" rtl="0">
              <a:spcBef>
                <a:spcPts val="0"/>
              </a:spcBef>
            </a:pPr>
            <a:r>
              <a:rPr lang="en-US"/>
              <a:t>Income</a:t>
            </a:r>
          </a:p>
          <a:p>
            <a:pPr marL="914400" lvl="1" indent="-228600" rtl="0">
              <a:spcBef>
                <a:spcPts val="0"/>
              </a:spcBef>
            </a:pPr>
            <a:r>
              <a:rPr lang="en-US"/>
              <a:t>Changing tastes or preferences</a:t>
            </a:r>
          </a:p>
          <a:p>
            <a:pPr marL="914400" lvl="1" indent="-228600" rtl="0">
              <a:spcBef>
                <a:spcPts val="0"/>
              </a:spcBef>
            </a:pPr>
            <a:r>
              <a:rPr lang="en-US"/>
              <a:t>Changes in the composition of the population</a:t>
            </a:r>
          </a:p>
          <a:p>
            <a:pPr marL="914400" lvl="1" indent="-228600" rtl="0">
              <a:spcBef>
                <a:spcPts val="0"/>
              </a:spcBef>
            </a:pPr>
            <a:r>
              <a:rPr lang="en-US"/>
              <a:t>Price of substitute or complement changes</a:t>
            </a:r>
          </a:p>
          <a:p>
            <a:pPr marL="914400" lvl="1" indent="-228600" rtl="0">
              <a:spcBef>
                <a:spcPts val="0"/>
              </a:spcBef>
            </a:pPr>
            <a:r>
              <a:rPr lang="en-US"/>
              <a:t>Changes in expectations about future</a:t>
            </a:r>
          </a:p>
        </p:txBody>
      </p:sp>
      <p:pic>
        <p:nvPicPr>
          <p:cNvPr id="166" name="Shape 16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How Factors Affect Demand</a:t>
            </a:r>
          </a:p>
        </p:txBody>
      </p:sp>
      <p:pic>
        <p:nvPicPr>
          <p:cNvPr id="172" name="Shape 172" descr="The graph on the left lists events that could lead to increased demand. The graph on the right lists events that could lead to decreased demand."/>
          <p:cNvPicPr preferRelativeResize="0">
            <a:picLocks noGrp="1"/>
          </p:cNvPicPr>
          <p:nvPr>
            <p:ph type="pic" idx="2"/>
          </p:nvPr>
        </p:nvPicPr>
        <p:blipFill rotWithShape="1">
          <a:blip r:embed="rId3">
            <a:alphaModFix/>
          </a:blip>
          <a:srcRect/>
          <a:stretch/>
        </p:blipFill>
        <p:spPr>
          <a:xfrm>
            <a:off x="738319" y="1888026"/>
            <a:ext cx="7726680" cy="2407158"/>
          </a:xfrm>
          <a:prstGeom prst="rect">
            <a:avLst/>
          </a:prstGeom>
          <a:noFill/>
          <a:ln>
            <a:noFill/>
          </a:ln>
        </p:spPr>
      </p:pic>
      <p:sp>
        <p:nvSpPr>
          <p:cNvPr id="173" name="Shape 173"/>
          <p:cNvSpPr txBox="1">
            <a:spLocks noGrp="1"/>
          </p:cNvSpPr>
          <p:nvPr>
            <p:ph type="body" idx="1"/>
          </p:nvPr>
        </p:nvSpPr>
        <p:spPr>
          <a:xfrm>
            <a:off x="457200" y="4843975"/>
            <a:ext cx="8379300" cy="1166400"/>
          </a:xfrm>
          <a:prstGeom prst="rect">
            <a:avLst/>
          </a:prstGeom>
          <a:noFill/>
          <a:ln>
            <a:noFill/>
          </a:ln>
        </p:spPr>
        <p:txBody>
          <a:bodyPr wrap="square" lIns="91425" tIns="45700" rIns="91425" bIns="45700" anchor="t" anchorCtr="0">
            <a:noAutofit/>
          </a:bodyPr>
          <a:lstStyle/>
          <a:p>
            <a:pPr marL="342900" marR="0" lvl="0" indent="-368300" algn="l" rtl="0">
              <a:spcBef>
                <a:spcPts val="0"/>
              </a:spcBef>
              <a:spcAft>
                <a:spcPts val="0"/>
              </a:spcAft>
              <a:buClr>
                <a:schemeClr val="accent1"/>
              </a:buClr>
              <a:buSzPct val="100000"/>
              <a:buFont typeface="Arial"/>
              <a:buAutoNum type="alphaLcParenBoth"/>
            </a:pPr>
            <a:r>
              <a:rPr lang="en-US" b="0" i="0" u="none" strike="noStrike" cap="none">
                <a:solidFill>
                  <a:srgbClr val="000000"/>
                </a:solidFill>
                <a:latin typeface="Arial"/>
                <a:ea typeface="Arial"/>
                <a:cs typeface="Arial"/>
                <a:sym typeface="Arial"/>
              </a:rPr>
              <a:t>A list of factors that can cause an increase in demand from D</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D</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a:t>
            </a:r>
          </a:p>
          <a:p>
            <a:pPr marL="342900" marR="0" lvl="0" indent="-368300" algn="l" rtl="0">
              <a:spcBef>
                <a:spcPts val="920"/>
              </a:spcBef>
              <a:spcAft>
                <a:spcPts val="0"/>
              </a:spcAft>
              <a:buClr>
                <a:schemeClr val="accent1"/>
              </a:buClr>
              <a:buSzPct val="100000"/>
              <a:buFont typeface="Arial"/>
              <a:buAutoNum type="alphaLcParenBoth"/>
            </a:pPr>
            <a:r>
              <a:rPr lang="en-US" b="0" i="0" u="none" strike="noStrike" cap="none">
                <a:solidFill>
                  <a:srgbClr val="000000"/>
                </a:solidFill>
                <a:latin typeface="Arial"/>
                <a:ea typeface="Arial"/>
                <a:cs typeface="Arial"/>
                <a:sym typeface="Arial"/>
              </a:rPr>
              <a:t>The same factors, if their direction is reversed, can cause a decrease in demand from D</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D</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a:t>
            </a:r>
          </a:p>
        </p:txBody>
      </p:sp>
      <p:pic>
        <p:nvPicPr>
          <p:cNvPr id="174" name="Shape 174"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Types of Goods &amp; Services</a:t>
            </a:r>
          </a:p>
        </p:txBody>
      </p:sp>
      <p:sp>
        <p:nvSpPr>
          <p:cNvPr id="180" name="Shape 180"/>
          <p:cNvSpPr>
            <a:spLocks noGrp="1"/>
          </p:cNvSpPr>
          <p:nvPr>
            <p:ph type="pic" idx="2"/>
          </p:nvPr>
        </p:nvSpPr>
        <p:spPr>
          <a:xfrm>
            <a:off x="457200" y="1122369"/>
            <a:ext cx="8062800" cy="5415600"/>
          </a:xfrm>
          <a:prstGeom prst="rect">
            <a:avLst/>
          </a:prstGeom>
        </p:spPr>
        <p:txBody>
          <a:bodyPr wrap="square" lIns="91425" tIns="91425" rIns="91425" bIns="91425" anchor="t" anchorCtr="0">
            <a:noAutofit/>
          </a:bodyPr>
          <a:lstStyle/>
          <a:p>
            <a:pPr marL="457200" lvl="0" indent="-228600" rtl="0">
              <a:spcBef>
                <a:spcPts val="0"/>
              </a:spcBef>
              <a:buChar char="●"/>
            </a:pPr>
            <a:r>
              <a:rPr lang="en-US" b="1"/>
              <a:t>Normal good</a:t>
            </a:r>
            <a:r>
              <a:rPr lang="en-US"/>
              <a:t> - A product whose demand rises when income rises, and vice versa.</a:t>
            </a:r>
          </a:p>
          <a:p>
            <a:pPr lvl="0">
              <a:spcBef>
                <a:spcPts val="0"/>
              </a:spcBef>
              <a:buClr>
                <a:schemeClr val="dk1"/>
              </a:buClr>
              <a:buSzPct val="55000"/>
              <a:buFont typeface="Arial"/>
              <a:buNone/>
            </a:pPr>
            <a:endParaRPr/>
          </a:p>
          <a:p>
            <a:pPr marL="457200" lvl="0" indent="-228600" rtl="0">
              <a:spcBef>
                <a:spcPts val="0"/>
              </a:spcBef>
              <a:buChar char="●"/>
            </a:pPr>
            <a:r>
              <a:rPr lang="en-US" b="1"/>
              <a:t>Inferior good</a:t>
            </a:r>
            <a:r>
              <a:rPr lang="en-US"/>
              <a:t> - A product whose demand falls when income rises, rises, and vice versa.</a:t>
            </a:r>
          </a:p>
          <a:p>
            <a:pPr lvl="0" rtl="0">
              <a:spcBef>
                <a:spcPts val="0"/>
              </a:spcBef>
              <a:buNone/>
            </a:pPr>
            <a:endParaRPr/>
          </a:p>
          <a:p>
            <a:pPr marL="457200" lvl="0" indent="-228600">
              <a:spcBef>
                <a:spcPts val="0"/>
              </a:spcBef>
              <a:buChar char="●"/>
            </a:pPr>
            <a:r>
              <a:rPr lang="en-US" b="1"/>
              <a:t>Substitute</a:t>
            </a:r>
            <a:r>
              <a:rPr lang="en-US"/>
              <a:t> - a good or service that we can use in place of another good or service.</a:t>
            </a:r>
          </a:p>
          <a:p>
            <a:pPr lvl="0">
              <a:spcBef>
                <a:spcPts val="0"/>
              </a:spcBef>
              <a:buClr>
                <a:schemeClr val="dk1"/>
              </a:buClr>
              <a:buSzPct val="55000"/>
              <a:buFont typeface="Arial"/>
              <a:buNone/>
            </a:pPr>
            <a:endParaRPr/>
          </a:p>
          <a:p>
            <a:pPr marL="457200" lvl="0" indent="-228600">
              <a:spcBef>
                <a:spcPts val="0"/>
              </a:spcBef>
              <a:buChar char="●"/>
            </a:pPr>
            <a:r>
              <a:rPr lang="en-US" b="1"/>
              <a:t>Complements</a:t>
            </a:r>
            <a:r>
              <a:rPr lang="en-US"/>
              <a:t> - goods or services that are often used together so that consumption of one good tends to enhance consumption of the other.</a:t>
            </a:r>
          </a:p>
        </p:txBody>
      </p:sp>
      <p:pic>
        <p:nvPicPr>
          <p:cNvPr id="181" name="Shape 18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Supply Curve</a:t>
            </a:r>
          </a:p>
        </p:txBody>
      </p:sp>
      <p:pic>
        <p:nvPicPr>
          <p:cNvPr id="187" name="Shape 187" descr="The graph represents the directions for step 1. A supply curve shows the minimum price a firm will accept (P sub 0) to supply a given quantity of output (Q sub 0)."/>
          <p:cNvPicPr preferRelativeResize="0">
            <a:picLocks noGrp="1"/>
          </p:cNvPicPr>
          <p:nvPr>
            <p:ph type="pic" idx="2"/>
          </p:nvPr>
        </p:nvPicPr>
        <p:blipFill rotWithShape="1">
          <a:blip r:embed="rId3">
            <a:alphaModFix/>
          </a:blip>
          <a:srcRect/>
          <a:stretch/>
        </p:blipFill>
        <p:spPr>
          <a:xfrm>
            <a:off x="1620950" y="1122386"/>
            <a:ext cx="5735410" cy="3500071"/>
          </a:xfrm>
          <a:prstGeom prst="rect">
            <a:avLst/>
          </a:prstGeom>
          <a:noFill/>
          <a:ln>
            <a:noFill/>
          </a:ln>
        </p:spPr>
      </p:pic>
      <p:sp>
        <p:nvSpPr>
          <p:cNvPr id="188" name="Shape 188"/>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strike="noStrike" cap="none">
                <a:solidFill>
                  <a:srgbClr val="000000"/>
                </a:solidFill>
                <a:latin typeface="Arial"/>
                <a:ea typeface="Arial"/>
                <a:cs typeface="Arial"/>
                <a:sym typeface="Arial"/>
              </a:rPr>
              <a:t>The supply curve can be used to show the minimum price a firm will accept to produce a given quantity of output.</a:t>
            </a:r>
          </a:p>
        </p:txBody>
      </p:sp>
      <p:pic>
        <p:nvPicPr>
          <p:cNvPr id="189" name="Shape 189"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CH.3 OUTLINE</a:t>
            </a:r>
          </a:p>
        </p:txBody>
      </p:sp>
      <p:sp>
        <p:nvSpPr>
          <p:cNvPr id="49" name="Shape 49"/>
          <p:cNvSpPr>
            <a:spLocks noGrp="1"/>
          </p:cNvSpPr>
          <p:nvPr>
            <p:ph type="pic" idx="2"/>
          </p:nvPr>
        </p:nvSpPr>
        <p:spPr>
          <a:xfrm>
            <a:off x="457200" y="1122369"/>
            <a:ext cx="8062800" cy="5277900"/>
          </a:xfrm>
          <a:prstGeom prst="rect">
            <a:avLst/>
          </a:prstGeom>
        </p:spPr>
        <p:txBody>
          <a:bodyPr wrap="square" lIns="91425" tIns="91425" rIns="91425" bIns="91425" anchor="t" anchorCtr="0">
            <a:noAutofit/>
          </a:bodyPr>
          <a:lstStyle/>
          <a:p>
            <a:pPr marL="0" lvl="0" indent="-69850" rtl="0">
              <a:lnSpc>
                <a:spcPct val="115000"/>
              </a:lnSpc>
              <a:spcBef>
                <a:spcPts val="0"/>
              </a:spcBef>
              <a:buClr>
                <a:schemeClr val="dk1"/>
              </a:buClr>
              <a:buSzPct val="39285"/>
              <a:buFont typeface="Arial"/>
              <a:buNone/>
            </a:pPr>
            <a:r>
              <a:rPr lang="en-US" sz="2800"/>
              <a:t>3.1: Demand, Supply, and Equilibrium in Markets</a:t>
            </a:r>
          </a:p>
          <a:p>
            <a:pPr marL="457200" lvl="0" indent="-69850" rtl="0">
              <a:lnSpc>
                <a:spcPct val="150000"/>
              </a:lnSpc>
              <a:spcBef>
                <a:spcPts val="0"/>
              </a:spcBef>
              <a:buClr>
                <a:schemeClr val="dk1"/>
              </a:buClr>
              <a:buSzPct val="39285"/>
              <a:buFont typeface="Arial"/>
              <a:buNone/>
            </a:pPr>
            <a:r>
              <a:rPr lang="en-US" sz="2800"/>
              <a:t>  for Goods and Services</a:t>
            </a:r>
          </a:p>
          <a:p>
            <a:pPr lvl="0" rtl="0">
              <a:lnSpc>
                <a:spcPct val="115000"/>
              </a:lnSpc>
              <a:spcBef>
                <a:spcPts val="0"/>
              </a:spcBef>
              <a:buClr>
                <a:schemeClr val="dk1"/>
              </a:buClr>
              <a:buSzPct val="39285"/>
              <a:buFont typeface="Arial"/>
              <a:buNone/>
            </a:pPr>
            <a:r>
              <a:rPr lang="en-US" sz="2800"/>
              <a:t>3.2: Shifts in Demand and Supply for Goods and</a:t>
            </a:r>
          </a:p>
          <a:p>
            <a:pPr lvl="0" rtl="0">
              <a:lnSpc>
                <a:spcPct val="150000"/>
              </a:lnSpc>
              <a:spcBef>
                <a:spcPts val="0"/>
              </a:spcBef>
              <a:buClr>
                <a:schemeClr val="dk1"/>
              </a:buClr>
              <a:buSzPct val="39285"/>
              <a:buFont typeface="Arial"/>
              <a:buNone/>
            </a:pPr>
            <a:r>
              <a:rPr lang="en-US" sz="2800"/>
              <a:t>       Services</a:t>
            </a:r>
          </a:p>
          <a:p>
            <a:pPr lvl="0" rtl="0">
              <a:lnSpc>
                <a:spcPct val="115000"/>
              </a:lnSpc>
              <a:spcBef>
                <a:spcPts val="0"/>
              </a:spcBef>
              <a:buClr>
                <a:schemeClr val="dk1"/>
              </a:buClr>
              <a:buSzPct val="39285"/>
              <a:buFont typeface="Arial"/>
              <a:buNone/>
            </a:pPr>
            <a:r>
              <a:rPr lang="en-US" sz="2800"/>
              <a:t>3.3: Changes in Equilibrium Price and Quantity: </a:t>
            </a:r>
          </a:p>
          <a:p>
            <a:pPr lvl="0" rtl="0">
              <a:lnSpc>
                <a:spcPct val="150000"/>
              </a:lnSpc>
              <a:spcBef>
                <a:spcPts val="0"/>
              </a:spcBef>
              <a:buClr>
                <a:schemeClr val="dk1"/>
              </a:buClr>
              <a:buSzPct val="39285"/>
              <a:buFont typeface="Arial"/>
              <a:buNone/>
            </a:pPr>
            <a:r>
              <a:rPr lang="en-US" sz="2800"/>
              <a:t>       The Four-Step Process</a:t>
            </a:r>
          </a:p>
          <a:p>
            <a:pPr marL="0" lvl="0" indent="-69850" rtl="0">
              <a:lnSpc>
                <a:spcPct val="115000"/>
              </a:lnSpc>
              <a:spcBef>
                <a:spcPts val="0"/>
              </a:spcBef>
              <a:buClr>
                <a:schemeClr val="dk1"/>
              </a:buClr>
              <a:buSzPct val="39285"/>
              <a:buFont typeface="Arial"/>
              <a:buNone/>
            </a:pPr>
            <a:r>
              <a:rPr lang="en-US" sz="2800"/>
              <a:t>3.4: Price Ceilings and Price Floors</a:t>
            </a:r>
          </a:p>
          <a:p>
            <a:pPr marL="0" lvl="0" indent="-69850" rtl="0">
              <a:lnSpc>
                <a:spcPct val="115000"/>
              </a:lnSpc>
              <a:spcBef>
                <a:spcPts val="0"/>
              </a:spcBef>
              <a:buClr>
                <a:schemeClr val="dk1"/>
              </a:buClr>
              <a:buSzPct val="39285"/>
              <a:buFont typeface="Arial"/>
              <a:buNone/>
            </a:pPr>
            <a:r>
              <a:rPr lang="en-US" sz="2800"/>
              <a:t>3.5: Demand, Supply, and Efficiency</a:t>
            </a:r>
          </a:p>
        </p:txBody>
      </p:sp>
      <p:pic>
        <p:nvPicPr>
          <p:cNvPr id="50" name="Shape 5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Supply Price</a:t>
            </a:r>
          </a:p>
        </p:txBody>
      </p:sp>
      <p:pic>
        <p:nvPicPr>
          <p:cNvPr id="195" name="Shape 195" descr="The graph represents the directions for step 2. For a given quantity of output (Q sub 0), the firm wishes to charge a price (P sub 0) equal to the cost of production plus the desired profit margin."/>
          <p:cNvPicPr preferRelativeResize="0">
            <a:picLocks noGrp="1"/>
          </p:cNvPicPr>
          <p:nvPr>
            <p:ph type="pic" idx="2"/>
          </p:nvPr>
        </p:nvPicPr>
        <p:blipFill rotWithShape="1">
          <a:blip r:embed="rId3">
            <a:alphaModFix/>
          </a:blip>
          <a:srcRect/>
          <a:stretch/>
        </p:blipFill>
        <p:spPr>
          <a:xfrm>
            <a:off x="1644847" y="1122386"/>
            <a:ext cx="5687615" cy="3500071"/>
          </a:xfrm>
          <a:prstGeom prst="rect">
            <a:avLst/>
          </a:prstGeom>
          <a:noFill/>
          <a:ln>
            <a:noFill/>
          </a:ln>
        </p:spPr>
      </p:pic>
      <p:sp>
        <p:nvSpPr>
          <p:cNvPr id="196" name="Shape 196"/>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cost of production and the desired profit equal the price a firm will set for a product.</a:t>
            </a:r>
          </a:p>
        </p:txBody>
      </p:sp>
      <p:pic>
        <p:nvPicPr>
          <p:cNvPr id="197" name="Shape 197"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Changing the Price</a:t>
            </a:r>
          </a:p>
        </p:txBody>
      </p:sp>
      <p:pic>
        <p:nvPicPr>
          <p:cNvPr id="203" name="Shape 203" descr="The graph represents the directions for step 3. An increase in production cost will raise the price a firm wishes to charge (to P sub 1) for a given quantity of output (Q sub 0)."/>
          <p:cNvPicPr preferRelativeResize="0">
            <a:picLocks noGrp="1"/>
          </p:cNvPicPr>
          <p:nvPr>
            <p:ph type="pic" idx="2"/>
          </p:nvPr>
        </p:nvPicPr>
        <p:blipFill rotWithShape="1">
          <a:blip r:embed="rId3">
            <a:alphaModFix/>
          </a:blip>
          <a:srcRect/>
          <a:stretch/>
        </p:blipFill>
        <p:spPr>
          <a:xfrm>
            <a:off x="1620950" y="1137092"/>
            <a:ext cx="5735410" cy="3470658"/>
          </a:xfrm>
          <a:prstGeom prst="rect">
            <a:avLst/>
          </a:prstGeom>
          <a:noFill/>
          <a:ln>
            <a:noFill/>
          </a:ln>
        </p:spPr>
      </p:pic>
      <p:sp>
        <p:nvSpPr>
          <p:cNvPr id="204" name="Shape 204"/>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Because the cost of production and the desired profit equal the price a firm will set for a product, </a:t>
            </a:r>
          </a:p>
          <a:p>
            <a:pPr marL="914400" marR="0" lvl="1" indent="-228600" algn="l" rtl="0">
              <a:spcBef>
                <a:spcPts val="0"/>
              </a:spcBef>
              <a:spcAft>
                <a:spcPts val="0"/>
              </a:spcAft>
              <a:buClr>
                <a:srgbClr val="6CB255"/>
              </a:buClr>
              <a:buFont typeface="Arial"/>
              <a:buChar char="○"/>
            </a:pPr>
            <a:r>
              <a:rPr lang="en-US">
                <a:solidFill>
                  <a:srgbClr val="000000"/>
                </a:solidFill>
              </a:rPr>
              <a:t>I</a:t>
            </a:r>
            <a:r>
              <a:rPr lang="en-US" b="0" i="0" u="none" strike="noStrike" cap="none">
                <a:solidFill>
                  <a:srgbClr val="000000"/>
                </a:solidFill>
                <a:latin typeface="Arial"/>
                <a:ea typeface="Arial"/>
                <a:cs typeface="Arial"/>
                <a:sym typeface="Arial"/>
              </a:rPr>
              <a:t>f the cost of production     , the </a:t>
            </a:r>
            <a:r>
              <a:rPr lang="en-US" b="0" i="0" u="sng" strike="noStrike" cap="none">
                <a:solidFill>
                  <a:srgbClr val="000000"/>
                </a:solidFill>
                <a:latin typeface="Arial"/>
                <a:ea typeface="Arial"/>
                <a:cs typeface="Arial"/>
                <a:sym typeface="Arial"/>
              </a:rPr>
              <a:t>price</a:t>
            </a:r>
            <a:r>
              <a:rPr lang="en-US" b="0" i="0" u="none" strike="noStrike" cap="none">
                <a:solidFill>
                  <a:srgbClr val="000000"/>
                </a:solidFill>
                <a:latin typeface="Arial"/>
                <a:ea typeface="Arial"/>
                <a:cs typeface="Arial"/>
                <a:sym typeface="Arial"/>
              </a:rPr>
              <a:t> for the product will also need to    .</a:t>
            </a:r>
          </a:p>
        </p:txBody>
      </p:sp>
      <p:pic>
        <p:nvPicPr>
          <p:cNvPr id="205" name="Shape 205"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06" name="Shape 206"/>
          <p:cNvSpPr/>
          <p:nvPr/>
        </p:nvSpPr>
        <p:spPr>
          <a:xfrm>
            <a:off x="4173250" y="54969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07" name="Shape 207"/>
          <p:cNvSpPr/>
          <p:nvPr/>
        </p:nvSpPr>
        <p:spPr>
          <a:xfrm>
            <a:off x="2344450" y="58017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Shifting the Supply Curve</a:t>
            </a:r>
          </a:p>
        </p:txBody>
      </p:sp>
      <p:pic>
        <p:nvPicPr>
          <p:cNvPr id="213" name="Shape 213" descr="The graph represents the directions for step 4. An increase in the cost of production will shift the supply curve vertically by the amount of the cost increase."/>
          <p:cNvPicPr preferRelativeResize="0">
            <a:picLocks noGrp="1"/>
          </p:cNvPicPr>
          <p:nvPr>
            <p:ph type="pic" idx="2"/>
          </p:nvPr>
        </p:nvPicPr>
        <p:blipFill rotWithShape="1">
          <a:blip r:embed="rId3">
            <a:alphaModFix/>
          </a:blip>
          <a:srcRect/>
          <a:stretch/>
        </p:blipFill>
        <p:spPr>
          <a:xfrm>
            <a:off x="1620950" y="1129739"/>
            <a:ext cx="5735410" cy="3485364"/>
          </a:xfrm>
          <a:prstGeom prst="rect">
            <a:avLst/>
          </a:prstGeom>
          <a:noFill/>
          <a:ln>
            <a:noFill/>
          </a:ln>
        </p:spPr>
      </p:pic>
      <p:sp>
        <p:nvSpPr>
          <p:cNvPr id="214" name="Shape 214"/>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When the cost of production </a:t>
            </a:r>
            <a:r>
              <a:rPr lang="en-US" b="0" i="0" u="sng" strike="noStrike" cap="none">
                <a:solidFill>
                  <a:srgbClr val="000000"/>
                </a:solidFill>
                <a:latin typeface="Arial"/>
                <a:ea typeface="Arial"/>
                <a:cs typeface="Arial"/>
                <a:sym typeface="Arial"/>
              </a:rPr>
              <a:t>increases</a:t>
            </a:r>
            <a:r>
              <a:rPr lang="en-US" b="0" i="0" u="none" strike="noStrike" cap="none">
                <a:solidFill>
                  <a:srgbClr val="000000"/>
                </a:solidFill>
                <a:latin typeface="Arial"/>
                <a:ea typeface="Arial"/>
                <a:cs typeface="Arial"/>
                <a:sym typeface="Arial"/>
              </a:rPr>
              <a:t>, the supply curve shifts </a:t>
            </a:r>
            <a:r>
              <a:rPr lang="en-US" b="0" i="1" strike="noStrike" cap="none">
                <a:solidFill>
                  <a:srgbClr val="000000"/>
                </a:solidFill>
                <a:latin typeface="Arial"/>
                <a:ea typeface="Arial"/>
                <a:cs typeface="Arial"/>
                <a:sym typeface="Arial"/>
              </a:rPr>
              <a:t>up</a:t>
            </a:r>
            <a:r>
              <a:rPr lang="en-US" b="0" i="0" u="none" strike="noStrike" cap="none">
                <a:solidFill>
                  <a:srgbClr val="000000"/>
                </a:solidFill>
                <a:latin typeface="Arial"/>
                <a:ea typeface="Arial"/>
                <a:cs typeface="Arial"/>
                <a:sym typeface="Arial"/>
              </a:rPr>
              <a:t> to a new price level.</a:t>
            </a:r>
          </a:p>
        </p:txBody>
      </p:sp>
      <p:pic>
        <p:nvPicPr>
          <p:cNvPr id="215" name="Shape 215"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Shifting the Supply Curve</a:t>
            </a:r>
          </a:p>
        </p:txBody>
      </p:sp>
      <p:pic>
        <p:nvPicPr>
          <p:cNvPr id="221" name="Shape 221" descr="The graph shows supply curve S sub 0 as the original supply curve. Supply curve S sub 1 represents a shift based on decreased supply. Supply curve S sub 2 represents a shift based on increased supply."/>
          <p:cNvPicPr preferRelativeResize="0">
            <a:picLocks noGrp="1"/>
          </p:cNvPicPr>
          <p:nvPr>
            <p:ph type="pic" idx="2"/>
          </p:nvPr>
        </p:nvPicPr>
        <p:blipFill rotWithShape="1">
          <a:blip r:embed="rId3">
            <a:alphaModFix/>
          </a:blip>
          <a:srcRect/>
          <a:stretch/>
        </p:blipFill>
        <p:spPr>
          <a:xfrm>
            <a:off x="1580215" y="1046186"/>
            <a:ext cx="5817000" cy="3500100"/>
          </a:xfrm>
          <a:prstGeom prst="rect">
            <a:avLst/>
          </a:prstGeom>
          <a:noFill/>
          <a:ln>
            <a:noFill/>
          </a:ln>
        </p:spPr>
      </p:pic>
      <p:sp>
        <p:nvSpPr>
          <p:cNvPr id="222" name="Shape 222"/>
          <p:cNvSpPr txBox="1">
            <a:spLocks noGrp="1"/>
          </p:cNvSpPr>
          <p:nvPr>
            <p:ph type="body" idx="1"/>
          </p:nvPr>
        </p:nvSpPr>
        <p:spPr>
          <a:xfrm>
            <a:off x="179615" y="4457526"/>
            <a:ext cx="8833756" cy="20562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sng" strike="noStrike" cap="none">
                <a:solidFill>
                  <a:srgbClr val="000000"/>
                </a:solidFill>
                <a:latin typeface="Arial"/>
                <a:ea typeface="Arial"/>
                <a:cs typeface="Arial"/>
                <a:sym typeface="Arial"/>
              </a:rPr>
              <a:t>Decreased supply</a:t>
            </a:r>
            <a:r>
              <a:rPr lang="en-US" b="0" i="0" u="none" strike="noStrike" cap="none">
                <a:solidFill>
                  <a:srgbClr val="000000"/>
                </a:solidFill>
                <a:latin typeface="Arial"/>
                <a:ea typeface="Arial"/>
                <a:cs typeface="Arial"/>
                <a:sym typeface="Arial"/>
              </a:rPr>
              <a:t> means that at every given price, the quantity supplied is </a:t>
            </a:r>
            <a:r>
              <a:rPr lang="en-US" b="0" i="0" u="sng" strike="noStrike" cap="none">
                <a:solidFill>
                  <a:srgbClr val="000000"/>
                </a:solidFill>
                <a:latin typeface="Arial"/>
                <a:ea typeface="Arial"/>
                <a:cs typeface="Arial"/>
                <a:sym typeface="Arial"/>
              </a:rPr>
              <a:t>lower</a:t>
            </a:r>
            <a:r>
              <a:rPr lang="en-US" b="0" i="0" u="none" strike="noStrike" cap="none">
                <a:solidFill>
                  <a:srgbClr val="000000"/>
                </a:solidFill>
                <a:latin typeface="Arial"/>
                <a:ea typeface="Arial"/>
                <a:cs typeface="Arial"/>
                <a:sym typeface="Arial"/>
              </a:rPr>
              <a:t>, so that the supply curve shifts to the </a:t>
            </a:r>
            <a:r>
              <a:rPr lang="en-US" b="0" i="1" u="none" strike="noStrike" cap="none">
                <a:solidFill>
                  <a:srgbClr val="000000"/>
                </a:solidFill>
                <a:latin typeface="Arial"/>
                <a:ea typeface="Arial"/>
                <a:cs typeface="Arial"/>
                <a:sym typeface="Arial"/>
              </a:rPr>
              <a:t>left</a:t>
            </a:r>
            <a:r>
              <a:rPr lang="en-US" b="0" i="0" u="none" strike="noStrike" cap="none">
                <a:solidFill>
                  <a:srgbClr val="000000"/>
                </a:solidFill>
                <a:latin typeface="Arial"/>
                <a:ea typeface="Arial"/>
                <a:cs typeface="Arial"/>
                <a:sym typeface="Arial"/>
              </a:rPr>
              <a:t>, from S</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S</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a:t>
            </a:r>
          </a:p>
          <a:p>
            <a:pPr marL="457200" marR="0" lvl="0" indent="-228600" algn="l" rtl="0">
              <a:spcBef>
                <a:spcPts val="0"/>
              </a:spcBef>
              <a:spcAft>
                <a:spcPts val="0"/>
              </a:spcAft>
              <a:buClr>
                <a:srgbClr val="6CB255"/>
              </a:buClr>
              <a:buFont typeface="Arial"/>
              <a:buChar char="●"/>
            </a:pPr>
            <a:r>
              <a:rPr lang="en-US" b="0" i="0" u="sng" strike="noStrike" cap="none" dirty="0">
                <a:solidFill>
                  <a:srgbClr val="000000"/>
                </a:solidFill>
                <a:latin typeface="Arial"/>
                <a:ea typeface="Arial"/>
                <a:cs typeface="Arial"/>
                <a:sym typeface="Arial"/>
              </a:rPr>
              <a:t>Increased supply</a:t>
            </a:r>
            <a:r>
              <a:rPr lang="en-US" b="0" i="0" u="none" strike="noStrike" cap="none" dirty="0">
                <a:solidFill>
                  <a:srgbClr val="000000"/>
                </a:solidFill>
                <a:latin typeface="Arial"/>
                <a:ea typeface="Arial"/>
                <a:cs typeface="Arial"/>
                <a:sym typeface="Arial"/>
              </a:rPr>
              <a:t> means that at every given price, the quantity supplied is </a:t>
            </a:r>
            <a:r>
              <a:rPr lang="en-US" b="0" i="0" u="sng" strike="noStrike" cap="none" dirty="0">
                <a:solidFill>
                  <a:srgbClr val="000000"/>
                </a:solidFill>
                <a:latin typeface="Arial"/>
                <a:ea typeface="Arial"/>
                <a:cs typeface="Arial"/>
                <a:sym typeface="Arial"/>
              </a:rPr>
              <a:t>higher</a:t>
            </a:r>
            <a:r>
              <a:rPr lang="en-US" b="0" i="0" u="none" strike="noStrike" cap="none" dirty="0">
                <a:solidFill>
                  <a:srgbClr val="000000"/>
                </a:solidFill>
                <a:latin typeface="Arial"/>
                <a:ea typeface="Arial"/>
                <a:cs typeface="Arial"/>
                <a:sym typeface="Arial"/>
              </a:rPr>
              <a:t>, so that the supply curve shifts to the </a:t>
            </a:r>
            <a:r>
              <a:rPr lang="en-US" b="0" i="1" u="none" strike="noStrike" cap="none" dirty="0">
                <a:solidFill>
                  <a:srgbClr val="000000"/>
                </a:solidFill>
                <a:latin typeface="Arial"/>
                <a:ea typeface="Arial"/>
                <a:cs typeface="Arial"/>
                <a:sym typeface="Arial"/>
              </a:rPr>
              <a:t>right</a:t>
            </a:r>
            <a:r>
              <a:rPr lang="en-US" b="0" i="0" u="none" strike="noStrike" cap="none" dirty="0">
                <a:solidFill>
                  <a:srgbClr val="000000"/>
                </a:solidFill>
                <a:latin typeface="Arial"/>
                <a:ea typeface="Arial"/>
                <a:cs typeface="Arial"/>
                <a:sym typeface="Arial"/>
              </a:rPr>
              <a:t>, from S</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S</a:t>
            </a:r>
            <a:r>
              <a:rPr lang="en-US" b="0" i="0" u="none" strike="noStrike" cap="none" baseline="-25000" dirty="0">
                <a:solidFill>
                  <a:srgbClr val="000000"/>
                </a:solidFill>
                <a:latin typeface="Arial"/>
                <a:ea typeface="Arial"/>
                <a:cs typeface="Arial"/>
                <a:sym typeface="Arial"/>
              </a:rPr>
              <a:t>2</a:t>
            </a:r>
            <a:r>
              <a:rPr lang="en-US" b="0" i="0" u="none" strike="noStrike" cap="none" dirty="0">
                <a:solidFill>
                  <a:srgbClr val="000000"/>
                </a:solidFill>
                <a:latin typeface="Arial"/>
                <a:ea typeface="Arial"/>
                <a:cs typeface="Arial"/>
                <a:sym typeface="Arial"/>
              </a:rPr>
              <a:t>.</a:t>
            </a:r>
          </a:p>
        </p:txBody>
      </p:sp>
      <p:pic>
        <p:nvPicPr>
          <p:cNvPr id="223" name="Shape 223"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What Factors Affect Supply?</a:t>
            </a:r>
          </a:p>
        </p:txBody>
      </p:sp>
      <p:sp>
        <p:nvSpPr>
          <p:cNvPr id="229" name="Shape 229"/>
          <p:cNvSpPr>
            <a:spLocks noGrp="1"/>
          </p:cNvSpPr>
          <p:nvPr>
            <p:ph type="pic" idx="2"/>
          </p:nvPr>
        </p:nvSpPr>
        <p:spPr>
          <a:xfrm>
            <a:off x="457200" y="1122370"/>
            <a:ext cx="8062800" cy="5025900"/>
          </a:xfrm>
          <a:prstGeom prst="rect">
            <a:avLst/>
          </a:prstGeom>
        </p:spPr>
        <p:txBody>
          <a:bodyPr wrap="square" lIns="91425" tIns="91425" rIns="91425" bIns="91425" anchor="t" anchorCtr="0">
            <a:noAutofit/>
          </a:bodyPr>
          <a:lstStyle/>
          <a:p>
            <a:pPr marL="457200" lvl="0" indent="-228600">
              <a:spcBef>
                <a:spcPts val="0"/>
              </a:spcBef>
              <a:buChar char="●"/>
            </a:pPr>
            <a:r>
              <a:rPr lang="en-US" b="1"/>
              <a:t>Shift in supply</a:t>
            </a:r>
            <a:r>
              <a:rPr lang="en-US"/>
              <a:t> - when a change in some economic factor (other than price) causes a different quantity to be supplied at every price.</a:t>
            </a:r>
          </a:p>
          <a:p>
            <a:pPr lvl="0">
              <a:spcBef>
                <a:spcPts val="0"/>
              </a:spcBef>
              <a:buNone/>
            </a:pPr>
            <a:endParaRPr/>
          </a:p>
          <a:p>
            <a:pPr marL="457200" lvl="0" indent="-228600">
              <a:spcBef>
                <a:spcPts val="0"/>
              </a:spcBef>
              <a:buChar char="●"/>
            </a:pPr>
            <a:r>
              <a:rPr lang="en-US" b="1"/>
              <a:t>Inputs</a:t>
            </a:r>
            <a:r>
              <a:rPr lang="en-US"/>
              <a:t> or </a:t>
            </a:r>
            <a:r>
              <a:rPr lang="en-US" b="1"/>
              <a:t>factors of production</a:t>
            </a:r>
            <a:r>
              <a:rPr lang="en-US"/>
              <a:t> - the combination of labor, materials, and machinery that is used to produce goods and services.</a:t>
            </a:r>
          </a:p>
          <a:p>
            <a:pPr lvl="0">
              <a:spcBef>
                <a:spcPts val="0"/>
              </a:spcBef>
              <a:buNone/>
            </a:pPr>
            <a:endParaRPr/>
          </a:p>
          <a:p>
            <a:pPr marL="457200" lvl="0" indent="-228600" rtl="0">
              <a:spcBef>
                <a:spcPts val="0"/>
              </a:spcBef>
              <a:buChar char="●"/>
            </a:pPr>
            <a:r>
              <a:rPr lang="en-US"/>
              <a:t>Factors that affect </a:t>
            </a:r>
            <a:r>
              <a:rPr lang="en-US" u="sng"/>
              <a:t>supply</a:t>
            </a:r>
            <a:r>
              <a:rPr lang="en-US"/>
              <a:t>:</a:t>
            </a:r>
          </a:p>
          <a:p>
            <a:pPr marL="914400" lvl="1" indent="-228600" rtl="0">
              <a:spcBef>
                <a:spcPts val="0"/>
              </a:spcBef>
            </a:pPr>
            <a:r>
              <a:rPr lang="en-US"/>
              <a:t>Natural conditions</a:t>
            </a:r>
          </a:p>
          <a:p>
            <a:pPr marL="914400" lvl="1" indent="-228600" rtl="0">
              <a:spcBef>
                <a:spcPts val="0"/>
              </a:spcBef>
            </a:pPr>
            <a:r>
              <a:rPr lang="en-US"/>
              <a:t>Input prices</a:t>
            </a:r>
          </a:p>
          <a:p>
            <a:pPr marL="914400" lvl="1" indent="-228600" rtl="0">
              <a:spcBef>
                <a:spcPts val="0"/>
              </a:spcBef>
            </a:pPr>
            <a:r>
              <a:rPr lang="en-US"/>
              <a:t>Technology</a:t>
            </a:r>
          </a:p>
          <a:p>
            <a:pPr marL="914400" lvl="1" indent="-228600" rtl="0">
              <a:spcBef>
                <a:spcPts val="0"/>
              </a:spcBef>
            </a:pPr>
            <a:r>
              <a:rPr lang="en-US"/>
              <a:t>Government policies</a:t>
            </a:r>
          </a:p>
        </p:txBody>
      </p:sp>
      <p:pic>
        <p:nvPicPr>
          <p:cNvPr id="230" name="Shape 23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How Factors Affect Supply</a:t>
            </a:r>
          </a:p>
        </p:txBody>
      </p:sp>
      <p:pic>
        <p:nvPicPr>
          <p:cNvPr id="236" name="Shape 236" descr="The graph on the left lists events that could lead to increased supply. The graph on the right lists events that could lead to decreased supply."/>
          <p:cNvPicPr preferRelativeResize="0">
            <a:picLocks noGrp="1"/>
          </p:cNvPicPr>
          <p:nvPr>
            <p:ph type="pic" idx="2"/>
          </p:nvPr>
        </p:nvPicPr>
        <p:blipFill rotWithShape="1">
          <a:blip r:embed="rId3">
            <a:alphaModFix/>
          </a:blip>
          <a:srcRect/>
          <a:stretch/>
        </p:blipFill>
        <p:spPr>
          <a:xfrm>
            <a:off x="754175" y="1742400"/>
            <a:ext cx="7726680" cy="2377440"/>
          </a:xfrm>
          <a:prstGeom prst="rect">
            <a:avLst/>
          </a:prstGeom>
          <a:noFill/>
          <a:ln>
            <a:noFill/>
          </a:ln>
        </p:spPr>
      </p:pic>
      <p:sp>
        <p:nvSpPr>
          <p:cNvPr id="237" name="Shape 237"/>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342900" marR="0" lvl="0" indent="-368300" algn="l" rtl="0">
              <a:spcBef>
                <a:spcPts val="0"/>
              </a:spcBef>
              <a:spcAft>
                <a:spcPts val="0"/>
              </a:spcAft>
              <a:buClr>
                <a:schemeClr val="accent1"/>
              </a:buClr>
              <a:buSzPct val="100000"/>
              <a:buFont typeface="Arial"/>
              <a:buAutoNum type="alphaLcParenBoth"/>
            </a:pPr>
            <a:r>
              <a:rPr lang="en-US" b="0" i="0" u="none" strike="noStrike" cap="none">
                <a:solidFill>
                  <a:srgbClr val="000000"/>
                </a:solidFill>
                <a:latin typeface="Arial"/>
                <a:ea typeface="Arial"/>
                <a:cs typeface="Arial"/>
                <a:sym typeface="Arial"/>
              </a:rPr>
              <a:t>A list of factors that can cause an increase in supply from S</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S</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 </a:t>
            </a:r>
          </a:p>
          <a:p>
            <a:pPr marL="342900" marR="0" lvl="0" indent="-368300" algn="l" rtl="0">
              <a:spcBef>
                <a:spcPts val="920"/>
              </a:spcBef>
              <a:spcAft>
                <a:spcPts val="0"/>
              </a:spcAft>
              <a:buClr>
                <a:schemeClr val="accent1"/>
              </a:buClr>
              <a:buSzPct val="100000"/>
              <a:buFont typeface="Arial"/>
              <a:buAutoNum type="alphaLcParenBoth"/>
            </a:pPr>
            <a:r>
              <a:rPr lang="en-US" b="0" i="0" u="none" strike="noStrike" cap="none">
                <a:solidFill>
                  <a:srgbClr val="000000"/>
                </a:solidFill>
                <a:latin typeface="Arial"/>
                <a:ea typeface="Arial"/>
                <a:cs typeface="Arial"/>
                <a:sym typeface="Arial"/>
              </a:rPr>
              <a:t>The same factors, if their direction is reversed, can cause a decrease in supply from S</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to S</a:t>
            </a:r>
            <a:r>
              <a:rPr lang="en-US" b="0" i="0" u="none" strike="noStrike" cap="none" baseline="-25000">
                <a:solidFill>
                  <a:srgbClr val="000000"/>
                </a:solidFill>
                <a:latin typeface="Arial"/>
                <a:ea typeface="Arial"/>
                <a:cs typeface="Arial"/>
                <a:sym typeface="Arial"/>
              </a:rPr>
              <a:t>1</a:t>
            </a:r>
            <a:r>
              <a:rPr lang="en-US" b="0" i="0" u="none" strike="noStrike" cap="none">
                <a:solidFill>
                  <a:srgbClr val="000000"/>
                </a:solidFill>
                <a:latin typeface="Arial"/>
                <a:ea typeface="Arial"/>
                <a:cs typeface="Arial"/>
                <a:sym typeface="Arial"/>
              </a:rPr>
              <a:t>.</a:t>
            </a:r>
          </a:p>
        </p:txBody>
      </p:sp>
      <p:pic>
        <p:nvPicPr>
          <p:cNvPr id="238" name="Shape 238"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3.3 Changes in Equilibrium Price and </a:t>
            </a:r>
          </a:p>
          <a:p>
            <a:pPr lvl="0">
              <a:spcBef>
                <a:spcPts val="0"/>
              </a:spcBef>
              <a:buNone/>
            </a:pPr>
            <a:r>
              <a:rPr lang="en-US"/>
              <a:t>Quantity: The Four-Step Process</a:t>
            </a:r>
          </a:p>
        </p:txBody>
      </p:sp>
      <p:sp>
        <p:nvSpPr>
          <p:cNvPr id="244" name="Shape 244"/>
          <p:cNvSpPr>
            <a:spLocks noGrp="1"/>
          </p:cNvSpPr>
          <p:nvPr>
            <p:ph type="pic" idx="2"/>
          </p:nvPr>
        </p:nvSpPr>
        <p:spPr>
          <a:xfrm>
            <a:off x="457200" y="1122370"/>
            <a:ext cx="8062800" cy="5151900"/>
          </a:xfrm>
          <a:prstGeom prst="rect">
            <a:avLst/>
          </a:prstGeom>
        </p:spPr>
        <p:txBody>
          <a:bodyPr wrap="square" lIns="91425" tIns="91425" rIns="91425" bIns="91425" anchor="t" anchorCtr="0">
            <a:noAutofit/>
          </a:bodyPr>
          <a:lstStyle/>
          <a:p>
            <a:pPr lvl="0">
              <a:spcBef>
                <a:spcPts val="0"/>
              </a:spcBef>
              <a:buNone/>
            </a:pPr>
            <a:r>
              <a:rPr lang="en-US" u="sng"/>
              <a:t>Four-step process</a:t>
            </a:r>
            <a:r>
              <a:rPr lang="en-US"/>
              <a:t> to determining how an economic event affects </a:t>
            </a:r>
            <a:r>
              <a:rPr lang="en-US" i="1"/>
              <a:t>equilibrium price</a:t>
            </a:r>
            <a:r>
              <a:rPr lang="en-US"/>
              <a:t> and </a:t>
            </a:r>
            <a:r>
              <a:rPr lang="en-US" i="1"/>
              <a:t>quantity</a:t>
            </a:r>
            <a:r>
              <a:rPr lang="en-US"/>
              <a:t>:</a:t>
            </a:r>
          </a:p>
          <a:p>
            <a:pPr lvl="0">
              <a:spcBef>
                <a:spcPts val="0"/>
              </a:spcBef>
              <a:buNone/>
            </a:pPr>
            <a:endParaRPr/>
          </a:p>
          <a:p>
            <a:pPr marL="457200" lvl="0" indent="-228600" rtl="0">
              <a:spcBef>
                <a:spcPts val="0"/>
              </a:spcBef>
              <a:buChar char="●"/>
            </a:pPr>
            <a:r>
              <a:rPr lang="en-US"/>
              <a:t>Step 1. Draw a demand and supply model before the economic change took place.</a:t>
            </a:r>
          </a:p>
          <a:p>
            <a:pPr lvl="0">
              <a:spcBef>
                <a:spcPts val="0"/>
              </a:spcBef>
              <a:buNone/>
            </a:pPr>
            <a:endParaRPr/>
          </a:p>
          <a:p>
            <a:pPr marL="457200" lvl="0" indent="-228600" rtl="0">
              <a:spcBef>
                <a:spcPts val="0"/>
              </a:spcBef>
              <a:buChar char="●"/>
            </a:pPr>
            <a:r>
              <a:rPr lang="en-US"/>
              <a:t>Step 2. Decide whether the economic change affects demand or supply.</a:t>
            </a:r>
          </a:p>
          <a:p>
            <a:pPr lvl="0">
              <a:spcBef>
                <a:spcPts val="0"/>
              </a:spcBef>
              <a:buNone/>
            </a:pPr>
            <a:endParaRPr/>
          </a:p>
          <a:p>
            <a:pPr marL="457200" lvl="0" indent="-228600" rtl="0">
              <a:spcBef>
                <a:spcPts val="0"/>
              </a:spcBef>
              <a:buChar char="●"/>
            </a:pPr>
            <a:r>
              <a:rPr lang="en-US"/>
              <a:t>Step 3. Decide whether the effect causes a curve shift to the right or to the left, and sketch the new curve on the diagram.</a:t>
            </a:r>
          </a:p>
          <a:p>
            <a:pPr lvl="0">
              <a:spcBef>
                <a:spcPts val="0"/>
              </a:spcBef>
              <a:buNone/>
            </a:pPr>
            <a:endParaRPr/>
          </a:p>
          <a:p>
            <a:pPr marL="457200" lvl="0" indent="-228600">
              <a:spcBef>
                <a:spcPts val="0"/>
              </a:spcBef>
              <a:buChar char="●"/>
            </a:pPr>
            <a:r>
              <a:rPr lang="en-US"/>
              <a:t>Step 4. Identify the new equilibrium and then compare to the original.</a:t>
            </a:r>
          </a:p>
        </p:txBody>
      </p:sp>
      <p:pic>
        <p:nvPicPr>
          <p:cNvPr id="245" name="Shape 24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Example: Shift in Supply</a:t>
            </a:r>
          </a:p>
        </p:txBody>
      </p:sp>
      <p:pic>
        <p:nvPicPr>
          <p:cNvPr id="251" name="Shape 251" descr="The graph represents the four-step approach to determining shifts in the new equilibrium price and quantity in response to good weather for salmon fishing."/>
          <p:cNvPicPr preferRelativeResize="0">
            <a:picLocks noGrp="1"/>
          </p:cNvPicPr>
          <p:nvPr>
            <p:ph type="pic" idx="2"/>
          </p:nvPr>
        </p:nvPicPr>
        <p:blipFill rotWithShape="1">
          <a:blip r:embed="rId3">
            <a:alphaModFix/>
          </a:blip>
          <a:srcRect/>
          <a:stretch/>
        </p:blipFill>
        <p:spPr>
          <a:xfrm>
            <a:off x="2470909" y="1122386"/>
            <a:ext cx="4035492" cy="3500071"/>
          </a:xfrm>
          <a:prstGeom prst="rect">
            <a:avLst/>
          </a:prstGeom>
          <a:noFill/>
          <a:ln>
            <a:noFill/>
          </a:ln>
        </p:spPr>
      </p:pic>
      <p:sp>
        <p:nvSpPr>
          <p:cNvPr id="252" name="Shape 252"/>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b="1"/>
              <a:t>Discussion Question</a:t>
            </a:r>
            <a:r>
              <a:rPr lang="en-US"/>
              <a:t>: Using the 4-step approach, how did excellent weather conditions during the summer affect the quantity and price of salmon?</a:t>
            </a:r>
          </a:p>
        </p:txBody>
      </p:sp>
      <p:pic>
        <p:nvPicPr>
          <p:cNvPr id="253" name="Shape 253"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Example: Shift in Demand</a:t>
            </a:r>
          </a:p>
        </p:txBody>
      </p:sp>
      <p:pic>
        <p:nvPicPr>
          <p:cNvPr id="259" name="Shape 259" descr="The graph represents the four-step approach to determining changes in equilibrium price and quantity of print news."/>
          <p:cNvPicPr preferRelativeResize="0">
            <a:picLocks noGrp="1"/>
          </p:cNvPicPr>
          <p:nvPr>
            <p:ph type="pic" idx="2"/>
          </p:nvPr>
        </p:nvPicPr>
        <p:blipFill rotWithShape="1">
          <a:blip r:embed="rId3">
            <a:alphaModFix/>
          </a:blip>
          <a:srcRect/>
          <a:stretch/>
        </p:blipFill>
        <p:spPr>
          <a:xfrm>
            <a:off x="2578158" y="1122386"/>
            <a:ext cx="3820994" cy="3500071"/>
          </a:xfrm>
          <a:prstGeom prst="rect">
            <a:avLst/>
          </a:prstGeom>
          <a:noFill/>
          <a:ln>
            <a:noFill/>
          </a:ln>
        </p:spPr>
      </p:pic>
      <p:sp>
        <p:nvSpPr>
          <p:cNvPr id="260" name="Shape 260"/>
          <p:cNvSpPr txBox="1">
            <a:spLocks noGrp="1"/>
          </p:cNvSpPr>
          <p:nvPr>
            <p:ph type="body" idx="1"/>
          </p:nvPr>
        </p:nvSpPr>
        <p:spPr>
          <a:xfrm>
            <a:off x="457200" y="4713340"/>
            <a:ext cx="8062800" cy="17400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b="1" dirty="0"/>
              <a:t>Discussion Question</a:t>
            </a:r>
            <a:r>
              <a:rPr lang="en-US" dirty="0"/>
              <a:t>: From 2004 to 2012, the share of Americans who reported obtaining their news from digital sources increased from 24% to 39%. </a:t>
            </a:r>
            <a:r>
              <a:rPr lang="en-US" dirty="0">
                <a:solidFill>
                  <a:schemeClr val="dk1"/>
                </a:solidFill>
              </a:rPr>
              <a:t>Using the 4-step approach, </a:t>
            </a:r>
            <a:r>
              <a:rPr lang="en-US" dirty="0"/>
              <a:t>how has this affected the consumption of traditional sources, such as print news media, and radio and television news?</a:t>
            </a:r>
          </a:p>
        </p:txBody>
      </p:sp>
      <p:pic>
        <p:nvPicPr>
          <p:cNvPr id="261" name="Shape 261"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457200" y="241325"/>
            <a:ext cx="8062800" cy="539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Combined Example</a:t>
            </a:r>
          </a:p>
        </p:txBody>
      </p:sp>
      <p:pic>
        <p:nvPicPr>
          <p:cNvPr id="267" name="Shape 267" descr="This image has two panels. The one on the left shows the four step analysis of higher compensation for postal workers. The one on the right shows the four-step analysis of a change in tastes away from Postal Services."/>
          <p:cNvPicPr preferRelativeResize="0">
            <a:picLocks noGrp="1"/>
          </p:cNvPicPr>
          <p:nvPr>
            <p:ph type="pic" idx="2"/>
          </p:nvPr>
        </p:nvPicPr>
        <p:blipFill rotWithShape="1">
          <a:blip r:embed="rId3">
            <a:alphaModFix/>
          </a:blip>
          <a:srcRect/>
          <a:stretch/>
        </p:blipFill>
        <p:spPr>
          <a:xfrm>
            <a:off x="2097300" y="1716793"/>
            <a:ext cx="6422700" cy="3269100"/>
          </a:xfrm>
          <a:prstGeom prst="rect">
            <a:avLst/>
          </a:prstGeom>
          <a:noFill/>
          <a:ln>
            <a:noFill/>
          </a:ln>
        </p:spPr>
      </p:pic>
      <p:sp>
        <p:nvSpPr>
          <p:cNvPr id="268" name="Shape 268"/>
          <p:cNvSpPr txBox="1">
            <a:spLocks noGrp="1"/>
          </p:cNvSpPr>
          <p:nvPr>
            <p:ph type="body" idx="1"/>
          </p:nvPr>
        </p:nvSpPr>
        <p:spPr>
          <a:xfrm>
            <a:off x="1" y="4838527"/>
            <a:ext cx="8988886" cy="1556400"/>
          </a:xfrm>
          <a:prstGeom prst="rect">
            <a:avLst/>
          </a:prstGeom>
          <a:noFill/>
          <a:ln>
            <a:noFill/>
          </a:ln>
        </p:spPr>
        <p:txBody>
          <a:bodyPr wrap="square" lIns="91425" tIns="45700" rIns="91425" bIns="45700" anchor="t" anchorCtr="0">
            <a:noAutofit/>
          </a:bodyPr>
          <a:lstStyle/>
          <a:p>
            <a:pPr marL="342900" marR="0" lvl="0" indent="-355600" algn="l" rtl="0">
              <a:spcBef>
                <a:spcPts val="0"/>
              </a:spcBef>
              <a:spcAft>
                <a:spcPts val="0"/>
              </a:spcAft>
              <a:buClr>
                <a:schemeClr val="accent1"/>
              </a:buClr>
              <a:buSzPct val="100000"/>
              <a:buFont typeface="Arial"/>
              <a:buAutoNum type="alphaLcParenBoth"/>
            </a:pPr>
            <a:r>
              <a:rPr lang="en-US" sz="1800" b="0" i="0" u="none" strike="noStrike" cap="none">
                <a:solidFill>
                  <a:srgbClr val="000000"/>
                </a:solidFill>
                <a:latin typeface="Arial"/>
                <a:ea typeface="Arial"/>
                <a:cs typeface="Arial"/>
                <a:sym typeface="Arial"/>
              </a:rPr>
              <a:t>Higher labor compensation causes a leftward shift in the supply curve, a decrease in the equilibrium quantity, and an increase in the equilibrium price. </a:t>
            </a:r>
          </a:p>
          <a:p>
            <a:pPr marL="342900" marR="0" lvl="0" indent="-355600" algn="l" rtl="0">
              <a:spcBef>
                <a:spcPts val="920"/>
              </a:spcBef>
              <a:spcAft>
                <a:spcPts val="0"/>
              </a:spcAft>
              <a:buClr>
                <a:schemeClr val="accent1"/>
              </a:buClr>
              <a:buSzPct val="100000"/>
              <a:buFont typeface="Arial"/>
              <a:buAutoNum type="alphaLcParenBoth"/>
            </a:pPr>
            <a:r>
              <a:rPr lang="en-US" sz="1800" b="0" i="0" u="none" strike="noStrike" cap="none" dirty="0">
                <a:solidFill>
                  <a:srgbClr val="000000"/>
                </a:solidFill>
                <a:latin typeface="Arial"/>
                <a:ea typeface="Arial"/>
                <a:cs typeface="Arial"/>
                <a:sym typeface="Arial"/>
              </a:rPr>
              <a:t>A change in tastes away from Postal Services causes a leftward shift in the demand curve, a decrease in the equilibrium quantity, and a decrease in the equilibrium price.</a:t>
            </a:r>
          </a:p>
        </p:txBody>
      </p:sp>
      <p:pic>
        <p:nvPicPr>
          <p:cNvPr id="269" name="Shape 269" descr="OSX-Stacked-TM-RGB-300dpi-2016.jpg"/>
          <p:cNvPicPr preferRelativeResize="0"/>
          <p:nvPr/>
        </p:nvPicPr>
        <p:blipFill rotWithShape="1">
          <a:blip r:embed="rId4">
            <a:alphaModFix/>
          </a:blip>
          <a:srcRect/>
          <a:stretch/>
        </p:blipFill>
        <p:spPr>
          <a:xfrm>
            <a:off x="7762487" y="227959"/>
            <a:ext cx="1226400" cy="833700"/>
          </a:xfrm>
          <a:prstGeom prst="rect">
            <a:avLst/>
          </a:prstGeom>
          <a:noFill/>
          <a:ln>
            <a:noFill/>
          </a:ln>
        </p:spPr>
      </p:pic>
      <p:sp>
        <p:nvSpPr>
          <p:cNvPr id="270" name="Shape 270"/>
          <p:cNvSpPr txBox="1"/>
          <p:nvPr/>
        </p:nvSpPr>
        <p:spPr>
          <a:xfrm>
            <a:off x="457200" y="678525"/>
            <a:ext cx="7398600" cy="1169700"/>
          </a:xfrm>
          <a:prstGeom prst="rect">
            <a:avLst/>
          </a:prstGeom>
          <a:noFill/>
          <a:ln>
            <a:noFill/>
          </a:ln>
        </p:spPr>
        <p:txBody>
          <a:bodyPr wrap="square" lIns="91425" tIns="91425" rIns="91425" bIns="91425" anchor="t" anchorCtr="0">
            <a:noAutofit/>
          </a:bodyPr>
          <a:lstStyle/>
          <a:p>
            <a:pPr marL="457200" lvl="0" indent="-342900" rtl="0">
              <a:spcBef>
                <a:spcPts val="0"/>
              </a:spcBef>
              <a:buClr>
                <a:srgbClr val="6CB255"/>
              </a:buClr>
              <a:buSzPct val="100000"/>
              <a:buChar char="●"/>
            </a:pPr>
            <a:r>
              <a:rPr lang="en-US" sz="1800" b="1" dirty="0">
                <a:solidFill>
                  <a:schemeClr val="dk1"/>
                </a:solidFill>
              </a:rPr>
              <a:t>Discussion Question: </a:t>
            </a:r>
            <a:r>
              <a:rPr lang="en-US" sz="1800" dirty="0">
                <a:solidFill>
                  <a:schemeClr val="dk1"/>
                </a:solidFill>
              </a:rPr>
              <a:t>Using the 4-step approach, what does an increase in labor compensation, as well as an increase in digital communication suggest about the continued viability of the Postal Service?</a:t>
            </a:r>
          </a:p>
          <a:p>
            <a:pPr lvl="0">
              <a:spcBef>
                <a:spcPts val="0"/>
              </a:spcBef>
              <a:buNone/>
            </a:pPr>
            <a:endParaRPr dirty="0"/>
          </a:p>
        </p:txBody>
      </p:sp>
      <p:sp>
        <p:nvSpPr>
          <p:cNvPr id="2" name="Footer Placeholder 1"/>
          <p:cNvSpPr>
            <a:spLocks noGrp="1"/>
          </p:cNvSpPr>
          <p:nvPr>
            <p:ph type="ftr" idx="11"/>
          </p:nvPr>
        </p:nvSpPr>
        <p:spPr>
          <a:xfrm>
            <a:off x="457198" y="6264547"/>
            <a:ext cx="8062913" cy="303822"/>
          </a:xfrm>
        </p:spPr>
        <p:txBody>
          <a:bodyPr/>
          <a:lstStyle/>
          <a:p>
            <a:r>
              <a:rPr lang="en-US"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Why Does It Cost More?</a:t>
            </a:r>
          </a:p>
        </p:txBody>
      </p:sp>
      <p:pic>
        <p:nvPicPr>
          <p:cNvPr id="56" name="Shape 56" descr="Image depicts fruits and vegetables in baskets."/>
          <p:cNvPicPr preferRelativeResize="0">
            <a:picLocks noGrp="1"/>
          </p:cNvPicPr>
          <p:nvPr>
            <p:ph type="pic" idx="2"/>
          </p:nvPr>
        </p:nvPicPr>
        <p:blipFill rotWithShape="1">
          <a:blip r:embed="rId3">
            <a:alphaModFix/>
          </a:blip>
          <a:srcRect/>
          <a:stretch/>
        </p:blipFill>
        <p:spPr>
          <a:xfrm>
            <a:off x="1328869" y="1046186"/>
            <a:ext cx="6319500" cy="3500100"/>
          </a:xfrm>
          <a:prstGeom prst="rect">
            <a:avLst/>
          </a:prstGeom>
          <a:noFill/>
          <a:ln>
            <a:noFill/>
          </a:ln>
        </p:spPr>
      </p:pic>
      <p:sp>
        <p:nvSpPr>
          <p:cNvPr id="57" name="Shape 57"/>
          <p:cNvSpPr txBox="1">
            <a:spLocks noGrp="1"/>
          </p:cNvSpPr>
          <p:nvPr>
            <p:ph type="body" idx="1"/>
          </p:nvPr>
        </p:nvSpPr>
        <p:spPr>
          <a:xfrm>
            <a:off x="533400" y="4615372"/>
            <a:ext cx="8062800" cy="16941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dirty="0">
                <a:solidFill>
                  <a:srgbClr val="000000"/>
                </a:solidFill>
                <a:latin typeface="Arial"/>
                <a:ea typeface="Arial"/>
                <a:cs typeface="Arial"/>
                <a:sym typeface="Arial"/>
              </a:rPr>
              <a:t>Organic vegetables and fruits that are grown and sold within a specific geographical region should, in theory, cost less than conventional produce because the transportation costs are less. That is not, however, usually the case.  This is caused by </a:t>
            </a:r>
            <a:r>
              <a:rPr lang="en-US" dirty="0"/>
              <a:t>demand and supply. </a:t>
            </a:r>
            <a:r>
              <a:rPr lang="en-US" b="0" i="0" u="none" strike="noStrike" cap="none" dirty="0">
                <a:solidFill>
                  <a:srgbClr val="000000"/>
                </a:solidFill>
                <a:latin typeface="Arial"/>
                <a:ea typeface="Arial"/>
                <a:cs typeface="Arial"/>
                <a:sym typeface="Arial"/>
              </a:rPr>
              <a:t> </a:t>
            </a:r>
            <a:endParaRPr sz="1800" dirty="0"/>
          </a:p>
          <a:p>
            <a:pPr marL="0" marR="0" lvl="0" indent="0" algn="l" rtl="0">
              <a:spcBef>
                <a:spcPts val="0"/>
              </a:spcBef>
              <a:spcAft>
                <a:spcPts val="0"/>
              </a:spcAft>
              <a:buClr>
                <a:srgbClr val="6CB255"/>
              </a:buClr>
              <a:buSzPct val="25000"/>
              <a:buFont typeface="Arial"/>
              <a:buNone/>
            </a:pPr>
            <a:r>
              <a:rPr lang="en-US" sz="1800" b="0" i="0" u="none" strike="noStrike" cap="none" dirty="0">
                <a:solidFill>
                  <a:srgbClr val="000000"/>
                </a:solidFill>
                <a:latin typeface="Arial"/>
                <a:ea typeface="Arial"/>
                <a:cs typeface="Arial"/>
                <a:sym typeface="Arial"/>
              </a:rPr>
              <a:t>(Credit: modification of work by Natalie </a:t>
            </a:r>
            <a:r>
              <a:rPr lang="en-US" sz="1800" b="0" i="0" u="none" strike="noStrike" cap="none" dirty="0" err="1">
                <a:solidFill>
                  <a:srgbClr val="000000"/>
                </a:solidFill>
                <a:latin typeface="Arial"/>
                <a:ea typeface="Arial"/>
                <a:cs typeface="Arial"/>
                <a:sym typeface="Arial"/>
              </a:rPr>
              <a:t>Maynor</a:t>
            </a:r>
            <a:r>
              <a:rPr lang="en-US" sz="1800" b="0" i="0" u="none" strike="noStrike" cap="none" dirty="0">
                <a:solidFill>
                  <a:srgbClr val="000000"/>
                </a:solidFill>
                <a:latin typeface="Arial"/>
                <a:ea typeface="Arial"/>
                <a:cs typeface="Arial"/>
                <a:sym typeface="Arial"/>
              </a:rPr>
              <a:t>/Flickr Creative Commons)</a:t>
            </a:r>
          </a:p>
        </p:txBody>
      </p:sp>
      <p:pic>
        <p:nvPicPr>
          <p:cNvPr id="58" name="Shape 58"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A Combined Example</a:t>
            </a:r>
          </a:p>
        </p:txBody>
      </p:sp>
      <p:pic>
        <p:nvPicPr>
          <p:cNvPr id="276" name="Shape 276" descr="The graph shows a leftward supply shift as well as a leftward demand shift."/>
          <p:cNvPicPr preferRelativeResize="0">
            <a:picLocks noGrp="1"/>
          </p:cNvPicPr>
          <p:nvPr>
            <p:ph type="pic" idx="2"/>
          </p:nvPr>
        </p:nvPicPr>
        <p:blipFill rotWithShape="1">
          <a:blip r:embed="rId3">
            <a:alphaModFix/>
          </a:blip>
          <a:srcRect/>
          <a:stretch/>
        </p:blipFill>
        <p:spPr>
          <a:xfrm>
            <a:off x="2633998" y="1122386"/>
            <a:ext cx="3709314" cy="3500071"/>
          </a:xfrm>
          <a:prstGeom prst="rect">
            <a:avLst/>
          </a:prstGeom>
          <a:noFill/>
          <a:ln>
            <a:noFill/>
          </a:ln>
        </p:spPr>
      </p:pic>
      <p:sp>
        <p:nvSpPr>
          <p:cNvPr id="277" name="Shape 277"/>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a:t>Superimposing the previous two diagrams one on top of the other, we see that s</a:t>
            </a:r>
            <a:r>
              <a:rPr lang="en-US" i="0" u="none" strike="noStrike" cap="none">
                <a:solidFill>
                  <a:srgbClr val="000000"/>
                </a:solidFill>
              </a:rPr>
              <a:t>upply and demand shifts cause changes in equilibrium price and quantity.</a:t>
            </a:r>
          </a:p>
        </p:txBody>
      </p:sp>
      <p:pic>
        <p:nvPicPr>
          <p:cNvPr id="278" name="Shape 278"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Movements vs. Shifts</a:t>
            </a:r>
          </a:p>
        </p:txBody>
      </p:sp>
      <p:pic>
        <p:nvPicPr>
          <p:cNvPr id="284" name="Shape 284" descr="The graph shows the difference between shifts of demand and supply, and movement of demand and supply."/>
          <p:cNvPicPr preferRelativeResize="0">
            <a:picLocks noGrp="1"/>
          </p:cNvPicPr>
          <p:nvPr>
            <p:ph type="pic" idx="2"/>
          </p:nvPr>
        </p:nvPicPr>
        <p:blipFill rotWithShape="1">
          <a:blip r:embed="rId3">
            <a:alphaModFix/>
          </a:blip>
          <a:srcRect/>
          <a:stretch/>
        </p:blipFill>
        <p:spPr>
          <a:xfrm>
            <a:off x="2236135" y="1731986"/>
            <a:ext cx="4505100" cy="3500100"/>
          </a:xfrm>
          <a:prstGeom prst="rect">
            <a:avLst/>
          </a:prstGeom>
          <a:noFill/>
          <a:ln>
            <a:noFill/>
          </a:ln>
        </p:spPr>
      </p:pic>
      <p:sp>
        <p:nvSpPr>
          <p:cNvPr id="285" name="Shape 285"/>
          <p:cNvSpPr txBox="1">
            <a:spLocks noGrp="1"/>
          </p:cNvSpPr>
          <p:nvPr>
            <p:ph type="body" idx="1"/>
          </p:nvPr>
        </p:nvSpPr>
        <p:spPr>
          <a:xfrm>
            <a:off x="457200" y="5306624"/>
            <a:ext cx="8062800" cy="1166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A shift in one curve never causes a shift in the other curve. </a:t>
            </a:r>
            <a:r>
              <a:rPr lang="en-US" b="0" i="0" u="none" strike="noStrike" cap="none" dirty="0">
                <a:solidFill>
                  <a:srgbClr val="000000"/>
                </a:solidFill>
                <a:latin typeface="Arial"/>
                <a:ea typeface="Arial"/>
                <a:cs typeface="Arial"/>
                <a:sym typeface="Arial"/>
              </a:rPr>
              <a:t>Rather, a shift in one curve causes a movement along the second curve.</a:t>
            </a:r>
          </a:p>
        </p:txBody>
      </p:sp>
      <p:pic>
        <p:nvPicPr>
          <p:cNvPr id="286" name="Shape 286"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87" name="Shape 287"/>
          <p:cNvSpPr txBox="1">
            <a:spLocks noGrp="1"/>
          </p:cNvSpPr>
          <p:nvPr>
            <p:ph type="body" idx="1"/>
          </p:nvPr>
        </p:nvSpPr>
        <p:spPr>
          <a:xfrm>
            <a:off x="457200" y="1110178"/>
            <a:ext cx="8062800" cy="5955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a:t>Movements are different than shifts.</a:t>
            </a:r>
          </a:p>
        </p:txBody>
      </p:sp>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3.4 Price Ceilings and Price Floors</a:t>
            </a:r>
          </a:p>
        </p:txBody>
      </p:sp>
      <p:sp>
        <p:nvSpPr>
          <p:cNvPr id="293" name="Shape 293"/>
          <p:cNvSpPr>
            <a:spLocks noGrp="1"/>
          </p:cNvSpPr>
          <p:nvPr>
            <p:ph type="pic" idx="2"/>
          </p:nvPr>
        </p:nvSpPr>
        <p:spPr>
          <a:xfrm>
            <a:off x="457200" y="1122370"/>
            <a:ext cx="8062800" cy="5140500"/>
          </a:xfrm>
          <a:prstGeom prst="rect">
            <a:avLst/>
          </a:prstGeom>
        </p:spPr>
        <p:txBody>
          <a:bodyPr wrap="square" lIns="91425" tIns="91425" rIns="91425" bIns="91425" anchor="t" anchorCtr="0">
            <a:noAutofit/>
          </a:bodyPr>
          <a:lstStyle/>
          <a:p>
            <a:pPr marL="457200" lvl="0" indent="-355600" rtl="0">
              <a:spcBef>
                <a:spcPts val="0"/>
              </a:spcBef>
              <a:buSzPct val="100000"/>
              <a:buChar char="●"/>
            </a:pPr>
            <a:r>
              <a:rPr lang="en-US" b="1"/>
              <a:t>Price controls</a:t>
            </a:r>
            <a:r>
              <a:rPr lang="en-US"/>
              <a:t> - laws that governments enact to regulate prices.</a:t>
            </a:r>
          </a:p>
          <a:p>
            <a:pPr lvl="0" indent="457200" rtl="0">
              <a:spcBef>
                <a:spcPts val="0"/>
              </a:spcBef>
              <a:buNone/>
            </a:pPr>
            <a:endParaRPr b="1"/>
          </a:p>
          <a:p>
            <a:pPr marL="914400" lvl="1" indent="-228600" rtl="0">
              <a:spcBef>
                <a:spcPts val="0"/>
              </a:spcBef>
            </a:pPr>
            <a:r>
              <a:rPr lang="en-US" b="1"/>
              <a:t>Price ceiling</a:t>
            </a:r>
            <a:r>
              <a:rPr lang="en-US"/>
              <a:t> - </a:t>
            </a:r>
          </a:p>
          <a:p>
            <a:pPr lvl="0" indent="457200" rtl="0">
              <a:spcBef>
                <a:spcPts val="0"/>
              </a:spcBef>
              <a:buNone/>
            </a:pPr>
            <a:endParaRPr/>
          </a:p>
          <a:p>
            <a:pPr marL="1371600" lvl="2" indent="-355600" rtl="0">
              <a:spcBef>
                <a:spcPts val="0"/>
              </a:spcBef>
              <a:buSzPct val="100000"/>
            </a:pPr>
            <a:r>
              <a:rPr lang="en-US" sz="2000"/>
              <a:t>keeps a price from rising above a certain level</a:t>
            </a:r>
          </a:p>
          <a:p>
            <a:pPr marL="1371600" lvl="2" indent="-355600" rtl="0">
              <a:spcBef>
                <a:spcPts val="0"/>
              </a:spcBef>
              <a:buSzPct val="100000"/>
            </a:pPr>
            <a:r>
              <a:rPr lang="en-US" sz="2000"/>
              <a:t>a legal maximum price that one pays for some good or service</a:t>
            </a:r>
          </a:p>
          <a:p>
            <a:pPr lvl="0" indent="457200" rtl="0">
              <a:spcBef>
                <a:spcPts val="0"/>
              </a:spcBef>
              <a:buNone/>
            </a:pPr>
            <a:endParaRPr/>
          </a:p>
          <a:p>
            <a:pPr marL="914400" lvl="1" indent="-228600" rtl="0">
              <a:spcBef>
                <a:spcPts val="0"/>
              </a:spcBef>
            </a:pPr>
            <a:r>
              <a:rPr lang="en-US" b="1"/>
              <a:t>Price floor</a:t>
            </a:r>
            <a:r>
              <a:rPr lang="en-US"/>
              <a:t> - </a:t>
            </a:r>
          </a:p>
          <a:p>
            <a:pPr lvl="0" indent="457200" rtl="0">
              <a:spcBef>
                <a:spcPts val="0"/>
              </a:spcBef>
              <a:buNone/>
            </a:pPr>
            <a:endParaRPr/>
          </a:p>
          <a:p>
            <a:pPr marL="1371600" lvl="2" indent="-355600" rtl="0">
              <a:spcBef>
                <a:spcPts val="0"/>
              </a:spcBef>
              <a:buSzPct val="100000"/>
            </a:pPr>
            <a:r>
              <a:rPr lang="en-US" sz="2000"/>
              <a:t>keeps a price from falling below a given level.</a:t>
            </a:r>
          </a:p>
          <a:p>
            <a:pPr marL="1371600" lvl="2" indent="-355600" rtl="0">
              <a:spcBef>
                <a:spcPts val="0"/>
              </a:spcBef>
              <a:buSzPct val="100000"/>
            </a:pPr>
            <a:r>
              <a:rPr lang="en-US" sz="2000"/>
              <a:t>is the lowest price that one can legally pay for some good or service.</a:t>
            </a:r>
          </a:p>
        </p:txBody>
      </p:sp>
      <p:pic>
        <p:nvPicPr>
          <p:cNvPr id="294" name="Shape 29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Price Ceiling Example - Rent Control</a:t>
            </a:r>
          </a:p>
        </p:txBody>
      </p:sp>
      <p:pic>
        <p:nvPicPr>
          <p:cNvPr id="300" name="Shape 300" descr="The graph shows a shift in demand with a price ceiling."/>
          <p:cNvPicPr preferRelativeResize="0">
            <a:picLocks noGrp="1"/>
          </p:cNvPicPr>
          <p:nvPr>
            <p:ph type="pic" idx="2"/>
          </p:nvPr>
        </p:nvPicPr>
        <p:blipFill rotWithShape="1">
          <a:blip r:embed="rId3">
            <a:alphaModFix/>
          </a:blip>
          <a:srcRect/>
          <a:stretch/>
        </p:blipFill>
        <p:spPr>
          <a:xfrm>
            <a:off x="2419050" y="985350"/>
            <a:ext cx="4139100" cy="2860500"/>
          </a:xfrm>
          <a:prstGeom prst="rect">
            <a:avLst/>
          </a:prstGeom>
          <a:noFill/>
          <a:ln>
            <a:noFill/>
          </a:ln>
        </p:spPr>
      </p:pic>
      <p:sp>
        <p:nvSpPr>
          <p:cNvPr id="301" name="Shape 301"/>
          <p:cNvSpPr txBox="1">
            <a:spLocks noGrp="1"/>
          </p:cNvSpPr>
          <p:nvPr>
            <p:ph type="body" idx="1"/>
          </p:nvPr>
        </p:nvSpPr>
        <p:spPr>
          <a:xfrm>
            <a:off x="457200" y="3803443"/>
            <a:ext cx="8062800" cy="27042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The original intersection of demand and supply occurs at E</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a:t>
            </a:r>
          </a:p>
          <a:p>
            <a:pPr marR="0" lvl="0" algn="l" rtl="0">
              <a:spcBef>
                <a:spcPts val="0"/>
              </a:spcBef>
              <a:spcAft>
                <a:spcPts val="0"/>
              </a:spcAft>
              <a:buNone/>
            </a:pPr>
            <a:endParaRPr dirty="0"/>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If demand shifts from D</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to D</a:t>
            </a:r>
            <a:r>
              <a:rPr lang="en-US" b="0" i="0" u="none" strike="noStrike" cap="none" baseline="-25000" dirty="0">
                <a:solidFill>
                  <a:srgbClr val="000000"/>
                </a:solidFill>
                <a:latin typeface="Arial"/>
                <a:ea typeface="Arial"/>
                <a:cs typeface="Arial"/>
                <a:sym typeface="Arial"/>
              </a:rPr>
              <a:t>1</a:t>
            </a:r>
            <a:r>
              <a:rPr lang="en-US" b="0" i="0" u="none" strike="noStrike" cap="none" dirty="0">
                <a:solidFill>
                  <a:srgbClr val="000000"/>
                </a:solidFill>
                <a:latin typeface="Arial"/>
                <a:ea typeface="Arial"/>
                <a:cs typeface="Arial"/>
                <a:sym typeface="Arial"/>
              </a:rPr>
              <a:t>, the new equilibrium would be at E</a:t>
            </a:r>
            <a:r>
              <a:rPr lang="en-US" b="0" i="0" u="none" strike="noStrike" cap="none" baseline="-25000" dirty="0">
                <a:solidFill>
                  <a:srgbClr val="000000"/>
                </a:solidFill>
                <a:latin typeface="Arial"/>
                <a:ea typeface="Arial"/>
                <a:cs typeface="Arial"/>
                <a:sym typeface="Arial"/>
              </a:rPr>
              <a:t>1</a:t>
            </a:r>
            <a:r>
              <a:rPr lang="en-US" dirty="0"/>
              <a:t> - </a:t>
            </a:r>
            <a:r>
              <a:rPr lang="en-US" b="0" i="0" u="none" strike="noStrike" cap="none" dirty="0">
                <a:solidFill>
                  <a:srgbClr val="000000"/>
                </a:solidFill>
                <a:latin typeface="Arial"/>
                <a:ea typeface="Arial"/>
                <a:cs typeface="Arial"/>
                <a:sym typeface="Arial"/>
              </a:rPr>
              <a:t>unless a price ceiling prevents the price from rising. </a:t>
            </a:r>
          </a:p>
          <a:p>
            <a:pPr marR="0" lvl="0" algn="l" rtl="0">
              <a:spcBef>
                <a:spcPts val="0"/>
              </a:spcBef>
              <a:spcAft>
                <a:spcPts val="0"/>
              </a:spcAft>
              <a:buNone/>
            </a:pPr>
            <a:endParaRPr dirty="0"/>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If the price is not permitted to rise, the quantity supplied remains at 15,000. However, after the change in demand, the quantity demanded rises to 19,000, resulting in a </a:t>
            </a:r>
            <a:r>
              <a:rPr lang="en-US" b="0" i="0" u="sng" strike="noStrike" cap="none" dirty="0">
                <a:solidFill>
                  <a:srgbClr val="000000"/>
                </a:solidFill>
                <a:latin typeface="Arial"/>
                <a:ea typeface="Arial"/>
                <a:cs typeface="Arial"/>
                <a:sym typeface="Arial"/>
              </a:rPr>
              <a:t>shortage</a:t>
            </a:r>
            <a:r>
              <a:rPr lang="en-US" b="0" i="0" u="none" strike="noStrike" cap="none" dirty="0">
                <a:solidFill>
                  <a:srgbClr val="000000"/>
                </a:solidFill>
                <a:latin typeface="Arial"/>
                <a:ea typeface="Arial"/>
                <a:cs typeface="Arial"/>
                <a:sym typeface="Arial"/>
              </a:rPr>
              <a:t>.</a:t>
            </a:r>
          </a:p>
        </p:txBody>
      </p:sp>
      <p:pic>
        <p:nvPicPr>
          <p:cNvPr id="302" name="Shape 302"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a:t>A Price Floor Example - European Wheat Prices</a:t>
            </a:r>
          </a:p>
        </p:txBody>
      </p:sp>
      <p:pic>
        <p:nvPicPr>
          <p:cNvPr id="308" name="Shape 308" descr="The graph shows an example of a price floor which results in a surplus."/>
          <p:cNvPicPr preferRelativeResize="0">
            <a:picLocks noGrp="1"/>
          </p:cNvPicPr>
          <p:nvPr>
            <p:ph type="pic" idx="2"/>
          </p:nvPr>
        </p:nvPicPr>
        <p:blipFill rotWithShape="1">
          <a:blip r:embed="rId3">
            <a:alphaModFix/>
          </a:blip>
          <a:srcRect/>
          <a:stretch/>
        </p:blipFill>
        <p:spPr>
          <a:xfrm>
            <a:off x="2568164" y="1048830"/>
            <a:ext cx="3476700" cy="3093300"/>
          </a:xfrm>
          <a:prstGeom prst="rect">
            <a:avLst/>
          </a:prstGeom>
          <a:noFill/>
          <a:ln>
            <a:noFill/>
          </a:ln>
        </p:spPr>
      </p:pic>
      <p:sp>
        <p:nvSpPr>
          <p:cNvPr id="309" name="Shape 309"/>
          <p:cNvSpPr txBox="1">
            <a:spLocks noGrp="1"/>
          </p:cNvSpPr>
          <p:nvPr>
            <p:ph type="body" idx="1"/>
          </p:nvPr>
        </p:nvSpPr>
        <p:spPr>
          <a:xfrm>
            <a:off x="457200" y="4116882"/>
            <a:ext cx="8062800" cy="22593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intersection of demand (D) and supply (S) would be at the equilibrium point E</a:t>
            </a:r>
            <a:r>
              <a:rPr lang="en-US" b="0" i="0" u="none" strike="noStrike" cap="none" baseline="-25000">
                <a:solidFill>
                  <a:srgbClr val="000000"/>
                </a:solidFill>
                <a:latin typeface="Arial"/>
                <a:ea typeface="Arial"/>
                <a:cs typeface="Arial"/>
                <a:sym typeface="Arial"/>
              </a:rPr>
              <a:t>0</a:t>
            </a:r>
            <a:r>
              <a:rPr lang="en-US" b="0" i="0" u="none" strike="noStrike" cap="none">
                <a:solidFill>
                  <a:srgbClr val="000000"/>
                </a:solidFill>
                <a:latin typeface="Arial"/>
                <a:ea typeface="Arial"/>
                <a:cs typeface="Arial"/>
                <a:sym typeface="Arial"/>
              </a:rPr>
              <a:t>.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However, a price floor set at Pf holds the price above E</a:t>
            </a:r>
            <a:r>
              <a:rPr lang="en-US" b="0" i="0" u="none" strike="noStrike" cap="none" baseline="-25000" dirty="0">
                <a:solidFill>
                  <a:srgbClr val="000000"/>
                </a:solidFill>
                <a:latin typeface="Arial"/>
                <a:ea typeface="Arial"/>
                <a:cs typeface="Arial"/>
                <a:sym typeface="Arial"/>
              </a:rPr>
              <a:t>0</a:t>
            </a:r>
            <a:r>
              <a:rPr lang="en-US" b="0" i="0" u="none" strike="noStrike" cap="none" dirty="0">
                <a:solidFill>
                  <a:srgbClr val="000000"/>
                </a:solidFill>
                <a:latin typeface="Arial"/>
                <a:ea typeface="Arial"/>
                <a:cs typeface="Arial"/>
                <a:sym typeface="Arial"/>
              </a:rPr>
              <a:t> and prevents it from falling.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The result of the price floor is that the quantity supplied Q</a:t>
            </a:r>
            <a:r>
              <a:rPr lang="en-US" b="0" i="0" u="none" strike="noStrike" cap="none" baseline="-25000" dirty="0">
                <a:solidFill>
                  <a:srgbClr val="000000"/>
                </a:solidFill>
                <a:latin typeface="Arial"/>
                <a:ea typeface="Arial"/>
                <a:cs typeface="Arial"/>
                <a:sym typeface="Arial"/>
              </a:rPr>
              <a:t>s</a:t>
            </a:r>
            <a:r>
              <a:rPr lang="en-US" b="0" i="0" u="none" strike="noStrike" cap="none" dirty="0">
                <a:solidFill>
                  <a:srgbClr val="000000"/>
                </a:solidFill>
                <a:latin typeface="Arial"/>
                <a:ea typeface="Arial"/>
                <a:cs typeface="Arial"/>
                <a:sym typeface="Arial"/>
              </a:rPr>
              <a:t> exceeds the quantity demanded </a:t>
            </a:r>
            <a:r>
              <a:rPr lang="en-US" b="0" i="0" u="none" strike="noStrike" cap="none" dirty="0" err="1">
                <a:solidFill>
                  <a:srgbClr val="000000"/>
                </a:solidFill>
                <a:latin typeface="Arial"/>
                <a:ea typeface="Arial"/>
                <a:cs typeface="Arial"/>
                <a:sym typeface="Arial"/>
              </a:rPr>
              <a:t>Q</a:t>
            </a:r>
            <a:r>
              <a:rPr lang="en-US" b="0" i="0" u="none" strike="noStrike" cap="none" baseline="-25000" dirty="0" err="1">
                <a:solidFill>
                  <a:srgbClr val="000000"/>
                </a:solidFill>
                <a:latin typeface="Arial"/>
                <a:ea typeface="Arial"/>
                <a:cs typeface="Arial"/>
                <a:sym typeface="Arial"/>
              </a:rPr>
              <a:t>d</a:t>
            </a:r>
            <a:r>
              <a:rPr lang="en-US" b="0" i="0" u="none" strike="noStrike" cap="none" dirty="0">
                <a:solidFill>
                  <a:srgbClr val="000000"/>
                </a:solidFill>
                <a:latin typeface="Arial"/>
                <a:ea typeface="Arial"/>
                <a:cs typeface="Arial"/>
                <a:sym typeface="Arial"/>
              </a:rPr>
              <a:t>. There is excess supply, also called a </a:t>
            </a:r>
            <a:r>
              <a:rPr lang="en-US" b="0" i="0" u="sng" strike="noStrike" cap="none" dirty="0">
                <a:solidFill>
                  <a:srgbClr val="000000"/>
                </a:solidFill>
                <a:latin typeface="Arial"/>
                <a:ea typeface="Arial"/>
                <a:cs typeface="Arial"/>
                <a:sym typeface="Arial"/>
              </a:rPr>
              <a:t>surplus</a:t>
            </a:r>
            <a:r>
              <a:rPr lang="en-US" b="0" i="0" u="none" strike="noStrike" cap="none" dirty="0">
                <a:solidFill>
                  <a:srgbClr val="000000"/>
                </a:solidFill>
                <a:latin typeface="Arial"/>
                <a:ea typeface="Arial"/>
                <a:cs typeface="Arial"/>
                <a:sym typeface="Arial"/>
              </a:rPr>
              <a:t>.</a:t>
            </a:r>
          </a:p>
        </p:txBody>
      </p:sp>
      <p:pic>
        <p:nvPicPr>
          <p:cNvPr id="310" name="Shape 310"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3.5 Demand, Supply, and Efficiency</a:t>
            </a:r>
          </a:p>
        </p:txBody>
      </p:sp>
      <p:sp>
        <p:nvSpPr>
          <p:cNvPr id="316" name="Shape 316"/>
          <p:cNvSpPr>
            <a:spLocks noGrp="1"/>
          </p:cNvSpPr>
          <p:nvPr>
            <p:ph type="pic" idx="2"/>
          </p:nvPr>
        </p:nvSpPr>
        <p:spPr>
          <a:xfrm>
            <a:off x="457200" y="750650"/>
            <a:ext cx="8062800" cy="5837100"/>
          </a:xfrm>
          <a:prstGeom prst="rect">
            <a:avLst/>
          </a:prstGeom>
        </p:spPr>
        <p:txBody>
          <a:bodyPr wrap="square" lIns="91425" tIns="91425" rIns="91425" bIns="91425" anchor="t" anchorCtr="0">
            <a:noAutofit/>
          </a:bodyPr>
          <a:lstStyle/>
          <a:p>
            <a:pPr marL="457200" lvl="0" indent="-228600" rtl="0">
              <a:spcBef>
                <a:spcPts val="0"/>
              </a:spcBef>
              <a:buChar char="●"/>
            </a:pPr>
            <a:r>
              <a:rPr lang="en-US" b="1" dirty="0"/>
              <a:t>Consumer surplus</a:t>
            </a:r>
            <a:r>
              <a:rPr lang="en-US" dirty="0"/>
              <a:t> - </a:t>
            </a:r>
          </a:p>
          <a:p>
            <a:pPr marL="914400" lvl="1" indent="-228600" rtl="0">
              <a:spcBef>
                <a:spcPts val="0"/>
              </a:spcBef>
            </a:pPr>
            <a:r>
              <a:rPr lang="en-US" dirty="0"/>
              <a:t>the amount that individuals would have been willing to pay minus the amount that they actually paid.</a:t>
            </a:r>
          </a:p>
          <a:p>
            <a:pPr marL="914400" lvl="1" indent="-228600" rtl="0">
              <a:spcBef>
                <a:spcPts val="0"/>
              </a:spcBef>
            </a:pPr>
            <a:r>
              <a:rPr lang="en-US" dirty="0"/>
              <a:t>the area above the market price and below the demand curve.</a:t>
            </a:r>
            <a:endParaRPr dirty="0"/>
          </a:p>
          <a:p>
            <a:pPr marL="457200" lvl="0" indent="-228600" rtl="0">
              <a:spcBef>
                <a:spcPts val="0"/>
              </a:spcBef>
              <a:buChar char="●"/>
            </a:pPr>
            <a:r>
              <a:rPr lang="en-US" b="1" dirty="0"/>
              <a:t>Producer surplus</a:t>
            </a:r>
            <a:r>
              <a:rPr lang="en-US" dirty="0"/>
              <a:t> - </a:t>
            </a:r>
          </a:p>
          <a:p>
            <a:pPr marL="914400" lvl="1" indent="-228600" rtl="0">
              <a:spcBef>
                <a:spcPts val="0"/>
              </a:spcBef>
            </a:pPr>
            <a:r>
              <a:rPr lang="en-US" dirty="0"/>
              <a:t>the price the producer actually received minus the price the producer would have been willing to accept.</a:t>
            </a:r>
          </a:p>
          <a:p>
            <a:pPr marL="914400" lvl="1" indent="-228600" rtl="0">
              <a:spcBef>
                <a:spcPts val="0"/>
              </a:spcBef>
            </a:pPr>
            <a:r>
              <a:rPr lang="en-US" dirty="0"/>
              <a:t>the area between the market price and the segment of the supply curve below the equilibrium.</a:t>
            </a:r>
          </a:p>
          <a:p>
            <a:pPr lvl="0">
              <a:spcBef>
                <a:spcPts val="0"/>
              </a:spcBef>
              <a:buNone/>
            </a:pPr>
            <a:endParaRPr dirty="0"/>
          </a:p>
          <a:p>
            <a:pPr marL="457200" lvl="0" indent="-228600">
              <a:spcBef>
                <a:spcPts val="0"/>
              </a:spcBef>
              <a:buChar char="●"/>
            </a:pPr>
            <a:r>
              <a:rPr lang="en-US" b="1" dirty="0"/>
              <a:t>Social surplus/economic surplus/total surplus </a:t>
            </a:r>
            <a:r>
              <a:rPr lang="en-US" dirty="0"/>
              <a:t>= </a:t>
            </a:r>
          </a:p>
          <a:p>
            <a:pPr lvl="0" algn="ctr" rtl="0">
              <a:spcBef>
                <a:spcPts val="0"/>
              </a:spcBef>
              <a:buNone/>
            </a:pPr>
            <a:r>
              <a:rPr lang="en-US" dirty="0"/>
              <a:t>consumer surplus + producer surplus</a:t>
            </a:r>
            <a:endParaRPr dirty="0"/>
          </a:p>
          <a:p>
            <a:pPr marL="457200" lvl="0" indent="-228600">
              <a:spcBef>
                <a:spcPts val="0"/>
              </a:spcBef>
              <a:buChar char="●"/>
            </a:pPr>
            <a:r>
              <a:rPr lang="en-US" b="1" dirty="0"/>
              <a:t>Deadweight loss</a:t>
            </a:r>
            <a:r>
              <a:rPr lang="en-US" dirty="0"/>
              <a:t> - the loss in social surplus that occurs when a market produces an inefficient quantity</a:t>
            </a:r>
          </a:p>
        </p:txBody>
      </p:sp>
      <p:pic>
        <p:nvPicPr>
          <p:cNvPr id="317" name="Shape 31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Consumer and Producer Surplus</a:t>
            </a:r>
          </a:p>
        </p:txBody>
      </p:sp>
      <p:sp>
        <p:nvSpPr>
          <p:cNvPr id="323" name="Shape 323"/>
          <p:cNvSpPr txBox="1">
            <a:spLocks noGrp="1"/>
          </p:cNvSpPr>
          <p:nvPr>
            <p:ph type="body" idx="1"/>
          </p:nvPr>
        </p:nvSpPr>
        <p:spPr>
          <a:xfrm>
            <a:off x="146957" y="4246919"/>
            <a:ext cx="8833757" cy="22077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Clr>
                <a:srgbClr val="000000"/>
              </a:buClr>
              <a:buSzPct val="100000"/>
              <a:buFont typeface="Arial"/>
              <a:buChar char="●"/>
            </a:pPr>
            <a:r>
              <a:rPr lang="en-US" sz="1800" b="0" i="0" u="none" strike="noStrike" cap="none">
                <a:solidFill>
                  <a:srgbClr val="000000"/>
                </a:solidFill>
                <a:latin typeface="Arial"/>
                <a:ea typeface="Arial"/>
                <a:cs typeface="Arial"/>
                <a:sym typeface="Arial"/>
              </a:rPr>
              <a:t>The somewhat triangular area labeled by F shows the area of </a:t>
            </a:r>
            <a:r>
              <a:rPr lang="en-US" sz="1800" b="0" i="0" u="sng" strike="noStrike" cap="none">
                <a:solidFill>
                  <a:srgbClr val="000000"/>
                </a:solidFill>
                <a:latin typeface="Arial"/>
                <a:ea typeface="Arial"/>
                <a:cs typeface="Arial"/>
                <a:sym typeface="Arial"/>
              </a:rPr>
              <a:t>consumer surplus</a:t>
            </a:r>
            <a:r>
              <a:rPr lang="en-US" sz="1800" b="0" i="0" u="none" strike="noStrike" cap="none">
                <a:solidFill>
                  <a:srgbClr val="000000"/>
                </a:solidFill>
                <a:latin typeface="Arial"/>
                <a:ea typeface="Arial"/>
                <a:cs typeface="Arial"/>
                <a:sym typeface="Arial"/>
              </a:rPr>
              <a:t>, which shows that the equilibrium price in the market was </a:t>
            </a:r>
            <a:r>
              <a:rPr lang="en-US" sz="1800"/>
              <a:t>less than </a:t>
            </a:r>
            <a:r>
              <a:rPr lang="en-US" sz="1800" b="0" i="0" u="none" strike="noStrike" cap="none">
                <a:solidFill>
                  <a:srgbClr val="000000"/>
                </a:solidFill>
                <a:latin typeface="Arial"/>
                <a:ea typeface="Arial"/>
                <a:cs typeface="Arial"/>
                <a:sym typeface="Arial"/>
              </a:rPr>
              <a:t>what many of the consumers were willing to pay. </a:t>
            </a:r>
          </a:p>
          <a:p>
            <a:pPr marR="0" lvl="0" algn="l" rtl="0">
              <a:spcBef>
                <a:spcPts val="0"/>
              </a:spcBef>
              <a:spcAft>
                <a:spcPts val="0"/>
              </a:spcAft>
              <a:buNone/>
            </a:pPr>
            <a:endParaRPr sz="1800" dirty="0"/>
          </a:p>
          <a:p>
            <a:pPr marL="457200" marR="0" lvl="0" indent="-342900" algn="l" rtl="0">
              <a:spcBef>
                <a:spcPts val="0"/>
              </a:spcBef>
              <a:spcAft>
                <a:spcPts val="0"/>
              </a:spcAft>
              <a:buClr>
                <a:srgbClr val="000000"/>
              </a:buClr>
              <a:buSzPct val="100000"/>
              <a:buFont typeface="Arial"/>
              <a:buChar char="●"/>
            </a:pPr>
            <a:r>
              <a:rPr lang="en-US" sz="1800" b="0" i="0" u="none" strike="noStrike" cap="none" dirty="0">
                <a:solidFill>
                  <a:srgbClr val="000000"/>
                </a:solidFill>
                <a:latin typeface="Arial"/>
                <a:ea typeface="Arial"/>
                <a:cs typeface="Arial"/>
                <a:sym typeface="Arial"/>
              </a:rPr>
              <a:t>The somewhat triangular area labeled by G shows the area of </a:t>
            </a:r>
            <a:r>
              <a:rPr lang="en-US" sz="1800" b="0" i="0" u="sng" strike="noStrike" cap="none" dirty="0">
                <a:solidFill>
                  <a:srgbClr val="000000"/>
                </a:solidFill>
                <a:latin typeface="Arial"/>
                <a:ea typeface="Arial"/>
                <a:cs typeface="Arial"/>
                <a:sym typeface="Arial"/>
              </a:rPr>
              <a:t>producer surplus</a:t>
            </a:r>
            <a:r>
              <a:rPr lang="en-US" sz="1800" b="0" i="0" u="none" strike="noStrike" cap="none" dirty="0">
                <a:solidFill>
                  <a:srgbClr val="000000"/>
                </a:solidFill>
                <a:latin typeface="Arial"/>
                <a:ea typeface="Arial"/>
                <a:cs typeface="Arial"/>
                <a:sym typeface="Arial"/>
              </a:rPr>
              <a:t>, which shows that the equilibrium price received in the market was </a:t>
            </a:r>
            <a:r>
              <a:rPr lang="en-US" sz="1800" dirty="0"/>
              <a:t>greater than</a:t>
            </a:r>
            <a:r>
              <a:rPr lang="en-US" sz="1800" b="0" i="0" u="none" strike="noStrike" cap="none" dirty="0">
                <a:solidFill>
                  <a:srgbClr val="000000"/>
                </a:solidFill>
                <a:latin typeface="Arial"/>
                <a:ea typeface="Arial"/>
                <a:cs typeface="Arial"/>
                <a:sym typeface="Arial"/>
              </a:rPr>
              <a:t> what many of the producers were willing to accept for their products. </a:t>
            </a:r>
          </a:p>
        </p:txBody>
      </p:sp>
      <p:pic>
        <p:nvPicPr>
          <p:cNvPr id="324" name="Shape 324" descr="The graph shows consumer surplus above the equilibrium and producer surplus beneath the equilibrium."/>
          <p:cNvPicPr preferRelativeResize="0">
            <a:picLocks noGrp="1"/>
          </p:cNvPicPr>
          <p:nvPr>
            <p:ph type="pic" idx="2"/>
          </p:nvPr>
        </p:nvPicPr>
        <p:blipFill rotWithShape="1">
          <a:blip r:embed="rId3">
            <a:alphaModFix/>
          </a:blip>
          <a:srcRect/>
          <a:stretch/>
        </p:blipFill>
        <p:spPr>
          <a:xfrm>
            <a:off x="2584205" y="844799"/>
            <a:ext cx="3808800" cy="3500100"/>
          </a:xfrm>
          <a:prstGeom prst="rect">
            <a:avLst/>
          </a:prstGeom>
          <a:noFill/>
          <a:ln>
            <a:noFill/>
          </a:ln>
        </p:spPr>
      </p:pic>
      <p:pic>
        <p:nvPicPr>
          <p:cNvPr id="325" name="Shape 325"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12724"/>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Efficiency and Price Floors and Ceilings</a:t>
            </a:r>
          </a:p>
        </p:txBody>
      </p:sp>
      <p:sp>
        <p:nvSpPr>
          <p:cNvPr id="331" name="Shape 331"/>
          <p:cNvSpPr txBox="1">
            <a:spLocks noGrp="1"/>
          </p:cNvSpPr>
          <p:nvPr>
            <p:ph type="body" idx="1"/>
          </p:nvPr>
        </p:nvSpPr>
        <p:spPr>
          <a:xfrm>
            <a:off x="457198" y="4117677"/>
            <a:ext cx="8379321" cy="2185800"/>
          </a:xfrm>
          <a:prstGeom prst="rect">
            <a:avLst/>
          </a:prstGeom>
          <a:noFill/>
          <a:ln>
            <a:noFill/>
          </a:ln>
        </p:spPr>
        <p:txBody>
          <a:bodyPr wrap="square" lIns="91425" tIns="45700" rIns="91425" bIns="45700" anchor="t" anchorCtr="0">
            <a:noAutofit/>
          </a:bodyPr>
          <a:lstStyle/>
          <a:p>
            <a:pPr marL="228600" marR="0" lvl="0" indent="-241300" algn="l" rtl="0">
              <a:spcBef>
                <a:spcPts val="0"/>
              </a:spcBef>
              <a:spcAft>
                <a:spcPts val="0"/>
              </a:spcAft>
              <a:buClr>
                <a:schemeClr val="accent1"/>
              </a:buClr>
              <a:buSzPct val="100000"/>
              <a:buFont typeface="Arial"/>
              <a:buAutoNum type="alphaLcParenBoth"/>
            </a:pPr>
            <a:r>
              <a:rPr lang="en-US" sz="1600" b="0" i="0" u="none" strike="noStrike" cap="none" dirty="0">
                <a:solidFill>
                  <a:srgbClr val="000000"/>
                </a:solidFill>
                <a:latin typeface="Arial"/>
                <a:ea typeface="Arial"/>
                <a:cs typeface="Arial"/>
                <a:sym typeface="Arial"/>
              </a:rPr>
              <a:t>The original equilibrium price is $600 with a quantity of 20,000. Consumer surplus is T + U, and producer surplus is V + W + X. A price ceiling is imposed at $400, so firms in the market now produce only a quantity of 15,000. As a result, the new consumer surplus is T + V, while the new producer surplus is X. </a:t>
            </a:r>
          </a:p>
          <a:p>
            <a:pPr marL="228600" marR="0" lvl="0" indent="-241300" algn="l" rtl="0">
              <a:spcBef>
                <a:spcPts val="880"/>
              </a:spcBef>
              <a:spcAft>
                <a:spcPts val="0"/>
              </a:spcAft>
              <a:buClr>
                <a:schemeClr val="accent1"/>
              </a:buClr>
              <a:buSzPct val="100000"/>
              <a:buFont typeface="Arial"/>
              <a:buAutoNum type="alphaLcParenBoth"/>
            </a:pPr>
            <a:r>
              <a:rPr lang="en-US" sz="1600" b="0" i="0" u="none" strike="noStrike" cap="none" dirty="0">
                <a:solidFill>
                  <a:srgbClr val="000000"/>
                </a:solidFill>
                <a:latin typeface="Arial"/>
                <a:ea typeface="Arial"/>
                <a:cs typeface="Arial"/>
                <a:sym typeface="Arial"/>
              </a:rPr>
              <a:t>The original equilibrium is $8 at a quantity of 1,800. Consumer surplus is G + H + J, and producer surplus is I + K. A price floor is imposed at $12, which means that quantity demanded falls to 1,400. As a result, the new consumer surplus is G, and the new producer surplus is H + I.</a:t>
            </a:r>
          </a:p>
        </p:txBody>
      </p:sp>
      <p:pic>
        <p:nvPicPr>
          <p:cNvPr id="332" name="Shape 332"/>
          <p:cNvPicPr preferRelativeResize="0">
            <a:picLocks noGrp="1"/>
          </p:cNvPicPr>
          <p:nvPr>
            <p:ph type="pic" idx="2"/>
          </p:nvPr>
        </p:nvPicPr>
        <p:blipFill rotWithShape="1">
          <a:blip r:embed="rId3">
            <a:alphaModFix/>
          </a:blip>
          <a:srcRect/>
          <a:stretch/>
        </p:blipFill>
        <p:spPr>
          <a:xfrm>
            <a:off x="457200" y="695465"/>
            <a:ext cx="8062800" cy="3493800"/>
          </a:xfrm>
          <a:prstGeom prst="rect">
            <a:avLst/>
          </a:prstGeom>
          <a:noFill/>
          <a:ln>
            <a:noFill/>
          </a:ln>
        </p:spPr>
      </p:pic>
      <p:pic>
        <p:nvPicPr>
          <p:cNvPr id="333" name="Shape 333"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339" name="Shape 339"/>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340" name="Shape 340"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3.1 Demand, Supply, and Equilibrium in Markets for Goods and Services</a:t>
            </a:r>
          </a:p>
        </p:txBody>
      </p:sp>
      <p:sp>
        <p:nvSpPr>
          <p:cNvPr id="64" name="Shape 64"/>
          <p:cNvSpPr>
            <a:spLocks noGrp="1"/>
          </p:cNvSpPr>
          <p:nvPr>
            <p:ph type="pic" idx="2"/>
          </p:nvPr>
        </p:nvSpPr>
        <p:spPr>
          <a:xfrm>
            <a:off x="457200" y="1122370"/>
            <a:ext cx="8062800" cy="5220600"/>
          </a:xfrm>
          <a:prstGeom prst="rect">
            <a:avLst/>
          </a:prstGeom>
        </p:spPr>
        <p:txBody>
          <a:bodyPr wrap="square" lIns="91425" tIns="91425" rIns="91425" bIns="91425" anchor="t" anchorCtr="0">
            <a:noAutofit/>
          </a:bodyPr>
          <a:lstStyle/>
          <a:p>
            <a:pPr marL="457200" lvl="0" indent="-228600" rtl="0">
              <a:spcBef>
                <a:spcPts val="0"/>
              </a:spcBef>
              <a:buChar char="●"/>
            </a:pPr>
            <a:r>
              <a:rPr lang="en-US" b="1" dirty="0"/>
              <a:t>Demand</a:t>
            </a:r>
            <a:r>
              <a:rPr lang="en-US" dirty="0"/>
              <a:t> - the amount of some good or service consumers are </a:t>
            </a:r>
            <a:r>
              <a:rPr lang="en-US" u="sng" dirty="0"/>
              <a:t>willing</a:t>
            </a:r>
            <a:r>
              <a:rPr lang="en-US" dirty="0"/>
              <a:t> and </a:t>
            </a:r>
            <a:r>
              <a:rPr lang="en-US" u="sng" dirty="0"/>
              <a:t>able</a:t>
            </a:r>
            <a:r>
              <a:rPr lang="en-US" dirty="0"/>
              <a:t> to purchase at each price.</a:t>
            </a:r>
          </a:p>
          <a:p>
            <a:pPr lvl="0">
              <a:spcBef>
                <a:spcPts val="0"/>
              </a:spcBef>
              <a:buNone/>
            </a:pPr>
            <a:endParaRPr dirty="0"/>
          </a:p>
          <a:p>
            <a:pPr marL="457200" lvl="0" indent="-228600">
              <a:spcBef>
                <a:spcPts val="0"/>
              </a:spcBef>
              <a:buChar char="●"/>
            </a:pPr>
            <a:r>
              <a:rPr lang="en-US" b="1" dirty="0"/>
              <a:t>Price</a:t>
            </a:r>
            <a:r>
              <a:rPr lang="en-US" dirty="0"/>
              <a:t> - what a buyer pays for a unit of the specific good or service.</a:t>
            </a:r>
          </a:p>
          <a:p>
            <a:pPr lvl="0">
              <a:spcBef>
                <a:spcPts val="0"/>
              </a:spcBef>
              <a:buNone/>
            </a:pPr>
            <a:endParaRPr dirty="0"/>
          </a:p>
          <a:p>
            <a:pPr marL="457200" lvl="0" indent="-228600">
              <a:spcBef>
                <a:spcPts val="0"/>
              </a:spcBef>
              <a:buChar char="●"/>
            </a:pPr>
            <a:r>
              <a:rPr lang="en-US" b="1" dirty="0"/>
              <a:t>Quantity demanded </a:t>
            </a:r>
            <a:r>
              <a:rPr lang="en-US" dirty="0"/>
              <a:t>- the total number of units of a good or service consumers are willing to purchase at a given price</a:t>
            </a:r>
          </a:p>
          <a:p>
            <a:pPr lvl="0">
              <a:spcBef>
                <a:spcPts val="0"/>
              </a:spcBef>
              <a:buNone/>
            </a:pPr>
            <a:endParaRPr dirty="0"/>
          </a:p>
          <a:p>
            <a:pPr marL="457200" lvl="0" indent="-228600" rtl="0">
              <a:spcBef>
                <a:spcPts val="0"/>
              </a:spcBef>
              <a:buChar char="●"/>
            </a:pPr>
            <a:r>
              <a:rPr lang="en-US" b="1" dirty="0"/>
              <a:t>Law of demand </a:t>
            </a:r>
            <a:r>
              <a:rPr lang="en-US" dirty="0"/>
              <a:t>- keeping all other variables that affect demand constant,</a:t>
            </a:r>
          </a:p>
          <a:p>
            <a:pPr marL="2286000" lvl="4" indent="-228600" rtl="0">
              <a:spcBef>
                <a:spcPts val="0"/>
              </a:spcBef>
            </a:pPr>
            <a:r>
              <a:rPr lang="en-US" dirty="0"/>
              <a:t>if price goes      , then demand goes </a:t>
            </a:r>
          </a:p>
          <a:p>
            <a:pPr marL="1828800" lvl="0" indent="0" rtl="0">
              <a:spcBef>
                <a:spcPts val="0"/>
              </a:spcBef>
              <a:buNone/>
            </a:pPr>
            <a:endParaRPr dirty="0">
              <a:solidFill>
                <a:schemeClr val="dk1"/>
              </a:solidFill>
            </a:endParaRPr>
          </a:p>
          <a:p>
            <a:pPr marL="2286000" lvl="4" indent="-228600" rtl="0">
              <a:spcBef>
                <a:spcPts val="0"/>
              </a:spcBef>
              <a:buClr>
                <a:schemeClr val="dk1"/>
              </a:buClr>
            </a:pPr>
            <a:r>
              <a:rPr lang="en-US" dirty="0">
                <a:solidFill>
                  <a:schemeClr val="dk1"/>
                </a:solidFill>
              </a:rPr>
              <a:t>if price goes      , then demand goes </a:t>
            </a:r>
          </a:p>
          <a:p>
            <a:pPr lvl="0" rtl="0">
              <a:spcBef>
                <a:spcPts val="0"/>
              </a:spcBef>
              <a:buNone/>
            </a:pPr>
            <a:endParaRPr dirty="0"/>
          </a:p>
          <a:p>
            <a:pPr lvl="0" rtl="0">
              <a:spcBef>
                <a:spcPts val="0"/>
              </a:spcBef>
              <a:buNone/>
            </a:pPr>
            <a:endParaRPr dirty="0"/>
          </a:p>
          <a:p>
            <a:pPr lvl="0" rtl="0">
              <a:spcBef>
                <a:spcPts val="0"/>
              </a:spcBef>
              <a:buNone/>
            </a:pPr>
            <a:endParaRPr b="1" dirty="0"/>
          </a:p>
          <a:p>
            <a:pPr lvl="0">
              <a:spcBef>
                <a:spcPts val="0"/>
              </a:spcBef>
              <a:buNone/>
            </a:pPr>
            <a:endParaRPr dirty="0"/>
          </a:p>
          <a:p>
            <a:pPr lvl="0">
              <a:spcBef>
                <a:spcPts val="0"/>
              </a:spcBef>
              <a:buNone/>
            </a:pPr>
            <a:endParaRPr dirty="0"/>
          </a:p>
          <a:p>
            <a:pPr lvl="0">
              <a:spcBef>
                <a:spcPts val="0"/>
              </a:spcBef>
              <a:buNone/>
            </a:pPr>
            <a:endParaRPr dirty="0"/>
          </a:p>
        </p:txBody>
      </p:sp>
      <p:sp>
        <p:nvSpPr>
          <p:cNvPr id="65" name="Shape 65" descr="Up"/>
          <p:cNvSpPr/>
          <p:nvPr/>
        </p:nvSpPr>
        <p:spPr>
          <a:xfrm>
            <a:off x="4173250" y="49635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66" name="Shape 66" descr="Down"/>
          <p:cNvSpPr/>
          <p:nvPr/>
        </p:nvSpPr>
        <p:spPr>
          <a:xfrm rot="10800000">
            <a:off x="6584900" y="49635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67" name="Shape 67" descr="Down"/>
          <p:cNvSpPr/>
          <p:nvPr/>
        </p:nvSpPr>
        <p:spPr>
          <a:xfrm rot="10800000">
            <a:off x="4173250" y="5643500"/>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68" name="Shape 68" descr="Up"/>
          <p:cNvSpPr/>
          <p:nvPr/>
        </p:nvSpPr>
        <p:spPr>
          <a:xfrm>
            <a:off x="6584900" y="5643500"/>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pic>
        <p:nvPicPr>
          <p:cNvPr id="69" name="Shape 6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Demand Schedule &amp; Curve</a:t>
            </a:r>
          </a:p>
        </p:txBody>
      </p:sp>
      <p:sp>
        <p:nvSpPr>
          <p:cNvPr id="75" name="Shape 75"/>
          <p:cNvSpPr>
            <a:spLocks noGrp="1"/>
          </p:cNvSpPr>
          <p:nvPr>
            <p:ph type="pic" idx="2"/>
          </p:nvPr>
        </p:nvSpPr>
        <p:spPr>
          <a:xfrm>
            <a:off x="457199" y="12747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Demand schedule </a:t>
            </a:r>
            <a:r>
              <a:rPr lang="en-US"/>
              <a:t>- a table that shows a range of prices for a certain good or service and the quantity demanded at each price.</a:t>
            </a:r>
          </a:p>
          <a:p>
            <a:pPr lvl="0">
              <a:spcBef>
                <a:spcPts val="0"/>
              </a:spcBef>
              <a:buClr>
                <a:schemeClr val="dk1"/>
              </a:buClr>
              <a:buSzPct val="55000"/>
              <a:buFont typeface="Arial"/>
              <a:buNone/>
            </a:pPr>
            <a:endParaRPr/>
          </a:p>
          <a:p>
            <a:pPr marL="457200" lvl="0" indent="-228600" rtl="0">
              <a:spcBef>
                <a:spcPts val="0"/>
              </a:spcBef>
              <a:buChar char="●"/>
            </a:pPr>
            <a:r>
              <a:rPr lang="en-US" b="1"/>
              <a:t>Demand curve - </a:t>
            </a:r>
            <a:r>
              <a:rPr lang="en-US"/>
              <a:t>a graphic representation of the relationship between price and quantity demanded of a certain good or service, with quantity on the horizontal axis and the price on the vertical axis.</a:t>
            </a:r>
          </a:p>
          <a:p>
            <a:pPr lvl="0">
              <a:spcBef>
                <a:spcPts val="0"/>
              </a:spcBef>
              <a:buNone/>
            </a:pPr>
            <a:endParaRPr/>
          </a:p>
        </p:txBody>
      </p:sp>
      <p:pic>
        <p:nvPicPr>
          <p:cNvPr id="76" name="Shape 7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Graphing the Demand</a:t>
            </a:r>
          </a:p>
        </p:txBody>
      </p:sp>
      <p:pic>
        <p:nvPicPr>
          <p:cNvPr id="82" name="Shape 82" descr="The graph shows a downward-sloping demand curve that represents the law of demand."/>
          <p:cNvPicPr preferRelativeResize="0">
            <a:picLocks noGrp="1"/>
          </p:cNvPicPr>
          <p:nvPr>
            <p:ph type="pic" idx="2"/>
          </p:nvPr>
        </p:nvPicPr>
        <p:blipFill rotWithShape="1">
          <a:blip r:embed="rId3">
            <a:alphaModFix/>
          </a:blip>
          <a:srcRect/>
          <a:stretch/>
        </p:blipFill>
        <p:spPr>
          <a:xfrm>
            <a:off x="1328869" y="953201"/>
            <a:ext cx="6319500" cy="3381300"/>
          </a:xfrm>
          <a:prstGeom prst="rect">
            <a:avLst/>
          </a:prstGeom>
          <a:noFill/>
          <a:ln>
            <a:noFill/>
          </a:ln>
        </p:spPr>
      </p:pic>
      <p:sp>
        <p:nvSpPr>
          <p:cNvPr id="83" name="Shape 83"/>
          <p:cNvSpPr txBox="1">
            <a:spLocks noGrp="1"/>
          </p:cNvSpPr>
          <p:nvPr>
            <p:ph type="body" idx="1"/>
          </p:nvPr>
        </p:nvSpPr>
        <p:spPr>
          <a:xfrm>
            <a:off x="457200" y="4386775"/>
            <a:ext cx="8062800" cy="23118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a:t>
            </a:r>
            <a:r>
              <a:rPr lang="en-US"/>
              <a:t> points of a </a:t>
            </a:r>
            <a:r>
              <a:rPr lang="en-US" u="sng"/>
              <a:t>demand schedule</a:t>
            </a:r>
            <a:r>
              <a:rPr lang="en-US" b="0" i="0" u="none" strike="noStrike" cap="none">
                <a:solidFill>
                  <a:srgbClr val="000000"/>
                </a:solidFill>
                <a:latin typeface="Arial"/>
                <a:ea typeface="Arial"/>
                <a:cs typeface="Arial"/>
                <a:sym typeface="Arial"/>
              </a:rPr>
              <a:t> are graphed, and the line connecting them is the </a:t>
            </a:r>
            <a:r>
              <a:rPr lang="en-US" i="0" u="sng" strike="noStrike" cap="none">
                <a:solidFill>
                  <a:srgbClr val="000000"/>
                </a:solidFill>
              </a:rPr>
              <a:t>demand curve</a:t>
            </a:r>
            <a:r>
              <a:rPr lang="en-US" b="0" i="0" u="none" strike="noStrike" cap="none">
                <a:solidFill>
                  <a:srgbClr val="000000"/>
                </a:solidFill>
                <a:latin typeface="Arial"/>
                <a:ea typeface="Arial"/>
                <a:cs typeface="Arial"/>
                <a:sym typeface="Arial"/>
              </a:rPr>
              <a:t> (D). </a:t>
            </a:r>
          </a:p>
          <a:p>
            <a:pPr marR="0" lvl="0" algn="l" rtl="0">
              <a:spcBef>
                <a:spcPts val="0"/>
              </a:spcBef>
              <a:spcAft>
                <a:spcPts val="0"/>
              </a:spcAft>
              <a:buNone/>
            </a:pPr>
            <a:endParaRPr/>
          </a:p>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a:t>
            </a:r>
            <a:r>
              <a:rPr lang="en-US" b="0" i="1" u="none" strike="noStrike" cap="none">
                <a:solidFill>
                  <a:srgbClr val="000000"/>
                </a:solidFill>
                <a:latin typeface="Arial"/>
                <a:ea typeface="Arial"/>
                <a:cs typeface="Arial"/>
                <a:sym typeface="Arial"/>
              </a:rPr>
              <a:t>downward</a:t>
            </a:r>
            <a:r>
              <a:rPr lang="en-US" b="0" i="0" u="none" strike="noStrike" cap="none">
                <a:solidFill>
                  <a:srgbClr val="000000"/>
                </a:solidFill>
                <a:latin typeface="Arial"/>
                <a:ea typeface="Arial"/>
                <a:cs typeface="Arial"/>
                <a:sym typeface="Arial"/>
              </a:rPr>
              <a:t> slope of the demand curve again illustrates the </a:t>
            </a:r>
            <a:r>
              <a:rPr lang="en-US" b="0" i="0" u="sng" strike="noStrike" cap="none">
                <a:solidFill>
                  <a:srgbClr val="000000"/>
                </a:solidFill>
                <a:latin typeface="Arial"/>
                <a:ea typeface="Arial"/>
                <a:cs typeface="Arial"/>
                <a:sym typeface="Arial"/>
              </a:rPr>
              <a:t>law of demand</a:t>
            </a:r>
            <a:r>
              <a:rPr lang="en-US"/>
              <a:t> - </a:t>
            </a:r>
            <a:r>
              <a:rPr lang="en-US" b="0" i="0" u="none" strike="noStrike" cap="none">
                <a:solidFill>
                  <a:srgbClr val="000000"/>
                </a:solidFill>
                <a:latin typeface="Arial"/>
                <a:ea typeface="Arial"/>
                <a:cs typeface="Arial"/>
                <a:sym typeface="Arial"/>
              </a:rPr>
              <a:t>the inverse relationship between prices and quantity demanded.</a:t>
            </a:r>
          </a:p>
        </p:txBody>
      </p:sp>
      <p:pic>
        <p:nvPicPr>
          <p:cNvPr id="84" name="Shape 84"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Supply of Goods and Services</a:t>
            </a:r>
          </a:p>
        </p:txBody>
      </p:sp>
      <p:sp>
        <p:nvSpPr>
          <p:cNvPr id="90" name="Shape 90"/>
          <p:cNvSpPr>
            <a:spLocks noGrp="1"/>
          </p:cNvSpPr>
          <p:nvPr>
            <p:ph type="pic" idx="2"/>
          </p:nvPr>
        </p:nvSpPr>
        <p:spPr>
          <a:xfrm>
            <a:off x="457200" y="1122373"/>
            <a:ext cx="8062800" cy="4200000"/>
          </a:xfrm>
          <a:prstGeom prst="rect">
            <a:avLst/>
          </a:prstGeom>
        </p:spPr>
        <p:txBody>
          <a:bodyPr wrap="square" lIns="91425" tIns="91425" rIns="91425" bIns="91425" anchor="t" anchorCtr="0">
            <a:noAutofit/>
          </a:bodyPr>
          <a:lstStyle/>
          <a:p>
            <a:pPr marL="457200" lvl="0" indent="-228600">
              <a:spcBef>
                <a:spcPts val="0"/>
              </a:spcBef>
              <a:buChar char="●"/>
            </a:pPr>
            <a:r>
              <a:rPr lang="en-US" b="1" dirty="0"/>
              <a:t>Supply</a:t>
            </a:r>
            <a:r>
              <a:rPr lang="en-US" dirty="0"/>
              <a:t> - the amount of some good or service a producer is willing to supply at each price.</a:t>
            </a:r>
          </a:p>
          <a:p>
            <a:pPr lvl="0">
              <a:spcBef>
                <a:spcPts val="0"/>
              </a:spcBef>
              <a:buNone/>
            </a:pPr>
            <a:endParaRPr dirty="0"/>
          </a:p>
          <a:p>
            <a:pPr marL="457200" lvl="0" indent="-228600">
              <a:spcBef>
                <a:spcPts val="0"/>
              </a:spcBef>
              <a:buChar char="●"/>
            </a:pPr>
            <a:r>
              <a:rPr lang="en-US" b="1" dirty="0"/>
              <a:t>Quantity supplied</a:t>
            </a:r>
            <a:r>
              <a:rPr lang="en-US" dirty="0"/>
              <a:t> - the total number of units of a good or service producers are willing to sell at a given price.</a:t>
            </a:r>
          </a:p>
          <a:p>
            <a:pPr lvl="0">
              <a:spcBef>
                <a:spcPts val="0"/>
              </a:spcBef>
              <a:buNone/>
            </a:pPr>
            <a:endParaRPr dirty="0"/>
          </a:p>
          <a:p>
            <a:pPr marL="457200" lvl="0" indent="-228600" rtl="0">
              <a:spcBef>
                <a:spcPts val="0"/>
              </a:spcBef>
              <a:buChar char="●"/>
            </a:pPr>
            <a:r>
              <a:rPr lang="en-US" b="1" dirty="0"/>
              <a:t>Law of supply</a:t>
            </a:r>
            <a:r>
              <a:rPr lang="en-US" dirty="0"/>
              <a:t> - assuming all other variables that affect supply are held constant,</a:t>
            </a:r>
          </a:p>
          <a:p>
            <a:pPr lvl="0" rtl="0">
              <a:spcBef>
                <a:spcPts val="0"/>
              </a:spcBef>
              <a:buNone/>
            </a:pPr>
            <a:endParaRPr dirty="0"/>
          </a:p>
          <a:p>
            <a:pPr marL="2286000" lvl="4" indent="-228600" rtl="0">
              <a:spcBef>
                <a:spcPts val="0"/>
              </a:spcBef>
            </a:pPr>
            <a:r>
              <a:rPr lang="en-US" dirty="0">
                <a:solidFill>
                  <a:schemeClr val="dk1"/>
                </a:solidFill>
              </a:rPr>
              <a:t>if price goes      , then supply goes </a:t>
            </a:r>
          </a:p>
          <a:p>
            <a:pPr marL="1828800" lvl="0" indent="-69850" rtl="0">
              <a:spcBef>
                <a:spcPts val="0"/>
              </a:spcBef>
              <a:buClr>
                <a:schemeClr val="dk1"/>
              </a:buClr>
              <a:buSzPct val="55000"/>
              <a:buFont typeface="Arial"/>
              <a:buNone/>
            </a:pPr>
            <a:endParaRPr dirty="0"/>
          </a:p>
          <a:p>
            <a:pPr marL="2286000" lvl="4" indent="-228600" rtl="0">
              <a:spcBef>
                <a:spcPts val="0"/>
              </a:spcBef>
              <a:buClr>
                <a:schemeClr val="dk1"/>
              </a:buClr>
            </a:pPr>
            <a:r>
              <a:rPr lang="en-US" dirty="0">
                <a:solidFill>
                  <a:schemeClr val="dk1"/>
                </a:solidFill>
              </a:rPr>
              <a:t>if price goes      , then supply goes </a:t>
            </a:r>
          </a:p>
        </p:txBody>
      </p:sp>
      <p:sp>
        <p:nvSpPr>
          <p:cNvPr id="91" name="Shape 91" descr="Up"/>
          <p:cNvSpPr/>
          <p:nvPr/>
        </p:nvSpPr>
        <p:spPr>
          <a:xfrm>
            <a:off x="4173250" y="43539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92" name="Shape 92" descr="Down"/>
          <p:cNvSpPr/>
          <p:nvPr/>
        </p:nvSpPr>
        <p:spPr>
          <a:xfrm rot="10800000">
            <a:off x="4173250" y="512972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93" name="Shape 93" descr="Up"/>
          <p:cNvSpPr/>
          <p:nvPr/>
        </p:nvSpPr>
        <p:spPr>
          <a:xfrm>
            <a:off x="6383050" y="435397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94" name="Shape 94" descr="Down"/>
          <p:cNvSpPr/>
          <p:nvPr/>
        </p:nvSpPr>
        <p:spPr>
          <a:xfrm rot="10800000">
            <a:off x="6383050" y="5129725"/>
            <a:ext cx="217800" cy="344100"/>
          </a:xfrm>
          <a:prstGeom prst="up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pic>
        <p:nvPicPr>
          <p:cNvPr id="95" name="Shape 9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Supply Schedule &amp; Curve</a:t>
            </a:r>
          </a:p>
        </p:txBody>
      </p:sp>
      <p:sp>
        <p:nvSpPr>
          <p:cNvPr id="101" name="Shape 101"/>
          <p:cNvSpPr>
            <a:spLocks noGrp="1"/>
          </p:cNvSpPr>
          <p:nvPr>
            <p:ph type="pic" idx="2"/>
          </p:nvPr>
        </p:nvSpPr>
        <p:spPr>
          <a:xfrm>
            <a:off x="457199" y="11985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Supply schedule</a:t>
            </a:r>
            <a:r>
              <a:rPr lang="en-US"/>
              <a:t> - a table that shows the quantity supplied at a range of different prices.</a:t>
            </a:r>
          </a:p>
          <a:p>
            <a:pPr lvl="0">
              <a:spcBef>
                <a:spcPts val="0"/>
              </a:spcBef>
              <a:buNone/>
            </a:pPr>
            <a:endParaRPr/>
          </a:p>
          <a:p>
            <a:pPr marL="457200" lvl="0" indent="-228600">
              <a:spcBef>
                <a:spcPts val="0"/>
              </a:spcBef>
              <a:buChar char="●"/>
            </a:pPr>
            <a:r>
              <a:rPr lang="en-US" b="1"/>
              <a:t>Supply curve</a:t>
            </a:r>
            <a:r>
              <a:rPr lang="en-US"/>
              <a:t> - a graphic illustration of the relationship between price, shown on the vertical axis, and quantity, shown on the horizontal axis.</a:t>
            </a:r>
          </a:p>
        </p:txBody>
      </p:sp>
      <p:pic>
        <p:nvPicPr>
          <p:cNvPr id="102" name="Shape 10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Graphing the Supply</a:t>
            </a:r>
          </a:p>
        </p:txBody>
      </p:sp>
      <p:pic>
        <p:nvPicPr>
          <p:cNvPr id="108" name="Shape 108" descr="The graph shows an upward-sloping supply curve that represents the law of supply."/>
          <p:cNvPicPr preferRelativeResize="0">
            <a:picLocks noGrp="1"/>
          </p:cNvPicPr>
          <p:nvPr>
            <p:ph type="pic" idx="2"/>
          </p:nvPr>
        </p:nvPicPr>
        <p:blipFill rotWithShape="1">
          <a:blip r:embed="rId3">
            <a:alphaModFix/>
          </a:blip>
          <a:srcRect/>
          <a:stretch/>
        </p:blipFill>
        <p:spPr>
          <a:xfrm>
            <a:off x="1328869" y="1045024"/>
            <a:ext cx="6319500" cy="3197700"/>
          </a:xfrm>
          <a:prstGeom prst="rect">
            <a:avLst/>
          </a:prstGeom>
          <a:noFill/>
          <a:ln>
            <a:noFill/>
          </a:ln>
        </p:spPr>
      </p:pic>
      <p:sp>
        <p:nvSpPr>
          <p:cNvPr id="109" name="Shape 109"/>
          <p:cNvSpPr txBox="1">
            <a:spLocks noGrp="1"/>
          </p:cNvSpPr>
          <p:nvPr>
            <p:ph type="body" idx="1"/>
          </p:nvPr>
        </p:nvSpPr>
        <p:spPr>
          <a:xfrm>
            <a:off x="457200" y="4310571"/>
            <a:ext cx="8062800" cy="23151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a:t>T</a:t>
            </a:r>
            <a:r>
              <a:rPr lang="en-US" b="0" i="0" u="none" strike="noStrike" cap="none">
                <a:solidFill>
                  <a:srgbClr val="000000"/>
                </a:solidFill>
                <a:latin typeface="Arial"/>
                <a:ea typeface="Arial"/>
                <a:cs typeface="Arial"/>
                <a:sym typeface="Arial"/>
              </a:rPr>
              <a:t>he </a:t>
            </a:r>
            <a:r>
              <a:rPr lang="en-US" b="0" i="0" u="sng" strike="noStrike" cap="none">
                <a:solidFill>
                  <a:srgbClr val="000000"/>
                </a:solidFill>
                <a:latin typeface="Arial"/>
                <a:ea typeface="Arial"/>
                <a:cs typeface="Arial"/>
                <a:sym typeface="Arial"/>
              </a:rPr>
              <a:t>supply curve</a:t>
            </a:r>
            <a:r>
              <a:rPr lang="en-US" b="0" i="0" u="none" strike="noStrike" cap="none">
                <a:solidFill>
                  <a:srgbClr val="000000"/>
                </a:solidFill>
                <a:latin typeface="Arial"/>
                <a:ea typeface="Arial"/>
                <a:cs typeface="Arial"/>
                <a:sym typeface="Arial"/>
              </a:rPr>
              <a:t> (S) is created by graphing the points from </a:t>
            </a:r>
            <a:r>
              <a:rPr lang="en-US"/>
              <a:t>a</a:t>
            </a:r>
            <a:r>
              <a:rPr lang="en-US" b="0" i="0" u="none" strike="noStrike" cap="none">
                <a:solidFill>
                  <a:srgbClr val="000000"/>
                </a:solidFill>
                <a:latin typeface="Arial"/>
                <a:ea typeface="Arial"/>
                <a:cs typeface="Arial"/>
                <a:sym typeface="Arial"/>
              </a:rPr>
              <a:t> </a:t>
            </a:r>
            <a:r>
              <a:rPr lang="en-US" b="0" i="0" u="sng" strike="noStrike" cap="none">
                <a:solidFill>
                  <a:srgbClr val="000000"/>
                </a:solidFill>
                <a:latin typeface="Arial"/>
                <a:ea typeface="Arial"/>
                <a:cs typeface="Arial"/>
                <a:sym typeface="Arial"/>
              </a:rPr>
              <a:t>supply schedule</a:t>
            </a:r>
            <a:r>
              <a:rPr lang="en-US" b="0" i="0" u="none" strike="noStrike" cap="none">
                <a:solidFill>
                  <a:srgbClr val="000000"/>
                </a:solidFill>
                <a:latin typeface="Arial"/>
                <a:ea typeface="Arial"/>
                <a:cs typeface="Arial"/>
                <a:sym typeface="Arial"/>
              </a:rPr>
              <a:t> and then connecting them. </a:t>
            </a:r>
          </a:p>
          <a:p>
            <a:pPr marR="0" lvl="0" algn="l" rtl="0">
              <a:spcBef>
                <a:spcPts val="0"/>
              </a:spcBef>
              <a:spcAft>
                <a:spcPts val="0"/>
              </a:spcAft>
              <a:buNone/>
            </a:pPr>
            <a:endParaRPr/>
          </a:p>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a:t>
            </a:r>
            <a:r>
              <a:rPr lang="en-US" b="0" i="1" u="none" strike="noStrike" cap="none">
                <a:solidFill>
                  <a:srgbClr val="000000"/>
                </a:solidFill>
                <a:latin typeface="Arial"/>
                <a:ea typeface="Arial"/>
                <a:cs typeface="Arial"/>
                <a:sym typeface="Arial"/>
              </a:rPr>
              <a:t>upward</a:t>
            </a:r>
            <a:r>
              <a:rPr lang="en-US" b="0" i="0" u="none" strike="noStrike" cap="none">
                <a:solidFill>
                  <a:srgbClr val="000000"/>
                </a:solidFill>
                <a:latin typeface="Arial"/>
                <a:ea typeface="Arial"/>
                <a:cs typeface="Arial"/>
                <a:sym typeface="Arial"/>
              </a:rPr>
              <a:t> slope of the supply curve illustrates the </a:t>
            </a:r>
            <a:r>
              <a:rPr lang="en-US" b="0" i="0" u="sng" strike="noStrike" cap="none">
                <a:solidFill>
                  <a:srgbClr val="000000"/>
                </a:solidFill>
                <a:latin typeface="Arial"/>
                <a:ea typeface="Arial"/>
                <a:cs typeface="Arial"/>
                <a:sym typeface="Arial"/>
              </a:rPr>
              <a:t>law of supply</a:t>
            </a:r>
            <a:r>
              <a:rPr lang="en-US"/>
              <a:t> - </a:t>
            </a:r>
            <a:r>
              <a:rPr lang="en-US" b="0" i="0" u="none" strike="noStrike" cap="none">
                <a:solidFill>
                  <a:srgbClr val="000000"/>
                </a:solidFill>
                <a:latin typeface="Arial"/>
                <a:ea typeface="Arial"/>
                <a:cs typeface="Arial"/>
                <a:sym typeface="Arial"/>
              </a:rPr>
              <a:t>that a higher price leads to a higher quantity supplied, and vice versa.</a:t>
            </a:r>
          </a:p>
        </p:txBody>
      </p:sp>
      <p:pic>
        <p:nvPicPr>
          <p:cNvPr id="110" name="Shape 110"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4317</Words>
  <Application>Microsoft Macintosh PowerPoint</Application>
  <PresentationFormat>On-screen Show (4:3)</PresentationFormat>
  <Paragraphs>236</Paragraphs>
  <Slides>38</Slides>
  <Notes>38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Arial Black</vt:lpstr>
      <vt:lpstr>Essential</vt:lpstr>
      <vt:lpstr>PowerPoint Presentation</vt:lpstr>
      <vt:lpstr>CH.3 OUTLINE</vt:lpstr>
      <vt:lpstr>Why Does It Cost More?</vt:lpstr>
      <vt:lpstr>3.1 Demand, Supply, and Equilibrium in Markets for Goods and Services</vt:lpstr>
      <vt:lpstr>Demand Schedule &amp; Curve</vt:lpstr>
      <vt:lpstr>Graphing the Demand</vt:lpstr>
      <vt:lpstr>Supply of Goods and Services</vt:lpstr>
      <vt:lpstr>Supply Schedule &amp; Curve</vt:lpstr>
      <vt:lpstr>Graphing the Supply</vt:lpstr>
      <vt:lpstr>Equilibrium - Where Demand and Supply Intersect</vt:lpstr>
      <vt:lpstr>Equilibrium - Where Demand and Supply Intersect</vt:lpstr>
      <vt:lpstr>3.2 Shifts in Demand and Supply for Goods and Services</vt:lpstr>
      <vt:lpstr>Demand Curve</vt:lpstr>
      <vt:lpstr>Shifting the Demand Curve</vt:lpstr>
      <vt:lpstr>Shifting the Demand Curve</vt:lpstr>
      <vt:lpstr>What Factors Affect Demand?</vt:lpstr>
      <vt:lpstr>How Factors Affect Demand</vt:lpstr>
      <vt:lpstr>Types of Goods &amp; Services</vt:lpstr>
      <vt:lpstr>Supply Curve</vt:lpstr>
      <vt:lpstr>Supply Price</vt:lpstr>
      <vt:lpstr>Changing the Price</vt:lpstr>
      <vt:lpstr>Shifting the Supply Curve</vt:lpstr>
      <vt:lpstr>Shifting the Supply Curve</vt:lpstr>
      <vt:lpstr>What Factors Affect Supply?</vt:lpstr>
      <vt:lpstr>How Factors Affect Supply</vt:lpstr>
      <vt:lpstr>3.3 Changes in Equilibrium Price and  Quantity: The Four-Step Process</vt:lpstr>
      <vt:lpstr>Example: Shift in Supply</vt:lpstr>
      <vt:lpstr>Example: Shift in Demand</vt:lpstr>
      <vt:lpstr>A Combined Example</vt:lpstr>
      <vt:lpstr>A Combined Example</vt:lpstr>
      <vt:lpstr>Movements vs. Shifts</vt:lpstr>
      <vt:lpstr>3.4 Price Ceilings and Price Floors</vt:lpstr>
      <vt:lpstr>A Price Ceiling Example - Rent Control</vt:lpstr>
      <vt:lpstr>A Price Floor Example - European Wheat Prices</vt:lpstr>
      <vt:lpstr>3.5 Demand, Supply, and Efficiency</vt:lpstr>
      <vt:lpstr>Consumer and Producer Surplus</vt:lpstr>
      <vt:lpstr>Efficiency and Price Floors and Ceilings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6</cp:revision>
  <dcterms:modified xsi:type="dcterms:W3CDTF">2019-08-20T17:36:41Z</dcterms:modified>
</cp:coreProperties>
</file>