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3"/>
  </p:handoutMasterIdLst>
  <p:sldIdLst>
    <p:sldId id="256" r:id="rId2"/>
    <p:sldId id="277" r:id="rId3"/>
    <p:sldId id="279" r:id="rId4"/>
    <p:sldId id="280" r:id="rId5"/>
    <p:sldId id="281" r:id="rId6"/>
    <p:sldId id="282" r:id="rId7"/>
    <p:sldId id="283" r:id="rId8"/>
    <p:sldId id="284" r:id="rId9"/>
    <p:sldId id="285" r:id="rId10"/>
    <p:sldId id="286" r:id="rId11"/>
    <p:sldId id="28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varScale="1">
        <p:scale>
          <a:sx n="91" d="100"/>
          <a:sy n="91" d="100"/>
        </p:scale>
        <p:origin x="17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6/22/17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22,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Principles of Economics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31 The Impacts of Government Borrowing</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4" name="Picture 3" descr="medium_covers_Page_2.png"/>
          <p:cNvPicPr>
            <a:picLocks noChangeAspect="1"/>
          </p:cNvPicPr>
          <p:nvPr/>
        </p:nvPicPr>
        <p:blipFill>
          <a:blip r:embed="rId2"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522882"/>
            <a:ext cx="1226434" cy="833592"/>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31.9</a:t>
            </a:r>
            <a:endParaRPr lang="en-US" dirty="0"/>
          </a:p>
        </p:txBody>
      </p:sp>
      <p:sp>
        <p:nvSpPr>
          <p:cNvPr id="7" name="Text Placeholder 6"/>
          <p:cNvSpPr>
            <a:spLocks noGrp="1"/>
          </p:cNvSpPr>
          <p:nvPr>
            <p:ph type="body" sz="quarter" idx="14"/>
          </p:nvPr>
        </p:nvSpPr>
        <p:spPr>
          <a:xfrm>
            <a:off x="457199" y="4770093"/>
            <a:ext cx="8160327" cy="1815433"/>
          </a:xfrm>
        </p:spPr>
        <p:txBody>
          <a:bodyPr>
            <a:noAutofit/>
          </a:bodyPr>
          <a:lstStyle/>
          <a:p>
            <a:r>
              <a:rPr lang="en-US" sz="1600" dirty="0" smtClean="0"/>
              <a:t>Imagine that the U.S. government increases its borrowing and the funds come from European financial investors. To purchase U.S. government bonds, those European investors will need to demand more U.S. dollars on foreign exchange markets, causing the demand for U.S. dollars to shift to the right from D</a:t>
            </a:r>
            <a:r>
              <a:rPr lang="en-US" sz="1600" baseline="-25000" dirty="0" smtClean="0"/>
              <a:t>0</a:t>
            </a:r>
            <a:r>
              <a:rPr lang="en-US" sz="1600" dirty="0" smtClean="0"/>
              <a:t> to D</a:t>
            </a:r>
            <a:r>
              <a:rPr lang="en-US" sz="1600" baseline="-25000" dirty="0" smtClean="0"/>
              <a:t>1</a:t>
            </a:r>
            <a:r>
              <a:rPr lang="en-US" sz="1600" dirty="0" smtClean="0"/>
              <a:t>. European financial investors as a group will also be less likely to supply U.S. dollars to the foreign exchange markets, causing the supply of U.S. dollars to shift from S</a:t>
            </a:r>
            <a:r>
              <a:rPr lang="en-US" sz="1600" baseline="-25000" dirty="0" smtClean="0"/>
              <a:t>0</a:t>
            </a:r>
            <a:r>
              <a:rPr lang="en-US" sz="1600" dirty="0" smtClean="0"/>
              <a:t> to S</a:t>
            </a:r>
            <a:r>
              <a:rPr lang="en-US" sz="1600" baseline="-25000" dirty="0" smtClean="0"/>
              <a:t>1</a:t>
            </a:r>
            <a:r>
              <a:rPr lang="en-US" sz="1600" dirty="0" smtClean="0"/>
              <a:t>. The equilibrium exchange rate strengthens from 0.9 euro/ dollar at E</a:t>
            </a:r>
            <a:r>
              <a:rPr lang="en-US" sz="1600" baseline="-25000" dirty="0" smtClean="0"/>
              <a:t>0</a:t>
            </a:r>
            <a:r>
              <a:rPr lang="en-US" sz="1600" dirty="0" smtClean="0"/>
              <a:t> to 1.05 euros/dollar at E</a:t>
            </a:r>
            <a:r>
              <a:rPr lang="en-US" sz="1600" baseline="-25000" dirty="0" smtClean="0"/>
              <a:t>1</a:t>
            </a:r>
            <a:r>
              <a:rPr lang="en-US" sz="1600" dirty="0" smtClean="0"/>
              <a:t>.</a:t>
            </a:r>
            <a:endParaRPr lang="en-US" sz="1600" dirty="0"/>
          </a:p>
        </p:txBody>
      </p:sp>
      <p:pic>
        <p:nvPicPr>
          <p:cNvPr id="9" name="Picture Placeholder 8" descr="CNX_Econ_C31_008.jpg"/>
          <p:cNvPicPr>
            <a:picLocks noGrp="1" noChangeAspect="1"/>
          </p:cNvPicPr>
          <p:nvPr>
            <p:ph type="pic" sz="quarter" idx="13"/>
          </p:nvPr>
        </p:nvPicPr>
        <p:blipFill>
          <a:blip r:embed="rId2"/>
          <a:stretch>
            <a:fillRect/>
          </a:stretch>
        </p:blipFill>
        <p:spPr>
          <a:xfrm>
            <a:off x="2024707" y="1122386"/>
            <a:ext cx="4927897"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endParaRPr lang="en-US" sz="1600" dirty="0"/>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61188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31.1</a:t>
            </a:r>
            <a:endParaRPr lang="en-US" dirty="0"/>
          </a:p>
        </p:txBody>
      </p:sp>
      <p:pic>
        <p:nvPicPr>
          <p:cNvPr id="9" name="Picture Placeholder 8" descr="CNX_Econ_C31_000.jpg"/>
          <p:cNvPicPr>
            <a:picLocks noGrp="1" noChangeAspect="1"/>
          </p:cNvPicPr>
          <p:nvPr>
            <p:ph type="pic" sz="quarter" idx="13"/>
          </p:nvPr>
        </p:nvPicPr>
        <p:blipFill>
          <a:blip r:embed="rId2"/>
          <a:stretch>
            <a:fillRect/>
          </a:stretch>
        </p:blipFill>
        <p:spPr>
          <a:xfrm>
            <a:off x="1207339" y="1122386"/>
            <a:ext cx="6562633" cy="3500071"/>
          </a:xfrm>
        </p:spPr>
      </p:pic>
      <p:sp>
        <p:nvSpPr>
          <p:cNvPr id="7" name="Text Placeholder 6"/>
          <p:cNvSpPr>
            <a:spLocks noGrp="1"/>
          </p:cNvSpPr>
          <p:nvPr>
            <p:ph type="body" sz="quarter" idx="14"/>
          </p:nvPr>
        </p:nvSpPr>
        <p:spPr/>
        <p:txBody>
          <a:bodyPr>
            <a:normAutofit/>
          </a:bodyPr>
          <a:lstStyle/>
          <a:p>
            <a:r>
              <a:rPr lang="en-US" sz="1600" dirty="0" smtClean="0"/>
              <a:t>President Lyndon Johnson played a pivotal role in financing higher education. (Credit: modification of image by LBJ Museum &amp; Library)</a:t>
            </a:r>
            <a:endParaRPr lang="en-US" sz="1600" dirty="0"/>
          </a:p>
        </p:txBody>
      </p:sp>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31.2</a:t>
            </a:r>
            <a:endParaRPr lang="en-US" dirty="0"/>
          </a:p>
        </p:txBody>
      </p:sp>
      <p:sp>
        <p:nvSpPr>
          <p:cNvPr id="7" name="Text Placeholder 6"/>
          <p:cNvSpPr>
            <a:spLocks noGrp="1"/>
          </p:cNvSpPr>
          <p:nvPr>
            <p:ph type="body" sz="quarter" idx="14"/>
          </p:nvPr>
        </p:nvSpPr>
        <p:spPr/>
        <p:txBody>
          <a:bodyPr>
            <a:normAutofit/>
          </a:bodyPr>
          <a:lstStyle/>
          <a:p>
            <a:r>
              <a:rPr lang="en-US" sz="1600" dirty="0" smtClean="0"/>
              <a:t>Chart (a) shows the potential results when the budget deficit rises (or budget surplus falls). Chart (b) shows the potential results when the budget deficit falls (or budget surplus rises).</a:t>
            </a:r>
            <a:endParaRPr lang="en-US" sz="1600" dirty="0"/>
          </a:p>
        </p:txBody>
      </p:sp>
      <p:pic>
        <p:nvPicPr>
          <p:cNvPr id="10" name="Picture Placeholder 9" descr="CNX_Econ_C31_009.jpg"/>
          <p:cNvPicPr>
            <a:picLocks noGrp="1" noChangeAspect="1"/>
          </p:cNvPicPr>
          <p:nvPr>
            <p:ph type="pic" sz="quarter" idx="13"/>
          </p:nvPr>
        </p:nvPicPr>
        <p:blipFill>
          <a:blip r:embed="rId2"/>
          <a:stretch>
            <a:fillRect/>
          </a:stretch>
        </p:blipFill>
        <p:spPr>
          <a:xfrm>
            <a:off x="457199" y="1647479"/>
            <a:ext cx="8062913" cy="2449885"/>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31.3</a:t>
            </a:r>
            <a:endParaRPr lang="en-US" dirty="0"/>
          </a:p>
        </p:txBody>
      </p:sp>
      <p:sp>
        <p:nvSpPr>
          <p:cNvPr id="7" name="Text Placeholder 6"/>
          <p:cNvSpPr>
            <a:spLocks noGrp="1"/>
          </p:cNvSpPr>
          <p:nvPr>
            <p:ph type="body" sz="quarter" idx="14"/>
          </p:nvPr>
        </p:nvSpPr>
        <p:spPr>
          <a:xfrm>
            <a:off x="475672" y="4843982"/>
            <a:ext cx="8132618" cy="1307436"/>
          </a:xfrm>
        </p:spPr>
        <p:txBody>
          <a:bodyPr>
            <a:normAutofit fontScale="92500"/>
          </a:bodyPr>
          <a:lstStyle/>
          <a:p>
            <a:r>
              <a:rPr lang="en-US" sz="1600" dirty="0"/>
              <a:t>The United States has run </a:t>
            </a:r>
            <a:r>
              <a:rPr lang="en-US" sz="1600" dirty="0" smtClean="0"/>
              <a:t>a budget </a:t>
            </a:r>
            <a:r>
              <a:rPr lang="en-US" sz="1600" dirty="0"/>
              <a:t>deficit for over 30 years, with the exception of 1999 and 2000. Military expenditures, entitlement programs</a:t>
            </a:r>
            <a:r>
              <a:rPr lang="en-US" sz="1600" dirty="0" smtClean="0"/>
              <a:t>, and </a:t>
            </a:r>
            <a:r>
              <a:rPr lang="en-US" sz="1600" dirty="0"/>
              <a:t>the decrease in tax revenue coupled with increased safety net support during the Great Recession are </a:t>
            </a:r>
            <a:r>
              <a:rPr lang="en-US" sz="1600" dirty="0" smtClean="0"/>
              <a:t>major contributors </a:t>
            </a:r>
            <a:r>
              <a:rPr lang="en-US" sz="1600" dirty="0"/>
              <a:t>to the dramatic increases in the deficit after 2008. (Source: Table 1.1</a:t>
            </a:r>
            <a:r>
              <a:rPr lang="en-US" sz="1600" dirty="0" smtClean="0"/>
              <a:t>, </a:t>
            </a:r>
            <a:r>
              <a:rPr lang="en-US" sz="1600" dirty="0"/>
              <a:t>“</a:t>
            </a:r>
            <a:r>
              <a:rPr lang="en-US" sz="1600" dirty="0" smtClean="0"/>
              <a:t>Summary </a:t>
            </a:r>
            <a:r>
              <a:rPr lang="en-US" sz="1600" dirty="0"/>
              <a:t>of Receipts, Outlays</a:t>
            </a:r>
            <a:r>
              <a:rPr lang="en-US" sz="1600" dirty="0" smtClean="0"/>
              <a:t>, and </a:t>
            </a:r>
            <a:r>
              <a:rPr lang="en-US" sz="1600" dirty="0"/>
              <a:t>Surpluses or Deficits</a:t>
            </a:r>
            <a:r>
              <a:rPr lang="en-US" sz="1600" dirty="0" smtClean="0"/>
              <a:t>,” </a:t>
            </a:r>
            <a:r>
              <a:rPr lang="en-US" sz="1600" dirty="0"/>
              <a:t>https://</a:t>
            </a:r>
            <a:r>
              <a:rPr lang="en-US" sz="1600" dirty="0" smtClean="0"/>
              <a:t>www.whitehouse.gov</a:t>
            </a:r>
            <a:r>
              <a:rPr lang="en-US" sz="1600" dirty="0"/>
              <a:t>/</a:t>
            </a:r>
            <a:r>
              <a:rPr lang="en-US" sz="1600" dirty="0" err="1" smtClean="0"/>
              <a:t>omb</a:t>
            </a:r>
            <a:r>
              <a:rPr lang="en-US" sz="1600" dirty="0"/>
              <a:t>/budget/</a:t>
            </a:r>
            <a:r>
              <a:rPr lang="en-US" sz="1600" dirty="0" err="1"/>
              <a:t>Historicals</a:t>
            </a:r>
            <a:r>
              <a:rPr lang="en-US" sz="1600" dirty="0"/>
              <a:t>)</a:t>
            </a:r>
          </a:p>
        </p:txBody>
      </p:sp>
      <p:pic>
        <p:nvPicPr>
          <p:cNvPr id="3" name="Picture Placeholder 2" descr="CNX_Econv1-2_C31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024" r="-28024"/>
          <a:stretch>
            <a:fillRect/>
          </a:stretch>
        </p:blipFill>
        <p:spPr>
          <a:xfrm>
            <a:off x="457200" y="1122363"/>
            <a:ext cx="8062913" cy="3500437"/>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31.4</a:t>
            </a:r>
            <a:endParaRPr lang="en-US" dirty="0"/>
          </a:p>
        </p:txBody>
      </p:sp>
      <p:sp>
        <p:nvSpPr>
          <p:cNvPr id="7" name="Text Placeholder 6"/>
          <p:cNvSpPr>
            <a:spLocks noGrp="1"/>
          </p:cNvSpPr>
          <p:nvPr>
            <p:ph type="body" sz="quarter" idx="14"/>
          </p:nvPr>
        </p:nvSpPr>
        <p:spPr>
          <a:xfrm>
            <a:off x="457200" y="4843982"/>
            <a:ext cx="8062912" cy="1307436"/>
          </a:xfrm>
        </p:spPr>
        <p:txBody>
          <a:bodyPr>
            <a:noAutofit/>
          </a:bodyPr>
          <a:lstStyle/>
          <a:p>
            <a:r>
              <a:rPr lang="en-US" sz="1600" dirty="0" smtClean="0"/>
              <a:t>The connection between private savings and flows of international capital plays a role in budget deficits and surpluses. Consequently, government borrowing and private investment sometimes rise and fall together. For example, the 1990s show a pattern in which reduced government borrowing helped to reduce crowding out so that more funds were available for private investment.</a:t>
            </a:r>
            <a:endParaRPr lang="en-US" sz="1600" dirty="0"/>
          </a:p>
        </p:txBody>
      </p:sp>
      <p:pic>
        <p:nvPicPr>
          <p:cNvPr id="3" name="Picture Placeholder 2" descr="CNX_Econv1-2_C31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06" r="-17106"/>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31.5</a:t>
            </a:r>
            <a:endParaRPr lang="en-US" dirty="0"/>
          </a:p>
        </p:txBody>
      </p:sp>
      <p:sp>
        <p:nvSpPr>
          <p:cNvPr id="7" name="Text Placeholder 6"/>
          <p:cNvSpPr>
            <a:spLocks noGrp="1"/>
          </p:cNvSpPr>
          <p:nvPr>
            <p:ph type="body" sz="quarter" idx="14"/>
          </p:nvPr>
        </p:nvSpPr>
        <p:spPr>
          <a:xfrm>
            <a:off x="457200" y="4843982"/>
            <a:ext cx="8062912" cy="1298200"/>
          </a:xfrm>
        </p:spPr>
        <p:txBody>
          <a:bodyPr>
            <a:noAutofit/>
          </a:bodyPr>
          <a:lstStyle/>
          <a:p>
            <a:r>
              <a:rPr lang="en-US" sz="1600" dirty="0" smtClean="0"/>
              <a:t>In the financial market, an increase in government borrowing can shift the demand curve for financial capital to the right from D</a:t>
            </a:r>
            <a:r>
              <a:rPr lang="en-US" sz="1600" baseline="-25000" dirty="0" smtClean="0"/>
              <a:t>0</a:t>
            </a:r>
            <a:r>
              <a:rPr lang="en-US" sz="1600" dirty="0" smtClean="0"/>
              <a:t> to D</a:t>
            </a:r>
            <a:r>
              <a:rPr lang="en-US" sz="1600" baseline="-25000" dirty="0" smtClean="0"/>
              <a:t>1</a:t>
            </a:r>
            <a:r>
              <a:rPr lang="en-US" sz="1600" dirty="0" smtClean="0"/>
              <a:t>. As the equilibrium interest rate shifts from E</a:t>
            </a:r>
            <a:r>
              <a:rPr lang="en-US" sz="1600" baseline="-25000" dirty="0" smtClean="0"/>
              <a:t>0</a:t>
            </a:r>
            <a:r>
              <a:rPr lang="en-US" sz="1600" dirty="0" smtClean="0"/>
              <a:t> to E</a:t>
            </a:r>
            <a:r>
              <a:rPr lang="en-US" sz="1600" baseline="-25000" dirty="0" smtClean="0"/>
              <a:t>1</a:t>
            </a:r>
            <a:r>
              <a:rPr lang="en-US" sz="1600" dirty="0" smtClean="0"/>
              <a:t>, the interest rate rises from 5% to 6% in this example. The higher interest rate is one economic mechanism by which government borrowing can crowd out private investment.</a:t>
            </a:r>
            <a:endParaRPr lang="en-US" sz="1600" dirty="0"/>
          </a:p>
        </p:txBody>
      </p:sp>
      <p:pic>
        <p:nvPicPr>
          <p:cNvPr id="9" name="Picture Placeholder 8" descr="CNX_Econ_C31_004.jpg"/>
          <p:cNvPicPr>
            <a:picLocks noGrp="1" noChangeAspect="1"/>
          </p:cNvPicPr>
          <p:nvPr>
            <p:ph type="pic" sz="quarter" idx="13"/>
          </p:nvPr>
        </p:nvPicPr>
        <p:blipFill>
          <a:blip r:embed="rId2"/>
          <a:stretch>
            <a:fillRect/>
          </a:stretch>
        </p:blipFill>
        <p:spPr>
          <a:xfrm>
            <a:off x="1988605" y="1122386"/>
            <a:ext cx="5000101"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31.6</a:t>
            </a:r>
            <a:endParaRPr lang="en-US" dirty="0"/>
          </a:p>
        </p:txBody>
      </p:sp>
      <p:sp>
        <p:nvSpPr>
          <p:cNvPr id="7" name="Text Placeholder 6"/>
          <p:cNvSpPr>
            <a:spLocks noGrp="1"/>
          </p:cNvSpPr>
          <p:nvPr>
            <p:ph type="body" sz="quarter" idx="14"/>
          </p:nvPr>
        </p:nvSpPr>
        <p:spPr/>
        <p:txBody>
          <a:bodyPr>
            <a:normAutofit/>
          </a:bodyPr>
          <a:lstStyle/>
          <a:p>
            <a:r>
              <a:rPr lang="en-US" sz="1600" dirty="0" smtClean="0"/>
              <a:t>The </a:t>
            </a:r>
            <a:r>
              <a:rPr lang="en-US" sz="1600" dirty="0"/>
              <a:t>graph shows that government spending on education was continually increasing up until 2006 where </a:t>
            </a:r>
            <a:r>
              <a:rPr lang="en-US" sz="1600" dirty="0" smtClean="0"/>
              <a:t>it leveled </a:t>
            </a:r>
            <a:r>
              <a:rPr lang="en-US" sz="1600" dirty="0"/>
              <a:t>off until 2008 when it increased dramatically. Since 2010, spending has steadily decreased. (Source: Office </a:t>
            </a:r>
            <a:r>
              <a:rPr lang="en-US" sz="1600" dirty="0" smtClean="0"/>
              <a:t>of Management </a:t>
            </a:r>
            <a:r>
              <a:rPr lang="en-US" sz="1600" dirty="0"/>
              <a:t>and Budget)</a:t>
            </a:r>
          </a:p>
        </p:txBody>
      </p:sp>
      <p:pic>
        <p:nvPicPr>
          <p:cNvPr id="3" name="Picture Placeholder 2" descr="CNX_Econv1-2_C31_06.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317" r="-11317"/>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31.7</a:t>
            </a:r>
            <a:endParaRPr lang="en-US" dirty="0"/>
          </a:p>
        </p:txBody>
      </p:sp>
      <p:sp>
        <p:nvSpPr>
          <p:cNvPr id="7" name="Text Placeholder 6"/>
          <p:cNvSpPr>
            <a:spLocks noGrp="1"/>
          </p:cNvSpPr>
          <p:nvPr>
            <p:ph type="body" sz="quarter" idx="14"/>
          </p:nvPr>
        </p:nvSpPr>
        <p:spPr>
          <a:xfrm>
            <a:off x="457200" y="4843982"/>
            <a:ext cx="8062912" cy="1298200"/>
          </a:xfrm>
        </p:spPr>
        <p:txBody>
          <a:bodyPr>
            <a:noAutofit/>
          </a:bodyPr>
          <a:lstStyle/>
          <a:p>
            <a:r>
              <a:rPr lang="en-US" sz="1600" dirty="0" smtClean="0"/>
              <a:t>The theory of Ricardian equivalence suggests that any increase in government borrowing will be offset by additional private saving, while any decrease in government borrowing will be offset by reduced private saving. Sometimes this theory holds true, and sometimes it does not hold true at all. (Source: Bureau of Economic Analysis and Federal Reserve Economic Data)</a:t>
            </a:r>
            <a:endParaRPr lang="en-US" sz="1600" dirty="0"/>
          </a:p>
        </p:txBody>
      </p:sp>
      <p:pic>
        <p:nvPicPr>
          <p:cNvPr id="3" name="Picture Placeholder 2" descr="CNX_Econv1-2_C31_07.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21" r="-7321"/>
          <a:stretch>
            <a:fillRect/>
          </a:stretch>
        </p:blipFill>
        <p:spPr/>
      </p:pic>
      <p:pic>
        <p:nvPicPr>
          <p:cNvPr id="9" name="Picture 8"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31.8</a:t>
            </a:r>
            <a:endParaRPr lang="en-US" dirty="0"/>
          </a:p>
        </p:txBody>
      </p:sp>
      <p:sp>
        <p:nvSpPr>
          <p:cNvPr id="7" name="Text Placeholder 6"/>
          <p:cNvSpPr>
            <a:spLocks noGrp="1"/>
          </p:cNvSpPr>
          <p:nvPr>
            <p:ph type="body" sz="quarter" idx="14"/>
          </p:nvPr>
        </p:nvSpPr>
        <p:spPr>
          <a:xfrm>
            <a:off x="457200" y="4843981"/>
            <a:ext cx="8062912" cy="1575291"/>
          </a:xfrm>
        </p:spPr>
        <p:txBody>
          <a:bodyPr>
            <a:noAutofit/>
          </a:bodyPr>
          <a:lstStyle/>
          <a:p>
            <a:r>
              <a:rPr lang="en-US" sz="1600" dirty="0" smtClean="0"/>
              <a:t>In the 1980s, the budget deficit and the trade deficit declined at the same time. However, since then, the deficits have stopped being twins. The trade deficit grew smaller in the early 1990s as the budget deficit increased, and then the trade deficit grew larger in the late 1990s as the budget deficit turned into a surplus. In the first half of the 2000s, both budget and trade deficits increased. But in 2009, the trade deficit declined as the budget deficit increased.</a:t>
            </a:r>
            <a:endParaRPr lang="en-US" sz="1600" dirty="0"/>
          </a:p>
        </p:txBody>
      </p:sp>
      <p:pic>
        <p:nvPicPr>
          <p:cNvPr id="3" name="Picture Placeholder 2" descr="CNX_Econv1-2_C31_08.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956" r="-7956"/>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470</TotalTime>
  <Words>647</Words>
  <Application>Microsoft Macintosh PowerPoint</Application>
  <PresentationFormat>On-screen Show (4:3)</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 Black</vt:lpstr>
      <vt:lpstr>Calibri</vt:lpstr>
      <vt:lpstr>Arial</vt:lpstr>
      <vt:lpstr>Essential</vt:lpstr>
      <vt:lpstr>PowerPoint Presentation</vt:lpstr>
      <vt:lpstr>Figure 31.1</vt:lpstr>
      <vt:lpstr>Figure 31.2</vt:lpstr>
      <vt:lpstr>Figure 31.3</vt:lpstr>
      <vt:lpstr>Figure 31.4</vt:lpstr>
      <vt:lpstr>Figure 31.5</vt:lpstr>
      <vt:lpstr>Figure 31.6</vt:lpstr>
      <vt:lpstr>Figure 31.7</vt:lpstr>
      <vt:lpstr>Figure 31.8</vt:lpstr>
      <vt:lpstr>Figure 31.9</vt:lpstr>
      <vt:lpstr>PowerPoint Presentation</vt:lpstr>
    </vt:vector>
  </TitlesOfParts>
  <Company>WNI</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Gaston Mpoyo</cp:lastModifiedBy>
  <cp:revision>76</cp:revision>
  <dcterms:created xsi:type="dcterms:W3CDTF">2012-06-04T02:13:36Z</dcterms:created>
  <dcterms:modified xsi:type="dcterms:W3CDTF">2017-06-22T18:50:58Z</dcterms:modified>
</cp:coreProperties>
</file>