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6"/>
  </p:handoutMasterIdLst>
  <p:sldIdLst>
    <p:sldId id="266"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p:scale>
          <a:sx n="63" d="100"/>
          <a:sy n="63" d="100"/>
        </p:scale>
        <p:origin x="2504"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6/22/17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22,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Principles of Economics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28 Monetary Policy and Bank Regulation</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14" name="Picture 13" descr="medium_covers_Page_2.png"/>
          <p:cNvPicPr>
            <a:picLocks noChangeAspect="1"/>
          </p:cNvPicPr>
          <p:nvPr/>
        </p:nvPicPr>
        <p:blipFill>
          <a:blip r:embed="rId2"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pic>
        <p:nvPicPr>
          <p:cNvPr id="5" name="Picture 4"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60954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28.9</a:t>
            </a:r>
            <a:endParaRPr lang="en-US" dirty="0"/>
          </a:p>
        </p:txBody>
      </p:sp>
      <p:sp>
        <p:nvSpPr>
          <p:cNvPr id="7" name="Text Placeholder 6"/>
          <p:cNvSpPr>
            <a:spLocks noGrp="1"/>
          </p:cNvSpPr>
          <p:nvPr>
            <p:ph type="body" sz="quarter" idx="14"/>
          </p:nvPr>
        </p:nvSpPr>
        <p:spPr>
          <a:xfrm>
            <a:off x="503380" y="4585371"/>
            <a:ext cx="8062912" cy="2101758"/>
          </a:xfrm>
        </p:spPr>
        <p:txBody>
          <a:bodyPr>
            <a:noAutofit/>
          </a:bodyPr>
          <a:lstStyle/>
          <a:p>
            <a:pPr marL="228600" indent="-228600">
              <a:buAutoNum type="alphaLcParenBoth"/>
            </a:pPr>
            <a:r>
              <a:rPr lang="en-US" sz="1600" dirty="0" smtClean="0"/>
              <a:t>In expansionary monetary policy the central bank causes the supply of money and loanable funds to increase, which lowers the interest rate, stimulating additional borrowing for investment and consumption, and shifting aggregate demand right. The result is a higher price level and, at least in the short run, higher real GDP. </a:t>
            </a:r>
          </a:p>
          <a:p>
            <a:pPr marL="228600" indent="-228600">
              <a:buAutoNum type="alphaLcParenBoth"/>
            </a:pPr>
            <a:r>
              <a:rPr lang="en-US" sz="1600" dirty="0" smtClean="0"/>
              <a:t>In contractionary monetary policy, the central bank causes the supply of money and credit in the economy to decrease, which raises the interest rate, discouraging borrowing for investment and consumption, and shifting aggregate demand left. The result is a lower price level and, at least in the short run, lower real GDP.</a:t>
            </a:r>
            <a:endParaRPr lang="en-US" sz="1600" dirty="0"/>
          </a:p>
        </p:txBody>
      </p:sp>
      <p:pic>
        <p:nvPicPr>
          <p:cNvPr id="9" name="Picture Placeholder 8" descr="CNX_Econ_C28_011.jpg"/>
          <p:cNvPicPr>
            <a:picLocks noGrp="1" noChangeAspect="1"/>
          </p:cNvPicPr>
          <p:nvPr>
            <p:ph type="pic" sz="quarter" idx="13"/>
          </p:nvPr>
        </p:nvPicPr>
        <p:blipFill>
          <a:blip r:embed="rId2"/>
          <a:stretch>
            <a:fillRect/>
          </a:stretch>
        </p:blipFill>
        <p:spPr>
          <a:xfrm>
            <a:off x="457199" y="1535494"/>
            <a:ext cx="8062913" cy="2673854"/>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28.10</a:t>
            </a:r>
            <a:endParaRPr lang="en-US" dirty="0"/>
          </a:p>
        </p:txBody>
      </p:sp>
      <p:sp>
        <p:nvSpPr>
          <p:cNvPr id="7" name="Text Placeholder 6"/>
          <p:cNvSpPr>
            <a:spLocks noGrp="1"/>
          </p:cNvSpPr>
          <p:nvPr>
            <p:ph type="body" sz="quarter" idx="14"/>
          </p:nvPr>
        </p:nvSpPr>
        <p:spPr/>
        <p:txBody>
          <a:bodyPr>
            <a:normAutofit/>
          </a:bodyPr>
          <a:lstStyle/>
          <a:p>
            <a:r>
              <a:rPr lang="en-US" sz="1600" dirty="0" smtClean="0"/>
              <a:t>Through the episodes shown here, the Federal Reserve typically reacted to higher inflation with a contractionary monetary policy and a higher interest rate, and reacted to higher unemployment with an expansionary monetary policy and a lower interest rate.</a:t>
            </a:r>
            <a:endParaRPr lang="en-US" sz="1600" dirty="0"/>
          </a:p>
        </p:txBody>
      </p:sp>
      <p:pic>
        <p:nvPicPr>
          <p:cNvPr id="3" name="Picture Placeholder 2" descr="CNX_Econv1-2_C28_10.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47" r="-13747"/>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28.11</a:t>
            </a:r>
            <a:endParaRPr lang="en-US" dirty="0"/>
          </a:p>
        </p:txBody>
      </p:sp>
      <p:sp>
        <p:nvSpPr>
          <p:cNvPr id="7" name="Text Placeholder 6"/>
          <p:cNvSpPr>
            <a:spLocks noGrp="1"/>
          </p:cNvSpPr>
          <p:nvPr>
            <p:ph type="body" sz="quarter" idx="14"/>
          </p:nvPr>
        </p:nvSpPr>
        <p:spPr/>
        <p:txBody>
          <a:bodyPr>
            <a:normAutofit/>
          </a:bodyPr>
          <a:lstStyle/>
          <a:p>
            <a:r>
              <a:rPr lang="en-US" sz="1600" dirty="0" smtClean="0"/>
              <a:t>Velocity is the nominal GDP divided by the money supply for a given year. Different measures of velocity can be calculated by using different measures of the money supply. Velocity, as calculated by using M1, has lacked a steady trend since the 1980s, instead bouncing up and down. (credit: Federal Reserve Bank of St. Louis)</a:t>
            </a:r>
            <a:endParaRPr lang="en-US" sz="1600" dirty="0"/>
          </a:p>
        </p:txBody>
      </p:sp>
      <p:pic>
        <p:nvPicPr>
          <p:cNvPr id="3" name="Picture Placeholder 2" descr="CNX_Econv1-2_C28_1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69" r="-4169"/>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28.12</a:t>
            </a:r>
            <a:endParaRPr lang="en-US" dirty="0"/>
          </a:p>
        </p:txBody>
      </p:sp>
      <p:sp>
        <p:nvSpPr>
          <p:cNvPr id="7" name="Text Placeholder 6"/>
          <p:cNvSpPr>
            <a:spLocks noGrp="1"/>
          </p:cNvSpPr>
          <p:nvPr>
            <p:ph type="body" sz="quarter" idx="14"/>
          </p:nvPr>
        </p:nvSpPr>
        <p:spPr>
          <a:xfrm>
            <a:off x="484908" y="4843981"/>
            <a:ext cx="8062912" cy="1741545"/>
          </a:xfrm>
        </p:spPr>
        <p:txBody>
          <a:bodyPr>
            <a:noAutofit/>
          </a:bodyPr>
          <a:lstStyle/>
          <a:p>
            <a:r>
              <a:rPr lang="en-US" sz="1600" dirty="0" smtClean="0"/>
              <a:t>In a neoclassical view, monetary policy affects only the price level, not the level of output in the economy. For example, an expansionary monetary policy causes aggregate demand to shift from the original AD</a:t>
            </a:r>
            <a:r>
              <a:rPr lang="en-US" sz="1600" baseline="-25000" dirty="0" smtClean="0"/>
              <a:t>0</a:t>
            </a:r>
            <a:r>
              <a:rPr lang="en-US" sz="1600" dirty="0" smtClean="0"/>
              <a:t> to AD</a:t>
            </a:r>
            <a:r>
              <a:rPr lang="en-US" sz="1600" baseline="-25000" dirty="0" smtClean="0"/>
              <a:t>1</a:t>
            </a:r>
            <a:r>
              <a:rPr lang="en-US" sz="1600" dirty="0" smtClean="0"/>
              <a:t>. However, the adjustment of the economy from the original equilibrium (E</a:t>
            </a:r>
            <a:r>
              <a:rPr lang="en-US" sz="1600" baseline="-25000" dirty="0" smtClean="0"/>
              <a:t>0</a:t>
            </a:r>
            <a:r>
              <a:rPr lang="en-US" sz="1600" dirty="0" smtClean="0"/>
              <a:t>) to the new equilibrium (E</a:t>
            </a:r>
            <a:r>
              <a:rPr lang="en-US" sz="1600" baseline="-25000" dirty="0" smtClean="0"/>
              <a:t>1</a:t>
            </a:r>
            <a:r>
              <a:rPr lang="en-US" sz="1600" dirty="0" smtClean="0"/>
              <a:t>) represents an inflationary increase in the price level from P</a:t>
            </a:r>
            <a:r>
              <a:rPr lang="en-US" sz="1600" baseline="-25000" dirty="0" smtClean="0"/>
              <a:t>0</a:t>
            </a:r>
            <a:r>
              <a:rPr lang="en-US" sz="1600" dirty="0" smtClean="0"/>
              <a:t> to P</a:t>
            </a:r>
            <a:r>
              <a:rPr lang="en-US" sz="1600" baseline="-25000" dirty="0" smtClean="0"/>
              <a:t>1</a:t>
            </a:r>
            <a:r>
              <a:rPr lang="en-US" sz="1600" dirty="0" smtClean="0"/>
              <a:t>, but has no effect in the long run on output or the unemployment rate. In fact, no shift in AD will affect the equilibrium quantity of output in this model.</a:t>
            </a:r>
            <a:endParaRPr lang="en-US" sz="1600" dirty="0"/>
          </a:p>
        </p:txBody>
      </p:sp>
      <p:pic>
        <p:nvPicPr>
          <p:cNvPr id="10" name="Picture Placeholder 9" descr="CNX_Econ_C28_009.jpg"/>
          <p:cNvPicPr>
            <a:picLocks noGrp="1" noChangeAspect="1"/>
          </p:cNvPicPr>
          <p:nvPr>
            <p:ph type="pic" sz="quarter" idx="13"/>
          </p:nvPr>
        </p:nvPicPr>
        <p:blipFill>
          <a:blip r:embed="rId2"/>
          <a:stretch>
            <a:fillRect/>
          </a:stretch>
        </p:blipFill>
        <p:spPr>
          <a:xfrm>
            <a:off x="1801593" y="1122386"/>
            <a:ext cx="5374124" cy="3500070"/>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endParaRPr lang="en-US" sz="1600" dirty="0"/>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320526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28.1</a:t>
            </a:r>
            <a:endParaRPr lang="en-US" dirty="0"/>
          </a:p>
        </p:txBody>
      </p:sp>
      <p:pic>
        <p:nvPicPr>
          <p:cNvPr id="9" name="Picture Placeholder 8" descr="CNX_Econ_C28_000.jpg"/>
          <p:cNvPicPr>
            <a:picLocks noGrp="1" noChangeAspect="1"/>
          </p:cNvPicPr>
          <p:nvPr>
            <p:ph type="pic" sz="quarter" idx="13"/>
          </p:nvPr>
        </p:nvPicPr>
        <p:blipFill>
          <a:blip r:embed="rId2"/>
          <a:stretch>
            <a:fillRect/>
          </a:stretch>
        </p:blipFill>
        <p:spPr>
          <a:xfrm>
            <a:off x="1495174" y="1122386"/>
            <a:ext cx="5986963" cy="3500071"/>
          </a:xfrm>
        </p:spPr>
      </p:pic>
      <p:sp>
        <p:nvSpPr>
          <p:cNvPr id="7" name="Text Placeholder 6"/>
          <p:cNvSpPr>
            <a:spLocks noGrp="1"/>
          </p:cNvSpPr>
          <p:nvPr>
            <p:ph type="body" sz="quarter" idx="14"/>
          </p:nvPr>
        </p:nvSpPr>
        <p:spPr/>
        <p:txBody>
          <a:bodyPr>
            <a:normAutofit/>
          </a:bodyPr>
          <a:lstStyle/>
          <a:p>
            <a:r>
              <a:rPr lang="en-US" sz="1600" dirty="0" smtClean="0"/>
              <a:t>Some of the most influential decisions regarding monetary policy in the United States are made behind these doors. (Credit: modification of work by “squirrel83”/Flickr Creative Commons)</a:t>
            </a:r>
            <a:endParaRPr lang="en-US" sz="1600" dirty="0"/>
          </a:p>
        </p:txBody>
      </p:sp>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28.2</a:t>
            </a:r>
            <a:endParaRPr lang="en-US" sz="2400" dirty="0">
              <a:solidFill>
                <a:srgbClr val="6CB255"/>
              </a:solidFill>
            </a:endParaRPr>
          </a:p>
        </p:txBody>
      </p:sp>
      <p:pic>
        <p:nvPicPr>
          <p:cNvPr id="6" name="Picture Placeholder 5" descr="CNX_Econ_C28_012.jpg"/>
          <p:cNvPicPr>
            <a:picLocks noGrp="1" noChangeAspect="1"/>
          </p:cNvPicPr>
          <p:nvPr>
            <p:ph type="pic" sz="quarter" idx="13"/>
          </p:nvPr>
        </p:nvPicPr>
        <p:blipFill>
          <a:blip r:embed="rId2"/>
          <a:stretch>
            <a:fillRect/>
          </a:stretch>
        </p:blipFill>
        <p:spPr>
          <a:xfrm>
            <a:off x="4489450" y="1200498"/>
            <a:ext cx="4030663" cy="5071366"/>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smtClean="0">
                <a:solidFill>
                  <a:schemeClr val="tx1"/>
                </a:solidFill>
              </a:rPr>
              <a:t>Janet L. Yellen is the first woman to hold the position of Chair of the Federal Reserve Board of Governors. (Credit: Board of Governors of the Federal Reserve System)</a:t>
            </a:r>
            <a:endParaRPr lang="en-US" sz="1600" dirty="0">
              <a:solidFill>
                <a:schemeClr val="tx1"/>
              </a:solidFill>
            </a:endParaRPr>
          </a:p>
        </p:txBody>
      </p:sp>
      <p:pic>
        <p:nvPicPr>
          <p:cNvPr id="7" name="Picture 6"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793688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28.3</a:t>
            </a:r>
            <a:endParaRPr lang="en-US" dirty="0"/>
          </a:p>
        </p:txBody>
      </p:sp>
      <p:sp>
        <p:nvSpPr>
          <p:cNvPr id="7" name="Text Placeholder 6"/>
          <p:cNvSpPr>
            <a:spLocks noGrp="1"/>
          </p:cNvSpPr>
          <p:nvPr>
            <p:ph type="body" sz="quarter" idx="14"/>
          </p:nvPr>
        </p:nvSpPr>
        <p:spPr/>
        <p:txBody>
          <a:bodyPr>
            <a:normAutofit/>
          </a:bodyPr>
          <a:lstStyle/>
          <a:p>
            <a:r>
              <a:rPr lang="en-US" sz="1600" dirty="0" smtClean="0"/>
              <a:t>There are twelve regional Federal Reserve banks, each with its district.</a:t>
            </a:r>
            <a:endParaRPr lang="en-US" sz="1600" dirty="0"/>
          </a:p>
        </p:txBody>
      </p:sp>
      <p:pic>
        <p:nvPicPr>
          <p:cNvPr id="10" name="Picture Placeholder 9" descr="CNX_Econ_C28_001.jpg"/>
          <p:cNvPicPr>
            <a:picLocks noGrp="1" noChangeAspect="1"/>
          </p:cNvPicPr>
          <p:nvPr>
            <p:ph type="pic" sz="quarter" idx="13"/>
          </p:nvPr>
        </p:nvPicPr>
        <p:blipFill>
          <a:blip r:embed="rId2"/>
          <a:stretch>
            <a:fillRect/>
          </a:stretch>
        </p:blipFill>
        <p:spPr>
          <a:xfrm>
            <a:off x="1284365" y="1122386"/>
            <a:ext cx="6408580"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28.4</a:t>
            </a:r>
            <a:endParaRPr lang="en-US" dirty="0"/>
          </a:p>
        </p:txBody>
      </p:sp>
      <p:sp>
        <p:nvSpPr>
          <p:cNvPr id="7" name="Text Placeholder 6"/>
          <p:cNvSpPr>
            <a:spLocks noGrp="1"/>
          </p:cNvSpPr>
          <p:nvPr>
            <p:ph type="body" sz="quarter" idx="14"/>
          </p:nvPr>
        </p:nvSpPr>
        <p:spPr/>
        <p:txBody>
          <a:bodyPr>
            <a:normAutofit/>
          </a:bodyPr>
          <a:lstStyle/>
          <a:p>
            <a:r>
              <a:rPr lang="en-US" sz="1600" dirty="0" smtClean="0"/>
              <a:t>Bank runs during the Great Depression only served to worsen the economic situation. (Credit: National Archives and Records Administration)</a:t>
            </a:r>
            <a:endParaRPr lang="en-US" sz="1600" dirty="0"/>
          </a:p>
        </p:txBody>
      </p:sp>
      <p:pic>
        <p:nvPicPr>
          <p:cNvPr id="9" name="Picture Placeholder 8" descr="CNX_Econ_C28_013.jpg"/>
          <p:cNvPicPr>
            <a:picLocks noGrp="1" noChangeAspect="1"/>
          </p:cNvPicPr>
          <p:nvPr>
            <p:ph type="pic" sz="quarter" idx="13"/>
          </p:nvPr>
        </p:nvPicPr>
        <p:blipFill>
          <a:blip r:embed="rId2"/>
          <a:stretch>
            <a:fillRect/>
          </a:stretch>
        </p:blipFill>
        <p:spPr>
          <a:xfrm>
            <a:off x="2353612" y="1122386"/>
            <a:ext cx="4270086"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28.5</a:t>
            </a:r>
            <a:endParaRPr lang="en-US" dirty="0"/>
          </a:p>
        </p:txBody>
      </p:sp>
      <p:sp>
        <p:nvSpPr>
          <p:cNvPr id="7" name="Text Placeholder 6"/>
          <p:cNvSpPr>
            <a:spLocks noGrp="1"/>
          </p:cNvSpPr>
          <p:nvPr>
            <p:ph type="body" sz="quarter" idx="14"/>
          </p:nvPr>
        </p:nvSpPr>
        <p:spPr/>
        <p:txBody>
          <a:bodyPr>
            <a:normAutofit/>
          </a:bodyPr>
          <a:lstStyle/>
          <a:p>
            <a:endParaRPr lang="en-US" sz="1600" dirty="0"/>
          </a:p>
        </p:txBody>
      </p:sp>
      <p:pic>
        <p:nvPicPr>
          <p:cNvPr id="10" name="Picture Placeholder 9" descr="CNX_Econ_C28_014.jpg"/>
          <p:cNvPicPr>
            <a:picLocks noGrp="1" noChangeAspect="1"/>
          </p:cNvPicPr>
          <p:nvPr>
            <p:ph type="pic" sz="quarter" idx="13"/>
          </p:nvPr>
        </p:nvPicPr>
        <p:blipFill>
          <a:blip r:embed="rId2"/>
          <a:stretch>
            <a:fillRect/>
          </a:stretch>
        </p:blipFill>
        <p:spPr>
          <a:xfrm>
            <a:off x="1230833" y="1122386"/>
            <a:ext cx="6515645"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28.6</a:t>
            </a:r>
            <a:endParaRPr lang="en-US" dirty="0"/>
          </a:p>
        </p:txBody>
      </p:sp>
      <p:sp>
        <p:nvSpPr>
          <p:cNvPr id="7" name="Text Placeholder 6"/>
          <p:cNvSpPr>
            <a:spLocks noGrp="1"/>
          </p:cNvSpPr>
          <p:nvPr>
            <p:ph type="body" sz="quarter" idx="14"/>
          </p:nvPr>
        </p:nvSpPr>
        <p:spPr/>
        <p:txBody>
          <a:bodyPr>
            <a:normAutofit/>
          </a:bodyPr>
          <a:lstStyle/>
          <a:p>
            <a:endParaRPr lang="en-US" sz="1600" dirty="0"/>
          </a:p>
        </p:txBody>
      </p:sp>
      <p:pic>
        <p:nvPicPr>
          <p:cNvPr id="3" name="Picture Placeholder 2" descr="CNX_Econ_C28_015.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67" r="-11167"/>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28.7</a:t>
            </a:r>
            <a:endParaRPr lang="en-US" dirty="0"/>
          </a:p>
        </p:txBody>
      </p:sp>
      <p:sp>
        <p:nvSpPr>
          <p:cNvPr id="7" name="Text Placeholder 6"/>
          <p:cNvSpPr>
            <a:spLocks noGrp="1"/>
          </p:cNvSpPr>
          <p:nvPr>
            <p:ph type="body" sz="quarter" idx="14"/>
          </p:nvPr>
        </p:nvSpPr>
        <p:spPr>
          <a:xfrm>
            <a:off x="457200" y="4843981"/>
            <a:ext cx="8062912" cy="1529109"/>
          </a:xfrm>
        </p:spPr>
        <p:txBody>
          <a:bodyPr>
            <a:noAutofit/>
          </a:bodyPr>
          <a:lstStyle/>
          <a:p>
            <a:r>
              <a:rPr lang="en-US" sz="1600" dirty="0" smtClean="0"/>
              <a:t>The original equilibrium occurs at E</a:t>
            </a:r>
            <a:r>
              <a:rPr lang="en-US" sz="1600" baseline="-25000" dirty="0" smtClean="0"/>
              <a:t>0</a:t>
            </a:r>
            <a:r>
              <a:rPr lang="en-US" sz="1600" dirty="0" smtClean="0"/>
              <a:t>. An expansionary monetary policy will shift the supply of loanable funds to the right from the original supply curve (S</a:t>
            </a:r>
            <a:r>
              <a:rPr lang="en-US" sz="1600" baseline="-25000" dirty="0" smtClean="0"/>
              <a:t>0</a:t>
            </a:r>
            <a:r>
              <a:rPr lang="en-US" sz="1600" dirty="0" smtClean="0"/>
              <a:t>) to the new supply curve (S</a:t>
            </a:r>
            <a:r>
              <a:rPr lang="en-US" sz="1600" baseline="-25000" dirty="0" smtClean="0"/>
              <a:t>1</a:t>
            </a:r>
            <a:r>
              <a:rPr lang="en-US" sz="1600" dirty="0" smtClean="0"/>
              <a:t>) and to a new equilibrium of E</a:t>
            </a:r>
            <a:r>
              <a:rPr lang="en-US" sz="1600" baseline="-25000" dirty="0" smtClean="0"/>
              <a:t>1</a:t>
            </a:r>
            <a:r>
              <a:rPr lang="en-US" sz="1600" dirty="0" smtClean="0"/>
              <a:t>, reducing the interest rate from 8% to 6%. A contractionary monetary policy will shift the supply of loanable funds to the left from the original supply curve (S</a:t>
            </a:r>
            <a:r>
              <a:rPr lang="en-US" sz="1600" baseline="-25000" dirty="0" smtClean="0"/>
              <a:t>0</a:t>
            </a:r>
            <a:r>
              <a:rPr lang="en-US" sz="1600" dirty="0" smtClean="0"/>
              <a:t>) to the new supply (S</a:t>
            </a:r>
            <a:r>
              <a:rPr lang="en-US" sz="1600" baseline="-25000" dirty="0" smtClean="0"/>
              <a:t>2</a:t>
            </a:r>
            <a:r>
              <a:rPr lang="en-US" sz="1600" dirty="0" smtClean="0"/>
              <a:t>), and raise the interest rate from 8% to 10%.</a:t>
            </a:r>
            <a:endParaRPr lang="en-US" sz="1600" dirty="0"/>
          </a:p>
        </p:txBody>
      </p:sp>
      <p:pic>
        <p:nvPicPr>
          <p:cNvPr id="10" name="Picture Placeholder 9" descr="CNX_Econ_C28_002.jpg"/>
          <p:cNvPicPr>
            <a:picLocks noGrp="1" noChangeAspect="1"/>
          </p:cNvPicPr>
          <p:nvPr>
            <p:ph type="pic" sz="quarter" idx="13"/>
          </p:nvPr>
        </p:nvPicPr>
        <p:blipFill>
          <a:blip r:embed="rId2"/>
          <a:stretch>
            <a:fillRect/>
          </a:stretch>
        </p:blipFill>
        <p:spPr>
          <a:xfrm>
            <a:off x="2301111" y="1122386"/>
            <a:ext cx="4375088"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28.8</a:t>
            </a:r>
            <a:endParaRPr lang="en-US" dirty="0"/>
          </a:p>
        </p:txBody>
      </p:sp>
      <p:sp>
        <p:nvSpPr>
          <p:cNvPr id="7" name="Text Placeholder 6"/>
          <p:cNvSpPr>
            <a:spLocks noGrp="1"/>
          </p:cNvSpPr>
          <p:nvPr>
            <p:ph type="body" sz="quarter" idx="14"/>
          </p:nvPr>
        </p:nvSpPr>
        <p:spPr>
          <a:xfrm>
            <a:off x="457199" y="4843982"/>
            <a:ext cx="8367221" cy="1852382"/>
          </a:xfrm>
        </p:spPr>
        <p:txBody>
          <a:bodyPr>
            <a:noAutofit/>
          </a:bodyPr>
          <a:lstStyle/>
          <a:p>
            <a:pPr marL="228600" indent="-228600">
              <a:buAutoNum type="alphaLcParenBoth"/>
            </a:pPr>
            <a:r>
              <a:rPr lang="en-US" sz="1400" dirty="0" smtClean="0"/>
              <a:t>The </a:t>
            </a:r>
            <a:r>
              <a:rPr lang="en-US" sz="1400" dirty="0"/>
              <a:t>economy is originally in a recession </a:t>
            </a:r>
            <a:r>
              <a:rPr lang="en-US" sz="1400" dirty="0" smtClean="0"/>
              <a:t>with the </a:t>
            </a:r>
            <a:r>
              <a:rPr lang="en-US" sz="1400" dirty="0"/>
              <a:t>equilibrium output and price level shown at </a:t>
            </a:r>
            <a:r>
              <a:rPr lang="en-US" sz="1400" dirty="0" smtClean="0"/>
              <a:t>E0. Expansionary </a:t>
            </a:r>
            <a:r>
              <a:rPr lang="en-US" sz="1400" dirty="0"/>
              <a:t>monetary policy will reduce interest rates and </a:t>
            </a:r>
            <a:r>
              <a:rPr lang="en-US" sz="1400" dirty="0" smtClean="0"/>
              <a:t>shift aggregate </a:t>
            </a:r>
            <a:r>
              <a:rPr lang="en-US" sz="1400" dirty="0"/>
              <a:t>demand to the right from AD0 to AD1, leading to the new equilibrium (E1) at the potential GDP level </a:t>
            </a:r>
            <a:r>
              <a:rPr lang="en-US" sz="1400" dirty="0" smtClean="0"/>
              <a:t>of output </a:t>
            </a:r>
            <a:r>
              <a:rPr lang="en-US" sz="1400" dirty="0"/>
              <a:t>with a relatively small rise in the price level.</a:t>
            </a:r>
            <a:endParaRPr lang="en-US" sz="1400" dirty="0" smtClean="0"/>
          </a:p>
          <a:p>
            <a:pPr marL="228600" indent="-228600">
              <a:buAutoNum type="alphaLcParenBoth"/>
            </a:pPr>
            <a:r>
              <a:rPr lang="en-US" sz="1400" dirty="0" smtClean="0"/>
              <a:t>The economy is originally producing above the potential GDP level of output at the equilibrium Ei and is experiencing pressures for an inflationary rise in the price level. Contractionary monetary policy will shift aggregate demand to the left from AD</a:t>
            </a:r>
            <a:r>
              <a:rPr lang="en-US" sz="1400" baseline="-25000" dirty="0" smtClean="0"/>
              <a:t>0</a:t>
            </a:r>
            <a:r>
              <a:rPr lang="en-US" sz="1400" dirty="0" smtClean="0"/>
              <a:t> to AD</a:t>
            </a:r>
            <a:r>
              <a:rPr lang="en-US" sz="1400" baseline="-25000" dirty="0" smtClean="0"/>
              <a:t>1</a:t>
            </a:r>
            <a:r>
              <a:rPr lang="en-US" sz="1400" dirty="0" smtClean="0"/>
              <a:t>, thus leading to a new equilibrium (Ep) at the potential GDP level of output.</a:t>
            </a:r>
            <a:endParaRPr lang="en-US" sz="1400" dirty="0"/>
          </a:p>
        </p:txBody>
      </p:sp>
      <p:pic>
        <p:nvPicPr>
          <p:cNvPr id="3" name="Picture Placeholder 2" descr="CNX_Econv1-2_C28_08.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037" r="-9037"/>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727</Words>
  <Application>Microsoft Macintosh PowerPoint</Application>
  <PresentationFormat>On-screen Show (4:3)</PresentationFormat>
  <Paragraphs>29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 Black</vt:lpstr>
      <vt:lpstr>Calibri</vt:lpstr>
      <vt:lpstr>Arial</vt:lpstr>
      <vt:lpstr>Essential</vt:lpstr>
      <vt:lpstr>PowerPoint Presentation</vt:lpstr>
      <vt:lpstr>Figure 28.1</vt:lpstr>
      <vt:lpstr>Figure 28.2</vt:lpstr>
      <vt:lpstr>Figure 28.3</vt:lpstr>
      <vt:lpstr>Figure 28.4</vt:lpstr>
      <vt:lpstr>Figure 28.5</vt:lpstr>
      <vt:lpstr>Figure 28.6</vt:lpstr>
      <vt:lpstr>Figure 28.7</vt:lpstr>
      <vt:lpstr>Figure 28.8</vt:lpstr>
      <vt:lpstr>Figure 28.9</vt:lpstr>
      <vt:lpstr>Figure 28.10</vt:lpstr>
      <vt:lpstr>Figure 28.11</vt:lpstr>
      <vt:lpstr>Figure 28.12</vt:lpstr>
      <vt:lpstr>PowerPoint Presentation</vt:lpstr>
    </vt:vector>
  </TitlesOfParts>
  <Company>WNI</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Gaston Mpoyo</cp:lastModifiedBy>
  <cp:revision>68</cp:revision>
  <dcterms:created xsi:type="dcterms:W3CDTF">2012-06-04T02:13:36Z</dcterms:created>
  <dcterms:modified xsi:type="dcterms:W3CDTF">2017-06-22T18:50:32Z</dcterms:modified>
</cp:coreProperties>
</file>