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2"/>
  </p:handoutMasterIdLst>
  <p:sldIdLst>
    <p:sldId id="256" r:id="rId2"/>
    <p:sldId id="277" r:id="rId3"/>
    <p:sldId id="279" r:id="rId4"/>
    <p:sldId id="280" r:id="rId5"/>
    <p:sldId id="281" r:id="rId6"/>
    <p:sldId id="282" r:id="rId7"/>
    <p:sldId id="283" r:id="rId8"/>
    <p:sldId id="284" r:id="rId9"/>
    <p:sldId id="285" r:id="rId10"/>
    <p:sldId id="28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592" autoAdjust="0"/>
  </p:normalViewPr>
  <p:slideViewPr>
    <p:cSldViewPr snapToGrid="0" snapToObjects="1">
      <p:cViewPr>
        <p:scale>
          <a:sx n="68" d="100"/>
          <a:sy n="68" d="100"/>
        </p:scale>
        <p:origin x="2384"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21 Unemployment</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606050"/>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dirty="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320526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21.1</a:t>
            </a:r>
            <a:endParaRPr lang="en-US" dirty="0"/>
          </a:p>
        </p:txBody>
      </p:sp>
      <p:pic>
        <p:nvPicPr>
          <p:cNvPr id="9" name="Picture Placeholder 8" descr="CNX_Econ_C21_016.jpg"/>
          <p:cNvPicPr>
            <a:picLocks noGrp="1" noChangeAspect="1"/>
          </p:cNvPicPr>
          <p:nvPr>
            <p:ph type="pic" sz="quarter" idx="13"/>
          </p:nvPr>
        </p:nvPicPr>
        <p:blipFill>
          <a:blip r:embed="rId2"/>
          <a:stretch>
            <a:fillRect/>
          </a:stretch>
        </p:blipFill>
        <p:spPr>
          <a:xfrm>
            <a:off x="1521204" y="1122386"/>
            <a:ext cx="5934903" cy="3500071"/>
          </a:xfrm>
        </p:spPr>
      </p:pic>
      <p:sp>
        <p:nvSpPr>
          <p:cNvPr id="7" name="Text Placeholder 6"/>
          <p:cNvSpPr>
            <a:spLocks noGrp="1"/>
          </p:cNvSpPr>
          <p:nvPr>
            <p:ph type="body" sz="quarter" idx="14"/>
          </p:nvPr>
        </p:nvSpPr>
        <p:spPr/>
        <p:txBody>
          <a:bodyPr>
            <a:normAutofit/>
          </a:bodyPr>
          <a:lstStyle/>
          <a:p>
            <a:r>
              <a:rPr lang="en-US" sz="1600" dirty="0" smtClean="0"/>
              <a:t>Borders was one of the many companies unable to recover from the economic recession of 2008-2009. (Credit: modification of work by Luis Villa del Campo/</a:t>
            </a:r>
            <a:r>
              <a:rPr lang="en-US" sz="1600" dirty="0" err="1" smtClean="0"/>
              <a:t>Flickr</a:t>
            </a:r>
            <a:r>
              <a:rPr lang="en-US" sz="1600" dirty="0" smtClean="0"/>
              <a:t> Creative Commons)</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21.2</a:t>
            </a:r>
            <a:endParaRPr lang="en-US" dirty="0"/>
          </a:p>
        </p:txBody>
      </p:sp>
      <p:sp>
        <p:nvSpPr>
          <p:cNvPr id="7" name="Text Placeholder 6"/>
          <p:cNvSpPr>
            <a:spLocks noGrp="1"/>
          </p:cNvSpPr>
          <p:nvPr>
            <p:ph type="body" sz="quarter" idx="14"/>
          </p:nvPr>
        </p:nvSpPr>
        <p:spPr/>
        <p:txBody>
          <a:bodyPr>
            <a:normAutofit/>
          </a:bodyPr>
          <a:lstStyle/>
          <a:p>
            <a:r>
              <a:rPr lang="en-US" sz="1600" dirty="0"/>
              <a:t>The total adult, working-age population in February 2015 was 249.9 million. Out of this </a:t>
            </a:r>
            <a:r>
              <a:rPr lang="en-US" sz="1600" dirty="0" smtClean="0"/>
              <a:t>total population</a:t>
            </a:r>
            <a:r>
              <a:rPr lang="en-US" sz="1600" dirty="0"/>
              <a:t>, 148.3 were classified as employed, and 8.7 million were classified as unemployed. The remaining </a:t>
            </a:r>
            <a:r>
              <a:rPr lang="en-US" sz="1600" dirty="0" smtClean="0"/>
              <a:t>92.9 were </a:t>
            </a:r>
            <a:r>
              <a:rPr lang="en-US" sz="1600" dirty="0"/>
              <a:t>classified as out of the labor force. As you will learn, however, this seemingly simple chart does not tell </a:t>
            </a:r>
            <a:r>
              <a:rPr lang="en-US" sz="1600" dirty="0" smtClean="0"/>
              <a:t>the whole </a:t>
            </a:r>
            <a:r>
              <a:rPr lang="en-US" sz="1600" dirty="0"/>
              <a:t>story.</a:t>
            </a:r>
          </a:p>
        </p:txBody>
      </p:sp>
      <p:pic>
        <p:nvPicPr>
          <p:cNvPr id="3" name="Picture Placeholder 2" descr="CNX_Econv1-2_C21_0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0398" r="-70398"/>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21.3</a:t>
            </a:r>
            <a:endParaRPr lang="en-US" dirty="0"/>
          </a:p>
        </p:txBody>
      </p:sp>
      <p:sp>
        <p:nvSpPr>
          <p:cNvPr id="7" name="Text Placeholder 6"/>
          <p:cNvSpPr>
            <a:spLocks noGrp="1"/>
          </p:cNvSpPr>
          <p:nvPr>
            <p:ph type="body" sz="quarter" idx="14"/>
          </p:nvPr>
        </p:nvSpPr>
        <p:spPr/>
        <p:txBody>
          <a:bodyPr>
            <a:normAutofit/>
          </a:bodyPr>
          <a:lstStyle/>
          <a:p>
            <a:r>
              <a:rPr lang="en-US" sz="1600" dirty="0"/>
              <a:t>The U.S. unemployment rate moves up and down as </a:t>
            </a:r>
            <a:r>
              <a:rPr lang="en-US" sz="1600" dirty="0" smtClean="0"/>
              <a:t>the economy </a:t>
            </a:r>
            <a:r>
              <a:rPr lang="en-US" sz="1600" dirty="0"/>
              <a:t>moves in and out of recessions. But over time, the unemployment rate seems to return to a range of 4% </a:t>
            </a:r>
            <a:r>
              <a:rPr lang="en-US" sz="1600" dirty="0" smtClean="0"/>
              <a:t>to 6</a:t>
            </a:r>
            <a:r>
              <a:rPr lang="en-US" sz="1600" dirty="0"/>
              <a:t>%. There does not seem to be a long-term trend toward the rate moving generally higher or generally lower</a:t>
            </a:r>
            <a:r>
              <a:rPr lang="en-US" sz="1600" dirty="0" smtClean="0"/>
              <a:t>. (</a:t>
            </a:r>
            <a:r>
              <a:rPr lang="en-US" sz="1600" dirty="0"/>
              <a:t>Source: </a:t>
            </a:r>
            <a:r>
              <a:rPr lang="en-US" sz="1600" dirty="0" err="1"/>
              <a:t>www.census.gov</a:t>
            </a:r>
            <a:r>
              <a:rPr lang="en-US" sz="1600" dirty="0"/>
              <a:t>/cps)</a:t>
            </a:r>
          </a:p>
        </p:txBody>
      </p:sp>
      <p:pic>
        <p:nvPicPr>
          <p:cNvPr id="3" name="Picture Placeholder 2" descr="CNX_Econv1-2_C21_0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806" r="-24806"/>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21.4</a:t>
            </a:r>
            <a:endParaRPr lang="en-US" dirty="0"/>
          </a:p>
        </p:txBody>
      </p:sp>
      <p:sp>
        <p:nvSpPr>
          <p:cNvPr id="7" name="Text Placeholder 6"/>
          <p:cNvSpPr>
            <a:spLocks noGrp="1"/>
          </p:cNvSpPr>
          <p:nvPr>
            <p:ph type="body" sz="quarter" idx="14"/>
          </p:nvPr>
        </p:nvSpPr>
        <p:spPr>
          <a:xfrm>
            <a:off x="457200" y="4843981"/>
            <a:ext cx="8062912" cy="1787727"/>
          </a:xfrm>
        </p:spPr>
        <p:txBody>
          <a:bodyPr>
            <a:noAutofit/>
          </a:bodyPr>
          <a:lstStyle/>
          <a:p>
            <a:pPr marL="342900" indent="-342900">
              <a:buAutoNum type="alphaLcParenBoth"/>
            </a:pPr>
            <a:r>
              <a:rPr lang="en-US" sz="1200" dirty="0" smtClean="0"/>
              <a:t>By </a:t>
            </a:r>
            <a:r>
              <a:rPr lang="en-US" sz="1200" dirty="0"/>
              <a:t>gender, 1972–2014. Unemployment rates </a:t>
            </a:r>
            <a:r>
              <a:rPr lang="en-US" sz="1200" dirty="0" smtClean="0"/>
              <a:t>for men </a:t>
            </a:r>
            <a:r>
              <a:rPr lang="en-US" sz="1200" dirty="0"/>
              <a:t>used to be lower than unemployment rates for women, but in recent decades, the two rates have been </a:t>
            </a:r>
            <a:r>
              <a:rPr lang="en-US" sz="1200" dirty="0" smtClean="0"/>
              <a:t>very close</a:t>
            </a:r>
            <a:r>
              <a:rPr lang="en-US" sz="1200" dirty="0"/>
              <a:t>, often with the unemployment rate for men somewhat higher</a:t>
            </a:r>
            <a:r>
              <a:rPr lang="en-US" sz="1200" dirty="0" smtClean="0"/>
              <a:t>.</a:t>
            </a:r>
          </a:p>
          <a:p>
            <a:pPr marL="342900" indent="-342900">
              <a:buAutoNum type="alphaLcParenBoth"/>
            </a:pPr>
            <a:r>
              <a:rPr lang="en-US" sz="1200" dirty="0" smtClean="0"/>
              <a:t>By </a:t>
            </a:r>
            <a:r>
              <a:rPr lang="en-US" sz="1200" dirty="0"/>
              <a:t>age, 1972–2014. Unemployment rates </a:t>
            </a:r>
            <a:r>
              <a:rPr lang="en-US" sz="1200" dirty="0" smtClean="0"/>
              <a:t>are highest </a:t>
            </a:r>
            <a:r>
              <a:rPr lang="en-US" sz="1200" dirty="0"/>
              <a:t>for the very young and become lower with age</a:t>
            </a:r>
            <a:r>
              <a:rPr lang="en-US" sz="1200" dirty="0" smtClean="0"/>
              <a:t>.</a:t>
            </a:r>
          </a:p>
          <a:p>
            <a:pPr marL="342900" indent="-342900">
              <a:buAutoNum type="alphaLcParenBoth"/>
            </a:pPr>
            <a:r>
              <a:rPr lang="en-US" sz="1200" dirty="0" smtClean="0"/>
              <a:t>By </a:t>
            </a:r>
            <a:r>
              <a:rPr lang="en-US" sz="1200" dirty="0"/>
              <a:t>race and ethnicity, 1972–2014. </a:t>
            </a:r>
            <a:r>
              <a:rPr lang="en-US" sz="1200" dirty="0" smtClean="0"/>
              <a:t>Although unemployment </a:t>
            </a:r>
            <a:r>
              <a:rPr lang="en-US" sz="1200" dirty="0"/>
              <a:t>rates for all groups tend to rise and fall together, the unemployment rate for whites has been </a:t>
            </a:r>
            <a:r>
              <a:rPr lang="en-US" sz="1200" dirty="0" smtClean="0"/>
              <a:t>lower than </a:t>
            </a:r>
            <a:r>
              <a:rPr lang="en-US" sz="1200" dirty="0"/>
              <a:t>the unemployment rate for blacks and Hispanics in recent decades. (Source: </a:t>
            </a:r>
            <a:r>
              <a:rPr lang="en-US" sz="1200" dirty="0" err="1"/>
              <a:t>www.bls.gov</a:t>
            </a:r>
            <a:r>
              <a:rPr lang="en-US" sz="1200" dirty="0"/>
              <a:t>)</a:t>
            </a:r>
          </a:p>
        </p:txBody>
      </p:sp>
      <p:pic>
        <p:nvPicPr>
          <p:cNvPr id="3" name="Picture Placeholder 2" descr="CNX_Econv1-2_C21_04.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0830" r="-60830"/>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21.5</a:t>
            </a:r>
            <a:endParaRPr lang="en-US" dirty="0"/>
          </a:p>
        </p:txBody>
      </p:sp>
      <p:sp>
        <p:nvSpPr>
          <p:cNvPr id="7" name="Text Placeholder 6"/>
          <p:cNvSpPr>
            <a:spLocks noGrp="1"/>
          </p:cNvSpPr>
          <p:nvPr>
            <p:ph type="body" sz="quarter" idx="14"/>
          </p:nvPr>
        </p:nvSpPr>
        <p:spPr/>
        <p:txBody>
          <a:bodyPr>
            <a:normAutofit/>
          </a:bodyPr>
          <a:lstStyle/>
          <a:p>
            <a:r>
              <a:rPr lang="en-US" sz="1600" dirty="0" smtClean="0"/>
              <a:t>In a labor market with flexible wages, the equilibrium will occur at wage We and quantity </a:t>
            </a:r>
            <a:r>
              <a:rPr lang="en-US" sz="1600" dirty="0" err="1" smtClean="0"/>
              <a:t>Qe</a:t>
            </a:r>
            <a:r>
              <a:rPr lang="en-US" sz="1600" dirty="0" smtClean="0"/>
              <a:t>, where the number of people looking for jobs (shown by S) equals the number of jobs available (shown by D).</a:t>
            </a:r>
            <a:endParaRPr lang="en-US" sz="1600" dirty="0"/>
          </a:p>
        </p:txBody>
      </p:sp>
      <p:pic>
        <p:nvPicPr>
          <p:cNvPr id="9" name="Picture Placeholder 8" descr="CNX_Econ_C21_006.jpg"/>
          <p:cNvPicPr>
            <a:picLocks noGrp="1" noChangeAspect="1"/>
          </p:cNvPicPr>
          <p:nvPr>
            <p:ph type="pic" sz="quarter" idx="13"/>
          </p:nvPr>
        </p:nvPicPr>
        <p:blipFill>
          <a:blip r:embed="rId2"/>
          <a:stretch>
            <a:fillRect/>
          </a:stretch>
        </p:blipFill>
        <p:spPr>
          <a:xfrm>
            <a:off x="2272701" y="1122386"/>
            <a:ext cx="4431908"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21.6</a:t>
            </a:r>
            <a:endParaRPr lang="en-US" dirty="0"/>
          </a:p>
        </p:txBody>
      </p:sp>
      <p:sp>
        <p:nvSpPr>
          <p:cNvPr id="7" name="Text Placeholder 6"/>
          <p:cNvSpPr>
            <a:spLocks noGrp="1"/>
          </p:cNvSpPr>
          <p:nvPr>
            <p:ph type="body" sz="quarter" idx="14"/>
          </p:nvPr>
        </p:nvSpPr>
        <p:spPr/>
        <p:txBody>
          <a:bodyPr>
            <a:normAutofit/>
          </a:bodyPr>
          <a:lstStyle/>
          <a:p>
            <a:r>
              <a:rPr lang="en-US" sz="1600" dirty="0" smtClean="0"/>
              <a:t>Because the wage rate is stuck at W, above the equilibrium, the number of job seekers (Qs) is greater than the number of job openings (</a:t>
            </a:r>
            <a:r>
              <a:rPr lang="en-US" sz="1600" dirty="0" err="1" smtClean="0"/>
              <a:t>Qd</a:t>
            </a:r>
            <a:r>
              <a:rPr lang="en-US" sz="1600" dirty="0" smtClean="0"/>
              <a:t>). The result is unemployment, shown by the bracket in the figure.</a:t>
            </a:r>
            <a:endParaRPr lang="en-US" sz="1600" dirty="0"/>
          </a:p>
        </p:txBody>
      </p:sp>
      <p:pic>
        <p:nvPicPr>
          <p:cNvPr id="10" name="Picture Placeholder 9" descr="CNX_Econ_C21_013.jpg"/>
          <p:cNvPicPr>
            <a:picLocks noGrp="1" noChangeAspect="1"/>
          </p:cNvPicPr>
          <p:nvPr>
            <p:ph type="pic" sz="quarter" idx="13"/>
          </p:nvPr>
        </p:nvPicPr>
        <p:blipFill>
          <a:blip r:embed="rId2"/>
          <a:stretch>
            <a:fillRect/>
          </a:stretch>
        </p:blipFill>
        <p:spPr>
          <a:xfrm>
            <a:off x="2265483" y="1122386"/>
            <a:ext cx="4446344"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21.7</a:t>
            </a:r>
            <a:endParaRPr lang="en-US" dirty="0"/>
          </a:p>
        </p:txBody>
      </p:sp>
      <p:sp>
        <p:nvSpPr>
          <p:cNvPr id="7" name="Text Placeholder 6"/>
          <p:cNvSpPr>
            <a:spLocks noGrp="1"/>
          </p:cNvSpPr>
          <p:nvPr>
            <p:ph type="body" sz="quarter" idx="14"/>
          </p:nvPr>
        </p:nvSpPr>
        <p:spPr>
          <a:xfrm>
            <a:off x="457200" y="4843981"/>
            <a:ext cx="8062912" cy="1926273"/>
          </a:xfrm>
        </p:spPr>
        <p:txBody>
          <a:bodyPr>
            <a:noAutofit/>
          </a:bodyPr>
          <a:lstStyle/>
          <a:p>
            <a:pPr marL="342900" indent="-342900">
              <a:buAutoNum type="alphaLcParenBoth"/>
            </a:pPr>
            <a:r>
              <a:rPr lang="en-US" sz="1600" dirty="0" smtClean="0"/>
              <a:t>In a labor market where wages are able to rise, an increase in the demand for labor from D</a:t>
            </a:r>
            <a:r>
              <a:rPr lang="en-US" sz="1600" baseline="-25000" dirty="0" smtClean="0"/>
              <a:t>0</a:t>
            </a:r>
            <a:r>
              <a:rPr lang="en-US" sz="1600" dirty="0" smtClean="0"/>
              <a:t> to D</a:t>
            </a:r>
            <a:r>
              <a:rPr lang="en-US" sz="1600" baseline="-25000" dirty="0" smtClean="0"/>
              <a:t>1</a:t>
            </a:r>
            <a:r>
              <a:rPr lang="en-US" sz="1600" dirty="0" smtClean="0"/>
              <a:t> leads to an increase in equilibrium quantity of labor hired from Q</a:t>
            </a:r>
            <a:r>
              <a:rPr lang="en-US" sz="1600" baseline="-25000" dirty="0" smtClean="0"/>
              <a:t>0</a:t>
            </a:r>
            <a:r>
              <a:rPr lang="en-US" sz="1600" dirty="0" smtClean="0"/>
              <a:t> to Q</a:t>
            </a:r>
            <a:r>
              <a:rPr lang="en-US" sz="1600" baseline="-25000" dirty="0" smtClean="0"/>
              <a:t>1</a:t>
            </a:r>
            <a:r>
              <a:rPr lang="en-US" sz="1600" dirty="0" smtClean="0"/>
              <a:t> and a rise in the equilibrium wage from W</a:t>
            </a:r>
            <a:r>
              <a:rPr lang="en-US" sz="1600" baseline="-25000" dirty="0" smtClean="0"/>
              <a:t>0</a:t>
            </a:r>
            <a:r>
              <a:rPr lang="en-US" sz="1600" dirty="0" smtClean="0"/>
              <a:t> to W</a:t>
            </a:r>
            <a:r>
              <a:rPr lang="en-US" sz="1600" baseline="-25000" dirty="0" smtClean="0"/>
              <a:t>1</a:t>
            </a:r>
            <a:r>
              <a:rPr lang="en-US" sz="1600" dirty="0" smtClean="0"/>
              <a:t>. </a:t>
            </a:r>
          </a:p>
          <a:p>
            <a:pPr marL="342900" indent="-342900">
              <a:buAutoNum type="alphaLcParenBoth"/>
            </a:pPr>
            <a:r>
              <a:rPr lang="en-US" sz="1600" dirty="0" smtClean="0"/>
              <a:t>In a labor market where wages do not decline, a fall in the demand for labor from D</a:t>
            </a:r>
            <a:r>
              <a:rPr lang="en-US" sz="1600" baseline="-25000" dirty="0" smtClean="0"/>
              <a:t>0</a:t>
            </a:r>
            <a:r>
              <a:rPr lang="en-US" sz="1600" dirty="0" smtClean="0"/>
              <a:t> to D</a:t>
            </a:r>
            <a:r>
              <a:rPr lang="en-US" sz="1600" baseline="-25000" dirty="0" smtClean="0"/>
              <a:t>1</a:t>
            </a:r>
            <a:r>
              <a:rPr lang="en-US" sz="1600" dirty="0" smtClean="0"/>
              <a:t> leads to a decline in the quantity of labor demanded at the original wage (W</a:t>
            </a:r>
            <a:r>
              <a:rPr lang="en-US" sz="1600" baseline="-25000" dirty="0" smtClean="0"/>
              <a:t>0</a:t>
            </a:r>
            <a:r>
              <a:rPr lang="en-US" sz="1600" dirty="0" smtClean="0"/>
              <a:t>) from Q</a:t>
            </a:r>
            <a:r>
              <a:rPr lang="en-US" sz="1600" baseline="-25000" dirty="0" smtClean="0"/>
              <a:t>0</a:t>
            </a:r>
            <a:r>
              <a:rPr lang="en-US" sz="1600" dirty="0" smtClean="0"/>
              <a:t> to Q</a:t>
            </a:r>
            <a:r>
              <a:rPr lang="en-US" sz="1600" baseline="-25000" dirty="0" smtClean="0"/>
              <a:t>2</a:t>
            </a:r>
            <a:r>
              <a:rPr lang="en-US" sz="1600" dirty="0" smtClean="0"/>
              <a:t>. These workers will want to work at the prevailing wage (W</a:t>
            </a:r>
            <a:r>
              <a:rPr lang="en-US" sz="1600" baseline="-25000" dirty="0" smtClean="0"/>
              <a:t>0</a:t>
            </a:r>
            <a:r>
              <a:rPr lang="en-US" sz="1600" dirty="0" smtClean="0"/>
              <a:t>), but will not be able to find jobs.</a:t>
            </a:r>
            <a:endParaRPr lang="en-US" sz="1600" dirty="0"/>
          </a:p>
        </p:txBody>
      </p:sp>
      <p:pic>
        <p:nvPicPr>
          <p:cNvPr id="9" name="Picture Placeholder 8" descr="CNX_Econ_C21_014.jpg"/>
          <p:cNvPicPr>
            <a:picLocks noGrp="1" noChangeAspect="1"/>
          </p:cNvPicPr>
          <p:nvPr>
            <p:ph type="pic" sz="quarter" idx="13"/>
          </p:nvPr>
        </p:nvPicPr>
        <p:blipFill>
          <a:blip r:embed="rId2"/>
          <a:stretch>
            <a:fillRect/>
          </a:stretch>
        </p:blipFill>
        <p:spPr>
          <a:xfrm>
            <a:off x="532053" y="1122386"/>
            <a:ext cx="7913204"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21.8</a:t>
            </a:r>
            <a:endParaRPr lang="en-US" dirty="0"/>
          </a:p>
        </p:txBody>
      </p:sp>
      <p:sp>
        <p:nvSpPr>
          <p:cNvPr id="7" name="Text Placeholder 6"/>
          <p:cNvSpPr>
            <a:spLocks noGrp="1"/>
          </p:cNvSpPr>
          <p:nvPr>
            <p:ph type="body" sz="quarter" idx="14"/>
          </p:nvPr>
        </p:nvSpPr>
        <p:spPr>
          <a:xfrm>
            <a:off x="457200" y="4843982"/>
            <a:ext cx="8062912" cy="1870854"/>
          </a:xfrm>
        </p:spPr>
        <p:txBody>
          <a:bodyPr>
            <a:noAutofit/>
          </a:bodyPr>
          <a:lstStyle/>
          <a:p>
            <a:pPr marL="342900" indent="-342900">
              <a:buAutoNum type="alphaLcParenBoth"/>
            </a:pPr>
            <a:r>
              <a:rPr lang="en-US" sz="1200" dirty="0" smtClean="0"/>
              <a:t>Productivity is rising, increasing the demand for labor. Employers and workers become used to the pattern of wage increases. Then productivity suddenly stops increasing. However, the expectations of employers and workers for wage increases do not shift immediately, so wages keep rising as before. But the demand for labor has not increased, so at wage W</a:t>
            </a:r>
            <a:r>
              <a:rPr lang="en-US" sz="1200" baseline="-25000" dirty="0" smtClean="0"/>
              <a:t>4</a:t>
            </a:r>
            <a:r>
              <a:rPr lang="en-US" sz="1200" dirty="0" smtClean="0"/>
              <a:t>, unemployment exists where the quantity supplied of labor exceeds the quantity demanded. </a:t>
            </a:r>
          </a:p>
          <a:p>
            <a:pPr marL="342900" indent="-342900">
              <a:buAutoNum type="alphaLcParenBoth"/>
            </a:pPr>
            <a:r>
              <a:rPr lang="en-US" sz="1200" dirty="0" smtClean="0"/>
              <a:t>The rate of productivity increase has been zero for a time, so employers and workers have come to accept the equilibrium wage level (W). Then productivity increases unexpectedly, shifting demand for labor from D</a:t>
            </a:r>
            <a:r>
              <a:rPr lang="en-US" sz="1200" baseline="-25000" dirty="0" smtClean="0"/>
              <a:t>0</a:t>
            </a:r>
            <a:r>
              <a:rPr lang="en-US" sz="1200" dirty="0" smtClean="0"/>
              <a:t> to D</a:t>
            </a:r>
            <a:r>
              <a:rPr lang="en-US" sz="1200" baseline="-25000" dirty="0" smtClean="0"/>
              <a:t>1</a:t>
            </a:r>
            <a:r>
              <a:rPr lang="en-US" sz="1200" dirty="0" smtClean="0"/>
              <a:t>. At the wage (W), this means that the quantity demanded of labor exceeds the quantity supplied, and with job offers plentiful, the unemployment rate will be low.</a:t>
            </a:r>
            <a:endParaRPr lang="en-US" sz="1200" dirty="0"/>
          </a:p>
        </p:txBody>
      </p:sp>
      <p:pic>
        <p:nvPicPr>
          <p:cNvPr id="9" name="Picture Placeholder 8" descr="CNX_Econ_C21_015.jpg"/>
          <p:cNvPicPr>
            <a:picLocks noGrp="1" noChangeAspect="1"/>
          </p:cNvPicPr>
          <p:nvPr>
            <p:ph type="pic" sz="quarter" idx="13"/>
          </p:nvPr>
        </p:nvPicPr>
        <p:blipFill>
          <a:blip r:embed="rId2"/>
          <a:stretch>
            <a:fillRect/>
          </a:stretch>
        </p:blipFill>
        <p:spPr>
          <a:xfrm>
            <a:off x="457199" y="1151300"/>
            <a:ext cx="8062913" cy="3442243"/>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271</TotalTime>
  <Words>676</Words>
  <Application>Microsoft Macintosh PowerPoint</Application>
  <PresentationFormat>On-screen Show (4:3)</PresentationFormat>
  <Paragraphs>25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 Black</vt:lpstr>
      <vt:lpstr>Calibri</vt:lpstr>
      <vt:lpstr>Arial</vt:lpstr>
      <vt:lpstr>Essential</vt:lpstr>
      <vt:lpstr>PowerPoint Presentation</vt:lpstr>
      <vt:lpstr>Figure 21.1</vt:lpstr>
      <vt:lpstr>Figure 21.2</vt:lpstr>
      <vt:lpstr>Figure 21.3</vt:lpstr>
      <vt:lpstr>Figure 21.4</vt:lpstr>
      <vt:lpstr>Figure 21.5</vt:lpstr>
      <vt:lpstr>Figure 21.6</vt:lpstr>
      <vt:lpstr>Figure 21.7</vt:lpstr>
      <vt:lpstr>Figure 21.8</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55</cp:revision>
  <dcterms:created xsi:type="dcterms:W3CDTF">2012-06-04T02:13:36Z</dcterms:created>
  <dcterms:modified xsi:type="dcterms:W3CDTF">2017-06-22T18:49:23Z</dcterms:modified>
</cp:coreProperties>
</file>