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handoutMasterIdLst>
    <p:handoutMasterId r:id="rId14"/>
  </p:handoutMasterIdLst>
  <p:sldIdLst>
    <p:sldId id="256" r:id="rId2"/>
    <p:sldId id="277" r:id="rId3"/>
    <p:sldId id="279" r:id="rId4"/>
    <p:sldId id="280" r:id="rId5"/>
    <p:sldId id="281" r:id="rId6"/>
    <p:sldId id="282" r:id="rId7"/>
    <p:sldId id="283" r:id="rId8"/>
    <p:sldId id="284" r:id="rId9"/>
    <p:sldId id="286" r:id="rId10"/>
    <p:sldId id="287" r:id="rId11"/>
    <p:sldId id="288" r:id="rId12"/>
    <p:sldId id="289"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autoAdjust="0"/>
    <p:restoredTop sz="94592" autoAdjust="0"/>
  </p:normalViewPr>
  <p:slideViewPr>
    <p:cSldViewPr snapToGrid="0" snapToObjects="1">
      <p:cViewPr>
        <p:scale>
          <a:sx n="68" d="100"/>
          <a:sy n="68" d="100"/>
        </p:scale>
        <p:origin x="2384" y="6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handoutMaster" Target="handoutMasters/handout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pPr/>
              <a:t>6/22/17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pPr/>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5" name="Date Placeholder 4"/>
          <p:cNvSpPr>
            <a:spLocks noGrp="1"/>
          </p:cNvSpPr>
          <p:nvPr>
            <p:ph type="dt" sz="half" idx="10"/>
          </p:nvPr>
        </p:nvSpPr>
        <p:spPr/>
        <p:txBody>
          <a:bodyPr/>
          <a:lstStyle/>
          <a:p>
            <a:fld id="{79B19C71-EC74-44AF-B27E-FC7DC3C3A61D}" type="datetime4">
              <a:rPr lang="en-US" smtClean="0"/>
              <a:pPr/>
              <a:t>June 22,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June 22,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June 22,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June 22,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smtClean="0"/>
              <a:t>College Physics</a:t>
            </a:r>
          </a:p>
          <a:p>
            <a:pPr algn="ctr"/>
            <a:endParaRPr lang="en-US" sz="1800" cap="none" dirty="0" smtClean="0">
              <a:solidFill>
                <a:schemeClr val="accent3">
                  <a:lumMod val="20000"/>
                  <a:lumOff val="80000"/>
                </a:schemeClr>
              </a:solidFill>
              <a:latin typeface="+mn-lt"/>
            </a:endParaRPr>
          </a:p>
          <a:p>
            <a:pPr algn="ctr"/>
            <a:r>
              <a:rPr lang="en-US" sz="2000" b="1" cap="none" dirty="0" smtClean="0">
                <a:solidFill>
                  <a:srgbClr val="212F62"/>
                </a:solidFill>
                <a:latin typeface="+mn-lt"/>
              </a:rPr>
              <a:t>Chapter # Chapter Title</a:t>
            </a:r>
          </a:p>
          <a:p>
            <a:pPr algn="ctr"/>
            <a:r>
              <a:rPr lang="en-US" sz="1600" cap="none" dirty="0" smtClean="0">
                <a:solidFill>
                  <a:schemeClr val="tx1"/>
                </a:solidFill>
                <a:latin typeface="+mn-lt"/>
              </a:rPr>
              <a:t>PowerPoint Image Slideshow</a:t>
            </a:r>
            <a:endParaRPr lang="en-US" sz="1600" cap="none" dirty="0">
              <a:solidFill>
                <a:schemeClr val="tx1"/>
              </a:solidFill>
              <a:latin typeface="+mn-lt"/>
            </a:endParaRP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June 22, 2017</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 Id="rId3"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 Id="rId3"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 Id="rId3"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 Id="rId3"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 Id="rId3"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 Id="rId3"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 Id="rId3"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dirty="0" smtClean="0"/>
              <a:t>Principles of Economics</a:t>
            </a:r>
          </a:p>
          <a:p>
            <a:pPr algn="ctr"/>
            <a:endParaRPr lang="en-US" sz="1800" cap="none" dirty="0" smtClean="0">
              <a:solidFill>
                <a:schemeClr val="accent3">
                  <a:lumMod val="20000"/>
                  <a:lumOff val="80000"/>
                </a:schemeClr>
              </a:solidFill>
              <a:latin typeface="+mn-lt"/>
            </a:endParaRPr>
          </a:p>
          <a:p>
            <a:pPr algn="ctr"/>
            <a:r>
              <a:rPr lang="en-US" sz="2000" b="1" cap="none" dirty="0" smtClean="0">
                <a:solidFill>
                  <a:srgbClr val="212F62"/>
                </a:solidFill>
                <a:latin typeface="+mn-lt"/>
              </a:rPr>
              <a:t>Chapter 19 The Macroeconomic Perspective</a:t>
            </a:r>
          </a:p>
          <a:p>
            <a:pPr algn="ctr"/>
            <a:r>
              <a:rPr lang="en-US" sz="1600" cap="none" dirty="0" smtClean="0">
                <a:solidFill>
                  <a:schemeClr val="tx1"/>
                </a:solidFill>
                <a:latin typeface="+mn-lt"/>
              </a:rPr>
              <a:t>PowerPoint Image Slideshow</a:t>
            </a:r>
            <a:endParaRPr lang="en-US" sz="1600" cap="none" dirty="0">
              <a:solidFill>
                <a:schemeClr val="tx1"/>
              </a:solidFill>
              <a:latin typeface="+mn-lt"/>
            </a:endParaRPr>
          </a:p>
        </p:txBody>
      </p:sp>
      <p:pic>
        <p:nvPicPr>
          <p:cNvPr id="4" name="Picture 3" descr="medium_covers_Page_2.png"/>
          <p:cNvPicPr>
            <a:picLocks noChangeAspect="1"/>
          </p:cNvPicPr>
          <p:nvPr/>
        </p:nvPicPr>
        <p:blipFill>
          <a:blip r:embed="rId2" cstate="print"/>
          <a:stretch>
            <a:fillRect/>
          </a:stretch>
        </p:blipFill>
        <p:spPr>
          <a:xfrm>
            <a:off x="3562758" y="2518313"/>
            <a:ext cx="2010682" cy="2602058"/>
          </a:xfrm>
          <a:prstGeom prst="rect">
            <a:avLst/>
          </a:prstGeom>
          <a:effectLst>
            <a:reflection blurRad="6350" stA="52000" endA="300" endPos="35000" dir="5400000" sy="-100000" algn="bl" rotWithShape="0"/>
          </a:effectLst>
          <a:scene3d>
            <a:camera prst="obliqueTopLeft"/>
            <a:lightRig rig="threePt" dir="t"/>
          </a:scene3d>
        </p:spPr>
      </p:pic>
      <p:pic>
        <p:nvPicPr>
          <p:cNvPr id="6" name="Picture 5" descr="OSX-Stacked-TM-RGB-300dpi-201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5531355"/>
            <a:ext cx="1226434" cy="833592"/>
          </a:xfrm>
          <a:prstGeom prst="rect">
            <a:avLst/>
          </a:prstGeom>
        </p:spPr>
      </p:pic>
    </p:spTree>
    <p:extLst>
      <p:ext uri="{BB962C8B-B14F-4D97-AF65-F5344CB8AC3E}">
        <p14:creationId xmlns:p14="http://schemas.microsoft.com/office/powerpoint/2010/main" val="13224431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a:t>
            </a:r>
            <a:r>
              <a:rPr lang="en-US" dirty="0" smtClean="0"/>
              <a:t>19.9</a:t>
            </a:r>
            <a:endParaRPr lang="en-US" dirty="0"/>
          </a:p>
        </p:txBody>
      </p:sp>
      <p:sp>
        <p:nvSpPr>
          <p:cNvPr id="7" name="Text Placeholder 6"/>
          <p:cNvSpPr>
            <a:spLocks noGrp="1"/>
          </p:cNvSpPr>
          <p:nvPr>
            <p:ph type="body" sz="quarter" idx="14"/>
          </p:nvPr>
        </p:nvSpPr>
        <p:spPr>
          <a:xfrm>
            <a:off x="457200" y="4843981"/>
            <a:ext cx="8062912" cy="1732309"/>
          </a:xfrm>
        </p:spPr>
        <p:txBody>
          <a:bodyPr>
            <a:noAutofit/>
          </a:bodyPr>
          <a:lstStyle/>
          <a:p>
            <a:r>
              <a:rPr lang="en-US" sz="1600" dirty="0" smtClean="0"/>
              <a:t>The red line measures U.S. GDP in nominal dollars. The black line measures U.S. GDP in real dollars, where all dollar values have been converted to 2005 dollars. Since real GDP is expressed in 2005 dollars, the two lines cross in 2005. However, real GDP will appear higher than nominal GDP in the years before 2005, because dollars were worth less in 2005 than in previous years. Conversely, real GDP will appear lower in the years after 2005, because dollars were worth more in 2005 than in later years.</a:t>
            </a:r>
            <a:endParaRPr lang="en-US" sz="1600" dirty="0"/>
          </a:p>
        </p:txBody>
      </p:sp>
      <p:pic>
        <p:nvPicPr>
          <p:cNvPr id="9" name="Picture Placeholder 8" descr="CNX_Econ_C19_013.jpg"/>
          <p:cNvPicPr>
            <a:picLocks noGrp="1" noChangeAspect="1"/>
          </p:cNvPicPr>
          <p:nvPr>
            <p:ph type="pic" sz="quarter" idx="13"/>
          </p:nvPr>
        </p:nvPicPr>
        <p:blipFill>
          <a:blip r:embed="rId2"/>
          <a:stretch>
            <a:fillRect/>
          </a:stretch>
        </p:blipFill>
        <p:spPr>
          <a:xfrm>
            <a:off x="1563596" y="1122386"/>
            <a:ext cx="5850118" cy="3500071"/>
          </a:xfrm>
        </p:spPr>
      </p:pic>
      <p:pic>
        <p:nvPicPr>
          <p:cNvPr id="6" name="Picture 5" descr="OSX-Stacked-TM-RGB-300dpi-201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Tree>
    <p:extLst>
      <p:ext uri="{BB962C8B-B14F-4D97-AF65-F5344CB8AC3E}">
        <p14:creationId xmlns:p14="http://schemas.microsoft.com/office/powerpoint/2010/main" val="10399969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a:t>
            </a:r>
            <a:r>
              <a:rPr lang="en-US" dirty="0" smtClean="0"/>
              <a:t>19.10</a:t>
            </a:r>
            <a:endParaRPr lang="en-US" dirty="0"/>
          </a:p>
        </p:txBody>
      </p:sp>
      <p:sp>
        <p:nvSpPr>
          <p:cNvPr id="7" name="Text Placeholder 6"/>
          <p:cNvSpPr>
            <a:spLocks noGrp="1"/>
          </p:cNvSpPr>
          <p:nvPr>
            <p:ph type="body" sz="quarter" idx="14"/>
          </p:nvPr>
        </p:nvSpPr>
        <p:spPr/>
        <p:txBody>
          <a:bodyPr>
            <a:normAutofit/>
          </a:bodyPr>
          <a:lstStyle/>
          <a:p>
            <a:r>
              <a:rPr lang="en-US" sz="1600" dirty="0"/>
              <a:t>Real GDP in the United States in 2014 was about $16 trillion. After adjusting </a:t>
            </a:r>
            <a:r>
              <a:rPr lang="en-US" sz="1600" dirty="0" smtClean="0"/>
              <a:t>to remove </a:t>
            </a:r>
            <a:r>
              <a:rPr lang="en-US" sz="1600" dirty="0"/>
              <a:t>the effects of inflation, this represents a roughly 20-fold increase in the economy’s production of goods </a:t>
            </a:r>
            <a:r>
              <a:rPr lang="en-US" sz="1600" dirty="0" smtClean="0"/>
              <a:t>and services </a:t>
            </a:r>
            <a:r>
              <a:rPr lang="en-US" sz="1600" dirty="0"/>
              <a:t>since the start of the twentieth century. (Source: </a:t>
            </a:r>
            <a:r>
              <a:rPr lang="en-US" sz="1600" dirty="0" err="1"/>
              <a:t>bea.gov</a:t>
            </a:r>
            <a:r>
              <a:rPr lang="en-US" sz="1600" dirty="0"/>
              <a:t>)</a:t>
            </a:r>
          </a:p>
        </p:txBody>
      </p:sp>
      <p:pic>
        <p:nvPicPr>
          <p:cNvPr id="3" name="Picture Placeholder 2" descr="CNX_Econ_C19_005.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5902" r="-25902"/>
          <a:stretch>
            <a:fillRect/>
          </a:stretch>
        </p:blipFill>
        <p:spPr/>
      </p:pic>
      <p:pic>
        <p:nvPicPr>
          <p:cNvPr id="6" name="Picture 5" descr="OSX-Stacked-TM-RGB-300dpi-201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Tree>
    <p:extLst>
      <p:ext uri="{BB962C8B-B14F-4D97-AF65-F5344CB8AC3E}">
        <p14:creationId xmlns:p14="http://schemas.microsoft.com/office/powerpoint/2010/main" val="10399969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pPr algn="r"/>
            <a:endParaRPr lang="en-US" sz="2400" dirty="0">
              <a:solidFill>
                <a:srgbClr val="6CB255"/>
              </a:solidFill>
            </a:endParaRPr>
          </a:p>
        </p:txBody>
      </p:sp>
      <p:sp>
        <p:nvSpPr>
          <p:cNvPr id="14" name="Text Placeholder 13"/>
          <p:cNvSpPr>
            <a:spLocks noGrp="1"/>
          </p:cNvSpPr>
          <p:nvPr>
            <p:ph type="body" sz="quarter" idx="14"/>
          </p:nvPr>
        </p:nvSpPr>
        <p:spPr>
          <a:xfrm>
            <a:off x="457200" y="1107617"/>
            <a:ext cx="8062912" cy="5256973"/>
          </a:xfrm>
        </p:spPr>
        <p:txBody>
          <a:bodyPr anchor="ctr">
            <a:noAutofit/>
          </a:bodyPr>
          <a:lstStyle/>
          <a:p>
            <a:pPr algn="ctr"/>
            <a:r>
              <a:rPr lang="en-US" sz="1600" dirty="0"/>
              <a:t>This </a:t>
            </a:r>
            <a:r>
              <a:rPr lang="en-US" sz="1600" dirty="0" err="1"/>
              <a:t>OpenStax</a:t>
            </a:r>
            <a:r>
              <a:rPr lang="en-US" sz="1600" dirty="0"/>
              <a:t> ancillary resource is © Rice University under a CC-BY 4.0 International license; it may be reproduced or modified but must be attributed to </a:t>
            </a:r>
            <a:r>
              <a:rPr lang="en-US" sz="1600" dirty="0" err="1"/>
              <a:t>OpenStax</a:t>
            </a:r>
            <a:r>
              <a:rPr lang="en-US" sz="1600" dirty="0"/>
              <a:t>, Rice University and any changes must be noted.</a:t>
            </a:r>
            <a:endParaRPr lang="en-US" sz="1600" dirty="0"/>
          </a:p>
        </p:txBody>
      </p:sp>
      <p:pic>
        <p:nvPicPr>
          <p:cNvPr id="6" name="Picture 5" descr="OSX-Stacked-TM-RGB-300dpi-2016.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Tree>
    <p:extLst>
      <p:ext uri="{BB962C8B-B14F-4D97-AF65-F5344CB8AC3E}">
        <p14:creationId xmlns:p14="http://schemas.microsoft.com/office/powerpoint/2010/main" val="12971582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a:t>
            </a:r>
            <a:r>
              <a:rPr lang="en-US" dirty="0" smtClean="0"/>
              <a:t>19.1</a:t>
            </a:r>
            <a:endParaRPr lang="en-US" dirty="0"/>
          </a:p>
        </p:txBody>
      </p:sp>
      <p:pic>
        <p:nvPicPr>
          <p:cNvPr id="9" name="Picture Placeholder 8" descr="CNX_Econ_C19_000.jpg"/>
          <p:cNvPicPr>
            <a:picLocks noGrp="1" noChangeAspect="1"/>
          </p:cNvPicPr>
          <p:nvPr>
            <p:ph type="pic" sz="quarter" idx="13"/>
          </p:nvPr>
        </p:nvPicPr>
        <p:blipFill>
          <a:blip r:embed="rId2"/>
          <a:stretch>
            <a:fillRect/>
          </a:stretch>
        </p:blipFill>
        <p:spPr>
          <a:xfrm>
            <a:off x="1419798" y="1122386"/>
            <a:ext cx="6137714" cy="3500071"/>
          </a:xfrm>
        </p:spPr>
      </p:pic>
      <p:sp>
        <p:nvSpPr>
          <p:cNvPr id="7" name="Text Placeholder 6"/>
          <p:cNvSpPr>
            <a:spLocks noGrp="1"/>
          </p:cNvSpPr>
          <p:nvPr>
            <p:ph type="body" sz="quarter" idx="14"/>
          </p:nvPr>
        </p:nvSpPr>
        <p:spPr>
          <a:xfrm>
            <a:off x="457200" y="4843981"/>
            <a:ext cx="8062912" cy="1639945"/>
          </a:xfrm>
        </p:spPr>
        <p:txBody>
          <a:bodyPr>
            <a:noAutofit/>
          </a:bodyPr>
          <a:lstStyle/>
          <a:p>
            <a:r>
              <a:rPr lang="en-US" sz="1600" dirty="0" smtClean="0"/>
              <a:t>At times, such as when many people are in need of government assistance, it is easy to tell how the economy is doing. This photograph shows people lined up during the Great Depression, waiting for relief checks. At other times, when some are doing well and others are not, it is more difficult to ascertain how the economy of a country is doing. (Credit: modification of work by the U.S. Library of Congress/Wikimedia Commons)</a:t>
            </a:r>
            <a:endParaRPr lang="en-US" sz="1600" dirty="0"/>
          </a:p>
        </p:txBody>
      </p:sp>
      <p:pic>
        <p:nvPicPr>
          <p:cNvPr id="6" name="Picture 5" descr="OSX-Stacked-TM-RGB-300dpi-201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Tree>
    <p:extLst>
      <p:ext uri="{BB962C8B-B14F-4D97-AF65-F5344CB8AC3E}">
        <p14:creationId xmlns:p14="http://schemas.microsoft.com/office/powerpoint/2010/main" val="10399969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a:t>
            </a:r>
            <a:r>
              <a:rPr lang="en-US" dirty="0" smtClean="0"/>
              <a:t>19.2</a:t>
            </a:r>
            <a:endParaRPr lang="en-US" dirty="0"/>
          </a:p>
        </p:txBody>
      </p:sp>
      <p:sp>
        <p:nvSpPr>
          <p:cNvPr id="7" name="Text Placeholder 6"/>
          <p:cNvSpPr>
            <a:spLocks noGrp="1"/>
          </p:cNvSpPr>
          <p:nvPr>
            <p:ph type="body" sz="quarter" idx="14"/>
          </p:nvPr>
        </p:nvSpPr>
        <p:spPr>
          <a:xfrm>
            <a:off x="457200" y="4843981"/>
            <a:ext cx="8062912" cy="1492163"/>
          </a:xfrm>
        </p:spPr>
        <p:txBody>
          <a:bodyPr>
            <a:noAutofit/>
          </a:bodyPr>
          <a:lstStyle/>
          <a:p>
            <a:r>
              <a:rPr lang="en-US" sz="1600" dirty="0" smtClean="0"/>
              <a:t>This chart shows what macroeconomics is about. The box on the left indicates a consensus of what are the most important goals for the macro economy, the middle box lists the frameworks economists use to analyze macroeconomic changes (such as inflation or recession), and the box on the right indicates the two tools the federal government uses to influence the macro economy.</a:t>
            </a:r>
            <a:endParaRPr lang="en-US" sz="1600" dirty="0"/>
          </a:p>
        </p:txBody>
      </p:sp>
      <p:pic>
        <p:nvPicPr>
          <p:cNvPr id="10" name="Picture Placeholder 9" descr="CNX_Econ_C19_001.jpg"/>
          <p:cNvPicPr>
            <a:picLocks noGrp="1" noChangeAspect="1"/>
          </p:cNvPicPr>
          <p:nvPr>
            <p:ph type="pic" sz="quarter" idx="13"/>
          </p:nvPr>
        </p:nvPicPr>
        <p:blipFill>
          <a:blip r:embed="rId2"/>
          <a:stretch>
            <a:fillRect/>
          </a:stretch>
        </p:blipFill>
        <p:spPr>
          <a:xfrm>
            <a:off x="457199" y="1859389"/>
            <a:ext cx="8062913" cy="2026065"/>
          </a:xfrm>
        </p:spPr>
      </p:pic>
      <p:pic>
        <p:nvPicPr>
          <p:cNvPr id="6" name="Picture 5" descr="OSX-Stacked-TM-RGB-300dpi-201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Tree>
    <p:extLst>
      <p:ext uri="{BB962C8B-B14F-4D97-AF65-F5344CB8AC3E}">
        <p14:creationId xmlns:p14="http://schemas.microsoft.com/office/powerpoint/2010/main" val="10399969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a:t>
            </a:r>
            <a:r>
              <a:rPr lang="en-US" dirty="0" smtClean="0"/>
              <a:t>19.3</a:t>
            </a:r>
            <a:endParaRPr lang="en-US" dirty="0"/>
          </a:p>
        </p:txBody>
      </p:sp>
      <p:sp>
        <p:nvSpPr>
          <p:cNvPr id="7" name="Text Placeholder 6"/>
          <p:cNvSpPr>
            <a:spLocks noGrp="1"/>
          </p:cNvSpPr>
          <p:nvPr>
            <p:ph type="body" sz="quarter" idx="14"/>
          </p:nvPr>
        </p:nvSpPr>
        <p:spPr/>
        <p:txBody>
          <a:bodyPr>
            <a:normAutofit/>
          </a:bodyPr>
          <a:lstStyle/>
          <a:p>
            <a:r>
              <a:rPr lang="en-US" sz="1600" dirty="0"/>
              <a:t>Consumption makes up over half </a:t>
            </a:r>
            <a:r>
              <a:rPr lang="en-US" sz="1600" dirty="0" smtClean="0"/>
              <a:t>of the </a:t>
            </a:r>
            <a:r>
              <a:rPr lang="en-US" sz="1600" dirty="0"/>
              <a:t>demand side components of the GDP. (Source: http://</a:t>
            </a:r>
            <a:r>
              <a:rPr lang="en-US" sz="1600" dirty="0" err="1"/>
              <a:t>bea.gov</a:t>
            </a:r>
            <a:r>
              <a:rPr lang="en-US" sz="1600" dirty="0"/>
              <a:t>/</a:t>
            </a:r>
            <a:r>
              <a:rPr lang="en-US" sz="1600" dirty="0" err="1"/>
              <a:t>iTable</a:t>
            </a:r>
            <a:r>
              <a:rPr lang="en-US" sz="1600" dirty="0"/>
              <a:t>/</a:t>
            </a:r>
            <a:r>
              <a:rPr lang="en-US" sz="1600" dirty="0" err="1"/>
              <a:t>index_nipa.cfm</a:t>
            </a:r>
            <a:r>
              <a:rPr lang="en-US" sz="1600" dirty="0"/>
              <a:t>)</a:t>
            </a:r>
          </a:p>
        </p:txBody>
      </p:sp>
      <p:pic>
        <p:nvPicPr>
          <p:cNvPr id="3" name="Picture Placeholder 2" descr="CNX_Econv1-2_C19_03.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4026" r="-34026"/>
          <a:stretch>
            <a:fillRect/>
          </a:stretch>
        </p:blipFill>
        <p:spPr/>
      </p:pic>
      <p:pic>
        <p:nvPicPr>
          <p:cNvPr id="6" name="Picture 5" descr="OSX-Stacked-TM-RGB-300dpi-201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Tree>
    <p:extLst>
      <p:ext uri="{BB962C8B-B14F-4D97-AF65-F5344CB8AC3E}">
        <p14:creationId xmlns:p14="http://schemas.microsoft.com/office/powerpoint/2010/main" val="10399969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a:t>
            </a:r>
            <a:r>
              <a:rPr lang="en-US" dirty="0" smtClean="0"/>
              <a:t>19.4</a:t>
            </a:r>
            <a:endParaRPr lang="en-US" dirty="0"/>
          </a:p>
        </p:txBody>
      </p:sp>
      <p:sp>
        <p:nvSpPr>
          <p:cNvPr id="7" name="Text Placeholder 6"/>
          <p:cNvSpPr>
            <a:spLocks noGrp="1"/>
          </p:cNvSpPr>
          <p:nvPr>
            <p:ph type="body" sz="quarter" idx="14"/>
          </p:nvPr>
        </p:nvSpPr>
        <p:spPr>
          <a:xfrm>
            <a:off x="457200" y="4843981"/>
            <a:ext cx="7957127" cy="1889327"/>
          </a:xfrm>
        </p:spPr>
        <p:txBody>
          <a:bodyPr>
            <a:noAutofit/>
          </a:bodyPr>
          <a:lstStyle/>
          <a:p>
            <a:pPr marL="342900" indent="-342900">
              <a:buAutoNum type="alphaLcParenBoth"/>
            </a:pPr>
            <a:r>
              <a:rPr lang="en-US" sz="1400" dirty="0" smtClean="0"/>
              <a:t>Consumption </a:t>
            </a:r>
            <a:r>
              <a:rPr lang="en-US" sz="1400" dirty="0"/>
              <a:t>is about two-thirds of GDP, but it </a:t>
            </a:r>
            <a:r>
              <a:rPr lang="en-US" sz="1400" dirty="0" smtClean="0"/>
              <a:t>moves relatively </a:t>
            </a:r>
            <a:r>
              <a:rPr lang="en-US" sz="1400" dirty="0"/>
              <a:t>little over time. Business investment hovers around 15% of GDP, but it increases and declines more </a:t>
            </a:r>
            <a:r>
              <a:rPr lang="en-US" sz="1400" dirty="0" smtClean="0"/>
              <a:t>than consumption</a:t>
            </a:r>
            <a:r>
              <a:rPr lang="en-US" sz="1400" dirty="0"/>
              <a:t>. Government spending on goods and services is around 20% of GDP. </a:t>
            </a:r>
            <a:endParaRPr lang="en-US" sz="1400" dirty="0" smtClean="0"/>
          </a:p>
          <a:p>
            <a:pPr marL="342900" indent="-342900">
              <a:buAutoNum type="alphaLcParenBoth"/>
            </a:pPr>
            <a:r>
              <a:rPr lang="en-US" sz="1400" dirty="0" smtClean="0"/>
              <a:t>Exports </a:t>
            </a:r>
            <a:r>
              <a:rPr lang="en-US" sz="1400" dirty="0"/>
              <a:t>are added to </a:t>
            </a:r>
            <a:r>
              <a:rPr lang="en-US" sz="1400" dirty="0" smtClean="0"/>
              <a:t>total demand </a:t>
            </a:r>
            <a:r>
              <a:rPr lang="en-US" sz="1400" dirty="0"/>
              <a:t>for goods and services, while imports are subtracted from total demand. If exports exceed imports, as </a:t>
            </a:r>
            <a:r>
              <a:rPr lang="en-US" sz="1400" dirty="0" smtClean="0"/>
              <a:t>in most </a:t>
            </a:r>
            <a:r>
              <a:rPr lang="en-US" sz="1400" dirty="0"/>
              <a:t>of the 1960s and 1970s in the U.S. economy, a trade surplus exists. If </a:t>
            </a:r>
            <a:r>
              <a:rPr lang="en-US" sz="1400" dirty="0" smtClean="0"/>
              <a:t>imports exceed </a:t>
            </a:r>
            <a:r>
              <a:rPr lang="en-US" sz="1400" dirty="0"/>
              <a:t>exports, as in </a:t>
            </a:r>
            <a:r>
              <a:rPr lang="en-US" sz="1400" dirty="0" smtClean="0"/>
              <a:t>recent years</a:t>
            </a:r>
            <a:r>
              <a:rPr lang="en-US" sz="1400" dirty="0"/>
              <a:t>, then a trade deficit exists. (Source: http://</a:t>
            </a:r>
            <a:r>
              <a:rPr lang="en-US" sz="1400" dirty="0" err="1"/>
              <a:t>bea.gov</a:t>
            </a:r>
            <a:r>
              <a:rPr lang="en-US" sz="1400" dirty="0"/>
              <a:t>/</a:t>
            </a:r>
            <a:r>
              <a:rPr lang="en-US" sz="1400" dirty="0" err="1"/>
              <a:t>iTable</a:t>
            </a:r>
            <a:r>
              <a:rPr lang="en-US" sz="1400" dirty="0"/>
              <a:t>/</a:t>
            </a:r>
            <a:r>
              <a:rPr lang="en-US" sz="1400" dirty="0" err="1"/>
              <a:t>index_nipa.cfm</a:t>
            </a:r>
            <a:r>
              <a:rPr lang="en-US" sz="1400" dirty="0"/>
              <a:t>)</a:t>
            </a:r>
          </a:p>
        </p:txBody>
      </p:sp>
      <p:pic>
        <p:nvPicPr>
          <p:cNvPr id="3" name="Picture Placeholder 2" descr="CNX_Econv1-2_C19_04.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227" b="-2227"/>
          <a:stretch>
            <a:fillRect/>
          </a:stretch>
        </p:blipFill>
        <p:spPr/>
      </p:pic>
      <p:pic>
        <p:nvPicPr>
          <p:cNvPr id="6" name="Picture 5" descr="OSX-Stacked-TM-RGB-300dpi-201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Tree>
    <p:extLst>
      <p:ext uri="{BB962C8B-B14F-4D97-AF65-F5344CB8AC3E}">
        <p14:creationId xmlns:p14="http://schemas.microsoft.com/office/powerpoint/2010/main" val="10399969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a:t>
            </a:r>
            <a:r>
              <a:rPr lang="en-US" dirty="0" smtClean="0"/>
              <a:t>19.5</a:t>
            </a:r>
            <a:endParaRPr lang="en-US" dirty="0"/>
          </a:p>
        </p:txBody>
      </p:sp>
      <p:sp>
        <p:nvSpPr>
          <p:cNvPr id="7" name="Text Placeholder 6"/>
          <p:cNvSpPr>
            <a:spLocks noGrp="1"/>
          </p:cNvSpPr>
          <p:nvPr>
            <p:ph type="body" sz="quarter" idx="14"/>
          </p:nvPr>
        </p:nvSpPr>
        <p:spPr/>
        <p:txBody>
          <a:bodyPr>
            <a:normAutofit/>
          </a:bodyPr>
          <a:lstStyle/>
          <a:p>
            <a:r>
              <a:rPr lang="en-US" sz="1600" dirty="0"/>
              <a:t>Services make up over half of </a:t>
            </a:r>
            <a:r>
              <a:rPr lang="en-US" sz="1600" dirty="0" smtClean="0"/>
              <a:t>the production </a:t>
            </a:r>
            <a:r>
              <a:rPr lang="en-US" sz="1600" dirty="0"/>
              <a:t>side components of GDP in the United States.</a:t>
            </a:r>
          </a:p>
        </p:txBody>
      </p:sp>
      <p:pic>
        <p:nvPicPr>
          <p:cNvPr id="3" name="Picture Placeholder 2" descr="CNX_Econv1-2_C19_05.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3965" r="-23965"/>
          <a:stretch>
            <a:fillRect/>
          </a:stretch>
        </p:blipFill>
        <p:spPr/>
      </p:pic>
      <p:pic>
        <p:nvPicPr>
          <p:cNvPr id="6" name="Picture 5" descr="OSX-Stacked-TM-RGB-300dpi-201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Tree>
    <p:extLst>
      <p:ext uri="{BB962C8B-B14F-4D97-AF65-F5344CB8AC3E}">
        <p14:creationId xmlns:p14="http://schemas.microsoft.com/office/powerpoint/2010/main" val="10399969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a:t>
            </a:r>
            <a:r>
              <a:rPr lang="en-US" dirty="0" smtClean="0"/>
              <a:t>19.6</a:t>
            </a:r>
            <a:endParaRPr lang="en-US" dirty="0"/>
          </a:p>
        </p:txBody>
      </p:sp>
      <p:sp>
        <p:nvSpPr>
          <p:cNvPr id="7" name="Text Placeholder 6"/>
          <p:cNvSpPr>
            <a:spLocks noGrp="1"/>
          </p:cNvSpPr>
          <p:nvPr>
            <p:ph type="body" sz="quarter" idx="14"/>
          </p:nvPr>
        </p:nvSpPr>
        <p:spPr>
          <a:xfrm>
            <a:off x="457200" y="4843981"/>
            <a:ext cx="8062912" cy="1482927"/>
          </a:xfrm>
        </p:spPr>
        <p:txBody>
          <a:bodyPr>
            <a:noAutofit/>
          </a:bodyPr>
          <a:lstStyle/>
          <a:p>
            <a:r>
              <a:rPr lang="en-US" sz="1600" dirty="0" smtClean="0"/>
              <a:t>Services are the largest single component of total supply, representing over half of GDP. Nondurable goods used to be larger than durable goods, but in recent years, nondurable goods have been dropping closer to durable goods, which is about 20% of GDP. Structures hover around 10% of GDP. The change in inventories, the final component of aggregate supply, is not shown here; it is typically less than 1% of GDP.</a:t>
            </a:r>
            <a:endParaRPr lang="en-US" sz="1600" dirty="0"/>
          </a:p>
        </p:txBody>
      </p:sp>
      <p:pic>
        <p:nvPicPr>
          <p:cNvPr id="3" name="Picture Placeholder 2" descr="CNX_Econv1-2_C19_06.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64787" r="-64787"/>
          <a:stretch>
            <a:fillRect/>
          </a:stretch>
        </p:blipFill>
        <p:spPr/>
      </p:pic>
      <p:pic>
        <p:nvPicPr>
          <p:cNvPr id="6" name="Picture 5" descr="OSX-Stacked-TM-RGB-300dpi-201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Tree>
    <p:extLst>
      <p:ext uri="{BB962C8B-B14F-4D97-AF65-F5344CB8AC3E}">
        <p14:creationId xmlns:p14="http://schemas.microsoft.com/office/powerpoint/2010/main" val="10399969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a:t>
            </a:r>
            <a:r>
              <a:rPr lang="en-US" dirty="0" smtClean="0"/>
              <a:t>19.7</a:t>
            </a:r>
            <a:endParaRPr lang="en-US" dirty="0"/>
          </a:p>
        </p:txBody>
      </p:sp>
      <p:sp>
        <p:nvSpPr>
          <p:cNvPr id="7" name="Text Placeholder 6"/>
          <p:cNvSpPr>
            <a:spLocks noGrp="1"/>
          </p:cNvSpPr>
          <p:nvPr>
            <p:ph type="body" sz="quarter" idx="14"/>
          </p:nvPr>
        </p:nvSpPr>
        <p:spPr/>
        <p:txBody>
          <a:bodyPr>
            <a:normAutofit/>
          </a:bodyPr>
          <a:lstStyle/>
          <a:p>
            <a:r>
              <a:rPr lang="en-US" sz="1600" dirty="0" smtClean="0"/>
              <a:t>Nominal GDP values have risen exponentially from 1960 through 2010, according to the BEA.</a:t>
            </a:r>
            <a:endParaRPr lang="en-US" sz="1600" dirty="0"/>
          </a:p>
        </p:txBody>
      </p:sp>
      <p:pic>
        <p:nvPicPr>
          <p:cNvPr id="9" name="Picture Placeholder 8" descr="CNX_Econ_C19_009.jpg"/>
          <p:cNvPicPr>
            <a:picLocks noGrp="1" noChangeAspect="1"/>
          </p:cNvPicPr>
          <p:nvPr>
            <p:ph type="pic" sz="quarter" idx="13"/>
          </p:nvPr>
        </p:nvPicPr>
        <p:blipFill>
          <a:blip r:embed="rId2"/>
          <a:stretch>
            <a:fillRect/>
          </a:stretch>
        </p:blipFill>
        <p:spPr>
          <a:xfrm>
            <a:off x="2213609" y="1122386"/>
            <a:ext cx="4550092" cy="3500071"/>
          </a:xfrm>
        </p:spPr>
      </p:pic>
      <p:pic>
        <p:nvPicPr>
          <p:cNvPr id="6" name="Picture 5" descr="OSX-Stacked-TM-RGB-300dpi-201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Tree>
    <p:extLst>
      <p:ext uri="{BB962C8B-B14F-4D97-AF65-F5344CB8AC3E}">
        <p14:creationId xmlns:p14="http://schemas.microsoft.com/office/powerpoint/2010/main" val="10399969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a:t>
            </a:r>
            <a:r>
              <a:rPr lang="en-US" dirty="0" smtClean="0"/>
              <a:t>19.8</a:t>
            </a:r>
            <a:endParaRPr lang="en-US" dirty="0"/>
          </a:p>
        </p:txBody>
      </p:sp>
      <p:sp>
        <p:nvSpPr>
          <p:cNvPr id="7" name="Text Placeholder 6"/>
          <p:cNvSpPr>
            <a:spLocks noGrp="1"/>
          </p:cNvSpPr>
          <p:nvPr>
            <p:ph type="body" sz="quarter" idx="14"/>
          </p:nvPr>
        </p:nvSpPr>
        <p:spPr/>
        <p:txBody>
          <a:bodyPr>
            <a:normAutofit/>
          </a:bodyPr>
          <a:lstStyle/>
          <a:p>
            <a:r>
              <a:rPr lang="en-US" sz="1600" dirty="0" smtClean="0"/>
              <a:t>Much like nominal GDP, the GDP deflator has risen exponentially from 1960 through 2010. (Source: BEA)</a:t>
            </a:r>
            <a:endParaRPr lang="en-US" sz="1600" dirty="0"/>
          </a:p>
        </p:txBody>
      </p:sp>
      <p:pic>
        <p:nvPicPr>
          <p:cNvPr id="10" name="Picture Placeholder 9" descr="CNX_Econ_C19_010.jpg"/>
          <p:cNvPicPr>
            <a:picLocks noGrp="1" noChangeAspect="1"/>
          </p:cNvPicPr>
          <p:nvPr>
            <p:ph type="pic" sz="quarter" idx="13"/>
          </p:nvPr>
        </p:nvPicPr>
        <p:blipFill>
          <a:blip r:embed="rId2"/>
          <a:stretch>
            <a:fillRect/>
          </a:stretch>
        </p:blipFill>
        <p:spPr>
          <a:xfrm>
            <a:off x="2213609" y="1122386"/>
            <a:ext cx="4550092" cy="3500071"/>
          </a:xfrm>
        </p:spPr>
      </p:pic>
      <p:pic>
        <p:nvPicPr>
          <p:cNvPr id="6" name="Picture 5" descr="OSX-Stacked-TM-RGB-300dpi-201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Tree>
    <p:extLst>
      <p:ext uri="{BB962C8B-B14F-4D97-AF65-F5344CB8AC3E}">
        <p14:creationId xmlns:p14="http://schemas.microsoft.com/office/powerpoint/2010/main" val="103999694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266</TotalTime>
  <Words>644</Words>
  <Application>Microsoft Macintosh PowerPoint</Application>
  <PresentationFormat>On-screen Show (4:3)</PresentationFormat>
  <Paragraphs>26</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 Black</vt:lpstr>
      <vt:lpstr>Calibri</vt:lpstr>
      <vt:lpstr>Arial</vt:lpstr>
      <vt:lpstr>Essential</vt:lpstr>
      <vt:lpstr>PowerPoint Presentation</vt:lpstr>
      <vt:lpstr>Figure 19.1</vt:lpstr>
      <vt:lpstr>Figure 19.2</vt:lpstr>
      <vt:lpstr>Figure 19.3</vt:lpstr>
      <vt:lpstr>Figure 19.4</vt:lpstr>
      <vt:lpstr>Figure 19.5</vt:lpstr>
      <vt:lpstr>Figure 19.6</vt:lpstr>
      <vt:lpstr>Figure 19.7</vt:lpstr>
      <vt:lpstr>Figure 19.8</vt:lpstr>
      <vt:lpstr>Figure 19.9</vt:lpstr>
      <vt:lpstr>Figure 19.10</vt:lpstr>
      <vt:lpstr>PowerPoint Presentation</vt:lpstr>
    </vt:vector>
  </TitlesOfParts>
  <Company>WNI</Company>
  <LinksUpToDate>false</LinksUpToDate>
  <SharedDoc>false</SharedDoc>
  <HyperlinksChanged>false</HyperlinksChanged>
  <AppVersion>15.0035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dc:title>
  <dc:creator>Spuddy McSpare</dc:creator>
  <cp:lastModifiedBy>Gaston Mpoyo</cp:lastModifiedBy>
  <cp:revision>62</cp:revision>
  <cp:lastPrinted>2015-08-03T02:00:20Z</cp:lastPrinted>
  <dcterms:created xsi:type="dcterms:W3CDTF">2012-06-04T02:13:36Z</dcterms:created>
  <dcterms:modified xsi:type="dcterms:W3CDTF">2017-06-22T18:49:07Z</dcterms:modified>
</cp:coreProperties>
</file>