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9"/>
  </p:handoutMasterIdLst>
  <p:sldIdLst>
    <p:sldId id="256" r:id="rId2"/>
    <p:sldId id="277" r:id="rId3"/>
    <p:sldId id="281" r:id="rId4"/>
    <p:sldId id="280" r:id="rId5"/>
    <p:sldId id="282" r:id="rId6"/>
    <p:sldId id="284" r:id="rId7"/>
    <p:sldId id="28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504" autoAdjust="0"/>
  </p:normalViewPr>
  <p:slideViewPr>
    <p:cSldViewPr snapToGrid="0" snapToObjects="1">
      <p:cViewPr>
        <p:scale>
          <a:sx n="63" d="100"/>
          <a:sy n="63" d="100"/>
        </p:scale>
        <p:origin x="2504"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6/22/17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Principles of Economics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12 Environmental Protection and Negative Externalities</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descr="medium_covers_Page_2.png"/>
          <p:cNvPicPr>
            <a:picLocks noChangeAspect="1"/>
          </p:cNvPicPr>
          <p:nvPr/>
        </p:nvPicPr>
        <p:blipFill>
          <a:blip r:embed="rId2"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690172"/>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12.1</a:t>
            </a:r>
            <a:endParaRPr lang="en-US" dirty="0"/>
          </a:p>
        </p:txBody>
      </p:sp>
      <p:pic>
        <p:nvPicPr>
          <p:cNvPr id="9" name="Picture Placeholder 8" descr="CNX_Econ_C12_000.jpg"/>
          <p:cNvPicPr>
            <a:picLocks noGrp="1" noChangeAspect="1"/>
          </p:cNvPicPr>
          <p:nvPr>
            <p:ph type="pic" sz="quarter" idx="13"/>
          </p:nvPr>
        </p:nvPicPr>
        <p:blipFill>
          <a:blip r:embed="rId2"/>
          <a:stretch>
            <a:fillRect/>
          </a:stretch>
        </p:blipFill>
        <p:spPr>
          <a:xfrm>
            <a:off x="457199" y="1192648"/>
            <a:ext cx="8062913" cy="3359547"/>
          </a:xfrm>
        </p:spPr>
      </p:pic>
      <p:sp>
        <p:nvSpPr>
          <p:cNvPr id="7" name="Text Placeholder 6"/>
          <p:cNvSpPr>
            <a:spLocks noGrp="1"/>
          </p:cNvSpPr>
          <p:nvPr>
            <p:ph type="body" sz="quarter" idx="14"/>
          </p:nvPr>
        </p:nvSpPr>
        <p:spPr/>
        <p:txBody>
          <a:bodyPr>
            <a:normAutofit/>
          </a:bodyPr>
          <a:lstStyle/>
          <a:p>
            <a:r>
              <a:rPr lang="en-US" sz="1600" dirty="0" smtClean="0"/>
              <a:t>Across the country, countless people have protested, even risking arrest, against the Keystone XL Pipeline. (Credit: modification of image by “</a:t>
            </a:r>
            <a:r>
              <a:rPr lang="en-US" sz="1600" dirty="0" err="1" smtClean="0"/>
              <a:t>NoKXL</a:t>
            </a:r>
            <a:r>
              <a:rPr lang="en-US" sz="1600" dirty="0" smtClean="0"/>
              <a:t>”/</a:t>
            </a:r>
            <a:r>
              <a:rPr lang="en-US" sz="1600" dirty="0" err="1" smtClean="0"/>
              <a:t>Flickr</a:t>
            </a:r>
            <a:r>
              <a:rPr lang="en-US" sz="1600" dirty="0" smtClean="0"/>
              <a:t> Creative Commons)</a:t>
            </a:r>
            <a:endParaRPr lang="en-US" sz="1600" dirty="0"/>
          </a:p>
        </p:txBody>
      </p:sp>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12.2</a:t>
            </a:r>
            <a:endParaRPr lang="en-US" dirty="0"/>
          </a:p>
        </p:txBody>
      </p:sp>
      <p:sp>
        <p:nvSpPr>
          <p:cNvPr id="7" name="Text Placeholder 6"/>
          <p:cNvSpPr>
            <a:spLocks noGrp="1"/>
          </p:cNvSpPr>
          <p:nvPr>
            <p:ph type="body" sz="quarter" idx="14"/>
          </p:nvPr>
        </p:nvSpPr>
        <p:spPr/>
        <p:txBody>
          <a:bodyPr>
            <a:normAutofit/>
          </a:bodyPr>
          <a:lstStyle/>
          <a:p>
            <a:r>
              <a:rPr lang="en-US" sz="1600" dirty="0" smtClean="0"/>
              <a:t>If the firm takes only its own costs of production into account, then its supply curve will be </a:t>
            </a:r>
            <a:r>
              <a:rPr lang="en-US" sz="1600" dirty="0" err="1" smtClean="0"/>
              <a:t>S</a:t>
            </a:r>
            <a:r>
              <a:rPr lang="en-US" sz="1600" baseline="-25000" dirty="0" err="1" smtClean="0"/>
              <a:t>private</a:t>
            </a:r>
            <a:r>
              <a:rPr lang="en-US" sz="1600" dirty="0" smtClean="0"/>
              <a:t>, and the market equilibrium will occur at E</a:t>
            </a:r>
            <a:r>
              <a:rPr lang="en-US" sz="1600" baseline="-25000" dirty="0" smtClean="0"/>
              <a:t>0</a:t>
            </a:r>
            <a:r>
              <a:rPr lang="en-US" sz="1600" dirty="0" smtClean="0"/>
              <a:t>. Accounting for additional external costs of $100 for every unit produced, the firm’s supply curve will be </a:t>
            </a:r>
            <a:r>
              <a:rPr lang="en-US" sz="1600" dirty="0" err="1" smtClean="0"/>
              <a:t>S</a:t>
            </a:r>
            <a:r>
              <a:rPr lang="en-US" sz="1600" baseline="-25000" dirty="0" err="1" smtClean="0"/>
              <a:t>social</a:t>
            </a:r>
            <a:r>
              <a:rPr lang="en-US" sz="1600" dirty="0" smtClean="0"/>
              <a:t>. The new equilibrium will occur at E</a:t>
            </a:r>
            <a:r>
              <a:rPr lang="en-US" sz="1600" baseline="-25000" dirty="0" smtClean="0"/>
              <a:t>1</a:t>
            </a:r>
            <a:r>
              <a:rPr lang="en-US" sz="1600" dirty="0" smtClean="0"/>
              <a:t>.</a:t>
            </a:r>
            <a:endParaRPr lang="en-US" sz="1600" dirty="0"/>
          </a:p>
        </p:txBody>
      </p:sp>
      <p:pic>
        <p:nvPicPr>
          <p:cNvPr id="10" name="Picture Placeholder 9" descr="CNX_Econ_C12_001.jpg"/>
          <p:cNvPicPr>
            <a:picLocks noGrp="1" noChangeAspect="1"/>
          </p:cNvPicPr>
          <p:nvPr>
            <p:ph type="pic" sz="quarter" idx="13"/>
          </p:nvPr>
        </p:nvPicPr>
        <p:blipFill>
          <a:blip r:embed="rId2"/>
          <a:stretch>
            <a:fillRect/>
          </a:stretch>
        </p:blipFill>
        <p:spPr>
          <a:xfrm>
            <a:off x="2608452" y="1122386"/>
            <a:ext cx="3760406"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12.3</a:t>
            </a:r>
            <a:endParaRPr lang="en-US" dirty="0"/>
          </a:p>
        </p:txBody>
      </p:sp>
      <p:sp>
        <p:nvSpPr>
          <p:cNvPr id="7" name="Text Placeholder 6"/>
          <p:cNvSpPr>
            <a:spLocks noGrp="1"/>
          </p:cNvSpPr>
          <p:nvPr>
            <p:ph type="body" sz="quarter" idx="14"/>
          </p:nvPr>
        </p:nvSpPr>
        <p:spPr/>
        <p:txBody>
          <a:bodyPr>
            <a:normAutofit/>
          </a:bodyPr>
          <a:lstStyle/>
          <a:p>
            <a:r>
              <a:rPr lang="en-US" sz="1600" dirty="0" smtClean="0"/>
              <a:t>If a pollution charge is set equal to $1,000, then the firm will have an incentive to reduce pollution by 30 pounds because the $900 cost of these reductions would be less than the cost of paying the pollution charge.</a:t>
            </a:r>
            <a:endParaRPr lang="en-US" sz="1600" dirty="0"/>
          </a:p>
        </p:txBody>
      </p:sp>
      <p:pic>
        <p:nvPicPr>
          <p:cNvPr id="10" name="Picture Placeholder 9" descr="CNX_Econ_C12_002.jpg"/>
          <p:cNvPicPr>
            <a:picLocks noGrp="1" noChangeAspect="1"/>
          </p:cNvPicPr>
          <p:nvPr>
            <p:ph type="pic" sz="quarter" idx="13"/>
          </p:nvPr>
        </p:nvPicPr>
        <p:blipFill>
          <a:blip r:embed="rId2"/>
          <a:stretch>
            <a:fillRect/>
          </a:stretch>
        </p:blipFill>
        <p:spPr>
          <a:xfrm>
            <a:off x="1644848" y="1122386"/>
            <a:ext cx="5687615"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12.4</a:t>
            </a:r>
            <a:endParaRPr lang="en-US" dirty="0"/>
          </a:p>
        </p:txBody>
      </p:sp>
      <p:sp>
        <p:nvSpPr>
          <p:cNvPr id="7" name="Text Placeholder 6"/>
          <p:cNvSpPr>
            <a:spLocks noGrp="1"/>
          </p:cNvSpPr>
          <p:nvPr>
            <p:ph type="body" sz="quarter" idx="14"/>
          </p:nvPr>
        </p:nvSpPr>
        <p:spPr>
          <a:xfrm>
            <a:off x="457200" y="4843982"/>
            <a:ext cx="8062912" cy="1612236"/>
          </a:xfrm>
        </p:spPr>
        <p:txBody>
          <a:bodyPr>
            <a:noAutofit/>
          </a:bodyPr>
          <a:lstStyle/>
          <a:p>
            <a:r>
              <a:rPr lang="en-US" sz="1600" dirty="0" smtClean="0"/>
              <a:t>Reducing pollution is costly—resources must be sacrificed. The marginal costs of reducing pollution are generally increasing, because the least expensive and easiest reductions can be made first, leaving the more expensive methods for later. The marginal benefits of reducing pollution are generally declining, because the steps that provide the greatest benefit can be taken first, and steps that provide less benefit can wait until later.</a:t>
            </a:r>
            <a:endParaRPr lang="en-US" sz="1600" dirty="0"/>
          </a:p>
        </p:txBody>
      </p:sp>
      <p:pic>
        <p:nvPicPr>
          <p:cNvPr id="9" name="Picture Placeholder 8" descr="CNX_Econ_C12_003.jpg"/>
          <p:cNvPicPr>
            <a:picLocks noGrp="1" noChangeAspect="1"/>
          </p:cNvPicPr>
          <p:nvPr>
            <p:ph type="pic" sz="quarter" idx="13"/>
          </p:nvPr>
        </p:nvPicPr>
        <p:blipFill>
          <a:blip r:embed="rId2"/>
          <a:stretch>
            <a:fillRect/>
          </a:stretch>
        </p:blipFill>
        <p:spPr>
          <a:xfrm>
            <a:off x="2336651" y="1122386"/>
            <a:ext cx="4304008"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12.5</a:t>
            </a:r>
            <a:endParaRPr lang="en-US" dirty="0"/>
          </a:p>
        </p:txBody>
      </p:sp>
      <p:sp>
        <p:nvSpPr>
          <p:cNvPr id="7" name="Text Placeholder 6"/>
          <p:cNvSpPr>
            <a:spLocks noGrp="1"/>
          </p:cNvSpPr>
          <p:nvPr>
            <p:ph type="body" sz="quarter" idx="14"/>
          </p:nvPr>
        </p:nvSpPr>
        <p:spPr/>
        <p:txBody>
          <a:bodyPr>
            <a:normAutofit/>
          </a:bodyPr>
          <a:lstStyle/>
          <a:p>
            <a:r>
              <a:rPr lang="en-US" sz="1600" dirty="0" smtClean="0"/>
              <a:t>Each society will have to weigh its own values and decide whether it prefers a choice like P with more economic output and less environmental protection, or a choice like T with more environmental protection and less economic output.</a:t>
            </a:r>
            <a:endParaRPr lang="en-US" sz="1600" dirty="0"/>
          </a:p>
        </p:txBody>
      </p:sp>
      <p:pic>
        <p:nvPicPr>
          <p:cNvPr id="10" name="Picture Placeholder 9" descr="CNX_Econ_C12_004.jpg"/>
          <p:cNvPicPr>
            <a:picLocks noGrp="1" noChangeAspect="1"/>
          </p:cNvPicPr>
          <p:nvPr>
            <p:ph type="pic" sz="quarter" idx="13"/>
          </p:nvPr>
        </p:nvPicPr>
        <p:blipFill>
          <a:blip r:embed="rId2"/>
          <a:stretch>
            <a:fillRect/>
          </a:stretch>
        </p:blipFill>
        <p:spPr>
          <a:xfrm>
            <a:off x="2240903" y="1122386"/>
            <a:ext cx="4495504"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endParaRPr lang="en-US" sz="1600" dirty="0"/>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16095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309</Words>
  <Application>Microsoft Macintosh PowerPoint</Application>
  <PresentationFormat>On-screen Show (4:3)</PresentationFormat>
  <Paragraphs>15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 Black</vt:lpstr>
      <vt:lpstr>Calibri</vt:lpstr>
      <vt:lpstr>Arial</vt:lpstr>
      <vt:lpstr>Essential</vt:lpstr>
      <vt:lpstr>PowerPoint Presentation</vt:lpstr>
      <vt:lpstr>Figure 12.1</vt:lpstr>
      <vt:lpstr>Figure 12.2</vt:lpstr>
      <vt:lpstr>Figure 12.3</vt:lpstr>
      <vt:lpstr>Figure 12.4</vt:lpstr>
      <vt:lpstr>Figure 12.5</vt:lpstr>
      <vt:lpstr>PowerPoint Presentation</vt:lpstr>
    </vt:vector>
  </TitlesOfParts>
  <Company>WNI</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Gaston Mpoyo</cp:lastModifiedBy>
  <cp:revision>53</cp:revision>
  <dcterms:created xsi:type="dcterms:W3CDTF">2012-06-04T02:13:36Z</dcterms:created>
  <dcterms:modified xsi:type="dcterms:W3CDTF">2017-06-22T18:48:09Z</dcterms:modified>
</cp:coreProperties>
</file>