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handoutMasterIdLst>
    <p:handoutMasterId r:id="rId13"/>
  </p:handoutMasterIdLst>
  <p:sldIdLst>
    <p:sldId id="256" r:id="rId2"/>
    <p:sldId id="277" r:id="rId3"/>
    <p:sldId id="279" r:id="rId4"/>
    <p:sldId id="281" r:id="rId5"/>
    <p:sldId id="282" r:id="rId6"/>
    <p:sldId id="278" r:id="rId7"/>
    <p:sldId id="284" r:id="rId8"/>
    <p:sldId id="285" r:id="rId9"/>
    <p:sldId id="287" r:id="rId10"/>
    <p:sldId id="288" r:id="rId11"/>
    <p:sldId id="28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tt West" initials="M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1" autoAdjust="0"/>
    <p:restoredTop sz="94504" autoAdjust="0"/>
  </p:normalViewPr>
  <p:slideViewPr>
    <p:cSldViewPr snapToGrid="0" snapToObjects="1">
      <p:cViewPr>
        <p:scale>
          <a:sx n="68" d="100"/>
          <a:sy n="68" d="100"/>
        </p:scale>
        <p:origin x="2392" y="6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handoutMaster" Target="handoutMasters/handoutMaster1.xml"/><Relationship Id="rId14" Type="http://schemas.openxmlformats.org/officeDocument/2006/relationships/commentAuthors" Target="commentAuthor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pPr/>
              <a:t>6/22/17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pPr/>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June 22,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June 22,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June 22,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smtClean="0"/>
              <a:t>Click to edit</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June 22,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smtClean="0"/>
              <a:t>College Physics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 Chapter Title</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June 22,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 Id="rId3"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jpeg"/><Relationship Id="rId3"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jpeg"/><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txBox="1">
            <a:spLocks/>
          </p:cNvSpPr>
          <p:nvPr/>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dirty="0" smtClean="0"/>
              <a:t>Principles of Economics</a:t>
            </a:r>
          </a:p>
          <a:p>
            <a:pPr algn="ctr"/>
            <a:endParaRPr lang="en-US" sz="1800" cap="none" dirty="0" smtClean="0">
              <a:solidFill>
                <a:schemeClr val="accent3">
                  <a:lumMod val="20000"/>
                  <a:lumOff val="80000"/>
                </a:schemeClr>
              </a:solidFill>
              <a:latin typeface="+mn-lt"/>
            </a:endParaRPr>
          </a:p>
          <a:p>
            <a:pPr algn="ctr"/>
            <a:r>
              <a:rPr lang="en-US" sz="2000" b="1" cap="none" dirty="0" smtClean="0">
                <a:solidFill>
                  <a:srgbClr val="212F62"/>
                </a:solidFill>
                <a:latin typeface="+mn-lt"/>
              </a:rPr>
              <a:t>Chapter 1 Welcome to Economics!</a:t>
            </a:r>
          </a:p>
          <a:p>
            <a:pPr algn="ctr"/>
            <a:r>
              <a:rPr lang="en-US" sz="1600" cap="none" dirty="0" smtClean="0">
                <a:solidFill>
                  <a:schemeClr val="tx1"/>
                </a:solidFill>
                <a:latin typeface="+mn-lt"/>
              </a:rPr>
              <a:t>PowerPoint Image Slideshow</a:t>
            </a:r>
            <a:endParaRPr lang="en-US" sz="1600" cap="none" dirty="0">
              <a:solidFill>
                <a:schemeClr val="tx1"/>
              </a:solidFill>
              <a:latin typeface="+mn-lt"/>
            </a:endParaRPr>
          </a:p>
        </p:txBody>
      </p:sp>
      <p:pic>
        <p:nvPicPr>
          <p:cNvPr id="4" name="Picture 3" descr="medium_covers_Page_2.png"/>
          <p:cNvPicPr>
            <a:picLocks noChangeAspect="1"/>
          </p:cNvPicPr>
          <p:nvPr/>
        </p:nvPicPr>
        <p:blipFill>
          <a:blip r:embed="rId2" cstate="print"/>
          <a:stretch>
            <a:fillRect/>
          </a:stretch>
        </p:blipFill>
        <p:spPr>
          <a:xfrm>
            <a:off x="3562758" y="2518313"/>
            <a:ext cx="2010682" cy="2602058"/>
          </a:xfrm>
          <a:prstGeom prst="rect">
            <a:avLst/>
          </a:prstGeom>
          <a:effectLst>
            <a:reflection blurRad="6350" stA="52000" endA="300" endPos="35000" dir="5400000" sy="-100000" algn="bl" rotWithShape="0"/>
          </a:effectLst>
          <a:scene3d>
            <a:camera prst="obliqueTopLeft"/>
            <a:lightRig rig="threePt" dir="t"/>
          </a:scene3d>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5662072"/>
            <a:ext cx="1226434" cy="833592"/>
          </a:xfrm>
          <a:prstGeom prst="rect">
            <a:avLst/>
          </a:prstGeom>
        </p:spPr>
      </p:pic>
    </p:spTree>
    <p:extLst>
      <p:ext uri="{BB962C8B-B14F-4D97-AF65-F5344CB8AC3E}">
        <p14:creationId xmlns:p14="http://schemas.microsoft.com/office/powerpoint/2010/main" val="13224431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1.9</a:t>
            </a:r>
            <a:endParaRPr lang="en-US" dirty="0"/>
          </a:p>
        </p:txBody>
      </p:sp>
      <p:sp>
        <p:nvSpPr>
          <p:cNvPr id="7" name="Text Placeholder 6"/>
          <p:cNvSpPr>
            <a:spLocks noGrp="1"/>
          </p:cNvSpPr>
          <p:nvPr>
            <p:ph type="body" sz="quarter" idx="14"/>
          </p:nvPr>
        </p:nvSpPr>
        <p:spPr/>
        <p:txBody>
          <a:bodyPr>
            <a:normAutofit/>
          </a:bodyPr>
          <a:lstStyle/>
          <a:p>
            <a:r>
              <a:rPr lang="en-US" sz="1600" dirty="0" smtClean="0"/>
              <a:t>Cargo ships are one mode of transportation for shipping goods in the global economy. (Credit: Raul Valdez/</a:t>
            </a:r>
            <a:r>
              <a:rPr lang="en-US" sz="1600" dirty="0" err="1" smtClean="0"/>
              <a:t>Flickr</a:t>
            </a:r>
            <a:r>
              <a:rPr lang="en-US" sz="1600" dirty="0" smtClean="0"/>
              <a:t> Creative Commons)</a:t>
            </a:r>
            <a:endParaRPr lang="en-US" sz="1600" b="1" dirty="0"/>
          </a:p>
        </p:txBody>
      </p:sp>
      <p:pic>
        <p:nvPicPr>
          <p:cNvPr id="9" name="Picture Placeholder 8" descr="CNX_Econ_C01_009.jpg"/>
          <p:cNvPicPr>
            <a:picLocks noGrp="1" noChangeAspect="1"/>
          </p:cNvPicPr>
          <p:nvPr>
            <p:ph type="pic" sz="quarter" idx="13"/>
          </p:nvPr>
        </p:nvPicPr>
        <p:blipFill>
          <a:blip r:embed="rId2"/>
          <a:stretch>
            <a:fillRect/>
          </a:stretch>
        </p:blipFill>
        <p:spPr>
          <a:xfrm>
            <a:off x="1893660" y="1142425"/>
            <a:ext cx="5189989" cy="3459993"/>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pPr algn="r"/>
            <a:endParaRPr lang="en-US" sz="2400" dirty="0">
              <a:solidFill>
                <a:srgbClr val="6CB255"/>
              </a:solidFill>
            </a:endParaRPr>
          </a:p>
        </p:txBody>
      </p:sp>
      <p:sp>
        <p:nvSpPr>
          <p:cNvPr id="14" name="Text Placeholder 13"/>
          <p:cNvSpPr>
            <a:spLocks noGrp="1"/>
          </p:cNvSpPr>
          <p:nvPr>
            <p:ph type="body" sz="quarter" idx="14"/>
          </p:nvPr>
        </p:nvSpPr>
        <p:spPr>
          <a:xfrm>
            <a:off x="457200" y="1107617"/>
            <a:ext cx="8062912" cy="5256973"/>
          </a:xfrm>
        </p:spPr>
        <p:txBody>
          <a:bodyPr anchor="ctr">
            <a:noAutofit/>
          </a:bodyPr>
          <a:lstStyle/>
          <a:p>
            <a:pPr algn="ctr"/>
            <a:r>
              <a:rPr lang="en-US" sz="1600" dirty="0"/>
              <a:t>This </a:t>
            </a:r>
            <a:r>
              <a:rPr lang="en-US" sz="1600" dirty="0" err="1"/>
              <a:t>OpenStax</a:t>
            </a:r>
            <a:r>
              <a:rPr lang="en-US" sz="1600" dirty="0"/>
              <a:t> ancillary resource is © Rice University under a CC-BY 4.0 International license; it may be reproduced or modified but must be attributed to </a:t>
            </a:r>
            <a:r>
              <a:rPr lang="en-US" sz="1600" dirty="0" err="1"/>
              <a:t>OpenStax</a:t>
            </a:r>
            <a:r>
              <a:rPr lang="en-US" sz="1600"/>
              <a:t>, Rice University and any changes must be noted.</a:t>
            </a:r>
            <a:endParaRPr lang="en-US" sz="1600" dirty="0"/>
          </a:p>
        </p:txBody>
      </p:sp>
      <p:pic>
        <p:nvPicPr>
          <p:cNvPr id="6" name="Picture 5" descr="OSX-Stacked-TM-RGB-300dpi-2016.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2624984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1.1</a:t>
            </a:r>
            <a:endParaRPr lang="en-US" dirty="0"/>
          </a:p>
        </p:txBody>
      </p:sp>
      <p:sp>
        <p:nvSpPr>
          <p:cNvPr id="7" name="Text Placeholder 6"/>
          <p:cNvSpPr>
            <a:spLocks noGrp="1"/>
          </p:cNvSpPr>
          <p:nvPr>
            <p:ph type="body" sz="quarter" idx="14"/>
          </p:nvPr>
        </p:nvSpPr>
        <p:spPr/>
        <p:txBody>
          <a:bodyPr>
            <a:normAutofit/>
          </a:bodyPr>
          <a:lstStyle/>
          <a:p>
            <a:r>
              <a:rPr lang="en-US" sz="1600" dirty="0" smtClean="0"/>
              <a:t>Economics is greatly impacted by how well information travels through society. Today, social media giants Twitter, </a:t>
            </a:r>
            <a:r>
              <a:rPr lang="en-US" sz="1600" dirty="0" err="1" smtClean="0"/>
              <a:t>Facebook</a:t>
            </a:r>
            <a:r>
              <a:rPr lang="en-US" sz="1600" dirty="0" smtClean="0"/>
              <a:t>, and </a:t>
            </a:r>
            <a:r>
              <a:rPr lang="en-US" sz="1600" dirty="0" err="1" smtClean="0"/>
              <a:t>Instagram</a:t>
            </a:r>
            <a:r>
              <a:rPr lang="en-US" sz="1600" dirty="0" smtClean="0"/>
              <a:t> are major forces on the information super highway. (Credit: modification of work by Johan Larsson/Flickr Creative Commons)</a:t>
            </a:r>
            <a:endParaRPr lang="en-US" sz="1600" dirty="0"/>
          </a:p>
        </p:txBody>
      </p:sp>
      <p:pic>
        <p:nvPicPr>
          <p:cNvPr id="3" name="Picture Placeholder 2" descr="CNX_Econv1-2_C01_00.jpg"/>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6788" r="-26788"/>
          <a:stretch>
            <a:fillRect/>
          </a:stretch>
        </p:blipFill>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1.2</a:t>
            </a:r>
            <a:endParaRPr lang="en-US" dirty="0"/>
          </a:p>
        </p:txBody>
      </p:sp>
      <p:pic>
        <p:nvPicPr>
          <p:cNvPr id="9" name="Picture Placeholder 8" descr="CNX_Econ_C01_003.jpg"/>
          <p:cNvPicPr>
            <a:picLocks noGrp="1" noChangeAspect="1"/>
          </p:cNvPicPr>
          <p:nvPr>
            <p:ph type="pic" sz="quarter" idx="13"/>
          </p:nvPr>
        </p:nvPicPr>
        <p:blipFill>
          <a:blip r:embed="rId2"/>
          <a:stretch>
            <a:fillRect/>
          </a:stretch>
        </p:blipFill>
        <p:spPr>
          <a:xfrm>
            <a:off x="2159257" y="1122386"/>
            <a:ext cx="4658797" cy="3500071"/>
          </a:xfrm>
        </p:spPr>
      </p:pic>
      <p:sp>
        <p:nvSpPr>
          <p:cNvPr id="7" name="Text Placeholder 6"/>
          <p:cNvSpPr>
            <a:spLocks noGrp="1"/>
          </p:cNvSpPr>
          <p:nvPr>
            <p:ph type="body" sz="quarter" idx="14"/>
          </p:nvPr>
        </p:nvSpPr>
        <p:spPr/>
        <p:txBody>
          <a:bodyPr>
            <a:normAutofit/>
          </a:bodyPr>
          <a:lstStyle/>
          <a:p>
            <a:r>
              <a:rPr lang="en-US" sz="1600" dirty="0" smtClean="0"/>
              <a:t>Homeless people are a stark reminder that scarcity of resources is real. (Credit: “</a:t>
            </a:r>
            <a:r>
              <a:rPr lang="en-US" sz="1600" dirty="0" err="1" smtClean="0"/>
              <a:t>daveynin</a:t>
            </a:r>
            <a:r>
              <a:rPr lang="en-US" sz="1600" dirty="0" smtClean="0"/>
              <a:t>”/</a:t>
            </a:r>
            <a:r>
              <a:rPr lang="en-US" sz="1600" dirty="0" err="1" smtClean="0"/>
              <a:t>Flickr</a:t>
            </a:r>
            <a:r>
              <a:rPr lang="en-US" sz="1600" dirty="0" smtClean="0"/>
              <a:t> Creative Commons)</a:t>
            </a:r>
            <a:endParaRPr lang="en-US" sz="1600" dirty="0"/>
          </a:p>
        </p:txBody>
      </p:sp>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solidFill>
                  <a:srgbClr val="6CB255"/>
                </a:solidFill>
              </a:rPr>
              <a:t>Figure 1.3</a:t>
            </a:r>
            <a:endParaRPr lang="en-US" sz="2400" dirty="0">
              <a:solidFill>
                <a:srgbClr val="6CB255"/>
              </a:solidFill>
            </a:endParaRPr>
          </a:p>
        </p:txBody>
      </p:sp>
      <p:pic>
        <p:nvPicPr>
          <p:cNvPr id="6" name="Picture Placeholder 5" descr="CNX_Econ_C01_008.jpg"/>
          <p:cNvPicPr>
            <a:picLocks noGrp="1" noChangeAspect="1"/>
          </p:cNvPicPr>
          <p:nvPr>
            <p:ph type="pic" sz="quarter" idx="13"/>
          </p:nvPr>
        </p:nvPicPr>
        <p:blipFill>
          <a:blip r:embed="rId2"/>
          <a:stretch>
            <a:fillRect/>
          </a:stretch>
        </p:blipFill>
        <p:spPr>
          <a:xfrm>
            <a:off x="712223" y="1108075"/>
            <a:ext cx="3522204" cy="5256213"/>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smtClean="0">
                <a:solidFill>
                  <a:schemeClr val="tx1"/>
                </a:solidFill>
              </a:rPr>
              <a:t>Adam Smith introduced the idea of dividing labor into discrete tasks. (Credit: Wikimedia Commons)</a:t>
            </a:r>
            <a:endParaRPr lang="en-US" sz="1600" b="1" dirty="0">
              <a:solidFill>
                <a:schemeClr val="tx1"/>
              </a:solidFill>
            </a:endParaRPr>
          </a:p>
        </p:txBody>
      </p:sp>
      <p:pic>
        <p:nvPicPr>
          <p:cNvPr id="7" name="Picture 6"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32850963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1.4</a:t>
            </a:r>
            <a:endParaRPr lang="en-US" dirty="0"/>
          </a:p>
        </p:txBody>
      </p:sp>
      <p:sp>
        <p:nvSpPr>
          <p:cNvPr id="7" name="Text Placeholder 6"/>
          <p:cNvSpPr>
            <a:spLocks noGrp="1"/>
          </p:cNvSpPr>
          <p:nvPr>
            <p:ph type="body" sz="quarter" idx="14"/>
          </p:nvPr>
        </p:nvSpPr>
        <p:spPr/>
        <p:txBody>
          <a:bodyPr>
            <a:normAutofit/>
          </a:bodyPr>
          <a:lstStyle/>
          <a:p>
            <a:r>
              <a:rPr lang="en-US" sz="1600" dirty="0" smtClean="0"/>
              <a:t>Workers on an assembly line are an example of the divisions of labor. (Credit: Nina Hale/</a:t>
            </a:r>
            <a:r>
              <a:rPr lang="en-US" sz="1600" dirty="0" err="1" smtClean="0"/>
              <a:t>Flickr</a:t>
            </a:r>
            <a:r>
              <a:rPr lang="en-US" sz="1600" dirty="0" smtClean="0"/>
              <a:t> Creative Commons)</a:t>
            </a:r>
            <a:endParaRPr lang="en-US" sz="1600" dirty="0"/>
          </a:p>
        </p:txBody>
      </p:sp>
      <p:pic>
        <p:nvPicPr>
          <p:cNvPr id="9" name="Picture Placeholder 8" descr="CNX_Econ_C01_009.jpg"/>
          <p:cNvPicPr>
            <a:picLocks noGrp="1" noChangeAspect="1"/>
          </p:cNvPicPr>
          <p:nvPr>
            <p:ph type="pic" sz="quarter" idx="13"/>
          </p:nvPr>
        </p:nvPicPr>
        <p:blipFill>
          <a:blip r:embed="rId2"/>
          <a:stretch>
            <a:fillRect/>
          </a:stretch>
        </p:blipFill>
        <p:spPr>
          <a:xfrm>
            <a:off x="1863602" y="1122386"/>
            <a:ext cx="5250106" cy="3500071"/>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solidFill>
                  <a:srgbClr val="6CB255"/>
                </a:solidFill>
              </a:rPr>
              <a:t>Figure 1.5</a:t>
            </a:r>
            <a:endParaRPr lang="en-US" sz="2400" dirty="0">
              <a:solidFill>
                <a:srgbClr val="6CB255"/>
              </a:solidFill>
            </a:endParaRPr>
          </a:p>
        </p:txBody>
      </p:sp>
      <p:pic>
        <p:nvPicPr>
          <p:cNvPr id="6" name="Picture Placeholder 5" descr="CNX_Econ_C01_004.jpg"/>
          <p:cNvPicPr>
            <a:picLocks noGrp="1" noChangeAspect="1"/>
          </p:cNvPicPr>
          <p:nvPr>
            <p:ph type="pic" sz="quarter" idx="13"/>
          </p:nvPr>
        </p:nvPicPr>
        <p:blipFill>
          <a:blip r:embed="rId2"/>
          <a:stretch>
            <a:fillRect/>
          </a:stretch>
        </p:blipFill>
        <p:spPr>
          <a:xfrm>
            <a:off x="4489450" y="1213009"/>
            <a:ext cx="4030663" cy="4836795"/>
          </a:xfrm>
        </p:spPr>
      </p:pic>
      <p:sp>
        <p:nvSpPr>
          <p:cNvPr id="14" name="Text Placeholder 13"/>
          <p:cNvSpPr>
            <a:spLocks noGrp="1"/>
          </p:cNvSpPr>
          <p:nvPr>
            <p:ph type="body" sz="quarter" idx="14"/>
          </p:nvPr>
        </p:nvSpPr>
        <p:spPr>
          <a:xfrm>
            <a:off x="457200" y="1107617"/>
            <a:ext cx="3913188" cy="5256973"/>
          </a:xfrm>
        </p:spPr>
        <p:txBody>
          <a:bodyPr>
            <a:noAutofit/>
          </a:bodyPr>
          <a:lstStyle/>
          <a:p>
            <a:r>
              <a:rPr lang="en-US" sz="1600" dirty="0" smtClean="0">
                <a:solidFill>
                  <a:schemeClr val="tx1"/>
                </a:solidFill>
              </a:rPr>
              <a:t>One of the most influential economists in modern times was John Maynard Keynes. (Credit: Wikimedia Commons)</a:t>
            </a:r>
            <a:endParaRPr lang="en-US" sz="1600" dirty="0">
              <a:solidFill>
                <a:schemeClr val="tx1"/>
              </a:solidFill>
            </a:endParaRPr>
          </a:p>
        </p:txBody>
      </p:sp>
      <p:pic>
        <p:nvPicPr>
          <p:cNvPr id="7" name="Picture 6"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7936886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1.6</a:t>
            </a:r>
            <a:endParaRPr lang="en-US" dirty="0"/>
          </a:p>
        </p:txBody>
      </p:sp>
      <p:sp>
        <p:nvSpPr>
          <p:cNvPr id="7" name="Text Placeholder 6"/>
          <p:cNvSpPr>
            <a:spLocks noGrp="1"/>
          </p:cNvSpPr>
          <p:nvPr>
            <p:ph type="body" sz="quarter" idx="14"/>
          </p:nvPr>
        </p:nvSpPr>
        <p:spPr>
          <a:xfrm>
            <a:off x="457200" y="4843982"/>
            <a:ext cx="8062912" cy="1404418"/>
          </a:xfrm>
        </p:spPr>
        <p:txBody>
          <a:bodyPr>
            <a:noAutofit/>
          </a:bodyPr>
          <a:lstStyle/>
          <a:p>
            <a:r>
              <a:rPr lang="en-US" sz="1600" dirty="0" smtClean="0"/>
              <a:t>The circular flow diagram shows how households and firms interact in the goods and services market, and in the labor market. The direction of the arrows shows that in the goods and services market, households receive goods and services and pay firms for them. In the labor market, households provide labor and receive payment from firms through wages, salaries, and benefits.</a:t>
            </a:r>
            <a:endParaRPr lang="en-US" sz="1600" b="1" dirty="0"/>
          </a:p>
        </p:txBody>
      </p:sp>
      <p:pic>
        <p:nvPicPr>
          <p:cNvPr id="9" name="Picture Placeholder 8" descr="CNX_Econ_C01_009.jpg"/>
          <p:cNvPicPr>
            <a:picLocks noGrp="1" noChangeAspect="1"/>
          </p:cNvPicPr>
          <p:nvPr>
            <p:ph type="pic" sz="quarter" idx="13"/>
          </p:nvPr>
        </p:nvPicPr>
        <p:blipFill>
          <a:blip r:embed="rId2"/>
          <a:stretch>
            <a:fillRect/>
          </a:stretch>
        </p:blipFill>
        <p:spPr>
          <a:xfrm>
            <a:off x="1883640" y="1122386"/>
            <a:ext cx="5210029" cy="3500071"/>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Figure </a:t>
            </a:r>
            <a:r>
              <a:rPr lang="en-US" dirty="0" smtClean="0"/>
              <a:t>1.7</a:t>
            </a:r>
            <a:endParaRPr lang="en-US" dirty="0"/>
          </a:p>
        </p:txBody>
      </p:sp>
      <p:sp>
        <p:nvSpPr>
          <p:cNvPr id="7" name="Text Placeholder 6"/>
          <p:cNvSpPr>
            <a:spLocks noGrp="1"/>
          </p:cNvSpPr>
          <p:nvPr>
            <p:ph type="body" sz="quarter" idx="14"/>
          </p:nvPr>
        </p:nvSpPr>
        <p:spPr/>
        <p:txBody>
          <a:bodyPr>
            <a:normAutofit/>
          </a:bodyPr>
          <a:lstStyle/>
          <a:p>
            <a:r>
              <a:rPr lang="en-US" sz="1600" dirty="0" smtClean="0"/>
              <a:t>Ancient Egypt was an example of a command economy. (Credit: Jay </a:t>
            </a:r>
            <a:r>
              <a:rPr lang="en-US" sz="1600" dirty="0" err="1" smtClean="0"/>
              <a:t>Bergesen</a:t>
            </a:r>
            <a:r>
              <a:rPr lang="en-US" sz="1600" dirty="0" smtClean="0"/>
              <a:t>/</a:t>
            </a:r>
            <a:r>
              <a:rPr lang="en-US" sz="1600" dirty="0" err="1" smtClean="0"/>
              <a:t>Flickr</a:t>
            </a:r>
            <a:r>
              <a:rPr lang="en-US" sz="1600" dirty="0" smtClean="0"/>
              <a:t> Creative Commons)</a:t>
            </a:r>
            <a:endParaRPr lang="en-US" sz="1600" b="1" dirty="0"/>
          </a:p>
        </p:txBody>
      </p:sp>
      <p:pic>
        <p:nvPicPr>
          <p:cNvPr id="9" name="Picture Placeholder 8" descr="CNX_Econ_C01_009.jpg"/>
          <p:cNvPicPr>
            <a:picLocks noGrp="1" noChangeAspect="1"/>
          </p:cNvPicPr>
          <p:nvPr>
            <p:ph type="pic" sz="quarter" idx="13"/>
          </p:nvPr>
        </p:nvPicPr>
        <p:blipFill>
          <a:blip r:embed="rId2"/>
          <a:stretch>
            <a:fillRect/>
          </a:stretch>
        </p:blipFill>
        <p:spPr>
          <a:xfrm>
            <a:off x="1883640" y="1142425"/>
            <a:ext cx="5210029" cy="3459993"/>
          </a:xfrm>
        </p:spPr>
      </p:pic>
      <p:pic>
        <p:nvPicPr>
          <p:cNvPr id="6" name="Picture 5"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10399969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normAutofit/>
          </a:bodyPr>
          <a:lstStyle/>
          <a:p>
            <a:r>
              <a:rPr lang="en-US" sz="2400" dirty="0" smtClean="0">
                <a:solidFill>
                  <a:srgbClr val="6CB255"/>
                </a:solidFill>
              </a:rPr>
              <a:t>Figure 1.8</a:t>
            </a:r>
            <a:endParaRPr lang="en-US" sz="2400" dirty="0">
              <a:solidFill>
                <a:srgbClr val="6CB255"/>
              </a:solidFill>
            </a:endParaRPr>
          </a:p>
        </p:txBody>
      </p:sp>
      <p:pic>
        <p:nvPicPr>
          <p:cNvPr id="6" name="Picture Placeholder 5" descr="CNX_Econ_C01_008.jpg"/>
          <p:cNvPicPr>
            <a:picLocks noGrp="1" noChangeAspect="1"/>
          </p:cNvPicPr>
          <p:nvPr>
            <p:ph type="pic" sz="quarter" idx="13"/>
          </p:nvPr>
        </p:nvPicPr>
        <p:blipFill>
          <a:blip r:embed="rId2"/>
          <a:stretch>
            <a:fillRect/>
          </a:stretch>
        </p:blipFill>
        <p:spPr>
          <a:xfrm>
            <a:off x="712223" y="1966048"/>
            <a:ext cx="3522204" cy="3540266"/>
          </a:xfrm>
        </p:spPr>
      </p:pic>
      <p:sp>
        <p:nvSpPr>
          <p:cNvPr id="14" name="Text Placeholder 13"/>
          <p:cNvSpPr>
            <a:spLocks noGrp="1"/>
          </p:cNvSpPr>
          <p:nvPr>
            <p:ph type="body" sz="quarter" idx="14"/>
          </p:nvPr>
        </p:nvSpPr>
        <p:spPr>
          <a:xfrm>
            <a:off x="4606925" y="1107617"/>
            <a:ext cx="3913188" cy="5256973"/>
          </a:xfrm>
        </p:spPr>
        <p:txBody>
          <a:bodyPr>
            <a:noAutofit/>
          </a:bodyPr>
          <a:lstStyle/>
          <a:p>
            <a:r>
              <a:rPr lang="en-US" sz="1600" dirty="0" smtClean="0">
                <a:solidFill>
                  <a:schemeClr val="tx1"/>
                </a:solidFill>
              </a:rPr>
              <a:t>Nothing says “market” more than The New York Stock Exchange. (Credit: Erik </a:t>
            </a:r>
            <a:r>
              <a:rPr lang="en-US" sz="1600" dirty="0" err="1" smtClean="0">
                <a:solidFill>
                  <a:schemeClr val="tx1"/>
                </a:solidFill>
              </a:rPr>
              <a:t>Drost</a:t>
            </a:r>
            <a:r>
              <a:rPr lang="en-US" sz="1600" dirty="0" smtClean="0">
                <a:solidFill>
                  <a:schemeClr val="tx1"/>
                </a:solidFill>
              </a:rPr>
              <a:t>/</a:t>
            </a:r>
            <a:r>
              <a:rPr lang="en-US" sz="1600" dirty="0" err="1" smtClean="0">
                <a:solidFill>
                  <a:schemeClr val="tx1"/>
                </a:solidFill>
              </a:rPr>
              <a:t>Flickr</a:t>
            </a:r>
            <a:r>
              <a:rPr lang="en-US" sz="1600" dirty="0" smtClean="0">
                <a:solidFill>
                  <a:schemeClr val="tx1"/>
                </a:solidFill>
              </a:rPr>
              <a:t> Creative Commons)</a:t>
            </a:r>
            <a:endParaRPr lang="en-US" sz="1600" b="1" dirty="0">
              <a:solidFill>
                <a:schemeClr val="tx1"/>
              </a:solidFill>
            </a:endParaRPr>
          </a:p>
        </p:txBody>
      </p:sp>
      <p:pic>
        <p:nvPicPr>
          <p:cNvPr id="7" name="Picture 6" descr="OSX-Stacked-TM-RGB-300dpi-201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Tree>
    <p:extLst>
      <p:ext uri="{BB962C8B-B14F-4D97-AF65-F5344CB8AC3E}">
        <p14:creationId xmlns:p14="http://schemas.microsoft.com/office/powerpoint/2010/main" val="328509631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282</TotalTime>
  <Words>325</Words>
  <Application>Microsoft Macintosh PowerPoint</Application>
  <PresentationFormat>On-screen Show (4:3)</PresentationFormat>
  <Paragraphs>23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 Black</vt:lpstr>
      <vt:lpstr>Calibri</vt:lpstr>
      <vt:lpstr>Arial</vt:lpstr>
      <vt:lpstr>Essential</vt:lpstr>
      <vt:lpstr>PowerPoint Presentation</vt:lpstr>
      <vt:lpstr>Figure 1.1</vt:lpstr>
      <vt:lpstr>Figure 1.2</vt:lpstr>
      <vt:lpstr>Figure 1.3</vt:lpstr>
      <vt:lpstr>Figure 1.4</vt:lpstr>
      <vt:lpstr>Figure 1.5</vt:lpstr>
      <vt:lpstr>Figure 1.6</vt:lpstr>
      <vt:lpstr>Figure 1.7</vt:lpstr>
      <vt:lpstr>Figure 1.8</vt:lpstr>
      <vt:lpstr>Figure 1.9</vt:lpstr>
      <vt:lpstr>PowerPoint Presentation</vt:lpstr>
    </vt:vector>
  </TitlesOfParts>
  <Company>WNI</Company>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Gaston Mpoyo</cp:lastModifiedBy>
  <cp:revision>46</cp:revision>
  <dcterms:created xsi:type="dcterms:W3CDTF">2012-06-04T02:13:36Z</dcterms:created>
  <dcterms:modified xsi:type="dcterms:W3CDTF">2017-06-22T18:46:34Z</dcterms:modified>
</cp:coreProperties>
</file>