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1"/>
    <p:sldMasterId id="2147483791" r:id="rId2"/>
  </p:sldMasterIdLst>
  <p:notesMasterIdLst>
    <p:notesMasterId r:id="rId25"/>
  </p:notesMasterIdLst>
  <p:sldIdLst>
    <p:sldId id="285" r:id="rId3"/>
    <p:sldId id="257" r:id="rId4"/>
    <p:sldId id="281" r:id="rId5"/>
    <p:sldId id="282" r:id="rId6"/>
    <p:sldId id="270" r:id="rId7"/>
    <p:sldId id="266" r:id="rId8"/>
    <p:sldId id="273" r:id="rId9"/>
    <p:sldId id="267" r:id="rId10"/>
    <p:sldId id="274" r:id="rId11"/>
    <p:sldId id="275" r:id="rId12"/>
    <p:sldId id="276" r:id="rId13"/>
    <p:sldId id="283" r:id="rId14"/>
    <p:sldId id="277" r:id="rId15"/>
    <p:sldId id="278" r:id="rId16"/>
    <p:sldId id="268" r:id="rId17"/>
    <p:sldId id="286" r:id="rId18"/>
    <p:sldId id="287" r:id="rId19"/>
    <p:sldId id="288" r:id="rId20"/>
    <p:sldId id="291" r:id="rId21"/>
    <p:sldId id="294" r:id="rId22"/>
    <p:sldId id="292" r:id="rId23"/>
    <p:sldId id="265" r:id="rId2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600">
          <p15:clr>
            <a:srgbClr val="A4A3A4"/>
          </p15:clr>
        </p15:guide>
        <p15:guide id="2" pos="348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W" initials="AW" lastIdx="1" clrIdx="0">
    <p:extLst>
      <p:ext uri="{19B8F6BF-5375-455C-9EA6-DF929625EA0E}">
        <p15:presenceInfo xmlns:p15="http://schemas.microsoft.com/office/powerpoint/2012/main" userId="AW"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F5F5F"/>
    <a:srgbClr val="990033"/>
    <a:srgbClr val="CC99FF"/>
    <a:srgbClr val="FFCC66"/>
    <a:srgbClr val="B5D844"/>
    <a:srgbClr val="EE8E00"/>
    <a:srgbClr val="97D1D5"/>
    <a:srgbClr val="74C0C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895" autoAdjust="0"/>
    <p:restoredTop sz="75469" autoAdjust="0"/>
  </p:normalViewPr>
  <p:slideViewPr>
    <p:cSldViewPr snapToGrid="0">
      <p:cViewPr varScale="1">
        <p:scale>
          <a:sx n="67" d="100"/>
          <a:sy n="67" d="100"/>
        </p:scale>
        <p:origin x="1560" y="43"/>
      </p:cViewPr>
      <p:guideLst>
        <p:guide orient="horz" pos="2600"/>
        <p:guide pos="348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Arial" charset="0"/>
                <a:ea typeface="ＭＳ Ｐゴシック" pitchFamily="17" charset="-128"/>
                <a:cs typeface="+mn-cs"/>
              </a:defRPr>
            </a:lvl1pPr>
          </a:lstStyle>
          <a:p>
            <a:pPr>
              <a:defRPr/>
            </a:pPr>
            <a:endParaRPr lang="en-US" dirty="0"/>
          </a:p>
        </p:txBody>
      </p:sp>
      <p:sp>
        <p:nvSpPr>
          <p:cNvPr id="6451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fld id="{A0D27780-F213-4367-8A10-62AF2DA1FBA9}" type="datetime1">
              <a:rPr lang="en-US" altLang="en-US"/>
              <a:pPr>
                <a:defRPr/>
              </a:pPr>
              <a:t>5/3/2017</a:t>
            </a:fld>
            <a:endParaRPr lang="en-US" altLang="en-US" dirty="0"/>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451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Arial" charset="0"/>
                <a:ea typeface="ＭＳ Ｐゴシック" pitchFamily="17" charset="-128"/>
                <a:cs typeface="+mn-cs"/>
              </a:defRPr>
            </a:lvl1pPr>
          </a:lstStyle>
          <a:p>
            <a:pPr>
              <a:defRPr/>
            </a:pPr>
            <a:endParaRPr lang="en-US" dirty="0"/>
          </a:p>
        </p:txBody>
      </p:sp>
      <p:sp>
        <p:nvSpPr>
          <p:cNvPr id="6451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B46017AD-3B3F-463D-A604-171AB1021540}" type="slidenum">
              <a:rPr lang="en-US" altLang="en-US"/>
              <a:pPr>
                <a:defRPr/>
              </a:pPr>
              <a:t>‹#›</a:t>
            </a:fld>
            <a:endParaRPr lang="en-US" altLang="en-US" dirty="0"/>
          </a:p>
        </p:txBody>
      </p:sp>
    </p:spTree>
    <p:extLst>
      <p:ext uri="{BB962C8B-B14F-4D97-AF65-F5344CB8AC3E}">
        <p14:creationId xmlns:p14="http://schemas.microsoft.com/office/powerpoint/2010/main" val="242594011"/>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Calibri" pitchFamily="34" charset="0"/>
        <a:ea typeface="MS PGothic" panose="020B0600070205080204" pitchFamily="34" charset="-128"/>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Calibri" pitchFamily="34" charset="0"/>
        <a:ea typeface="MS PGothic" panose="020B0600070205080204"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Calibri" pitchFamily="34" charset="0"/>
        <a:ea typeface="MS PGothic" panose="020B0600070205080204"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Calibri" pitchFamily="34" charset="0"/>
        <a:ea typeface="MS PGothic" panose="020B0600070205080204"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Calibri" pitchFamily="34"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r" eaLnBrk="1" hangingPunct="1"/>
            <a:fld id="{6CB76694-3AA7-4EA4-975B-0BEEB4C6F6F6}" type="slidenum">
              <a:rPr lang="en-US" altLang="en-US" sz="1200"/>
              <a:pPr algn="r" eaLnBrk="1" hangingPunct="1"/>
              <a:t>1</a:t>
            </a:fld>
            <a:endParaRPr lang="en-US" altLang="en-US" sz="1200" dirty="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14400" eaLnBrk="1" hangingPunct="1"/>
            <a:r>
              <a:rPr lang="en-US" altLang="en-US" dirty="0"/>
              <a:t>In this chapter, we start by looking at the functions of money and the definitions of the money supply. Then there is a discussion of the factors that back the money supply. In this chapter, you will be introduced to the U.S. banking system, in particular, the Federal Reserve. You will learn about the organization and function of the Fed. Then we will talk about the financial crisis of 2007–08 and how the financial system has changed as a result. In the Last Word, electronic banking is addressed.</a:t>
            </a:r>
          </a:p>
        </p:txBody>
      </p:sp>
    </p:spTree>
    <p:extLst>
      <p:ext uri="{BB962C8B-B14F-4D97-AF65-F5344CB8AC3E}">
        <p14:creationId xmlns:p14="http://schemas.microsoft.com/office/powerpoint/2010/main" val="15871204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Note the concentration of banks in the northeast. This reflects population densities at the time that the Federal Reserve System was set up. At that time, the west was largely unsettled and still wilderness so there was not a great demand for banks.</a:t>
            </a:r>
          </a:p>
        </p:txBody>
      </p:sp>
      <p:sp>
        <p:nvSpPr>
          <p:cNvPr id="256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B2A6A5E0-54CD-4FAA-AE91-BE2F90C39AF9}" type="slidenum">
              <a:rPr lang="en-US" altLang="en-US"/>
              <a:pPr/>
              <a:t>10</a:t>
            </a:fld>
            <a:endParaRPr lang="en-US" altLang="en-US" dirty="0"/>
          </a:p>
        </p:txBody>
      </p:sp>
    </p:spTree>
    <p:extLst>
      <p:ext uri="{BB962C8B-B14F-4D97-AF65-F5344CB8AC3E}">
        <p14:creationId xmlns:p14="http://schemas.microsoft.com/office/powerpoint/2010/main" val="39752343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The most common thrift institutions are credit unions. In addition to being subject to the monetary control of the Fed, banks and thrifts are subject to regulation by various agencies such as the Federal Deposit Insurance Corporation and the National Credit Union Association. Both banks and thrifts are required to keep a certain percentage of their checkable deposits as reserves.</a:t>
            </a:r>
          </a:p>
        </p:txBody>
      </p:sp>
      <p:sp>
        <p:nvSpPr>
          <p:cNvPr id="276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B953ADC0-FBEB-4056-80BB-AD1B60E81769}" type="slidenum">
              <a:rPr lang="en-US" altLang="en-US"/>
              <a:pPr/>
              <a:t>11</a:t>
            </a:fld>
            <a:endParaRPr lang="en-US" altLang="en-US" dirty="0"/>
          </a:p>
        </p:txBody>
      </p:sp>
    </p:spTree>
    <p:extLst>
      <p:ext uri="{BB962C8B-B14F-4D97-AF65-F5344CB8AC3E}">
        <p14:creationId xmlns:p14="http://schemas.microsoft.com/office/powerpoint/2010/main" val="27943623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This bar chart represents the 12 largest financial institutions in the world as of 2015. Their assets have all been translated into U.S. dollars for comparison purposes.</a:t>
            </a:r>
          </a:p>
        </p:txBody>
      </p:sp>
      <p:sp>
        <p:nvSpPr>
          <p:cNvPr id="297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CF392BF5-E387-4657-92FA-1AAA462ECEB6}" type="slidenum">
              <a:rPr lang="en-US" altLang="en-US"/>
              <a:pPr/>
              <a:t>12</a:t>
            </a:fld>
            <a:endParaRPr lang="en-US" altLang="en-US" dirty="0"/>
          </a:p>
        </p:txBody>
      </p:sp>
    </p:spTree>
    <p:extLst>
      <p:ext uri="{BB962C8B-B14F-4D97-AF65-F5344CB8AC3E}">
        <p14:creationId xmlns:p14="http://schemas.microsoft.com/office/powerpoint/2010/main" val="4518523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Note that contrary to public opinion, the Fed does not “set” the interest rate that most people pay. It sets a discount rate that it charges to banks for short-term loans, which then contributes to the rate that the banks charge customers on their loans. While the Fed has the ability to issue Federal Reserve Notes, the paper currency used in the U.S. monetary system, they do not print the money. That task is still performed by the U.S. Mint. The Fed also facilitates the movement of money by providing the banking system with a means of collecting on checks. It also acts as the fiscal agent for the federal government by collecting money owed to the government from taxes and assisting with the government spending of equally large amounts. The Fed makes periodic examinations to asses bank profitability, to ascertain that banks perform in accordance with the many regulations to which they are subject, and to uncover questionable practices or fraud. After the financial crisis of 2007-2008, Congress increased the Fed’s supervisory powers.</a:t>
            </a:r>
          </a:p>
        </p:txBody>
      </p:sp>
      <p:sp>
        <p:nvSpPr>
          <p:cNvPr id="317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3B7372CD-0F02-42BF-ABBF-8933EB2EA126}" type="slidenum">
              <a:rPr lang="en-US" altLang="en-US"/>
              <a:pPr/>
              <a:t>13</a:t>
            </a:fld>
            <a:endParaRPr lang="en-US" altLang="en-US" dirty="0"/>
          </a:p>
        </p:txBody>
      </p:sp>
    </p:spTree>
    <p:extLst>
      <p:ext uri="{BB962C8B-B14F-4D97-AF65-F5344CB8AC3E}">
        <p14:creationId xmlns:p14="http://schemas.microsoft.com/office/powerpoint/2010/main" val="232778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There are two types of federal agencies: independent agencies and executive agencies. Executive agencies fall directly under the control of the President and, therefore, may be prone to political pressures. Independent agencies do not report directly to the executive branch of government. As an independent agency, the Fed tends to avoid the political pressures that Congress and the executive branch face that sometimes result in inflationary fiscal policies.</a:t>
            </a:r>
          </a:p>
        </p:txBody>
      </p:sp>
      <p:sp>
        <p:nvSpPr>
          <p:cNvPr id="337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B2A465AB-3D0C-4764-86C3-0663ECD4B4EE}" type="slidenum">
              <a:rPr lang="en-US" altLang="en-US"/>
              <a:pPr/>
              <a:t>14</a:t>
            </a:fld>
            <a:endParaRPr lang="en-US" altLang="en-US" dirty="0"/>
          </a:p>
        </p:txBody>
      </p:sp>
    </p:spTree>
    <p:extLst>
      <p:ext uri="{BB962C8B-B14F-4D97-AF65-F5344CB8AC3E}">
        <p14:creationId xmlns:p14="http://schemas.microsoft.com/office/powerpoint/2010/main" val="11594998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The causes of the financial crisis of 2007-2008 are still being debated, but most authorities feel that the mortgage default crisis was a key component. Most banks and regulators had mistakenly believed that the innovation known as “mortgage-backed securities” had eliminated most of the bank’s exposure to mortgage defaults. Mortgage-backed securities are bonds backed by mortgage payments. It was thought that this was a smart business decision as these mortgage-backed securities transferred any future default risk on those mortgages to the buyer of the bond, instead of the bank. Unfortunately, the banks took the money that they received for the bonds and loaned it to other investors, and once the defaults started, it was like a house of cards. Once one card was removed, the whole house collapsed.</a:t>
            </a:r>
          </a:p>
          <a:p>
            <a:r>
              <a:rPr lang="en-US" altLang="en-US" dirty="0"/>
              <a:t>Visit http://crisisofcredit.com/ for a great video explanation.</a:t>
            </a:r>
          </a:p>
        </p:txBody>
      </p:sp>
      <p:sp>
        <p:nvSpPr>
          <p:cNvPr id="358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1B35A237-3166-4ED6-94C8-3052D5B5D394}" type="slidenum">
              <a:rPr lang="en-US" altLang="en-US"/>
              <a:pPr/>
              <a:t>15</a:t>
            </a:fld>
            <a:endParaRPr lang="en-US" altLang="en-US" dirty="0"/>
          </a:p>
        </p:txBody>
      </p:sp>
    </p:spTree>
    <p:extLst>
      <p:ext uri="{BB962C8B-B14F-4D97-AF65-F5344CB8AC3E}">
        <p14:creationId xmlns:p14="http://schemas.microsoft.com/office/powerpoint/2010/main" val="36812148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The system probably could have survived the failure of one component in the system but unfortunately all three elements collapsed at once. Interest rates increased on adjustable mortgages at the same time that house prices fell. Borrowers began to fall behind on their mortgages as the economy slowed and their payments increased. Many just literally walked away from their houses and their mortgages, leaving the mortgage holder with a property that was worth significantly less than the value of the loan.</a:t>
            </a:r>
          </a:p>
        </p:txBody>
      </p:sp>
      <p:sp>
        <p:nvSpPr>
          <p:cNvPr id="378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7D2009F5-83DA-4BE5-84D0-65D3F3DD2F21}" type="slidenum">
              <a:rPr lang="en-US" altLang="en-US"/>
              <a:pPr/>
              <a:t>16</a:t>
            </a:fld>
            <a:endParaRPr lang="en-US" altLang="en-US" dirty="0"/>
          </a:p>
        </p:txBody>
      </p:sp>
    </p:spTree>
    <p:extLst>
      <p:ext uri="{BB962C8B-B14F-4D97-AF65-F5344CB8AC3E}">
        <p14:creationId xmlns:p14="http://schemas.microsoft.com/office/powerpoint/2010/main" val="29328644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The big mortgage holders ran into trouble because they held large amounts of the bad debt because of the failure of the mortgage-based securitization system. Countrywide and Washington Mutual were both saved from bankruptcy by other banks who bought them out. As the direct mortgage lenders struggled, the troubles grew to include other financial institutions, many of whom had to take advantage of massive emergency loans made available by the Federal Reserve.</a:t>
            </a:r>
          </a:p>
        </p:txBody>
      </p:sp>
      <p:sp>
        <p:nvSpPr>
          <p:cNvPr id="399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E108EEE2-FD95-4AEC-91EB-2FAA2788CBED}" type="slidenum">
              <a:rPr lang="en-US" altLang="en-US"/>
              <a:pPr/>
              <a:t>17</a:t>
            </a:fld>
            <a:endParaRPr lang="en-US" altLang="en-US" dirty="0"/>
          </a:p>
        </p:txBody>
      </p:sp>
    </p:spTree>
    <p:extLst>
      <p:ext uri="{BB962C8B-B14F-4D97-AF65-F5344CB8AC3E}">
        <p14:creationId xmlns:p14="http://schemas.microsoft.com/office/powerpoint/2010/main" val="8301215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Congress passed TARP in 2008 to try to save the financial institutions that were adversely affected by the crisis. However, the process of the government “bailing out” a business is subject to much debate. Is the moral hazard that was created when the federal government bailed out those firms that made bad investment decisions benefiting those firms and, in effect, penalizing firms who played by the rules? Do some firms make risky investments knowing that they are “too big to fail” and that, therefore, government will step in and save them?</a:t>
            </a:r>
          </a:p>
        </p:txBody>
      </p:sp>
      <p:sp>
        <p:nvSpPr>
          <p:cNvPr id="419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B61AE8CC-EA9C-42F4-9BE2-C271F67B0171}" type="slidenum">
              <a:rPr lang="en-US" altLang="en-US"/>
              <a:pPr/>
              <a:t>18</a:t>
            </a:fld>
            <a:endParaRPr lang="en-US" altLang="en-US" dirty="0"/>
          </a:p>
        </p:txBody>
      </p:sp>
    </p:spTree>
    <p:extLst>
      <p:ext uri="{BB962C8B-B14F-4D97-AF65-F5344CB8AC3E}">
        <p14:creationId xmlns:p14="http://schemas.microsoft.com/office/powerpoint/2010/main" val="10378298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During the financial crisis of 2007-2008, there was tremendous consolidation in the industry, and this blurred the lines between segments. More than 200 banks were shut down by the FDIC, and their assets were transferred to other banks. Major investment banks opted to become commercial banks to gain access to emergency Federal Reserve loans.</a:t>
            </a:r>
          </a:p>
        </p:txBody>
      </p:sp>
      <p:sp>
        <p:nvSpPr>
          <p:cNvPr id="440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73CD1EE0-B55D-47B7-B577-11BA5EE1BB1F}" type="slidenum">
              <a:rPr lang="en-US" altLang="en-US"/>
              <a:pPr/>
              <a:t>19</a:t>
            </a:fld>
            <a:endParaRPr lang="en-US" altLang="en-US" dirty="0"/>
          </a:p>
        </p:txBody>
      </p:sp>
    </p:spTree>
    <p:extLst>
      <p:ext uri="{BB962C8B-B14F-4D97-AF65-F5344CB8AC3E}">
        <p14:creationId xmlns:p14="http://schemas.microsoft.com/office/powerpoint/2010/main" val="37327875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Which function of money is considered the most important depends upon circumstances. In economics, we typically focus on money as a medium of exchange and a store of value. We use money as a unit of account in measuring GDP and other economic measures. As a medium of exchange, money allows an economy to function efficiently. Without it, trade would be difficult as each party would have to seek out someone else who has the desired product or service and then trade. If the party with the desired product does not want the good, there might have to multiple exchanges in order to get the desired product. As a unit of account, money provides a consistent way to value business activity so comparisons can be made. As a store of value money allows for a person to amass wealth without having to keep actual products which might not be possible to keep long-term.</a:t>
            </a:r>
          </a:p>
        </p:txBody>
      </p:sp>
      <p:sp>
        <p:nvSpPr>
          <p:cNvPr id="92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980069DA-19A3-4685-AFB7-CE486C1C1653}" type="slidenum">
              <a:rPr lang="en-US" altLang="en-US"/>
              <a:pPr/>
              <a:t>2</a:t>
            </a:fld>
            <a:endParaRPr lang="en-US" altLang="en-US" dirty="0"/>
          </a:p>
        </p:txBody>
      </p:sp>
    </p:spTree>
    <p:extLst>
      <p:ext uri="{BB962C8B-B14F-4D97-AF65-F5344CB8AC3E}">
        <p14:creationId xmlns:p14="http://schemas.microsoft.com/office/powerpoint/2010/main" val="5023430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These are examples of some of the largest financial institutions in each category.</a:t>
            </a:r>
          </a:p>
        </p:txBody>
      </p:sp>
    </p:spTree>
    <p:extLst>
      <p:ext uri="{BB962C8B-B14F-4D97-AF65-F5344CB8AC3E}">
        <p14:creationId xmlns:p14="http://schemas.microsoft.com/office/powerpoint/2010/main" val="8116361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Many critics say this regulation was unnecessary as regulators already had the tools that they needed, they just weren’t using them. It is too soon to evaluate whether this law will help to prevent another financial crisis.</a:t>
            </a:r>
          </a:p>
        </p:txBody>
      </p:sp>
      <p:sp>
        <p:nvSpPr>
          <p:cNvPr id="481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B873FA68-F539-42D5-8C0D-7EEF3B663E77}" type="slidenum">
              <a:rPr lang="en-US" altLang="en-US"/>
              <a:pPr/>
              <a:t>21</a:t>
            </a:fld>
            <a:endParaRPr lang="en-US" altLang="en-US" dirty="0"/>
          </a:p>
        </p:txBody>
      </p:sp>
    </p:spTree>
    <p:extLst>
      <p:ext uri="{BB962C8B-B14F-4D97-AF65-F5344CB8AC3E}">
        <p14:creationId xmlns:p14="http://schemas.microsoft.com/office/powerpoint/2010/main" val="22596417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During the financial crisis, the Fed made the decision to makes loans not only to firms that were solvent but illiquid, but also to firms that were insolvent and illiquid. The thought was if the insolvent firms went under, they would take the solvent firms with them. By doing so, the question is did the Fed increase the moral hazard going forward in that firms will be more willing to engage in risky behavior because they will expect the Fed to bail them out.</a:t>
            </a:r>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42E47D52-E78B-492F-AD14-65A0765094B3}" type="slidenum">
              <a:rPr lang="en-US" altLang="en-US"/>
              <a:pPr/>
              <a:t>22</a:t>
            </a:fld>
            <a:endParaRPr lang="en-US" altLang="en-US" dirty="0"/>
          </a:p>
        </p:txBody>
      </p:sp>
    </p:spTree>
    <p:extLst>
      <p:ext uri="{BB962C8B-B14F-4D97-AF65-F5344CB8AC3E}">
        <p14:creationId xmlns:p14="http://schemas.microsoft.com/office/powerpoint/2010/main" val="18802422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Note that checkable deposits include smaller components such as traveler’s checks. Currency includes coins and paper money. Currency is referred to as token money, which means the face-value of the currency is unrelated to its intrinsic value. This means the face-value of the currency exceeds the actual value of the piece of paper it is printed on or the value of the metal in the coin. At one time, coins were actually made of valuable metals such as gold or silver. Today, those coins’ actual values are worth more than the face-value of the metal in the coin.</a:t>
            </a:r>
          </a:p>
          <a:p>
            <a:r>
              <a:rPr lang="en-US" altLang="en-US" dirty="0"/>
              <a:t>Collectively, S &amp; Ls, mutual savings banks, and credit unions are known as “thrifts.”</a:t>
            </a:r>
          </a:p>
          <a:p>
            <a:r>
              <a:rPr lang="en-US" altLang="en-US" dirty="0"/>
              <a:t>Currency held by the Fed, commercial banks, and thrift institutions are also excluded from M1.</a:t>
            </a:r>
          </a:p>
        </p:txBody>
      </p:sp>
      <p:sp>
        <p:nvSpPr>
          <p:cNvPr id="112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C6BBDE4A-EC62-463C-B1C7-C2EE0EC8ADC4}" type="slidenum">
              <a:rPr lang="en-US" altLang="en-US"/>
              <a:pPr/>
              <a:t>3</a:t>
            </a:fld>
            <a:endParaRPr lang="en-US" altLang="en-US" dirty="0"/>
          </a:p>
        </p:txBody>
      </p:sp>
    </p:spTree>
    <p:extLst>
      <p:ext uri="{BB962C8B-B14F-4D97-AF65-F5344CB8AC3E}">
        <p14:creationId xmlns:p14="http://schemas.microsoft.com/office/powerpoint/2010/main" val="24662993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Small-denominated time deposits are less than $100,000.</a:t>
            </a:r>
          </a:p>
          <a:p>
            <a:r>
              <a:rPr lang="en-US" altLang="en-US" i="1" dirty="0"/>
              <a:t>M</a:t>
            </a:r>
            <a:r>
              <a:rPr lang="en-US" altLang="en-US" dirty="0"/>
              <a:t>2 money supply is about 5 times larger than </a:t>
            </a:r>
            <a:r>
              <a:rPr lang="en-US" altLang="en-US" i="1" dirty="0"/>
              <a:t>M</a:t>
            </a:r>
            <a:r>
              <a:rPr lang="en-US" altLang="en-US" dirty="0"/>
              <a:t>1.</a:t>
            </a:r>
          </a:p>
          <a:p>
            <a:r>
              <a:rPr lang="en-US" altLang="en-US" dirty="0"/>
              <a:t>These types of accounts are readily available for withdrawal from the institution holding the deposit.</a:t>
            </a:r>
          </a:p>
        </p:txBody>
      </p:sp>
      <p:sp>
        <p:nvSpPr>
          <p:cNvPr id="133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97F9615D-3762-427B-BDE4-77D9103DBFB7}" type="slidenum">
              <a:rPr lang="en-US" altLang="en-US"/>
              <a:pPr/>
              <a:t>4</a:t>
            </a:fld>
            <a:endParaRPr lang="en-US" altLang="en-US" dirty="0"/>
          </a:p>
        </p:txBody>
      </p:sp>
    </p:spTree>
    <p:extLst>
      <p:ext uri="{BB962C8B-B14F-4D97-AF65-F5344CB8AC3E}">
        <p14:creationId xmlns:p14="http://schemas.microsoft.com/office/powerpoint/2010/main" val="26429891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This chart shows the distribution of </a:t>
            </a:r>
            <a:r>
              <a:rPr lang="en-US" altLang="en-US" i="1" dirty="0"/>
              <a:t>M</a:t>
            </a:r>
            <a:r>
              <a:rPr lang="en-US" altLang="en-US" dirty="0"/>
              <a:t>1 and </a:t>
            </a:r>
            <a:r>
              <a:rPr lang="en-US" altLang="en-US" i="1" dirty="0"/>
              <a:t>M</a:t>
            </a:r>
            <a:r>
              <a:rPr lang="en-US" altLang="en-US" dirty="0"/>
              <a:t>2 and helps to illustrate the fact that </a:t>
            </a:r>
            <a:r>
              <a:rPr lang="en-US" altLang="en-US" i="1" dirty="0"/>
              <a:t>M</a:t>
            </a:r>
            <a:r>
              <a:rPr lang="en-US" altLang="en-US" dirty="0"/>
              <a:t>1 is a small fraction of the total money supply. Most of the supply is tied up in some type of time deposit, which means the money may not be available when needed.</a:t>
            </a:r>
          </a:p>
        </p:txBody>
      </p:sp>
      <p:sp>
        <p:nvSpPr>
          <p:cNvPr id="153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19A4B79B-BBC3-4AF5-AF8E-934DCDAB640C}" type="slidenum">
              <a:rPr lang="en-US" altLang="en-US"/>
              <a:pPr/>
              <a:t>5</a:t>
            </a:fld>
            <a:endParaRPr lang="en-US" altLang="en-US" dirty="0"/>
          </a:p>
        </p:txBody>
      </p:sp>
    </p:spTree>
    <p:extLst>
      <p:ext uri="{BB962C8B-B14F-4D97-AF65-F5344CB8AC3E}">
        <p14:creationId xmlns:p14="http://schemas.microsoft.com/office/powerpoint/2010/main" val="8245621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Credit cards are not considered money; however, they allow businesses and individuals to “economize” the use of money. Debit cards come from checking accounts and are considered money. At one time, the money supply of a nation was linked to the nation’s gold supply, on what was called the gold standard. Most nations moved away from the gold standard because managing the supply of money is more sensible than linking it to gold or some other commodity whose supply might change arbitrarily. In modern society people are willing to accept money in exchange for goods or services because they know they will be able to exchange the money for other goods or services. Our currency is designated as legal tender by the United States government, which means it is deemed a valid and legal means of paying any debt that was contracted in dollars. Money derives part of its value from its scarcity. The supply of money is controlled by monetary authorities to ensure it retains its value or “purchasing power.”</a:t>
            </a:r>
          </a:p>
        </p:txBody>
      </p:sp>
      <p:sp>
        <p:nvSpPr>
          <p:cNvPr id="174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EFDF22D5-C774-41BD-AA00-703E29C3D55E}" type="slidenum">
              <a:rPr lang="en-US" altLang="en-US"/>
              <a:pPr/>
              <a:t>6</a:t>
            </a:fld>
            <a:endParaRPr lang="en-US" altLang="en-US" dirty="0"/>
          </a:p>
        </p:txBody>
      </p:sp>
    </p:spTree>
    <p:extLst>
      <p:ext uri="{BB962C8B-B14F-4D97-AF65-F5344CB8AC3E}">
        <p14:creationId xmlns:p14="http://schemas.microsoft.com/office/powerpoint/2010/main" val="14353588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The purchasing power of money is the amount of goods and services a unit of money will buy. If the price level of goods goes up, the value of a dollar goes down in a reciprocal relationship. Periods of hyperinflation happen when governments issues so many pieces of paper currency that the purchasing power of each is totally undermined. Post-World-War I Germany experienced hyperinflation that many historians believe contributed to the Second World War. Governments have a vested interest in ensuring a stable money supply to keep the economy on a steady pace.</a:t>
            </a:r>
          </a:p>
        </p:txBody>
      </p:sp>
      <p:sp>
        <p:nvSpPr>
          <p:cNvPr id="194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5FCB4DAE-5CEC-4E1C-A9D3-261138737A14}" type="slidenum">
              <a:rPr lang="en-US" altLang="en-US"/>
              <a:pPr/>
              <a:t>7</a:t>
            </a:fld>
            <a:endParaRPr lang="en-US" altLang="en-US" dirty="0"/>
          </a:p>
        </p:txBody>
      </p:sp>
    </p:spTree>
    <p:extLst>
      <p:ext uri="{BB962C8B-B14F-4D97-AF65-F5344CB8AC3E}">
        <p14:creationId xmlns:p14="http://schemas.microsoft.com/office/powerpoint/2010/main" val="38778138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The Federal Reserve System serves as the monetary authority that controls the money supply for our country. Congress passed the Federal Reserve Act of 1913 to try to prevent the acute problems in the banking system that had plagued the country early in the twentieth century. The Board of Governors is the central authority. The seven Board members are appointed by the U.S. president for 14-year terms that are staggered so that one member is replaced every two years. The long term provides the Board with continuity, experienced membership, and independence from political pressures.</a:t>
            </a:r>
          </a:p>
          <a:p>
            <a:r>
              <a:rPr lang="en-US" altLang="en-US" dirty="0"/>
              <a:t>The 12 Federal Reserve Banks implement the decisions of the Board of Governors and are aided by the Federal Open Market Committee. The Banks are quasi-public banks meaning they blend private ownership and public control. Each Bank is privately owned by the private commercial banks in its district. Unlike private institutions, however, they are not motivated by profit but rather seek to promote the well-being of the economy as a whole. They perform essentially the same services for commercial banks as those institutions perform for the public. In emergency circumstances, the Banks become the “lender of last resort” to the banking system. After 9/11, the Fed lent $45 billion to U.S. banks and thrifts to ensure the stability of the banking system. Under normal circumstances the Fed lends around $150 million per day.</a:t>
            </a:r>
          </a:p>
        </p:txBody>
      </p:sp>
      <p:sp>
        <p:nvSpPr>
          <p:cNvPr id="215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78763EBE-BE23-437E-A70D-03AF2F48E9B6}" type="slidenum">
              <a:rPr lang="en-US" altLang="en-US"/>
              <a:pPr/>
              <a:t>8</a:t>
            </a:fld>
            <a:endParaRPr lang="en-US" altLang="en-US" dirty="0"/>
          </a:p>
        </p:txBody>
      </p:sp>
    </p:spTree>
    <p:extLst>
      <p:ext uri="{BB962C8B-B14F-4D97-AF65-F5344CB8AC3E}">
        <p14:creationId xmlns:p14="http://schemas.microsoft.com/office/powerpoint/2010/main" val="6628690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The Federal Open Market Committee is a group of 12 individuals, including the seven members of the Board of Governors, the president of the New York Federal Reserve Bank, and four of the remaining presidents of Federal Reserve Banks on 1-year rotating terms. They meet regularly to direct the purchase and sale of government securities. The purpose of these activities is to control the nation’s money supply and influence interest rates.</a:t>
            </a:r>
          </a:p>
        </p:txBody>
      </p:sp>
    </p:spTree>
    <p:extLst>
      <p:ext uri="{BB962C8B-B14F-4D97-AF65-F5344CB8AC3E}">
        <p14:creationId xmlns:p14="http://schemas.microsoft.com/office/powerpoint/2010/main" val="1617499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0F96931D-85FC-4631-87A9-0031C036D567}" type="datetimeFigureOut">
              <a:rPr lang="en-US" altLang="en-US"/>
              <a:pPr>
                <a:defRPr/>
              </a:pPr>
              <a:t>5/3/2017</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3EACAAC8-BAD5-4446-B7DF-15858DDCE219}" type="slidenum">
              <a:rPr lang="en-US" altLang="en-US"/>
              <a:pPr>
                <a:defRPr/>
              </a:pPr>
              <a:t>‹#›</a:t>
            </a:fld>
            <a:endParaRPr lang="en-US" altLang="en-US" dirty="0"/>
          </a:p>
        </p:txBody>
      </p:sp>
    </p:spTree>
    <p:extLst>
      <p:ext uri="{BB962C8B-B14F-4D97-AF65-F5344CB8AC3E}">
        <p14:creationId xmlns:p14="http://schemas.microsoft.com/office/powerpoint/2010/main" val="1911212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AC4006E-85A4-4A4F-9F8E-738AD2AFC389}" type="datetimeFigureOut">
              <a:rPr lang="en-US" altLang="en-US"/>
              <a:pPr>
                <a:defRPr/>
              </a:pPr>
              <a:t>5/3/2017</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B3540BE-D60C-4959-9944-1428A9BB081C}" type="slidenum">
              <a:rPr lang="en-US" altLang="en-US"/>
              <a:pPr>
                <a:defRPr/>
              </a:pPr>
              <a:t>‹#›</a:t>
            </a:fld>
            <a:endParaRPr lang="en-US" altLang="en-US" dirty="0"/>
          </a:p>
        </p:txBody>
      </p:sp>
    </p:spTree>
    <p:extLst>
      <p:ext uri="{BB962C8B-B14F-4D97-AF65-F5344CB8AC3E}">
        <p14:creationId xmlns:p14="http://schemas.microsoft.com/office/powerpoint/2010/main" val="42640820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EA9567A-2FBB-4EC7-B457-423621802DE1}" type="datetimeFigureOut">
              <a:rPr lang="en-US" altLang="en-US"/>
              <a:pPr>
                <a:defRPr/>
              </a:pPr>
              <a:t>5/3/2017</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7290143-33F5-4187-897F-EC2EFD03CF7A}" type="slidenum">
              <a:rPr lang="en-US" altLang="en-US"/>
              <a:pPr>
                <a:defRPr/>
              </a:pPr>
              <a:t>‹#›</a:t>
            </a:fld>
            <a:endParaRPr lang="en-US" altLang="en-US" dirty="0"/>
          </a:p>
        </p:txBody>
      </p:sp>
    </p:spTree>
    <p:extLst>
      <p:ext uri="{BB962C8B-B14F-4D97-AF65-F5344CB8AC3E}">
        <p14:creationId xmlns:p14="http://schemas.microsoft.com/office/powerpoint/2010/main" val="18769728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bg>
      <p:bgPr>
        <a:solidFill>
          <a:srgbClr val="20589C"/>
        </a:solidFill>
        <a:effectLst/>
      </p:bgPr>
    </p:bg>
    <p:spTree>
      <p:nvGrpSpPr>
        <p:cNvPr id="1" name=""/>
        <p:cNvGrpSpPr/>
        <p:nvPr/>
      </p:nvGrpSpPr>
      <p:grpSpPr>
        <a:xfrm>
          <a:off x="0" y="0"/>
          <a:ext cx="0" cy="0"/>
          <a:chOff x="0" y="0"/>
          <a:chExt cx="0" cy="0"/>
        </a:xfrm>
      </p:grpSpPr>
      <p:sp>
        <p:nvSpPr>
          <p:cNvPr id="80900" name="Rectangle 4"/>
          <p:cNvSpPr>
            <a:spLocks noGrp="1" noChangeArrowheads="1"/>
          </p:cNvSpPr>
          <p:nvPr>
            <p:ph type="ctrTitle"/>
          </p:nvPr>
        </p:nvSpPr>
        <p:spPr>
          <a:xfrm>
            <a:off x="2438400" y="2590800"/>
            <a:ext cx="6705600" cy="685800"/>
          </a:xfrm>
        </p:spPr>
        <p:txBody>
          <a:bodyPr/>
          <a:lstStyle>
            <a:lvl1pPr>
              <a:defRPr sz="2000"/>
            </a:lvl1pPr>
          </a:lstStyle>
          <a:p>
            <a:pPr lvl="0"/>
            <a:r>
              <a:rPr lang="en-US" noProof="0"/>
              <a:t>Click to edit Master title style</a:t>
            </a:r>
          </a:p>
        </p:txBody>
      </p:sp>
    </p:spTree>
    <p:extLst>
      <p:ext uri="{BB962C8B-B14F-4D97-AF65-F5344CB8AC3E}">
        <p14:creationId xmlns:p14="http://schemas.microsoft.com/office/powerpoint/2010/main" val="7358981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Slide Number Placeholder 5"/>
          <p:cNvSpPr>
            <a:spLocks noGrp="1"/>
          </p:cNvSpPr>
          <p:nvPr>
            <p:ph type="sldNum" sz="quarter" idx="10"/>
          </p:nvPr>
        </p:nvSpPr>
        <p:spPr>
          <a:ln/>
        </p:spPr>
        <p:txBody>
          <a:bodyPr/>
          <a:lstStyle>
            <a:lvl1pPr>
              <a:defRPr/>
            </a:lvl1pPr>
          </a:lstStyle>
          <a:p>
            <a:pPr>
              <a:defRPr/>
            </a:pPr>
            <a:fld id="{67779770-FC38-42EB-A537-207476CC2631}" type="slidenum">
              <a:rPr lang="en-US" altLang="en-US"/>
              <a:pPr>
                <a:defRPr/>
              </a:pPr>
              <a:t>‹#›</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Date Placeholder 3"/>
          <p:cNvSpPr>
            <a:spLocks noGrp="1"/>
          </p:cNvSpPr>
          <p:nvPr>
            <p:ph type="dt" sz="half" idx="12"/>
          </p:nvPr>
        </p:nvSpPr>
        <p:spPr/>
        <p:txBody>
          <a:bodyPr/>
          <a:lstStyle>
            <a:lvl1pPr>
              <a:defRPr/>
            </a:lvl1pPr>
          </a:lstStyle>
          <a:p>
            <a:pPr>
              <a:defRPr/>
            </a:pPr>
            <a:fld id="{AB036326-6DA0-4CAC-8D6B-66544445DD63}" type="datetimeFigureOut">
              <a:rPr lang="en-US" altLang="en-US"/>
              <a:pPr>
                <a:defRPr/>
              </a:pPr>
              <a:t>5/3/2017</a:t>
            </a:fld>
            <a:endParaRPr lang="en-US" altLang="en-US" dirty="0"/>
          </a:p>
        </p:txBody>
      </p:sp>
    </p:spTree>
    <p:extLst>
      <p:ext uri="{BB962C8B-B14F-4D97-AF65-F5344CB8AC3E}">
        <p14:creationId xmlns:p14="http://schemas.microsoft.com/office/powerpoint/2010/main" val="41189791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5"/>
          <p:cNvSpPr txBox="1">
            <a:spLocks noChangeArrowheads="1"/>
          </p:cNvSpPr>
          <p:nvPr/>
        </p:nvSpPr>
        <p:spPr bwMode="auto">
          <a:xfrm>
            <a:off x="7143750" y="6540500"/>
            <a:ext cx="1782763" cy="179388"/>
          </a:xfrm>
          <a:prstGeom prst="rect">
            <a:avLst/>
          </a:prstGeom>
          <a:noFill/>
          <a:ln w="9525">
            <a:noFill/>
            <a:round/>
            <a:headEnd/>
            <a:tailEnd/>
          </a:ln>
          <a:effectLst/>
        </p:spPr>
        <p:txBody>
          <a:bodyPr lIns="0" tIns="0" rIns="0" bIns="0"/>
          <a:lstStyle>
            <a:lvl1pPr>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1pPr>
            <a:lvl2pPr marL="742950" indent="-285750">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2pPr>
            <a:lvl3pPr marL="1143000" indent="-228600">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3pPr>
            <a:lvl4pPr marL="1600200" indent="-228600">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4pPr>
            <a:lvl5pPr marL="2057400" indent="-228600">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9pPr>
          </a:lstStyle>
          <a:p>
            <a:pPr algn="r" eaLnBrk="1" hangingPunct="1">
              <a:lnSpc>
                <a:spcPct val="102000"/>
              </a:lnSpc>
              <a:buFont typeface="Wingdings" panose="05000000000000000000" pitchFamily="2" charset="2"/>
              <a:buNone/>
              <a:defRPr/>
            </a:pPr>
            <a:r>
              <a:rPr lang="en-US" altLang="en-US" sz="1000" dirty="0">
                <a:latin typeface="Calibri" panose="020F0502020204030204" pitchFamily="34" charset="0"/>
                <a:cs typeface="Tahoma" panose="020B0604030504040204" pitchFamily="34" charset="0"/>
              </a:rPr>
              <a:t>34-</a:t>
            </a:r>
            <a:fld id="{CA9199A9-A7C4-43EB-AE04-F8D0117780DE}" type="slidenum">
              <a:rPr lang="en-US" altLang="en-US" sz="1000" smtClean="0">
                <a:latin typeface="Calibri" panose="020F0502020204030204" pitchFamily="34" charset="0"/>
                <a:cs typeface="Tahoma" panose="020B0604030504040204" pitchFamily="34" charset="0"/>
              </a:rPr>
              <a:pPr algn="r" eaLnBrk="1" hangingPunct="1">
                <a:lnSpc>
                  <a:spcPct val="102000"/>
                </a:lnSpc>
                <a:buFont typeface="Wingdings" panose="05000000000000000000" pitchFamily="2" charset="2"/>
                <a:buNone/>
                <a:defRPr/>
              </a:pPr>
              <a:t>‹#›</a:t>
            </a:fld>
            <a:endParaRPr lang="en-US" altLang="en-US" sz="1000" dirty="0">
              <a:latin typeface="Calibri" panose="020F0502020204030204" pitchFamily="34" charset="0"/>
              <a:cs typeface="Tahoma" panose="020B0604030504040204" pitchFamily="34" charset="0"/>
            </a:endParaRPr>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smtClean="0"/>
            </a:lvl1pPr>
          </a:lstStyle>
          <a:p>
            <a:pPr>
              <a:defRPr/>
            </a:pPr>
            <a:fld id="{4EB6B05C-CF46-4A68-A2F5-3F7D3B657A52}" type="datetimeFigureOut">
              <a:rPr lang="en-US" altLang="en-US"/>
              <a:pPr>
                <a:defRPr/>
              </a:pPr>
              <a:t>5/3/2017</a:t>
            </a:fld>
            <a:endParaRPr lang="en-US" alt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smtClean="0"/>
            </a:lvl1pPr>
          </a:lstStyle>
          <a:p>
            <a:pPr>
              <a:defRPr/>
            </a:pPr>
            <a:fld id="{A186BCE7-3CB3-426B-893D-D42FD280B031}" type="slidenum">
              <a:rPr lang="en-US" altLang="en-US"/>
              <a:pPr>
                <a:defRPr/>
              </a:pPr>
              <a:t>‹#›</a:t>
            </a:fld>
            <a:endParaRPr lang="en-US" altLang="en-US" dirty="0"/>
          </a:p>
        </p:txBody>
      </p:sp>
    </p:spTree>
    <p:extLst>
      <p:ext uri="{BB962C8B-B14F-4D97-AF65-F5344CB8AC3E}">
        <p14:creationId xmlns:p14="http://schemas.microsoft.com/office/powerpoint/2010/main" val="17581544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Slide Number Placeholder 5"/>
          <p:cNvSpPr>
            <a:spLocks noGrp="1"/>
          </p:cNvSpPr>
          <p:nvPr>
            <p:ph type="sldNum" sz="quarter" idx="10"/>
          </p:nvPr>
        </p:nvSpPr>
        <p:spPr>
          <a:ln/>
        </p:spPr>
        <p:txBody>
          <a:bodyPr/>
          <a:lstStyle>
            <a:lvl1pPr>
              <a:defRPr/>
            </a:lvl1pPr>
          </a:lstStyle>
          <a:p>
            <a:pPr>
              <a:defRPr/>
            </a:pPr>
            <a:fld id="{4FA81969-5691-4CA4-9478-178E812C4623}" type="slidenum">
              <a:rPr lang="en-US" altLang="en-US"/>
              <a:pPr>
                <a:defRPr/>
              </a:pPr>
              <a:t>‹#›</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Date Placeholder 3"/>
          <p:cNvSpPr>
            <a:spLocks noGrp="1"/>
          </p:cNvSpPr>
          <p:nvPr>
            <p:ph type="dt" sz="half" idx="12"/>
          </p:nvPr>
        </p:nvSpPr>
        <p:spPr/>
        <p:txBody>
          <a:bodyPr/>
          <a:lstStyle>
            <a:lvl1pPr>
              <a:defRPr/>
            </a:lvl1pPr>
          </a:lstStyle>
          <a:p>
            <a:pPr>
              <a:defRPr/>
            </a:pPr>
            <a:fld id="{C2C96609-B9BA-417C-879F-BD6A0AFFF71F}" type="datetimeFigureOut">
              <a:rPr lang="en-US" altLang="en-US"/>
              <a:pPr>
                <a:defRPr/>
              </a:pPr>
              <a:t>5/3/2017</a:t>
            </a:fld>
            <a:endParaRPr lang="en-US" altLang="en-US" dirty="0"/>
          </a:p>
        </p:txBody>
      </p:sp>
    </p:spTree>
    <p:extLst>
      <p:ext uri="{BB962C8B-B14F-4D97-AF65-F5344CB8AC3E}">
        <p14:creationId xmlns:p14="http://schemas.microsoft.com/office/powerpoint/2010/main" val="23068634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p:cNvSpPr>
            <a:spLocks noGrp="1"/>
          </p:cNvSpPr>
          <p:nvPr>
            <p:ph type="sldNum" sz="quarter" idx="10"/>
          </p:nvPr>
        </p:nvSpPr>
        <p:spPr>
          <a:ln/>
        </p:spPr>
        <p:txBody>
          <a:bodyPr/>
          <a:lstStyle>
            <a:lvl1pPr>
              <a:defRPr/>
            </a:lvl1pPr>
          </a:lstStyle>
          <a:p>
            <a:pPr>
              <a:defRPr/>
            </a:pPr>
            <a:fld id="{6D5BB5F9-92A4-4C81-8F71-FCBBC0AC0FAF}" type="slidenum">
              <a:rPr lang="en-US" altLang="en-US"/>
              <a:pPr>
                <a:defRPr/>
              </a:pPr>
              <a:t>‹#›</a:t>
            </a:fld>
            <a:endParaRPr lang="en-US" alt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Date Placeholder 3"/>
          <p:cNvSpPr>
            <a:spLocks noGrp="1"/>
          </p:cNvSpPr>
          <p:nvPr>
            <p:ph type="dt" sz="half" idx="12"/>
          </p:nvPr>
        </p:nvSpPr>
        <p:spPr/>
        <p:txBody>
          <a:bodyPr/>
          <a:lstStyle>
            <a:lvl1pPr>
              <a:defRPr/>
            </a:lvl1pPr>
          </a:lstStyle>
          <a:p>
            <a:pPr>
              <a:defRPr/>
            </a:pPr>
            <a:fld id="{58002C85-712A-4750-9F44-BC179FF16FA8}" type="datetimeFigureOut">
              <a:rPr lang="en-US" altLang="en-US"/>
              <a:pPr>
                <a:defRPr/>
              </a:pPr>
              <a:t>5/3/2017</a:t>
            </a:fld>
            <a:endParaRPr lang="en-US" altLang="en-US" dirty="0"/>
          </a:p>
        </p:txBody>
      </p:sp>
    </p:spTree>
    <p:extLst>
      <p:ext uri="{BB962C8B-B14F-4D97-AF65-F5344CB8AC3E}">
        <p14:creationId xmlns:p14="http://schemas.microsoft.com/office/powerpoint/2010/main" val="23170576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p:cNvSpPr>
            <a:spLocks noGrp="1"/>
          </p:cNvSpPr>
          <p:nvPr>
            <p:ph type="sldNum" sz="quarter" idx="10"/>
          </p:nvPr>
        </p:nvSpPr>
        <p:spPr>
          <a:ln/>
        </p:spPr>
        <p:txBody>
          <a:bodyPr/>
          <a:lstStyle>
            <a:lvl1pPr>
              <a:defRPr/>
            </a:lvl1pPr>
          </a:lstStyle>
          <a:p>
            <a:pPr>
              <a:defRPr/>
            </a:pPr>
            <a:fld id="{8ACD4C9C-3D19-4D21-A584-5654ECA59C1D}" type="slidenum">
              <a:rPr lang="en-US" altLang="en-US"/>
              <a:pPr>
                <a:defRPr/>
              </a:pPr>
              <a:t>‹#›</a:t>
            </a:fld>
            <a:endParaRPr lang="en-US" alt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Date Placeholder 3"/>
          <p:cNvSpPr>
            <a:spLocks noGrp="1"/>
          </p:cNvSpPr>
          <p:nvPr>
            <p:ph type="dt" sz="half" idx="12"/>
          </p:nvPr>
        </p:nvSpPr>
        <p:spPr/>
        <p:txBody>
          <a:bodyPr/>
          <a:lstStyle>
            <a:lvl1pPr>
              <a:defRPr/>
            </a:lvl1pPr>
          </a:lstStyle>
          <a:p>
            <a:pPr>
              <a:defRPr/>
            </a:pPr>
            <a:fld id="{6B493A9F-5657-4BC0-ACDD-1CD713179471}" type="datetimeFigureOut">
              <a:rPr lang="en-US" altLang="en-US"/>
              <a:pPr>
                <a:defRPr/>
              </a:pPr>
              <a:t>5/3/2017</a:t>
            </a:fld>
            <a:endParaRPr lang="en-US" altLang="en-US" dirty="0"/>
          </a:p>
        </p:txBody>
      </p:sp>
    </p:spTree>
    <p:extLst>
      <p:ext uri="{BB962C8B-B14F-4D97-AF65-F5344CB8AC3E}">
        <p14:creationId xmlns:p14="http://schemas.microsoft.com/office/powerpoint/2010/main" val="6518083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5"/>
          <p:cNvSpPr>
            <a:spLocks noGrp="1"/>
          </p:cNvSpPr>
          <p:nvPr>
            <p:ph type="sldNum" sz="quarter" idx="10"/>
          </p:nvPr>
        </p:nvSpPr>
        <p:spPr>
          <a:ln/>
        </p:spPr>
        <p:txBody>
          <a:bodyPr/>
          <a:lstStyle>
            <a:lvl1pPr>
              <a:defRPr/>
            </a:lvl1pPr>
          </a:lstStyle>
          <a:p>
            <a:pPr>
              <a:defRPr/>
            </a:pPr>
            <a:fld id="{3B5F4235-448C-4D88-95FA-CFED8E03B0E3}" type="slidenum">
              <a:rPr lang="en-US" altLang="en-US"/>
              <a:pPr>
                <a:defRPr/>
              </a:pPr>
              <a:t>‹#›</a:t>
            </a:fld>
            <a:endParaRPr lang="en-US" alt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Date Placeholder 3"/>
          <p:cNvSpPr>
            <a:spLocks noGrp="1"/>
          </p:cNvSpPr>
          <p:nvPr>
            <p:ph type="dt" sz="half" idx="12"/>
          </p:nvPr>
        </p:nvSpPr>
        <p:spPr/>
        <p:txBody>
          <a:bodyPr/>
          <a:lstStyle>
            <a:lvl1pPr>
              <a:defRPr/>
            </a:lvl1pPr>
          </a:lstStyle>
          <a:p>
            <a:pPr>
              <a:defRPr/>
            </a:pPr>
            <a:fld id="{7070397C-768E-4ABE-ACE1-6C137ADF4027}" type="datetimeFigureOut">
              <a:rPr lang="en-US" altLang="en-US"/>
              <a:pPr>
                <a:defRPr/>
              </a:pPr>
              <a:t>5/3/2017</a:t>
            </a:fld>
            <a:endParaRPr lang="en-US" altLang="en-US" dirty="0"/>
          </a:p>
        </p:txBody>
      </p:sp>
      <p:sp>
        <p:nvSpPr>
          <p:cNvPr id="6" name="Rectangle 5"/>
          <p:cNvSpPr txBox="1">
            <a:spLocks noChangeArrowheads="1"/>
          </p:cNvSpPr>
          <p:nvPr userDrawn="1"/>
        </p:nvSpPr>
        <p:spPr bwMode="auto">
          <a:xfrm>
            <a:off x="7143750" y="6540500"/>
            <a:ext cx="1782763" cy="179388"/>
          </a:xfrm>
          <a:prstGeom prst="rect">
            <a:avLst/>
          </a:prstGeom>
          <a:noFill/>
          <a:ln w="9525">
            <a:noFill/>
            <a:round/>
            <a:headEnd/>
            <a:tailEnd/>
          </a:ln>
          <a:effectLst/>
        </p:spPr>
        <p:txBody>
          <a:bodyPr lIns="0" tIns="0" rIns="0" bIns="0"/>
          <a:lstStyle>
            <a:lvl1pPr>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1pPr>
            <a:lvl2pPr marL="742950" indent="-285750">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2pPr>
            <a:lvl3pPr marL="1143000" indent="-228600">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3pPr>
            <a:lvl4pPr marL="1600200" indent="-228600">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4pPr>
            <a:lvl5pPr marL="2057400" indent="-228600">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9pPr>
          </a:lstStyle>
          <a:p>
            <a:pPr algn="r" eaLnBrk="1" hangingPunct="1">
              <a:lnSpc>
                <a:spcPct val="102000"/>
              </a:lnSpc>
              <a:buFont typeface="Wingdings" panose="05000000000000000000" pitchFamily="2" charset="2"/>
              <a:buNone/>
              <a:defRPr/>
            </a:pPr>
            <a:r>
              <a:rPr lang="en-US" altLang="en-US" sz="1000" dirty="0">
                <a:latin typeface="Calibri" panose="020F0502020204030204" pitchFamily="34" charset="0"/>
                <a:cs typeface="Tahoma" panose="020B0604030504040204" pitchFamily="34" charset="0"/>
              </a:rPr>
              <a:t>34-</a:t>
            </a:r>
            <a:fld id="{CA9199A9-A7C4-43EB-AE04-F8D0117780DE}" type="slidenum">
              <a:rPr lang="en-US" altLang="en-US" sz="1000" smtClean="0">
                <a:latin typeface="Calibri" panose="020F0502020204030204" pitchFamily="34" charset="0"/>
                <a:cs typeface="Tahoma" panose="020B0604030504040204" pitchFamily="34" charset="0"/>
              </a:rPr>
              <a:pPr algn="r" eaLnBrk="1" hangingPunct="1">
                <a:lnSpc>
                  <a:spcPct val="102000"/>
                </a:lnSpc>
                <a:buFont typeface="Wingdings" panose="05000000000000000000" pitchFamily="2" charset="2"/>
                <a:buNone/>
                <a:defRPr/>
              </a:pPr>
              <a:t>‹#›</a:t>
            </a:fld>
            <a:endParaRPr lang="en-US" altLang="en-US" sz="1000" dirty="0">
              <a:latin typeface="Calibri" panose="020F0502020204030204" pitchFamily="34" charset="0"/>
              <a:cs typeface="Tahoma" panose="020B0604030504040204" pitchFamily="34" charset="0"/>
            </a:endParaRPr>
          </a:p>
        </p:txBody>
      </p:sp>
    </p:spTree>
    <p:extLst>
      <p:ext uri="{BB962C8B-B14F-4D97-AF65-F5344CB8AC3E}">
        <p14:creationId xmlns:p14="http://schemas.microsoft.com/office/powerpoint/2010/main" val="20245630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ln/>
        </p:spPr>
        <p:txBody>
          <a:bodyPr/>
          <a:lstStyle>
            <a:lvl1pPr>
              <a:defRPr/>
            </a:lvl1pPr>
          </a:lstStyle>
          <a:p>
            <a:pPr>
              <a:defRPr/>
            </a:pPr>
            <a:fld id="{0B025BBF-9489-42D2-A7BD-6D24F422329E}" type="slidenum">
              <a:rPr lang="en-US" altLang="en-US"/>
              <a:pPr>
                <a:defRPr/>
              </a:pPr>
              <a:t>‹#›</a:t>
            </a:fld>
            <a:endParaRPr lang="en-US" alt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Date Placeholder 3"/>
          <p:cNvSpPr>
            <a:spLocks noGrp="1"/>
          </p:cNvSpPr>
          <p:nvPr>
            <p:ph type="dt" sz="half" idx="12"/>
          </p:nvPr>
        </p:nvSpPr>
        <p:spPr/>
        <p:txBody>
          <a:bodyPr/>
          <a:lstStyle>
            <a:lvl1pPr>
              <a:defRPr/>
            </a:lvl1pPr>
          </a:lstStyle>
          <a:p>
            <a:pPr>
              <a:defRPr/>
            </a:pPr>
            <a:fld id="{B9CE1246-18B6-4E68-A0C3-AF36A9E73592}" type="datetimeFigureOut">
              <a:rPr lang="en-US" altLang="en-US"/>
              <a:pPr>
                <a:defRPr/>
              </a:pPr>
              <a:t>5/3/2017</a:t>
            </a:fld>
            <a:endParaRPr lang="en-US" altLang="en-US" dirty="0"/>
          </a:p>
        </p:txBody>
      </p:sp>
    </p:spTree>
    <p:extLst>
      <p:ext uri="{BB962C8B-B14F-4D97-AF65-F5344CB8AC3E}">
        <p14:creationId xmlns:p14="http://schemas.microsoft.com/office/powerpoint/2010/main" val="1694320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04A6C0C-7816-41DE-8F8D-B305A60797E0}" type="datetimeFigureOut">
              <a:rPr lang="en-US" altLang="en-US"/>
              <a:pPr>
                <a:defRPr/>
              </a:pPr>
              <a:t>5/3/2017</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A839CB9-CCD5-40D8-9BE2-1B3E56FEF1A8}" type="slidenum">
              <a:rPr lang="en-US" altLang="en-US"/>
              <a:pPr>
                <a:defRPr/>
              </a:pPr>
              <a:t>‹#›</a:t>
            </a:fld>
            <a:endParaRPr lang="en-US" altLang="en-US" dirty="0"/>
          </a:p>
        </p:txBody>
      </p:sp>
    </p:spTree>
    <p:extLst>
      <p:ext uri="{BB962C8B-B14F-4D97-AF65-F5344CB8AC3E}">
        <p14:creationId xmlns:p14="http://schemas.microsoft.com/office/powerpoint/2010/main" val="26841948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p:cNvSpPr>
            <a:spLocks noGrp="1"/>
          </p:cNvSpPr>
          <p:nvPr>
            <p:ph type="sldNum" sz="quarter" idx="14"/>
          </p:nvPr>
        </p:nvSpPr>
        <p:spPr>
          <a:ln/>
        </p:spPr>
        <p:txBody>
          <a:bodyPr/>
          <a:lstStyle>
            <a:lvl1pPr>
              <a:defRPr/>
            </a:lvl1pPr>
          </a:lstStyle>
          <a:p>
            <a:pPr>
              <a:defRPr/>
            </a:pPr>
            <a:fld id="{D7134F09-1655-42BC-9E76-D01CF8CA7D27}" type="slidenum">
              <a:rPr lang="en-US" altLang="en-US"/>
              <a:pPr>
                <a:defRPr/>
              </a:pPr>
              <a:t>‹#›</a:t>
            </a:fld>
            <a:endParaRPr lang="en-US" altLang="en-US" dirty="0"/>
          </a:p>
        </p:txBody>
      </p:sp>
      <p:sp>
        <p:nvSpPr>
          <p:cNvPr id="6" name="Footer Placeholder 4"/>
          <p:cNvSpPr>
            <a:spLocks noGrp="1"/>
          </p:cNvSpPr>
          <p:nvPr>
            <p:ph type="ftr" sz="quarter" idx="15"/>
          </p:nvPr>
        </p:nvSpPr>
        <p:spPr/>
        <p:txBody>
          <a:bodyPr/>
          <a:lstStyle>
            <a:lvl1pPr>
              <a:defRPr/>
            </a:lvl1pPr>
          </a:lstStyle>
          <a:p>
            <a:pPr>
              <a:defRPr/>
            </a:pPr>
            <a:endParaRPr lang="en-US" dirty="0"/>
          </a:p>
        </p:txBody>
      </p:sp>
      <p:sp>
        <p:nvSpPr>
          <p:cNvPr id="7" name="Date Placeholder 3"/>
          <p:cNvSpPr>
            <a:spLocks noGrp="1"/>
          </p:cNvSpPr>
          <p:nvPr>
            <p:ph type="dt" sz="half" idx="16"/>
          </p:nvPr>
        </p:nvSpPr>
        <p:spPr/>
        <p:txBody>
          <a:bodyPr/>
          <a:lstStyle>
            <a:lvl1pPr>
              <a:defRPr/>
            </a:lvl1pPr>
          </a:lstStyle>
          <a:p>
            <a:pPr>
              <a:defRPr/>
            </a:pPr>
            <a:fld id="{C7DC0323-4838-48A7-8286-74D19F182382}" type="datetimeFigureOut">
              <a:rPr lang="en-US" altLang="en-US"/>
              <a:pPr>
                <a:defRPr/>
              </a:pPr>
              <a:t>5/3/2017</a:t>
            </a:fld>
            <a:endParaRPr lang="en-US" altLang="en-US" dirty="0"/>
          </a:p>
        </p:txBody>
      </p:sp>
    </p:spTree>
    <p:extLst>
      <p:ext uri="{BB962C8B-B14F-4D97-AF65-F5344CB8AC3E}">
        <p14:creationId xmlns:p14="http://schemas.microsoft.com/office/powerpoint/2010/main" val="231918205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p:cNvSpPr>
            <a:spLocks noGrp="1"/>
          </p:cNvSpPr>
          <p:nvPr>
            <p:ph type="sldNum" sz="quarter" idx="10"/>
          </p:nvPr>
        </p:nvSpPr>
        <p:spPr>
          <a:ln/>
        </p:spPr>
        <p:txBody>
          <a:bodyPr/>
          <a:lstStyle>
            <a:lvl1pPr>
              <a:defRPr/>
            </a:lvl1pPr>
          </a:lstStyle>
          <a:p>
            <a:pPr>
              <a:defRPr/>
            </a:pPr>
            <a:fld id="{00B49210-1672-4CA3-8CF6-AD8D955CF854}" type="slidenum">
              <a:rPr lang="en-US" altLang="en-US"/>
              <a:pPr>
                <a:defRPr/>
              </a:pPr>
              <a:t>‹#›</a:t>
            </a:fld>
            <a:endParaRPr lang="en-US" alt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Date Placeholder 3"/>
          <p:cNvSpPr>
            <a:spLocks noGrp="1"/>
          </p:cNvSpPr>
          <p:nvPr>
            <p:ph type="dt" sz="half" idx="12"/>
          </p:nvPr>
        </p:nvSpPr>
        <p:spPr/>
        <p:txBody>
          <a:bodyPr/>
          <a:lstStyle>
            <a:lvl1pPr>
              <a:defRPr/>
            </a:lvl1pPr>
          </a:lstStyle>
          <a:p>
            <a:pPr>
              <a:defRPr/>
            </a:pPr>
            <a:fld id="{E9DE500D-2319-4153-86CD-B740D176407C}" type="datetimeFigureOut">
              <a:rPr lang="en-US" altLang="en-US"/>
              <a:pPr>
                <a:defRPr/>
              </a:pPr>
              <a:t>5/3/2017</a:t>
            </a:fld>
            <a:endParaRPr lang="en-US" altLang="en-US" dirty="0"/>
          </a:p>
        </p:txBody>
      </p:sp>
    </p:spTree>
    <p:extLst>
      <p:ext uri="{BB962C8B-B14F-4D97-AF65-F5344CB8AC3E}">
        <p14:creationId xmlns:p14="http://schemas.microsoft.com/office/powerpoint/2010/main" val="406373831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a:ln/>
        </p:spPr>
        <p:txBody>
          <a:bodyPr/>
          <a:lstStyle>
            <a:lvl1pPr>
              <a:defRPr/>
            </a:lvl1pPr>
          </a:lstStyle>
          <a:p>
            <a:pPr>
              <a:defRPr/>
            </a:pPr>
            <a:fld id="{CD3DFFB0-278B-40E0-83D6-54F273144FEE}" type="slidenum">
              <a:rPr lang="en-US" altLang="en-US"/>
              <a:pPr>
                <a:defRPr/>
              </a:pPr>
              <a:t>‹#›</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Date Placeholder 3"/>
          <p:cNvSpPr>
            <a:spLocks noGrp="1"/>
          </p:cNvSpPr>
          <p:nvPr>
            <p:ph type="dt" sz="half" idx="12"/>
          </p:nvPr>
        </p:nvSpPr>
        <p:spPr/>
        <p:txBody>
          <a:bodyPr/>
          <a:lstStyle>
            <a:lvl1pPr>
              <a:defRPr/>
            </a:lvl1pPr>
          </a:lstStyle>
          <a:p>
            <a:pPr>
              <a:defRPr/>
            </a:pPr>
            <a:fld id="{196AD8BF-2204-4430-9B63-93E113DF4C53}" type="datetimeFigureOut">
              <a:rPr lang="en-US" altLang="en-US"/>
              <a:pPr>
                <a:defRPr/>
              </a:pPr>
              <a:t>5/3/2017</a:t>
            </a:fld>
            <a:endParaRPr lang="en-US" altLang="en-US" dirty="0"/>
          </a:p>
        </p:txBody>
      </p:sp>
    </p:spTree>
    <p:extLst>
      <p:ext uri="{BB962C8B-B14F-4D97-AF65-F5344CB8AC3E}">
        <p14:creationId xmlns:p14="http://schemas.microsoft.com/office/powerpoint/2010/main" val="207404125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a:ln/>
        </p:spPr>
        <p:txBody>
          <a:bodyPr/>
          <a:lstStyle>
            <a:lvl1pPr>
              <a:defRPr/>
            </a:lvl1pPr>
          </a:lstStyle>
          <a:p>
            <a:pPr>
              <a:defRPr/>
            </a:pPr>
            <a:fld id="{D720C332-8718-48F4-A076-00DD04BEA784}" type="slidenum">
              <a:rPr lang="en-US" altLang="en-US"/>
              <a:pPr>
                <a:defRPr/>
              </a:pPr>
              <a:t>‹#›</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Date Placeholder 3"/>
          <p:cNvSpPr>
            <a:spLocks noGrp="1"/>
          </p:cNvSpPr>
          <p:nvPr>
            <p:ph type="dt" sz="half" idx="12"/>
          </p:nvPr>
        </p:nvSpPr>
        <p:spPr/>
        <p:txBody>
          <a:bodyPr/>
          <a:lstStyle>
            <a:lvl1pPr>
              <a:defRPr/>
            </a:lvl1pPr>
          </a:lstStyle>
          <a:p>
            <a:pPr>
              <a:defRPr/>
            </a:pPr>
            <a:fld id="{7EBF6A3C-B3CB-4C1E-B1E2-DA2D6D1D46E6}" type="datetimeFigureOut">
              <a:rPr lang="en-US" altLang="en-US"/>
              <a:pPr>
                <a:defRPr/>
              </a:pPr>
              <a:t>5/3/2017</a:t>
            </a:fld>
            <a:endParaRPr lang="en-US" altLang="en-US" dirty="0"/>
          </a:p>
        </p:txBody>
      </p:sp>
    </p:spTree>
    <p:extLst>
      <p:ext uri="{BB962C8B-B14F-4D97-AF65-F5344CB8AC3E}">
        <p14:creationId xmlns:p14="http://schemas.microsoft.com/office/powerpoint/2010/main" val="30880469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59E2D916-96CE-492C-94B8-B200140DA131}" type="datetimeFigureOut">
              <a:rPr lang="en-US" altLang="en-US"/>
              <a:pPr>
                <a:defRPr/>
              </a:pPr>
              <a:t>5/3/2017</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0102B3D4-9FF1-443D-A68E-2E62FA3311D4}" type="slidenum">
              <a:rPr lang="en-US" altLang="en-US"/>
              <a:pPr>
                <a:defRPr/>
              </a:pPr>
              <a:t>‹#›</a:t>
            </a:fld>
            <a:endParaRPr lang="en-US" altLang="en-US" dirty="0"/>
          </a:p>
        </p:txBody>
      </p:sp>
    </p:spTree>
    <p:extLst>
      <p:ext uri="{BB962C8B-B14F-4D97-AF65-F5344CB8AC3E}">
        <p14:creationId xmlns:p14="http://schemas.microsoft.com/office/powerpoint/2010/main" val="3885273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E307C2DA-4369-4519-9984-EF3C1FCA4BA5}" type="datetimeFigureOut">
              <a:rPr lang="en-US" altLang="en-US"/>
              <a:pPr>
                <a:defRPr/>
              </a:pPr>
              <a:t>5/3/2017</a:t>
            </a:fld>
            <a:endParaRPr lang="en-US" alt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F76D1EB4-F190-42D1-8A97-820C10FA5B50}" type="slidenum">
              <a:rPr lang="en-US" altLang="en-US"/>
              <a:pPr>
                <a:defRPr/>
              </a:pPr>
              <a:t>‹#›</a:t>
            </a:fld>
            <a:endParaRPr lang="en-US" altLang="en-US" dirty="0"/>
          </a:p>
        </p:txBody>
      </p:sp>
    </p:spTree>
    <p:extLst>
      <p:ext uri="{BB962C8B-B14F-4D97-AF65-F5344CB8AC3E}">
        <p14:creationId xmlns:p14="http://schemas.microsoft.com/office/powerpoint/2010/main" val="3176052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C0CE8773-9A75-41D4-963C-98DDA0EA78CA}" type="datetimeFigureOut">
              <a:rPr lang="en-US" altLang="en-US"/>
              <a:pPr>
                <a:defRPr/>
              </a:pPr>
              <a:t>5/3/2017</a:t>
            </a:fld>
            <a:endParaRPr lang="en-US" alt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83421C0C-89B7-4A4B-9F39-F4F7D0ADC233}" type="slidenum">
              <a:rPr lang="en-US" altLang="en-US"/>
              <a:pPr>
                <a:defRPr/>
              </a:pPr>
              <a:t>‹#›</a:t>
            </a:fld>
            <a:endParaRPr lang="en-US" altLang="en-US" dirty="0"/>
          </a:p>
        </p:txBody>
      </p:sp>
    </p:spTree>
    <p:extLst>
      <p:ext uri="{BB962C8B-B14F-4D97-AF65-F5344CB8AC3E}">
        <p14:creationId xmlns:p14="http://schemas.microsoft.com/office/powerpoint/2010/main" val="42799412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999A3182-69B8-4AFF-B7C4-F38F53EBDAA7}" type="datetimeFigureOut">
              <a:rPr lang="en-US" altLang="en-US"/>
              <a:pPr>
                <a:defRPr/>
              </a:pPr>
              <a:t>5/3/2017</a:t>
            </a:fld>
            <a:endParaRPr lang="en-US" alt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49C0340C-151D-4C7F-A496-1E9E9F06EC2D}" type="slidenum">
              <a:rPr lang="en-US" altLang="en-US"/>
              <a:pPr>
                <a:defRPr/>
              </a:pPr>
              <a:t>‹#›</a:t>
            </a:fld>
            <a:endParaRPr lang="en-US" altLang="en-US" dirty="0"/>
          </a:p>
        </p:txBody>
      </p:sp>
    </p:spTree>
    <p:extLst>
      <p:ext uri="{BB962C8B-B14F-4D97-AF65-F5344CB8AC3E}">
        <p14:creationId xmlns:p14="http://schemas.microsoft.com/office/powerpoint/2010/main" val="3929864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91C5B01-90BA-4C45-99C0-4A3D4FC74E23}" type="datetimeFigureOut">
              <a:rPr lang="en-US" altLang="en-US"/>
              <a:pPr>
                <a:defRPr/>
              </a:pPr>
              <a:t>5/3/2017</a:t>
            </a:fld>
            <a:endParaRPr lang="en-US" alt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E85352EE-F0D4-4F4A-9EF8-80BB76F2CCF4}" type="slidenum">
              <a:rPr lang="en-US" altLang="en-US"/>
              <a:pPr>
                <a:defRPr/>
              </a:pPr>
              <a:t>‹#›</a:t>
            </a:fld>
            <a:endParaRPr lang="en-US" altLang="en-US" dirty="0"/>
          </a:p>
        </p:txBody>
      </p:sp>
    </p:spTree>
    <p:extLst>
      <p:ext uri="{BB962C8B-B14F-4D97-AF65-F5344CB8AC3E}">
        <p14:creationId xmlns:p14="http://schemas.microsoft.com/office/powerpoint/2010/main" val="2959578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BD66C300-2551-404C-9C74-A71DB51A059B}" type="datetimeFigureOut">
              <a:rPr lang="en-US" altLang="en-US"/>
              <a:pPr>
                <a:defRPr/>
              </a:pPr>
              <a:t>5/3/2017</a:t>
            </a:fld>
            <a:endParaRPr lang="en-US" alt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D44F1CD0-62E6-462A-A106-1C5F0F00C0DD}" type="slidenum">
              <a:rPr lang="en-US" altLang="en-US"/>
              <a:pPr>
                <a:defRPr/>
              </a:pPr>
              <a:t>‹#›</a:t>
            </a:fld>
            <a:endParaRPr lang="en-US" altLang="en-US" dirty="0"/>
          </a:p>
        </p:txBody>
      </p:sp>
    </p:spTree>
    <p:extLst>
      <p:ext uri="{BB962C8B-B14F-4D97-AF65-F5344CB8AC3E}">
        <p14:creationId xmlns:p14="http://schemas.microsoft.com/office/powerpoint/2010/main" val="5782939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BE74678E-A08C-48E6-B392-617DE6DC904C}" type="datetimeFigureOut">
              <a:rPr lang="en-US" altLang="en-US"/>
              <a:pPr>
                <a:defRPr/>
              </a:pPr>
              <a:t>5/3/2017</a:t>
            </a:fld>
            <a:endParaRPr lang="en-US" alt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45701C8C-7B26-4C2F-A909-77C5D74DFFB8}" type="slidenum">
              <a:rPr lang="en-US" altLang="en-US"/>
              <a:pPr>
                <a:defRPr/>
              </a:pPr>
              <a:t>‹#›</a:t>
            </a:fld>
            <a:endParaRPr lang="en-US" altLang="en-US" dirty="0"/>
          </a:p>
        </p:txBody>
      </p:sp>
    </p:spTree>
    <p:extLst>
      <p:ext uri="{BB962C8B-B14F-4D97-AF65-F5344CB8AC3E}">
        <p14:creationId xmlns:p14="http://schemas.microsoft.com/office/powerpoint/2010/main" val="972381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2.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smtClean="0">
                <a:solidFill>
                  <a:srgbClr val="898989"/>
                </a:solidFill>
              </a:defRPr>
            </a:lvl1pPr>
          </a:lstStyle>
          <a:p>
            <a:pPr>
              <a:defRPr/>
            </a:pPr>
            <a:fld id="{3FFCA9C1-A1B8-4415-AC4E-291389C741D6}" type="datetimeFigureOut">
              <a:rPr lang="en-US" altLang="en-US"/>
              <a:pPr>
                <a:defRPr/>
              </a:pPr>
              <a:t>5/3/2017</a:t>
            </a:fld>
            <a:endParaRPr lang="en-US" alt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pitchFamily="34" charset="0"/>
                <a:ea typeface="ＭＳ Ｐゴシック" panose="020B0600070205080204" pitchFamily="34" charset="-128"/>
                <a:cs typeface="+mn-cs"/>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defRPr>
            </a:lvl1pPr>
          </a:lstStyle>
          <a:p>
            <a:pPr>
              <a:defRPr/>
            </a:pPr>
            <a:fld id="{1283DDCC-6DB4-427E-8067-A959740CB301}"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906" r:id="rId1"/>
    <p:sldLayoutId id="2147483907" r:id="rId2"/>
    <p:sldLayoutId id="2147483908" r:id="rId3"/>
    <p:sldLayoutId id="2147483909" r:id="rId4"/>
    <p:sldLayoutId id="2147483910" r:id="rId5"/>
    <p:sldLayoutId id="2147483911" r:id="rId6"/>
    <p:sldLayoutId id="2147483912" r:id="rId7"/>
    <p:sldLayoutId id="2147483913" r:id="rId8"/>
    <p:sldLayoutId id="2147483914" r:id="rId9"/>
    <p:sldLayoutId id="2147483915" r:id="rId10"/>
    <p:sldLayoutId id="2147483916" r:id="rId11"/>
    <p:sldLayoutId id="2147483927" r:id="rId12"/>
  </p:sldLayoutIdLst>
  <p:txStyles>
    <p:titleStyle>
      <a:lvl1pPr algn="ctr" rtl="0" eaLnBrk="0" fontAlgn="base" hangingPunct="0">
        <a:spcBef>
          <a:spcPct val="0"/>
        </a:spcBef>
        <a:spcAft>
          <a:spcPct val="0"/>
        </a:spcAft>
        <a:defRPr sz="4400" kern="1200">
          <a:solidFill>
            <a:schemeClr val="tx1"/>
          </a:solidFill>
          <a:latin typeface="+mj-lt"/>
          <a:ea typeface="MS PGothic" panose="020B0600070205080204" pitchFamily="34" charset="-128"/>
          <a:cs typeface="+mj-cs"/>
        </a:defRPr>
      </a:lvl1pPr>
      <a:lvl2pPr algn="ctr" rtl="0" eaLnBrk="0" fontAlgn="base" hangingPunct="0">
        <a:spcBef>
          <a:spcPct val="0"/>
        </a:spcBef>
        <a:spcAft>
          <a:spcPct val="0"/>
        </a:spcAft>
        <a:defRPr sz="4400">
          <a:solidFill>
            <a:schemeClr val="tx1"/>
          </a:solidFill>
          <a:latin typeface="Calibri" pitchFamily="34" charset="0"/>
          <a:ea typeface="MS PGothic" panose="020B0600070205080204" pitchFamily="34" charset="-128"/>
        </a:defRPr>
      </a:lvl2pPr>
      <a:lvl3pPr algn="ctr" rtl="0" eaLnBrk="0" fontAlgn="base" hangingPunct="0">
        <a:spcBef>
          <a:spcPct val="0"/>
        </a:spcBef>
        <a:spcAft>
          <a:spcPct val="0"/>
        </a:spcAft>
        <a:defRPr sz="4400">
          <a:solidFill>
            <a:schemeClr val="tx1"/>
          </a:solidFill>
          <a:latin typeface="Calibri" pitchFamily="34" charset="0"/>
          <a:ea typeface="MS PGothic" panose="020B0600070205080204" pitchFamily="34" charset="-128"/>
        </a:defRPr>
      </a:lvl3pPr>
      <a:lvl4pPr algn="ctr" rtl="0" eaLnBrk="0" fontAlgn="base" hangingPunct="0">
        <a:spcBef>
          <a:spcPct val="0"/>
        </a:spcBef>
        <a:spcAft>
          <a:spcPct val="0"/>
        </a:spcAft>
        <a:defRPr sz="4400">
          <a:solidFill>
            <a:schemeClr val="tx1"/>
          </a:solidFill>
          <a:latin typeface="Calibri" pitchFamily="34" charset="0"/>
          <a:ea typeface="MS PGothic" panose="020B0600070205080204" pitchFamily="34" charset="-128"/>
        </a:defRPr>
      </a:lvl4pPr>
      <a:lvl5pPr algn="ctr" rtl="0" eaLnBrk="0" fontAlgn="base" hangingPunct="0">
        <a:spcBef>
          <a:spcPct val="0"/>
        </a:spcBef>
        <a:spcAft>
          <a:spcPct val="0"/>
        </a:spcAft>
        <a:defRPr sz="4400">
          <a:solidFill>
            <a:schemeClr val="tx1"/>
          </a:solidFill>
          <a:latin typeface="Calibri" pitchFamily="34" charset="0"/>
          <a:ea typeface="MS PGothic" panose="020B0600070205080204" pitchFamily="34" charset="-128"/>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2051" name="Text Placeholder 2"/>
          <p:cNvSpPr>
            <a:spLocks noGrp="1"/>
          </p:cNvSpPr>
          <p:nvPr>
            <p:ph type="body" idx="1"/>
          </p:nvPr>
        </p:nvSpPr>
        <p:spPr bwMode="auto">
          <a:xfrm>
            <a:off x="457200" y="1600200"/>
            <a:ext cx="76200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Slide Number Placeholder 5"/>
          <p:cNvSpPr>
            <a:spLocks noGrp="1"/>
          </p:cNvSpPr>
          <p:nvPr>
            <p:ph type="sldNum" sz="quarter" idx="4"/>
          </p:nvPr>
        </p:nvSpPr>
        <p:spPr>
          <a:xfrm>
            <a:off x="8531225" y="5648325"/>
            <a:ext cx="549275" cy="396875"/>
          </a:xfrm>
          <a:prstGeom prst="bracketPair">
            <a:avLst>
              <a:gd name="adj" fmla="val 17949"/>
            </a:avLst>
          </a:prstGeom>
          <a:ln w="19050">
            <a:solidFill>
              <a:srgbClr val="FFFFFF"/>
            </a:solidFill>
          </a:ln>
        </p:spPr>
        <p:txBody>
          <a:bodyPr vert="horz" wrap="square" lIns="0" tIns="0" rIns="0" bIns="0" numCol="1" anchor="ctr" anchorCtr="0" compatLnSpc="1">
            <a:prstTxWarp prst="textNoShape">
              <a:avLst/>
            </a:prstTxWarp>
          </a:bodyPr>
          <a:lstStyle>
            <a:lvl1pPr algn="ctr">
              <a:defRPr smtClean="0">
                <a:solidFill>
                  <a:srgbClr val="FFFFFF"/>
                </a:solidFill>
              </a:defRPr>
            </a:lvl1pPr>
          </a:lstStyle>
          <a:p>
            <a:pPr>
              <a:defRPr/>
            </a:pPr>
            <a:fld id="{14C76FAC-74FC-4180-823A-A09223585BA9}" type="slidenum">
              <a:rPr lang="en-US" altLang="en-US"/>
              <a:pPr>
                <a:defRPr/>
              </a:pPr>
              <a:t>‹#›</a:t>
            </a:fld>
            <a:endParaRPr lang="en-US" altLang="en-US" dirty="0"/>
          </a:p>
        </p:txBody>
      </p:sp>
      <p:sp>
        <p:nvSpPr>
          <p:cNvPr id="5" name="Footer Placeholder 4"/>
          <p:cNvSpPr>
            <a:spLocks noGrp="1"/>
          </p:cNvSpPr>
          <p:nvPr>
            <p:ph type="ftr" sz="quarter" idx="3"/>
          </p:nvPr>
        </p:nvSpPr>
        <p:spPr>
          <a:xfrm rot="16200000">
            <a:off x="7587456" y="4048919"/>
            <a:ext cx="2366963" cy="365125"/>
          </a:xfrm>
          <a:prstGeom prst="rect">
            <a:avLst/>
          </a:prstGeom>
        </p:spPr>
        <p:txBody>
          <a:bodyPr vert="horz" lIns="91440" tIns="45720" rIns="91440" bIns="45720" rtlCol="0" anchor="ctr"/>
          <a:lstStyle>
            <a:lvl1pPr algn="r">
              <a:defRPr sz="1200">
                <a:solidFill>
                  <a:schemeClr val="bg2"/>
                </a:solidFill>
                <a:latin typeface="Arial" panose="020B0604020202020204" pitchFamily="34" charset="0"/>
                <a:ea typeface="ＭＳ Ｐゴシック" panose="020B0600070205080204" pitchFamily="34" charset="-128"/>
                <a:cs typeface="+mn-cs"/>
              </a:defRPr>
            </a:lvl1pPr>
          </a:lstStyle>
          <a:p>
            <a:pPr>
              <a:defRPr/>
            </a:pPr>
            <a:endParaRPr lang="en-US" dirty="0"/>
          </a:p>
        </p:txBody>
      </p:sp>
      <p:sp>
        <p:nvSpPr>
          <p:cNvPr id="4" name="Date Placeholder 3"/>
          <p:cNvSpPr>
            <a:spLocks noGrp="1"/>
          </p:cNvSpPr>
          <p:nvPr>
            <p:ph type="dt" sz="half" idx="2"/>
          </p:nvPr>
        </p:nvSpPr>
        <p:spPr>
          <a:xfrm rot="16200000">
            <a:off x="7551738" y="1646237"/>
            <a:ext cx="2438400" cy="365125"/>
          </a:xfrm>
          <a:prstGeom prst="rect">
            <a:avLst/>
          </a:prstGeom>
        </p:spPr>
        <p:txBody>
          <a:bodyPr vert="horz" wrap="square" lIns="91440" tIns="45720" rIns="91440" bIns="45720" numCol="1" anchor="ctr" anchorCtr="0" compatLnSpc="1">
            <a:prstTxWarp prst="textNoShape">
              <a:avLst/>
            </a:prstTxWarp>
          </a:bodyPr>
          <a:lstStyle>
            <a:lvl1pPr>
              <a:defRPr sz="1200" smtClean="0">
                <a:solidFill>
                  <a:schemeClr val="bg2"/>
                </a:solidFill>
              </a:defRPr>
            </a:lvl1pPr>
          </a:lstStyle>
          <a:p>
            <a:pPr>
              <a:defRPr/>
            </a:pPr>
            <a:fld id="{CCA888C5-3EB1-4D42-A2D9-87C350DB1416}" type="datetimeFigureOut">
              <a:rPr lang="en-US" altLang="en-US"/>
              <a:pPr>
                <a:defRPr/>
              </a:pPr>
              <a:t>5/3/2017</a:t>
            </a:fld>
            <a:endParaRPr lang="en-US" altLang="en-US" dirty="0"/>
          </a:p>
        </p:txBody>
      </p:sp>
      <p:sp>
        <p:nvSpPr>
          <p:cNvPr id="9" name="Footer Placeholder 4"/>
          <p:cNvSpPr txBox="1">
            <a:spLocks noGrp="1"/>
          </p:cNvSpPr>
          <p:nvPr userDrawn="1"/>
        </p:nvSpPr>
        <p:spPr bwMode="auto">
          <a:xfrm>
            <a:off x="50800" y="6652419"/>
            <a:ext cx="8432800" cy="251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ClrTx/>
              <a:buFontTx/>
              <a:buNone/>
            </a:pPr>
            <a:r>
              <a:rPr lang="en-US" altLang="en-US" sz="1000" b="1" i="1" dirty="0">
                <a:latin typeface="Times New Roman" panose="02020603050405020304" pitchFamily="18" charset="0"/>
              </a:rPr>
              <a:t>Copyright © 2018 McGraw-Hill Education. All rights reserved. No reproduction or distribution without the prior written consent of McGraw-Hill Education.</a:t>
            </a:r>
            <a:endParaRPr lang="en-US" altLang="en-US" sz="1800" dirty="0"/>
          </a:p>
        </p:txBody>
      </p:sp>
    </p:spTree>
  </p:cSld>
  <p:clrMap bg1="lt1" tx1="dk1" bg2="lt2" tx2="dk2" accent1="accent1" accent2="accent2" accent3="accent3" accent4="accent4" accent5="accent5" accent6="accent6" hlink="hlink" folHlink="folHlink"/>
  <p:sldLayoutIdLst>
    <p:sldLayoutId id="2147483917" r:id="rId1"/>
    <p:sldLayoutId id="2147483928" r:id="rId2"/>
    <p:sldLayoutId id="2147483918" r:id="rId3"/>
    <p:sldLayoutId id="2147483919" r:id="rId4"/>
    <p:sldLayoutId id="2147483920" r:id="rId5"/>
    <p:sldLayoutId id="2147483921" r:id="rId6"/>
    <p:sldLayoutId id="2147483922" r:id="rId7"/>
    <p:sldLayoutId id="2147483923" r:id="rId8"/>
    <p:sldLayoutId id="2147483924" r:id="rId9"/>
    <p:sldLayoutId id="2147483925" r:id="rId10"/>
    <p:sldLayoutId id="2147483926" r:id="rId11"/>
  </p:sldLayoutIdLst>
  <p:txStyles>
    <p:titleStyle>
      <a:lvl1pPr algn="l" rtl="0" eaLnBrk="0" fontAlgn="base" hangingPunct="0">
        <a:spcBef>
          <a:spcPct val="0"/>
        </a:spcBef>
        <a:spcAft>
          <a:spcPct val="0"/>
        </a:spcAft>
        <a:defRPr sz="4600" kern="1200" spc="-100">
          <a:solidFill>
            <a:schemeClr val="tx2"/>
          </a:solidFill>
          <a:latin typeface="+mj-lt"/>
          <a:ea typeface="MS PGothic" panose="020B0600070205080204" pitchFamily="34" charset="-128"/>
          <a:cs typeface="+mj-cs"/>
        </a:defRPr>
      </a:lvl1pPr>
      <a:lvl2pPr algn="l" rtl="0" eaLnBrk="0" fontAlgn="base" hangingPunct="0">
        <a:spcBef>
          <a:spcPct val="0"/>
        </a:spcBef>
        <a:spcAft>
          <a:spcPct val="0"/>
        </a:spcAft>
        <a:defRPr sz="4600">
          <a:solidFill>
            <a:schemeClr val="tx2"/>
          </a:solidFill>
          <a:latin typeface="Tahoma" panose="020B0604030504040204" pitchFamily="34" charset="0"/>
          <a:ea typeface="MS PGothic" panose="020B0600070205080204" pitchFamily="34" charset="-128"/>
        </a:defRPr>
      </a:lvl2pPr>
      <a:lvl3pPr algn="l" rtl="0" eaLnBrk="0" fontAlgn="base" hangingPunct="0">
        <a:spcBef>
          <a:spcPct val="0"/>
        </a:spcBef>
        <a:spcAft>
          <a:spcPct val="0"/>
        </a:spcAft>
        <a:defRPr sz="4600">
          <a:solidFill>
            <a:schemeClr val="tx2"/>
          </a:solidFill>
          <a:latin typeface="Tahoma" panose="020B0604030504040204" pitchFamily="34" charset="0"/>
          <a:ea typeface="MS PGothic" panose="020B0600070205080204" pitchFamily="34" charset="-128"/>
        </a:defRPr>
      </a:lvl3pPr>
      <a:lvl4pPr algn="l" rtl="0" eaLnBrk="0" fontAlgn="base" hangingPunct="0">
        <a:spcBef>
          <a:spcPct val="0"/>
        </a:spcBef>
        <a:spcAft>
          <a:spcPct val="0"/>
        </a:spcAft>
        <a:defRPr sz="4600">
          <a:solidFill>
            <a:schemeClr val="tx2"/>
          </a:solidFill>
          <a:latin typeface="Tahoma" panose="020B0604030504040204" pitchFamily="34" charset="0"/>
          <a:ea typeface="MS PGothic" panose="020B0600070205080204" pitchFamily="34" charset="-128"/>
        </a:defRPr>
      </a:lvl4pPr>
      <a:lvl5pPr algn="l" rtl="0" eaLnBrk="0" fontAlgn="base" hangingPunct="0">
        <a:spcBef>
          <a:spcPct val="0"/>
        </a:spcBef>
        <a:spcAft>
          <a:spcPct val="0"/>
        </a:spcAft>
        <a:defRPr sz="4600">
          <a:solidFill>
            <a:schemeClr val="tx2"/>
          </a:solidFill>
          <a:latin typeface="Tahoma" panose="020B0604030504040204" pitchFamily="34" charset="0"/>
          <a:ea typeface="MS PGothic" panose="020B0600070205080204" pitchFamily="34" charset="-128"/>
        </a:defRPr>
      </a:lvl5pPr>
      <a:lvl6pPr marL="457200" algn="l" rtl="0" fontAlgn="base">
        <a:spcBef>
          <a:spcPct val="0"/>
        </a:spcBef>
        <a:spcAft>
          <a:spcPct val="0"/>
        </a:spcAft>
        <a:defRPr sz="4600">
          <a:solidFill>
            <a:schemeClr val="tx2"/>
          </a:solidFill>
          <a:latin typeface="Tahoma" panose="020B0604030504040204" pitchFamily="34" charset="0"/>
        </a:defRPr>
      </a:lvl6pPr>
      <a:lvl7pPr marL="914400" algn="l" rtl="0" fontAlgn="base">
        <a:spcBef>
          <a:spcPct val="0"/>
        </a:spcBef>
        <a:spcAft>
          <a:spcPct val="0"/>
        </a:spcAft>
        <a:defRPr sz="4600">
          <a:solidFill>
            <a:schemeClr val="tx2"/>
          </a:solidFill>
          <a:latin typeface="Tahoma" panose="020B0604030504040204" pitchFamily="34" charset="0"/>
        </a:defRPr>
      </a:lvl7pPr>
      <a:lvl8pPr marL="1371600" algn="l" rtl="0" fontAlgn="base">
        <a:spcBef>
          <a:spcPct val="0"/>
        </a:spcBef>
        <a:spcAft>
          <a:spcPct val="0"/>
        </a:spcAft>
        <a:defRPr sz="4600">
          <a:solidFill>
            <a:schemeClr val="tx2"/>
          </a:solidFill>
          <a:latin typeface="Tahoma" panose="020B0604030504040204" pitchFamily="34" charset="0"/>
        </a:defRPr>
      </a:lvl8pPr>
      <a:lvl9pPr marL="1828800" algn="l" rtl="0" fontAlgn="base">
        <a:spcBef>
          <a:spcPct val="0"/>
        </a:spcBef>
        <a:spcAft>
          <a:spcPct val="0"/>
        </a:spcAft>
        <a:defRPr sz="4600">
          <a:solidFill>
            <a:schemeClr val="tx2"/>
          </a:solidFill>
          <a:latin typeface="Tahoma" panose="020B0604030504040204" pitchFamily="34" charset="0"/>
        </a:defRPr>
      </a:lvl9pPr>
    </p:titleStyle>
    <p:bodyStyle>
      <a:lvl1pPr marL="342900" indent="-228600" algn="l" rtl="0" eaLnBrk="0" fontAlgn="base" hangingPunct="0">
        <a:spcBef>
          <a:spcPct val="20000"/>
        </a:spcBef>
        <a:spcAft>
          <a:spcPct val="0"/>
        </a:spcAft>
        <a:buClr>
          <a:schemeClr val="accent1"/>
        </a:buClr>
        <a:buFont typeface="Arial" panose="020B0604020202020204" pitchFamily="34" charset="0"/>
        <a:buChar char="•"/>
        <a:defRPr sz="2200" kern="1200">
          <a:solidFill>
            <a:schemeClr val="tx1"/>
          </a:solidFill>
          <a:latin typeface="+mn-lt"/>
          <a:ea typeface="MS PGothic" panose="020B0600070205080204" pitchFamily="34" charset="-128"/>
          <a:cs typeface="+mn-cs"/>
        </a:defRPr>
      </a:lvl1pPr>
      <a:lvl2pPr marL="639763" indent="-228600" algn="l" rtl="0" eaLnBrk="0" fontAlgn="base" hangingPunct="0">
        <a:spcBef>
          <a:spcPct val="20000"/>
        </a:spcBef>
        <a:spcAft>
          <a:spcPct val="0"/>
        </a:spcAft>
        <a:buClr>
          <a:schemeClr val="accent2"/>
        </a:buClr>
        <a:buFont typeface="Arial" panose="020B0604020202020204" pitchFamily="34" charset="0"/>
        <a:buChar char="•"/>
        <a:defRPr sz="2000" kern="1200">
          <a:solidFill>
            <a:schemeClr val="tx1"/>
          </a:solidFill>
          <a:latin typeface="+mn-lt"/>
          <a:ea typeface="MS PGothic" panose="020B0600070205080204" pitchFamily="34" charset="-128"/>
          <a:cs typeface="+mn-cs"/>
        </a:defRPr>
      </a:lvl2pPr>
      <a:lvl3pPr marL="1004888" indent="-228600" algn="l" rtl="0" eaLnBrk="0" fontAlgn="base" hangingPunct="0">
        <a:spcBef>
          <a:spcPct val="20000"/>
        </a:spcBef>
        <a:spcAft>
          <a:spcPct val="0"/>
        </a:spcAft>
        <a:buClr>
          <a:srgbClr val="9BBB59"/>
        </a:buClr>
        <a:buFont typeface="Arial" panose="020B0604020202020204" pitchFamily="34" charset="0"/>
        <a:buChar char="•"/>
        <a:defRPr kern="1200">
          <a:solidFill>
            <a:schemeClr val="tx1"/>
          </a:solidFill>
          <a:latin typeface="+mn-lt"/>
          <a:ea typeface="MS PGothic" panose="020B0600070205080204" pitchFamily="34" charset="-128"/>
          <a:cs typeface="+mn-cs"/>
        </a:defRPr>
      </a:lvl3pPr>
      <a:lvl4pPr marL="1279525" indent="-228600" algn="l" rtl="0" eaLnBrk="0" fontAlgn="base" hangingPunct="0">
        <a:spcBef>
          <a:spcPct val="20000"/>
        </a:spcBef>
        <a:spcAft>
          <a:spcPct val="0"/>
        </a:spcAft>
        <a:buClr>
          <a:srgbClr val="8064A2"/>
        </a:buClr>
        <a:buFont typeface="Arial" panose="020B0604020202020204" pitchFamily="34" charset="0"/>
        <a:buChar char="•"/>
        <a:defRPr sz="1600" kern="1200">
          <a:solidFill>
            <a:schemeClr val="tx1"/>
          </a:solidFill>
          <a:latin typeface="+mn-lt"/>
          <a:ea typeface="MS PGothic" panose="020B0600070205080204" pitchFamily="34" charset="-128"/>
          <a:cs typeface="+mn-cs"/>
        </a:defRPr>
      </a:lvl4pPr>
      <a:lvl5pPr marL="1554163" indent="-228600" algn="l" rtl="0" eaLnBrk="0" fontAlgn="base" hangingPunct="0">
        <a:spcBef>
          <a:spcPct val="20000"/>
        </a:spcBef>
        <a:spcAft>
          <a:spcPct val="0"/>
        </a:spcAft>
        <a:buClr>
          <a:srgbClr val="4BACC6"/>
        </a:buClr>
        <a:buFont typeface="Arial" panose="020B0604020202020204" pitchFamily="34" charset="0"/>
        <a:buChar char="•"/>
        <a:defRPr sz="1400" kern="1200">
          <a:solidFill>
            <a:schemeClr val="tx1"/>
          </a:solidFill>
          <a:latin typeface="+mn-lt"/>
          <a:ea typeface="MS PGothic" panose="020B0600070205080204" pitchFamily="34" charset="-128"/>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3" Type="http://schemas.openxmlformats.org/officeDocument/2006/relationships/image" Target="../media/image6.tmp"/><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ctrTitle"/>
          </p:nvPr>
        </p:nvSpPr>
        <p:spPr/>
        <p:txBody>
          <a:bodyPr/>
          <a:lstStyle/>
          <a:p>
            <a:pPr eaLnBrk="1" fontAlgn="auto" hangingPunct="1">
              <a:spcAft>
                <a:spcPts val="0"/>
              </a:spcAft>
              <a:defRPr/>
            </a:pPr>
            <a:r>
              <a:rPr lang="en-US" altLang="en-US" dirty="0">
                <a:ea typeface="+mj-ea"/>
              </a:rPr>
              <a:t>Chapter 34</a:t>
            </a:r>
          </a:p>
        </p:txBody>
      </p:sp>
      <p:sp>
        <p:nvSpPr>
          <p:cNvPr id="8194" name="Subtitle 1"/>
          <p:cNvSpPr>
            <a:spLocks noGrp="1"/>
          </p:cNvSpPr>
          <p:nvPr>
            <p:ph type="subTitle" idx="1"/>
          </p:nvPr>
        </p:nvSpPr>
        <p:spPr/>
        <p:txBody>
          <a:bodyPr rtlCol="0"/>
          <a:lstStyle/>
          <a:p>
            <a:pPr eaLnBrk="1" fontAlgn="auto" hangingPunct="1">
              <a:spcAft>
                <a:spcPts val="0"/>
              </a:spcAft>
              <a:defRPr/>
            </a:pPr>
            <a:r>
              <a:rPr lang="en-US" altLang="en-US" sz="3200" dirty="0">
                <a:solidFill>
                  <a:schemeClr val="tx1">
                    <a:lumMod val="50000"/>
                    <a:lumOff val="50000"/>
                  </a:schemeClr>
                </a:solidFill>
                <a:latin typeface="+mj-lt"/>
                <a:ea typeface="+mn-ea"/>
              </a:rPr>
              <a:t>Money, Banking, and Financial Institutions</a:t>
            </a:r>
          </a:p>
        </p:txBody>
      </p:sp>
      <p:pic>
        <p:nvPicPr>
          <p:cNvPr id="5" name="Picture 4"/>
          <p:cNvPicPr>
            <a:picLocks noChangeAspect="1"/>
          </p:cNvPicPr>
          <p:nvPr/>
        </p:nvPicPr>
        <p:blipFill>
          <a:blip r:embed="rId3"/>
          <a:stretch>
            <a:fillRect/>
          </a:stretch>
        </p:blipFill>
        <p:spPr>
          <a:xfrm>
            <a:off x="5105400" y="241278"/>
            <a:ext cx="3098800" cy="3962228"/>
          </a:xfrm>
          <a:prstGeom prst="rect">
            <a:avLst/>
          </a:prstGeom>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240348"/>
            <a:ext cx="7620000" cy="774700"/>
          </a:xfrm>
        </p:spPr>
        <p:txBody>
          <a:bodyPr/>
          <a:lstStyle/>
          <a:p>
            <a:pPr eaLnBrk="1" fontAlgn="auto" hangingPunct="1">
              <a:spcAft>
                <a:spcPts val="0"/>
              </a:spcAft>
              <a:defRPr/>
            </a:pPr>
            <a:r>
              <a:rPr lang="en-US" altLang="en-US" dirty="0">
                <a:ea typeface="+mj-ea"/>
              </a:rPr>
              <a:t>Federal Reserve Banks</a:t>
            </a:r>
          </a:p>
        </p:txBody>
      </p:sp>
      <p:pic>
        <p:nvPicPr>
          <p:cNvPr id="24579"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233488"/>
            <a:ext cx="7712075" cy="541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0" name="Text Box 4"/>
          <p:cNvSpPr txBox="1">
            <a:spLocks noChangeArrowheads="1"/>
          </p:cNvSpPr>
          <p:nvPr/>
        </p:nvSpPr>
        <p:spPr bwMode="auto">
          <a:xfrm>
            <a:off x="2339975" y="1141413"/>
            <a:ext cx="38544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2000" b="1" dirty="0">
                <a:solidFill>
                  <a:srgbClr val="000000"/>
                </a:solidFill>
                <a:latin typeface="Arial" panose="020B0604020202020204" pitchFamily="34" charset="0"/>
              </a:rPr>
              <a:t>The 12 Federal Reserve Banks</a:t>
            </a:r>
          </a:p>
        </p:txBody>
      </p:sp>
      <p:sp>
        <p:nvSpPr>
          <p:cNvPr id="24581" name="TextBox 1"/>
          <p:cNvSpPr txBox="1">
            <a:spLocks noChangeArrowheads="1"/>
          </p:cNvSpPr>
          <p:nvPr/>
        </p:nvSpPr>
        <p:spPr bwMode="auto">
          <a:xfrm>
            <a:off x="0" y="6464300"/>
            <a:ext cx="660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LO4</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wrap="square" numCol="1" anchorCtr="0" compatLnSpc="1">
            <a:prstTxWarp prst="textNoShape">
              <a:avLst/>
            </a:prstTxWarp>
          </a:bodyPr>
          <a:lstStyle/>
          <a:p>
            <a:pPr eaLnBrk="1" hangingPunct="1">
              <a:defRPr/>
            </a:pPr>
            <a:r>
              <a:rPr lang="en-US" altLang="en-US" dirty="0"/>
              <a:t>Federal Reserve — Banking System Concluded</a:t>
            </a:r>
          </a:p>
        </p:txBody>
      </p:sp>
      <p:sp>
        <p:nvSpPr>
          <p:cNvPr id="26627" name="Rectangle 7"/>
          <p:cNvSpPr>
            <a:spLocks noGrp="1" noChangeArrowheads="1"/>
          </p:cNvSpPr>
          <p:nvPr>
            <p:ph idx="1"/>
          </p:nvPr>
        </p:nvSpPr>
        <p:spPr>
          <a:xfrm>
            <a:off x="457200" y="1657350"/>
            <a:ext cx="7620000" cy="4800600"/>
          </a:xfrm>
        </p:spPr>
        <p:txBody>
          <a:bodyPr/>
          <a:lstStyle/>
          <a:p>
            <a:pPr eaLnBrk="1" hangingPunct="1"/>
            <a:r>
              <a:rPr lang="en-US" altLang="en-US" sz="3200" dirty="0"/>
              <a:t>Federal Open Market Committee</a:t>
            </a:r>
          </a:p>
          <a:p>
            <a:pPr lvl="1" eaLnBrk="1" hangingPunct="1">
              <a:buClr>
                <a:schemeClr val="accent1"/>
              </a:buClr>
            </a:pPr>
            <a:r>
              <a:rPr lang="en-US" altLang="en-US" sz="3200" dirty="0"/>
              <a:t>Aids Board of Governors in setting monetary policy</a:t>
            </a:r>
          </a:p>
          <a:p>
            <a:pPr lvl="1" eaLnBrk="1" hangingPunct="1">
              <a:buClr>
                <a:schemeClr val="accent1"/>
              </a:buClr>
            </a:pPr>
            <a:r>
              <a:rPr lang="en-US" altLang="en-US" sz="3200" dirty="0"/>
              <a:t>Conducts open market operations</a:t>
            </a:r>
          </a:p>
          <a:p>
            <a:pPr eaLnBrk="1" hangingPunct="1"/>
            <a:r>
              <a:rPr lang="en-US" altLang="en-US" sz="3200" dirty="0"/>
              <a:t>Commercial banks and thrifts</a:t>
            </a:r>
          </a:p>
          <a:p>
            <a:pPr lvl="1" eaLnBrk="1" hangingPunct="1">
              <a:buClr>
                <a:schemeClr val="accent1"/>
              </a:buClr>
            </a:pPr>
            <a:r>
              <a:rPr lang="en-US" altLang="en-US" sz="3200" dirty="0"/>
              <a:t>6,000 commercial banks</a:t>
            </a:r>
          </a:p>
          <a:p>
            <a:pPr lvl="1" eaLnBrk="1" hangingPunct="1">
              <a:buClr>
                <a:schemeClr val="accent1"/>
              </a:buClr>
            </a:pPr>
            <a:r>
              <a:rPr lang="en-US" altLang="en-US" sz="3200" dirty="0"/>
              <a:t>8,500 thrifts</a:t>
            </a:r>
          </a:p>
        </p:txBody>
      </p:sp>
      <p:sp>
        <p:nvSpPr>
          <p:cNvPr id="26628" name="TextBox 1"/>
          <p:cNvSpPr txBox="1">
            <a:spLocks noChangeArrowheads="1"/>
          </p:cNvSpPr>
          <p:nvPr/>
        </p:nvSpPr>
        <p:spPr bwMode="auto">
          <a:xfrm>
            <a:off x="0" y="6496050"/>
            <a:ext cx="10255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LO4</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274638"/>
            <a:ext cx="7620000" cy="822642"/>
          </a:xfrm>
        </p:spPr>
        <p:txBody>
          <a:bodyPr/>
          <a:lstStyle/>
          <a:p>
            <a:pPr eaLnBrk="1" fontAlgn="auto" hangingPunct="1">
              <a:spcAft>
                <a:spcPts val="0"/>
              </a:spcAft>
              <a:defRPr/>
            </a:pPr>
            <a:r>
              <a:rPr lang="en-US" altLang="en-US" dirty="0">
                <a:ea typeface="+mj-ea"/>
              </a:rPr>
              <a:t>Financial Institutions</a:t>
            </a:r>
          </a:p>
        </p:txBody>
      </p:sp>
      <p:sp>
        <p:nvSpPr>
          <p:cNvPr id="28676" name="TextBox 1"/>
          <p:cNvSpPr txBox="1">
            <a:spLocks noChangeArrowheads="1"/>
          </p:cNvSpPr>
          <p:nvPr/>
        </p:nvSpPr>
        <p:spPr bwMode="auto">
          <a:xfrm>
            <a:off x="0" y="6496102"/>
            <a:ext cx="9937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LO4</a:t>
            </a:r>
          </a:p>
        </p:txBody>
      </p:sp>
      <p:pic>
        <p:nvPicPr>
          <p:cNvPr id="2" name="Picture 1" descr="Screen Clipping"/>
          <p:cNvPicPr>
            <a:picLocks noChangeAspect="1"/>
          </p:cNvPicPr>
          <p:nvPr/>
        </p:nvPicPr>
        <p:blipFill>
          <a:blip r:embed="rId3"/>
          <a:stretch>
            <a:fillRect/>
          </a:stretch>
        </p:blipFill>
        <p:spPr>
          <a:xfrm>
            <a:off x="1991598" y="1339326"/>
            <a:ext cx="4551204" cy="5241387"/>
          </a:xfrm>
          <a:prstGeom prst="rect">
            <a:avLst/>
          </a:prstGeom>
        </p:spPr>
      </p:pic>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fontAlgn="auto" hangingPunct="1">
              <a:spcAft>
                <a:spcPts val="0"/>
              </a:spcAft>
              <a:defRPr/>
            </a:pPr>
            <a:r>
              <a:rPr lang="en-US" altLang="en-US" dirty="0">
                <a:ea typeface="+mj-ea"/>
              </a:rPr>
              <a:t>Federal Reserve Functions</a:t>
            </a:r>
          </a:p>
        </p:txBody>
      </p:sp>
      <p:sp>
        <p:nvSpPr>
          <p:cNvPr id="30723" name="Rectangle 4"/>
          <p:cNvSpPr>
            <a:spLocks noGrp="1" noChangeArrowheads="1"/>
          </p:cNvSpPr>
          <p:nvPr>
            <p:ph idx="1"/>
          </p:nvPr>
        </p:nvSpPr>
        <p:spPr/>
        <p:txBody>
          <a:bodyPr/>
          <a:lstStyle/>
          <a:p>
            <a:pPr eaLnBrk="1" hangingPunct="1">
              <a:buSzPct val="105000"/>
            </a:pPr>
            <a:r>
              <a:rPr lang="en-US" altLang="en-US" sz="3200" dirty="0"/>
              <a:t>Issue currency</a:t>
            </a:r>
          </a:p>
          <a:p>
            <a:pPr eaLnBrk="1" hangingPunct="1">
              <a:buSzPct val="105000"/>
            </a:pPr>
            <a:r>
              <a:rPr lang="en-US" altLang="en-US" sz="3200" dirty="0"/>
              <a:t>Set reserve requirements</a:t>
            </a:r>
          </a:p>
          <a:p>
            <a:pPr eaLnBrk="1" hangingPunct="1">
              <a:buSzPct val="105000"/>
            </a:pPr>
            <a:r>
              <a:rPr lang="en-US" altLang="en-US" sz="3200" dirty="0"/>
              <a:t>Lend money to banks </a:t>
            </a:r>
          </a:p>
          <a:p>
            <a:pPr eaLnBrk="1" hangingPunct="1">
              <a:buSzPct val="105000"/>
            </a:pPr>
            <a:r>
              <a:rPr lang="en-US" altLang="en-US" sz="3200" dirty="0"/>
              <a:t>Collect checks</a:t>
            </a:r>
          </a:p>
          <a:p>
            <a:pPr eaLnBrk="1" hangingPunct="1">
              <a:buSzPct val="105000"/>
            </a:pPr>
            <a:r>
              <a:rPr lang="en-US" altLang="en-US" sz="3200" dirty="0"/>
              <a:t>Act as a fiscal agent for U.S. government</a:t>
            </a:r>
          </a:p>
          <a:p>
            <a:pPr eaLnBrk="1" hangingPunct="1">
              <a:buSzPct val="105000"/>
            </a:pPr>
            <a:r>
              <a:rPr lang="en-US" altLang="en-US" sz="3200" dirty="0"/>
              <a:t>Supervise banks</a:t>
            </a:r>
          </a:p>
          <a:p>
            <a:pPr eaLnBrk="1" hangingPunct="1">
              <a:buSzPct val="105000"/>
            </a:pPr>
            <a:r>
              <a:rPr lang="en-US" altLang="en-US" sz="3200" dirty="0"/>
              <a:t>Control the money supply</a:t>
            </a:r>
          </a:p>
        </p:txBody>
      </p:sp>
      <p:sp>
        <p:nvSpPr>
          <p:cNvPr id="30724" name="TextBox 1"/>
          <p:cNvSpPr txBox="1">
            <a:spLocks noChangeArrowheads="1"/>
          </p:cNvSpPr>
          <p:nvPr/>
        </p:nvSpPr>
        <p:spPr bwMode="auto">
          <a:xfrm>
            <a:off x="0" y="6496050"/>
            <a:ext cx="914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LO5</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274638"/>
            <a:ext cx="7909560" cy="1143000"/>
          </a:xfrm>
        </p:spPr>
        <p:txBody>
          <a:bodyPr/>
          <a:lstStyle/>
          <a:p>
            <a:pPr eaLnBrk="1" fontAlgn="auto" hangingPunct="1">
              <a:spcAft>
                <a:spcPts val="0"/>
              </a:spcAft>
              <a:defRPr/>
            </a:pPr>
            <a:r>
              <a:rPr lang="en-US" altLang="en-US" dirty="0">
                <a:ea typeface="+mj-ea"/>
              </a:rPr>
              <a:t>Federal Reserve Independence</a:t>
            </a:r>
          </a:p>
        </p:txBody>
      </p:sp>
      <p:sp>
        <p:nvSpPr>
          <p:cNvPr id="32771" name="Rectangle 4"/>
          <p:cNvSpPr>
            <a:spLocks noGrp="1" noChangeArrowheads="1"/>
          </p:cNvSpPr>
          <p:nvPr>
            <p:ph idx="1"/>
          </p:nvPr>
        </p:nvSpPr>
        <p:spPr/>
        <p:txBody>
          <a:bodyPr/>
          <a:lstStyle/>
          <a:p>
            <a:pPr eaLnBrk="1" hangingPunct="1"/>
            <a:r>
              <a:rPr lang="en-US" altLang="en-US" sz="3200" dirty="0"/>
              <a:t>Established by Congress as an independent agency</a:t>
            </a:r>
          </a:p>
          <a:p>
            <a:pPr eaLnBrk="1" hangingPunct="1"/>
            <a:r>
              <a:rPr lang="en-US" altLang="en-US" sz="3200" dirty="0"/>
              <a:t>Protects the Fed from political pressures</a:t>
            </a:r>
          </a:p>
          <a:p>
            <a:pPr eaLnBrk="1" hangingPunct="1"/>
            <a:r>
              <a:rPr lang="en-US" altLang="en-US" sz="3200" dirty="0"/>
              <a:t>Enables the Fed to take actions to increase interest rates in order to stem inflation as needed</a:t>
            </a:r>
          </a:p>
        </p:txBody>
      </p:sp>
      <p:sp>
        <p:nvSpPr>
          <p:cNvPr id="32772" name="TextBox 1"/>
          <p:cNvSpPr txBox="1">
            <a:spLocks noChangeArrowheads="1"/>
          </p:cNvSpPr>
          <p:nvPr/>
        </p:nvSpPr>
        <p:spPr bwMode="auto">
          <a:xfrm>
            <a:off x="0" y="6511925"/>
            <a:ext cx="8826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LO5</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274638"/>
            <a:ext cx="7703820" cy="1143000"/>
          </a:xfrm>
        </p:spPr>
        <p:txBody>
          <a:bodyPr/>
          <a:lstStyle/>
          <a:p>
            <a:pPr eaLnBrk="1" fontAlgn="auto" hangingPunct="1">
              <a:spcAft>
                <a:spcPts val="0"/>
              </a:spcAft>
              <a:defRPr/>
            </a:pPr>
            <a:r>
              <a:rPr lang="en-US" altLang="en-US" dirty="0">
                <a:ea typeface="+mj-ea"/>
              </a:rPr>
              <a:t>The Financial Crisis of 2007 and 2008</a:t>
            </a:r>
          </a:p>
        </p:txBody>
      </p:sp>
      <p:sp>
        <p:nvSpPr>
          <p:cNvPr id="34819" name="Rectangle 3"/>
          <p:cNvSpPr>
            <a:spLocks noGrp="1" noChangeArrowheads="1"/>
          </p:cNvSpPr>
          <p:nvPr>
            <p:ph idx="1"/>
          </p:nvPr>
        </p:nvSpPr>
        <p:spPr>
          <a:xfrm>
            <a:off x="457200" y="1657350"/>
            <a:ext cx="7620000" cy="4800600"/>
          </a:xfrm>
        </p:spPr>
        <p:txBody>
          <a:bodyPr/>
          <a:lstStyle/>
          <a:p>
            <a:pPr eaLnBrk="1" hangingPunct="1"/>
            <a:r>
              <a:rPr lang="en-US" altLang="en-US" sz="3200" dirty="0"/>
              <a:t>Mortgage Default Crisis</a:t>
            </a:r>
          </a:p>
          <a:p>
            <a:pPr eaLnBrk="1" hangingPunct="1"/>
            <a:r>
              <a:rPr lang="en-US" altLang="en-US" sz="3200" dirty="0"/>
              <a:t>Many causes</a:t>
            </a:r>
          </a:p>
          <a:p>
            <a:pPr lvl="1" eaLnBrk="1" hangingPunct="1">
              <a:buClr>
                <a:schemeClr val="accent1"/>
              </a:buClr>
            </a:pPr>
            <a:r>
              <a:rPr lang="en-US" altLang="en-US" sz="3200" dirty="0"/>
              <a:t>Government programs that encouraged home ownership</a:t>
            </a:r>
          </a:p>
          <a:p>
            <a:pPr lvl="1" eaLnBrk="1" hangingPunct="1">
              <a:buClr>
                <a:schemeClr val="accent1"/>
              </a:buClr>
            </a:pPr>
            <a:r>
              <a:rPr lang="en-US" altLang="en-US" sz="3200" dirty="0"/>
              <a:t>Declining real estate values</a:t>
            </a:r>
          </a:p>
          <a:p>
            <a:pPr lvl="1" eaLnBrk="1" hangingPunct="1">
              <a:buClr>
                <a:schemeClr val="accent1"/>
              </a:buClr>
            </a:pPr>
            <a:r>
              <a:rPr lang="en-US" altLang="en-US" sz="3200" dirty="0"/>
              <a:t>Bad incentives provided by mortgage-backed bonds</a:t>
            </a:r>
          </a:p>
        </p:txBody>
      </p:sp>
      <p:sp>
        <p:nvSpPr>
          <p:cNvPr id="34820" name="TextBox 1"/>
          <p:cNvSpPr txBox="1">
            <a:spLocks noChangeArrowheads="1"/>
          </p:cNvSpPr>
          <p:nvPr/>
        </p:nvSpPr>
        <p:spPr bwMode="auto">
          <a:xfrm>
            <a:off x="0" y="6496050"/>
            <a:ext cx="11826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LO6</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pPr eaLnBrk="1" fontAlgn="auto" hangingPunct="1">
              <a:spcAft>
                <a:spcPts val="0"/>
              </a:spcAft>
              <a:defRPr/>
            </a:pPr>
            <a:r>
              <a:rPr lang="en-US" altLang="en-US" dirty="0">
                <a:ea typeface="+mj-ea"/>
              </a:rPr>
              <a:t>The Financial Crisis of 2007 and 2008 Continued</a:t>
            </a:r>
          </a:p>
        </p:txBody>
      </p:sp>
      <p:sp>
        <p:nvSpPr>
          <p:cNvPr id="36867" name="Content Placeholder 2"/>
          <p:cNvSpPr>
            <a:spLocks noGrp="1"/>
          </p:cNvSpPr>
          <p:nvPr>
            <p:ph idx="1"/>
          </p:nvPr>
        </p:nvSpPr>
        <p:spPr>
          <a:xfrm>
            <a:off x="457200" y="1680210"/>
            <a:ext cx="7620000" cy="4800600"/>
          </a:xfrm>
        </p:spPr>
        <p:txBody>
          <a:bodyPr/>
          <a:lstStyle/>
          <a:p>
            <a:pPr eaLnBrk="1" hangingPunct="1"/>
            <a:r>
              <a:rPr lang="en-US" altLang="en-US" sz="3200" dirty="0"/>
              <a:t>Securitization — the process of slicing up and bundling groups of loans into new securities</a:t>
            </a:r>
          </a:p>
          <a:p>
            <a:pPr eaLnBrk="1" hangingPunct="1"/>
            <a:r>
              <a:rPr lang="en-US" altLang="en-US" sz="3200" dirty="0"/>
              <a:t>As loans defaulted, the system collapsed</a:t>
            </a:r>
          </a:p>
          <a:p>
            <a:pPr eaLnBrk="1" hangingPunct="1"/>
            <a:r>
              <a:rPr lang="en-US" altLang="en-US" sz="3200" dirty="0"/>
              <a:t>“Underwater” homeowners abandoned homes and mortgages</a:t>
            </a:r>
          </a:p>
        </p:txBody>
      </p:sp>
      <p:sp>
        <p:nvSpPr>
          <p:cNvPr id="36868" name="TextBox 1"/>
          <p:cNvSpPr txBox="1">
            <a:spLocks noChangeArrowheads="1"/>
          </p:cNvSpPr>
          <p:nvPr/>
        </p:nvSpPr>
        <p:spPr bwMode="auto">
          <a:xfrm>
            <a:off x="0" y="6511925"/>
            <a:ext cx="9779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LO6</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pPr eaLnBrk="1" fontAlgn="auto" hangingPunct="1">
              <a:spcAft>
                <a:spcPts val="0"/>
              </a:spcAft>
              <a:defRPr/>
            </a:pPr>
            <a:r>
              <a:rPr lang="en-US" altLang="en-US" dirty="0">
                <a:ea typeface="+mj-ea"/>
              </a:rPr>
              <a:t>The Financial Crisis of 2007 and 2008 — Failures</a:t>
            </a:r>
          </a:p>
        </p:txBody>
      </p:sp>
      <p:sp>
        <p:nvSpPr>
          <p:cNvPr id="38915" name="Content Placeholder 2"/>
          <p:cNvSpPr>
            <a:spLocks noGrp="1"/>
          </p:cNvSpPr>
          <p:nvPr>
            <p:ph idx="1"/>
          </p:nvPr>
        </p:nvSpPr>
        <p:spPr>
          <a:xfrm>
            <a:off x="457200" y="1668780"/>
            <a:ext cx="7620000" cy="4800600"/>
          </a:xfrm>
        </p:spPr>
        <p:txBody>
          <a:bodyPr/>
          <a:lstStyle/>
          <a:p>
            <a:pPr eaLnBrk="1" hangingPunct="1"/>
            <a:r>
              <a:rPr lang="en-US" altLang="en-US" sz="3200" dirty="0"/>
              <a:t>Failures and near-failures of financial firms</a:t>
            </a:r>
          </a:p>
          <a:p>
            <a:pPr lvl="1" eaLnBrk="1" hangingPunct="1">
              <a:buClr>
                <a:schemeClr val="accent1"/>
              </a:buClr>
            </a:pPr>
            <a:r>
              <a:rPr lang="en-US" altLang="en-US" sz="3200" dirty="0"/>
              <a:t>Countrywide: second largest lender</a:t>
            </a:r>
          </a:p>
          <a:p>
            <a:pPr lvl="1" eaLnBrk="1" hangingPunct="1">
              <a:buClr>
                <a:schemeClr val="accent1"/>
              </a:buClr>
            </a:pPr>
            <a:r>
              <a:rPr lang="en-US" altLang="en-US" sz="3200" dirty="0"/>
              <a:t>Washington Mutual: largest lender</a:t>
            </a:r>
          </a:p>
          <a:p>
            <a:pPr lvl="1" eaLnBrk="1" hangingPunct="1">
              <a:buClr>
                <a:schemeClr val="accent1"/>
              </a:buClr>
            </a:pPr>
            <a:r>
              <a:rPr lang="en-US" altLang="en-US" sz="3200" dirty="0"/>
              <a:t>Wachovia</a:t>
            </a:r>
          </a:p>
          <a:p>
            <a:pPr eaLnBrk="1" hangingPunct="1"/>
            <a:r>
              <a:rPr lang="en-US" altLang="en-US" sz="3200" dirty="0"/>
              <a:t>Other firms came close</a:t>
            </a:r>
          </a:p>
        </p:txBody>
      </p:sp>
      <p:sp>
        <p:nvSpPr>
          <p:cNvPr id="38916" name="TextBox 1"/>
          <p:cNvSpPr txBox="1">
            <a:spLocks noChangeArrowheads="1"/>
          </p:cNvSpPr>
          <p:nvPr/>
        </p:nvSpPr>
        <p:spPr bwMode="auto">
          <a:xfrm>
            <a:off x="0" y="6496050"/>
            <a:ext cx="914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LO6</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pPr eaLnBrk="1" fontAlgn="auto" hangingPunct="1">
              <a:spcAft>
                <a:spcPts val="0"/>
              </a:spcAft>
              <a:defRPr/>
            </a:pPr>
            <a:r>
              <a:rPr lang="en-US" altLang="en-US" dirty="0">
                <a:ea typeface="+mj-ea"/>
              </a:rPr>
              <a:t>The Financial Crisis of 2007 and 2008 — Fiscal Response</a:t>
            </a:r>
          </a:p>
        </p:txBody>
      </p:sp>
      <p:sp>
        <p:nvSpPr>
          <p:cNvPr id="40963" name="Content Placeholder 2"/>
          <p:cNvSpPr>
            <a:spLocks noGrp="1"/>
          </p:cNvSpPr>
          <p:nvPr>
            <p:ph idx="1"/>
          </p:nvPr>
        </p:nvSpPr>
        <p:spPr>
          <a:xfrm>
            <a:off x="457200" y="1695450"/>
            <a:ext cx="7620000" cy="4800600"/>
          </a:xfrm>
        </p:spPr>
        <p:txBody>
          <a:bodyPr/>
          <a:lstStyle/>
          <a:p>
            <a:pPr eaLnBrk="1" hangingPunct="1"/>
            <a:r>
              <a:rPr lang="en-US" altLang="en-US" sz="3200" dirty="0"/>
              <a:t>Troubled Asset Relief Program (TARP)</a:t>
            </a:r>
          </a:p>
          <a:p>
            <a:pPr lvl="1" eaLnBrk="1" hangingPunct="1">
              <a:buClr>
                <a:schemeClr val="accent1"/>
              </a:buClr>
            </a:pPr>
            <a:r>
              <a:rPr lang="en-US" altLang="en-US" sz="3200" dirty="0"/>
              <a:t>Allocated $700 billion to make emergency loans</a:t>
            </a:r>
          </a:p>
          <a:p>
            <a:pPr lvl="1" eaLnBrk="1" hangingPunct="1">
              <a:buClr>
                <a:schemeClr val="accent1"/>
              </a:buClr>
            </a:pPr>
            <a:r>
              <a:rPr lang="en-US" altLang="en-US" sz="3200" dirty="0"/>
              <a:t>Saved several institutions from failure</a:t>
            </a:r>
          </a:p>
        </p:txBody>
      </p:sp>
      <p:sp>
        <p:nvSpPr>
          <p:cNvPr id="40964" name="TextBox 1"/>
          <p:cNvSpPr txBox="1">
            <a:spLocks noChangeArrowheads="1"/>
          </p:cNvSpPr>
          <p:nvPr/>
        </p:nvSpPr>
        <p:spPr bwMode="auto">
          <a:xfrm>
            <a:off x="0" y="6496050"/>
            <a:ext cx="8985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LO7</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95250" y="263208"/>
            <a:ext cx="8503920" cy="1143000"/>
          </a:xfrm>
        </p:spPr>
        <p:txBody>
          <a:bodyPr/>
          <a:lstStyle/>
          <a:p>
            <a:pPr eaLnBrk="1" fontAlgn="auto" hangingPunct="1">
              <a:spcAft>
                <a:spcPts val="0"/>
              </a:spcAft>
              <a:defRPr/>
            </a:pPr>
            <a:r>
              <a:rPr lang="en-US" altLang="en-US" dirty="0">
                <a:ea typeface="+mj-ea"/>
              </a:rPr>
              <a:t>Post-Crisis U.S. Financial Services </a:t>
            </a:r>
          </a:p>
        </p:txBody>
      </p:sp>
      <p:sp>
        <p:nvSpPr>
          <p:cNvPr id="43011" name="Content Placeholder 2"/>
          <p:cNvSpPr>
            <a:spLocks noGrp="1"/>
          </p:cNvSpPr>
          <p:nvPr>
            <p:ph idx="1"/>
          </p:nvPr>
        </p:nvSpPr>
        <p:spPr/>
        <p:txBody>
          <a:bodyPr/>
          <a:lstStyle/>
          <a:p>
            <a:pPr eaLnBrk="1" hangingPunct="1"/>
            <a:r>
              <a:rPr lang="en-US" altLang="en-US" sz="3200" dirty="0"/>
              <a:t>Major categories of financial institutions</a:t>
            </a:r>
          </a:p>
          <a:p>
            <a:pPr lvl="1" eaLnBrk="1" hangingPunct="1">
              <a:buClr>
                <a:schemeClr val="accent1"/>
              </a:buClr>
            </a:pPr>
            <a:r>
              <a:rPr lang="en-US" altLang="en-US" sz="3200" dirty="0"/>
              <a:t>Commercial banks</a:t>
            </a:r>
          </a:p>
          <a:p>
            <a:pPr lvl="1" eaLnBrk="1" hangingPunct="1">
              <a:buClr>
                <a:schemeClr val="accent1"/>
              </a:buClr>
            </a:pPr>
            <a:r>
              <a:rPr lang="en-US" altLang="en-US" sz="3200" dirty="0"/>
              <a:t>Thrifts</a:t>
            </a:r>
          </a:p>
          <a:p>
            <a:pPr lvl="1" eaLnBrk="1" hangingPunct="1">
              <a:buClr>
                <a:schemeClr val="accent1"/>
              </a:buClr>
            </a:pPr>
            <a:r>
              <a:rPr lang="en-US" altLang="en-US" sz="3200" dirty="0"/>
              <a:t>Insurance companies</a:t>
            </a:r>
          </a:p>
          <a:p>
            <a:pPr lvl="1" eaLnBrk="1" hangingPunct="1">
              <a:buClr>
                <a:schemeClr val="accent1"/>
              </a:buClr>
            </a:pPr>
            <a:r>
              <a:rPr lang="en-US" altLang="en-US" sz="3200" dirty="0"/>
              <a:t>Mutual fund companies</a:t>
            </a:r>
          </a:p>
          <a:p>
            <a:pPr lvl="1" eaLnBrk="1" hangingPunct="1">
              <a:buClr>
                <a:schemeClr val="accent1"/>
              </a:buClr>
            </a:pPr>
            <a:r>
              <a:rPr lang="en-US" altLang="en-US" sz="3200" dirty="0"/>
              <a:t>Pension funds</a:t>
            </a:r>
          </a:p>
          <a:p>
            <a:pPr lvl="1" eaLnBrk="1" hangingPunct="1">
              <a:buClr>
                <a:schemeClr val="accent1"/>
              </a:buClr>
            </a:pPr>
            <a:r>
              <a:rPr lang="en-US" altLang="en-US" sz="3200" dirty="0"/>
              <a:t>Securities firms</a:t>
            </a:r>
          </a:p>
          <a:p>
            <a:pPr lvl="1" eaLnBrk="1" hangingPunct="1">
              <a:buClr>
                <a:schemeClr val="accent1"/>
              </a:buClr>
            </a:pPr>
            <a:r>
              <a:rPr lang="en-US" altLang="en-US" sz="3200" dirty="0"/>
              <a:t>Investment banks</a:t>
            </a:r>
          </a:p>
        </p:txBody>
      </p:sp>
      <p:sp>
        <p:nvSpPr>
          <p:cNvPr id="43012" name="TextBox 1"/>
          <p:cNvSpPr txBox="1">
            <a:spLocks noChangeArrowheads="1"/>
          </p:cNvSpPr>
          <p:nvPr/>
        </p:nvSpPr>
        <p:spPr bwMode="auto">
          <a:xfrm>
            <a:off x="0" y="6496050"/>
            <a:ext cx="10874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LO8</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fontAlgn="auto" hangingPunct="1">
              <a:spcAft>
                <a:spcPts val="0"/>
              </a:spcAft>
              <a:defRPr/>
            </a:pPr>
            <a:r>
              <a:rPr lang="en-US" altLang="en-US" dirty="0">
                <a:ea typeface="+mj-ea"/>
              </a:rPr>
              <a:t>Functions of Money </a:t>
            </a:r>
          </a:p>
        </p:txBody>
      </p:sp>
      <p:sp>
        <p:nvSpPr>
          <p:cNvPr id="8195" name="Rectangle 3"/>
          <p:cNvSpPr>
            <a:spLocks noGrp="1" noChangeArrowheads="1"/>
          </p:cNvSpPr>
          <p:nvPr>
            <p:ph idx="1"/>
          </p:nvPr>
        </p:nvSpPr>
        <p:spPr/>
        <p:txBody>
          <a:bodyPr/>
          <a:lstStyle/>
          <a:p>
            <a:pPr eaLnBrk="1" hangingPunct="1"/>
            <a:r>
              <a:rPr lang="en-US" altLang="en-US" sz="3200" dirty="0"/>
              <a:t>Medium of exchange</a:t>
            </a:r>
          </a:p>
          <a:p>
            <a:pPr lvl="1" eaLnBrk="1" hangingPunct="1">
              <a:buClr>
                <a:schemeClr val="accent1"/>
              </a:buClr>
            </a:pPr>
            <a:r>
              <a:rPr lang="en-US" altLang="en-US" sz="3200" dirty="0"/>
              <a:t>Used to buy and sell goods</a:t>
            </a:r>
          </a:p>
          <a:p>
            <a:pPr eaLnBrk="1" hangingPunct="1"/>
            <a:r>
              <a:rPr lang="en-US" altLang="en-US" sz="3200" dirty="0"/>
              <a:t>Unit of account</a:t>
            </a:r>
          </a:p>
          <a:p>
            <a:pPr lvl="1" eaLnBrk="1" hangingPunct="1">
              <a:buClr>
                <a:schemeClr val="accent1"/>
              </a:buClr>
            </a:pPr>
            <a:r>
              <a:rPr lang="en-US" altLang="en-US" sz="3200" dirty="0"/>
              <a:t>Goods valued in dollars</a:t>
            </a:r>
          </a:p>
          <a:p>
            <a:pPr eaLnBrk="1" hangingPunct="1"/>
            <a:r>
              <a:rPr lang="en-US" altLang="en-US" sz="3200" dirty="0"/>
              <a:t>Store of value</a:t>
            </a:r>
          </a:p>
          <a:p>
            <a:pPr lvl="1" eaLnBrk="1" hangingPunct="1">
              <a:buClr>
                <a:schemeClr val="accent1"/>
              </a:buClr>
            </a:pPr>
            <a:r>
              <a:rPr lang="en-US" altLang="en-US" sz="3200" dirty="0"/>
              <a:t>Hold some wealth in money form</a:t>
            </a:r>
          </a:p>
          <a:p>
            <a:pPr eaLnBrk="1" hangingPunct="1"/>
            <a:r>
              <a:rPr lang="en-US" altLang="en-US" sz="3200" dirty="0"/>
              <a:t>Money is liquid</a:t>
            </a:r>
          </a:p>
        </p:txBody>
      </p:sp>
      <p:sp>
        <p:nvSpPr>
          <p:cNvPr id="8196" name="TextBox 1"/>
          <p:cNvSpPr txBox="1">
            <a:spLocks noChangeArrowheads="1"/>
          </p:cNvSpPr>
          <p:nvPr/>
        </p:nvSpPr>
        <p:spPr bwMode="auto">
          <a:xfrm>
            <a:off x="0" y="6480175"/>
            <a:ext cx="10715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LO1</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8716" name="Group 44"/>
          <p:cNvGraphicFramePr>
            <a:graphicFrameLocks noGrp="1"/>
          </p:cNvGraphicFramePr>
          <p:nvPr>
            <p:extLst>
              <p:ext uri="{D42A27DB-BD31-4B8C-83A1-F6EECF244321}">
                <p14:modId xmlns:p14="http://schemas.microsoft.com/office/powerpoint/2010/main" val="1738758440"/>
              </p:ext>
            </p:extLst>
          </p:nvPr>
        </p:nvGraphicFramePr>
        <p:xfrm>
          <a:off x="457200" y="1557289"/>
          <a:ext cx="7818438" cy="5029248"/>
        </p:xfrm>
        <a:graphic>
          <a:graphicData uri="http://schemas.openxmlformats.org/drawingml/2006/table">
            <a:tbl>
              <a:tblPr firstRow="1"/>
              <a:tblGrid>
                <a:gridCol w="1663700">
                  <a:extLst>
                    <a:ext uri="{9D8B030D-6E8A-4147-A177-3AD203B41FA5}">
                      <a16:colId xmlns:a16="http://schemas.microsoft.com/office/drawing/2014/main" xmlns="" val="1243445177"/>
                    </a:ext>
                  </a:extLst>
                </a:gridCol>
                <a:gridCol w="4303713">
                  <a:extLst>
                    <a:ext uri="{9D8B030D-6E8A-4147-A177-3AD203B41FA5}">
                      <a16:colId xmlns:a16="http://schemas.microsoft.com/office/drawing/2014/main" xmlns="" val="2336612181"/>
                    </a:ext>
                  </a:extLst>
                </a:gridCol>
                <a:gridCol w="1851025">
                  <a:extLst>
                    <a:ext uri="{9D8B030D-6E8A-4147-A177-3AD203B41FA5}">
                      <a16:colId xmlns:a16="http://schemas.microsoft.com/office/drawing/2014/main" xmlns="" val="812251830"/>
                    </a:ext>
                  </a:extLst>
                </a:gridCol>
              </a:tblGrid>
              <a:tr h="365763">
                <a:tc>
                  <a:txBody>
                    <a:bodyPr/>
                    <a:lstStyle>
                      <a:lvl1pPr>
                        <a:spcBef>
                          <a:spcPct val="20000"/>
                        </a:spcBef>
                        <a:buClr>
                          <a:schemeClr val="accent1"/>
                        </a:buClr>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defRPr sz="16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defRPr sz="14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bg1"/>
                          </a:solidFill>
                          <a:effectLst/>
                          <a:latin typeface="Arial" panose="020B0604020202020204" pitchFamily="34" charset="0"/>
                          <a:ea typeface="MS PGothic" panose="020B0600070205080204" pitchFamily="34" charset="-128"/>
                        </a:rPr>
                        <a:t>Institution</a:t>
                      </a:r>
                    </a:p>
                  </a:txBody>
                  <a:tcPr marT="45723" marB="45723" horzOverflow="overflow">
                    <a:lnL w="9525" cap="flat" cmpd="sng" algn="ctr">
                      <a:solidFill>
                        <a:srgbClr val="2F2F98"/>
                      </a:solidFill>
                      <a:prstDash val="solid"/>
                      <a:round/>
                      <a:headEnd type="none" w="med" len="med"/>
                      <a:tailEnd type="none" w="med" len="med"/>
                    </a:lnL>
                    <a:lnR>
                      <a:noFill/>
                    </a:lnR>
                    <a:lnT w="9525" cap="flat" cmpd="sng" algn="ctr">
                      <a:solidFill>
                        <a:srgbClr val="2F2F98"/>
                      </a:solidFill>
                      <a:prstDash val="solid"/>
                      <a:round/>
                      <a:headEnd type="none" w="med" len="med"/>
                      <a:tailEnd type="none" w="med" len="med"/>
                    </a:lnT>
                    <a:lnB w="9525" cap="flat" cmpd="sng" algn="ctr">
                      <a:solidFill>
                        <a:srgbClr val="2F2F98"/>
                      </a:solidFill>
                      <a:prstDash val="solid"/>
                      <a:round/>
                      <a:headEnd type="none" w="med" len="med"/>
                      <a:tailEnd type="none" w="med" len="med"/>
                    </a:lnB>
                    <a:lnTlToBr>
                      <a:noFill/>
                    </a:lnTlToBr>
                    <a:lnBlToTr>
                      <a:noFill/>
                    </a:lnBlToTr>
                    <a:solidFill>
                      <a:srgbClr val="97D1D5"/>
                    </a:solidFill>
                  </a:tcPr>
                </a:tc>
                <a:tc>
                  <a:txBody>
                    <a:bodyPr/>
                    <a:lstStyle>
                      <a:lvl1pPr>
                        <a:spcBef>
                          <a:spcPct val="20000"/>
                        </a:spcBef>
                        <a:buClr>
                          <a:schemeClr val="accent1"/>
                        </a:buClr>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defRPr sz="16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defRPr sz="14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bg1"/>
                          </a:solidFill>
                          <a:effectLst/>
                          <a:latin typeface="Arial" panose="020B0604020202020204" pitchFamily="34" charset="0"/>
                          <a:ea typeface="MS PGothic" panose="020B0600070205080204" pitchFamily="34" charset="-128"/>
                        </a:rPr>
                        <a:t>Description</a:t>
                      </a:r>
                    </a:p>
                  </a:txBody>
                  <a:tcPr marT="45723" marB="45723" horzOverflow="overflow">
                    <a:lnL>
                      <a:noFill/>
                    </a:lnL>
                    <a:lnR>
                      <a:noFill/>
                    </a:lnR>
                    <a:lnT w="9525" cap="flat" cmpd="sng" algn="ctr">
                      <a:solidFill>
                        <a:srgbClr val="2F2F98"/>
                      </a:solidFill>
                      <a:prstDash val="solid"/>
                      <a:round/>
                      <a:headEnd type="none" w="med" len="med"/>
                      <a:tailEnd type="none" w="med" len="med"/>
                    </a:lnT>
                    <a:lnB w="9525" cap="flat" cmpd="sng" algn="ctr">
                      <a:solidFill>
                        <a:srgbClr val="2F2F98"/>
                      </a:solidFill>
                      <a:prstDash val="solid"/>
                      <a:round/>
                      <a:headEnd type="none" w="med" len="med"/>
                      <a:tailEnd type="none" w="med" len="med"/>
                    </a:lnB>
                    <a:lnTlToBr>
                      <a:noFill/>
                    </a:lnTlToBr>
                    <a:lnBlToTr>
                      <a:noFill/>
                    </a:lnBlToTr>
                    <a:solidFill>
                      <a:srgbClr val="97D1D5"/>
                    </a:solidFill>
                  </a:tcPr>
                </a:tc>
                <a:tc>
                  <a:txBody>
                    <a:bodyPr/>
                    <a:lstStyle>
                      <a:lvl1pPr>
                        <a:spcBef>
                          <a:spcPct val="20000"/>
                        </a:spcBef>
                        <a:buClr>
                          <a:schemeClr val="accent1"/>
                        </a:buClr>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defRPr sz="16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defRPr sz="14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bg1"/>
                          </a:solidFill>
                          <a:effectLst/>
                          <a:latin typeface="Arial" panose="020B0604020202020204" pitchFamily="34" charset="0"/>
                          <a:ea typeface="MS PGothic" panose="020B0600070205080204" pitchFamily="34" charset="-128"/>
                        </a:rPr>
                        <a:t>Examples</a:t>
                      </a:r>
                    </a:p>
                  </a:txBody>
                  <a:tcPr marT="45723" marB="45723" horzOverflow="overflow">
                    <a:lnL>
                      <a:noFill/>
                    </a:lnL>
                    <a:lnR w="9525" cap="flat" cmpd="sng" algn="ctr">
                      <a:solidFill>
                        <a:srgbClr val="2F2F98"/>
                      </a:solidFill>
                      <a:prstDash val="solid"/>
                      <a:round/>
                      <a:headEnd type="none" w="med" len="med"/>
                      <a:tailEnd type="none" w="med" len="med"/>
                    </a:lnR>
                    <a:lnT w="9525" cap="flat" cmpd="sng" algn="ctr">
                      <a:solidFill>
                        <a:srgbClr val="2F2F98"/>
                      </a:solidFill>
                      <a:prstDash val="solid"/>
                      <a:round/>
                      <a:headEnd type="none" w="med" len="med"/>
                      <a:tailEnd type="none" w="med" len="med"/>
                    </a:lnT>
                    <a:lnB w="9525" cap="flat" cmpd="sng" algn="ctr">
                      <a:solidFill>
                        <a:srgbClr val="2F2F98"/>
                      </a:solidFill>
                      <a:prstDash val="solid"/>
                      <a:round/>
                      <a:headEnd type="none" w="med" len="med"/>
                      <a:tailEnd type="none" w="med" len="med"/>
                    </a:lnB>
                    <a:lnTlToBr>
                      <a:noFill/>
                    </a:lnTlToBr>
                    <a:lnBlToTr>
                      <a:noFill/>
                    </a:lnBlToTr>
                    <a:solidFill>
                      <a:srgbClr val="97D1D5"/>
                    </a:solidFill>
                  </a:tcPr>
                </a:tc>
                <a:extLst>
                  <a:ext uri="{0D108BD9-81ED-4DB2-BD59-A6C34878D82A}">
                    <a16:rowId xmlns:a16="http://schemas.microsoft.com/office/drawing/2014/main" xmlns="" val="4139349289"/>
                  </a:ext>
                </a:extLst>
              </a:tr>
              <a:tr h="640080">
                <a:tc>
                  <a:txBody>
                    <a:bodyPr/>
                    <a:lstStyle>
                      <a:lvl1pPr>
                        <a:spcBef>
                          <a:spcPct val="20000"/>
                        </a:spcBef>
                        <a:buClr>
                          <a:schemeClr val="accent1"/>
                        </a:buClr>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defRPr sz="16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defRPr sz="14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Commercial Banks</a:t>
                      </a:r>
                    </a:p>
                  </a:txBody>
                  <a:tcPr marT="45723" marB="45723" horzOverflow="overflow">
                    <a:lnL w="9525" cap="flat" cmpd="sng" algn="ctr">
                      <a:solidFill>
                        <a:srgbClr val="2F2F98"/>
                      </a:solidFill>
                      <a:prstDash val="solid"/>
                      <a:round/>
                      <a:headEnd type="none" w="med" len="med"/>
                      <a:tailEnd type="none" w="med" len="med"/>
                    </a:lnL>
                    <a:lnR>
                      <a:noFill/>
                    </a:lnR>
                    <a:lnT w="9525" cap="flat" cmpd="sng" algn="ctr">
                      <a:solidFill>
                        <a:srgbClr val="2F2F98"/>
                      </a:solidFill>
                      <a:prstDash val="solid"/>
                      <a:round/>
                      <a:headEnd type="none" w="med" len="med"/>
                      <a:tailEnd type="none" w="med" len="med"/>
                    </a:lnT>
                    <a:lnB w="9525" cap="flat" cmpd="sng" algn="ctr">
                      <a:solidFill>
                        <a:srgbClr val="2F2F98"/>
                      </a:solidFill>
                      <a:prstDash val="solid"/>
                      <a:round/>
                      <a:headEnd type="none" w="med" len="med"/>
                      <a:tailEnd type="none" w="med" len="med"/>
                    </a:lnB>
                    <a:lnTlToBr>
                      <a:noFill/>
                    </a:lnTlToBr>
                    <a:lnBlToTr>
                      <a:noFill/>
                    </a:lnBlToTr>
                    <a:solidFill>
                      <a:schemeClr val="accent1">
                        <a:alpha val="50195"/>
                      </a:schemeClr>
                    </a:solidFill>
                  </a:tcPr>
                </a:tc>
                <a:tc>
                  <a:txBody>
                    <a:bodyPr/>
                    <a:lstStyle>
                      <a:lvl1pPr>
                        <a:spcBef>
                          <a:spcPct val="20000"/>
                        </a:spcBef>
                        <a:buClr>
                          <a:schemeClr val="accent1"/>
                        </a:buClr>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defRPr sz="16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defRPr sz="14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State and national banks that provide checking and savings accounts and make loans</a:t>
                      </a:r>
                    </a:p>
                  </a:txBody>
                  <a:tcPr marT="45723" marB="45723" horzOverflow="overflow">
                    <a:lnL>
                      <a:noFill/>
                    </a:lnL>
                    <a:lnR>
                      <a:noFill/>
                    </a:lnR>
                    <a:lnT w="9525" cap="flat" cmpd="sng" algn="ctr">
                      <a:solidFill>
                        <a:srgbClr val="2F2F98"/>
                      </a:solidFill>
                      <a:prstDash val="solid"/>
                      <a:round/>
                      <a:headEnd type="none" w="med" len="med"/>
                      <a:tailEnd type="none" w="med" len="med"/>
                    </a:lnT>
                    <a:lnB w="9525" cap="flat" cmpd="sng" algn="ctr">
                      <a:solidFill>
                        <a:srgbClr val="2F2F98"/>
                      </a:solidFill>
                      <a:prstDash val="solid"/>
                      <a:round/>
                      <a:headEnd type="none" w="med" len="med"/>
                      <a:tailEnd type="none" w="med" len="med"/>
                    </a:lnB>
                    <a:lnTlToBr>
                      <a:noFill/>
                    </a:lnTlToBr>
                    <a:lnBlToTr>
                      <a:noFill/>
                    </a:lnBlToTr>
                    <a:solidFill>
                      <a:schemeClr val="accent1">
                        <a:alpha val="50195"/>
                      </a:schemeClr>
                    </a:solidFill>
                  </a:tcPr>
                </a:tc>
                <a:tc>
                  <a:txBody>
                    <a:bodyPr/>
                    <a:lstStyle>
                      <a:lvl1pPr>
                        <a:spcBef>
                          <a:spcPct val="20000"/>
                        </a:spcBef>
                        <a:buClr>
                          <a:schemeClr val="accent1"/>
                        </a:buClr>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defRPr sz="16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defRPr sz="14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JP Morgan Chase, Bank of America, Citibank, Wells Fargo</a:t>
                      </a:r>
                    </a:p>
                  </a:txBody>
                  <a:tcPr marT="45723" marB="45723" horzOverflow="overflow">
                    <a:lnL>
                      <a:noFill/>
                    </a:lnL>
                    <a:lnR w="9525" cap="flat" cmpd="sng" algn="ctr">
                      <a:solidFill>
                        <a:srgbClr val="2F2F98"/>
                      </a:solidFill>
                      <a:prstDash val="solid"/>
                      <a:round/>
                      <a:headEnd type="none" w="med" len="med"/>
                      <a:tailEnd type="none" w="med" len="med"/>
                    </a:lnR>
                    <a:lnT w="9525" cap="flat" cmpd="sng" algn="ctr">
                      <a:solidFill>
                        <a:srgbClr val="2F2F98"/>
                      </a:solidFill>
                      <a:prstDash val="solid"/>
                      <a:round/>
                      <a:headEnd type="none" w="med" len="med"/>
                      <a:tailEnd type="none" w="med" len="med"/>
                    </a:lnT>
                    <a:lnB w="9525" cap="flat" cmpd="sng" algn="ctr">
                      <a:solidFill>
                        <a:srgbClr val="2F2F98"/>
                      </a:solidFill>
                      <a:prstDash val="solid"/>
                      <a:round/>
                      <a:headEnd type="none" w="med" len="med"/>
                      <a:tailEnd type="none" w="med" len="med"/>
                    </a:lnB>
                    <a:lnTlToBr>
                      <a:noFill/>
                    </a:lnTlToBr>
                    <a:lnBlToTr>
                      <a:noFill/>
                    </a:lnBlToTr>
                    <a:solidFill>
                      <a:schemeClr val="accent1">
                        <a:alpha val="50195"/>
                      </a:schemeClr>
                    </a:solidFill>
                  </a:tcPr>
                </a:tc>
                <a:extLst>
                  <a:ext uri="{0D108BD9-81ED-4DB2-BD59-A6C34878D82A}">
                    <a16:rowId xmlns:a16="http://schemas.microsoft.com/office/drawing/2014/main" xmlns="" val="2513556244"/>
                  </a:ext>
                </a:extLst>
              </a:tr>
              <a:tr h="640080">
                <a:tc>
                  <a:txBody>
                    <a:bodyPr/>
                    <a:lstStyle>
                      <a:lvl1pPr>
                        <a:spcBef>
                          <a:spcPct val="20000"/>
                        </a:spcBef>
                        <a:buClr>
                          <a:schemeClr val="accent1"/>
                        </a:buClr>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defRPr sz="16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defRPr sz="14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Thrifts</a:t>
                      </a:r>
                    </a:p>
                  </a:txBody>
                  <a:tcPr marT="45723" marB="45723" horzOverflow="overflow">
                    <a:lnL w="9525" cap="flat" cmpd="sng" algn="ctr">
                      <a:solidFill>
                        <a:srgbClr val="2F2F98"/>
                      </a:solidFill>
                      <a:prstDash val="solid"/>
                      <a:round/>
                      <a:headEnd type="none" w="med" len="med"/>
                      <a:tailEnd type="none" w="med" len="med"/>
                    </a:lnL>
                    <a:lnR>
                      <a:noFill/>
                    </a:lnR>
                    <a:lnT w="9525" cap="flat" cmpd="sng" algn="ctr">
                      <a:solidFill>
                        <a:srgbClr val="2F2F98"/>
                      </a:solidFill>
                      <a:prstDash val="solid"/>
                      <a:round/>
                      <a:headEnd type="none" w="med" len="med"/>
                      <a:tailEnd type="none" w="med" len="med"/>
                    </a:lnT>
                    <a:lnB w="9525" cap="flat" cmpd="sng" algn="ctr">
                      <a:solidFill>
                        <a:srgbClr val="2F2F98"/>
                      </a:solidFill>
                      <a:prstDash val="solid"/>
                      <a:round/>
                      <a:headEnd type="none" w="med" len="med"/>
                      <a:tailEnd type="none" w="med" len="med"/>
                    </a:lnB>
                    <a:lnTlToBr>
                      <a:noFill/>
                    </a:lnTlToBr>
                    <a:lnBlToTr>
                      <a:noFill/>
                    </a:lnBlToTr>
                    <a:solidFill>
                      <a:schemeClr val="accent1">
                        <a:alpha val="50195"/>
                      </a:schemeClr>
                    </a:solidFill>
                  </a:tcPr>
                </a:tc>
                <a:tc>
                  <a:txBody>
                    <a:bodyPr/>
                    <a:lstStyle>
                      <a:lvl1pPr>
                        <a:spcBef>
                          <a:spcPct val="20000"/>
                        </a:spcBef>
                        <a:buClr>
                          <a:schemeClr val="accent1"/>
                        </a:buClr>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defRPr sz="16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defRPr sz="14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Savings and loan associations, mutual savings banks, credit unions that offer checking and savings accounts and make loans</a:t>
                      </a:r>
                    </a:p>
                  </a:txBody>
                  <a:tcPr marT="45723" marB="45723" horzOverflow="overflow">
                    <a:lnL>
                      <a:noFill/>
                    </a:lnL>
                    <a:lnR>
                      <a:noFill/>
                    </a:lnR>
                    <a:lnT w="9525" cap="flat" cmpd="sng" algn="ctr">
                      <a:solidFill>
                        <a:srgbClr val="2F2F98"/>
                      </a:solidFill>
                      <a:prstDash val="solid"/>
                      <a:round/>
                      <a:headEnd type="none" w="med" len="med"/>
                      <a:tailEnd type="none" w="med" len="med"/>
                    </a:lnT>
                    <a:lnB w="9525" cap="flat" cmpd="sng" algn="ctr">
                      <a:solidFill>
                        <a:srgbClr val="2F2F98"/>
                      </a:solidFill>
                      <a:prstDash val="solid"/>
                      <a:round/>
                      <a:headEnd type="none" w="med" len="med"/>
                      <a:tailEnd type="none" w="med" len="med"/>
                    </a:lnB>
                    <a:lnTlToBr>
                      <a:noFill/>
                    </a:lnTlToBr>
                    <a:lnBlToTr>
                      <a:noFill/>
                    </a:lnBlToTr>
                    <a:solidFill>
                      <a:schemeClr val="accent1">
                        <a:alpha val="50195"/>
                      </a:schemeClr>
                    </a:solidFill>
                  </a:tcPr>
                </a:tc>
                <a:tc>
                  <a:txBody>
                    <a:bodyPr/>
                    <a:lstStyle>
                      <a:lvl1pPr>
                        <a:spcBef>
                          <a:spcPct val="20000"/>
                        </a:spcBef>
                        <a:buClr>
                          <a:schemeClr val="accent1"/>
                        </a:buClr>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defRPr sz="16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defRPr sz="14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Charter One, New York Community Bank</a:t>
                      </a:r>
                    </a:p>
                  </a:txBody>
                  <a:tcPr marT="45723" marB="45723" horzOverflow="overflow">
                    <a:lnL>
                      <a:noFill/>
                    </a:lnL>
                    <a:lnR w="9525" cap="flat" cmpd="sng" algn="ctr">
                      <a:solidFill>
                        <a:srgbClr val="2F2F98"/>
                      </a:solidFill>
                      <a:prstDash val="solid"/>
                      <a:round/>
                      <a:headEnd type="none" w="med" len="med"/>
                      <a:tailEnd type="none" w="med" len="med"/>
                    </a:lnR>
                    <a:lnT w="9525" cap="flat" cmpd="sng" algn="ctr">
                      <a:solidFill>
                        <a:srgbClr val="2F2F98"/>
                      </a:solidFill>
                      <a:prstDash val="solid"/>
                      <a:round/>
                      <a:headEnd type="none" w="med" len="med"/>
                      <a:tailEnd type="none" w="med" len="med"/>
                    </a:lnT>
                    <a:lnB w="9525" cap="flat" cmpd="sng" algn="ctr">
                      <a:solidFill>
                        <a:srgbClr val="2F2F98"/>
                      </a:solidFill>
                      <a:prstDash val="solid"/>
                      <a:round/>
                      <a:headEnd type="none" w="med" len="med"/>
                      <a:tailEnd type="none" w="med" len="med"/>
                    </a:lnB>
                    <a:lnTlToBr>
                      <a:noFill/>
                    </a:lnTlToBr>
                    <a:lnBlToTr>
                      <a:noFill/>
                    </a:lnBlToTr>
                    <a:solidFill>
                      <a:schemeClr val="accent1">
                        <a:alpha val="50195"/>
                      </a:schemeClr>
                    </a:solidFill>
                  </a:tcPr>
                </a:tc>
                <a:extLst>
                  <a:ext uri="{0D108BD9-81ED-4DB2-BD59-A6C34878D82A}">
                    <a16:rowId xmlns:a16="http://schemas.microsoft.com/office/drawing/2014/main" xmlns="" val="602890944"/>
                  </a:ext>
                </a:extLst>
              </a:tr>
              <a:tr h="640080">
                <a:tc>
                  <a:txBody>
                    <a:bodyPr/>
                    <a:lstStyle>
                      <a:lvl1pPr>
                        <a:spcBef>
                          <a:spcPct val="20000"/>
                        </a:spcBef>
                        <a:buClr>
                          <a:schemeClr val="accent1"/>
                        </a:buClr>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defRPr sz="16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defRPr sz="14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Insurance Companies</a:t>
                      </a:r>
                    </a:p>
                  </a:txBody>
                  <a:tcPr marT="45723" marB="45723" horzOverflow="overflow">
                    <a:lnL w="9525" cap="flat" cmpd="sng" algn="ctr">
                      <a:solidFill>
                        <a:srgbClr val="2F2F98"/>
                      </a:solidFill>
                      <a:prstDash val="solid"/>
                      <a:round/>
                      <a:headEnd type="none" w="med" len="med"/>
                      <a:tailEnd type="none" w="med" len="med"/>
                    </a:lnL>
                    <a:lnR>
                      <a:noFill/>
                    </a:lnR>
                    <a:lnT w="9525" cap="flat" cmpd="sng" algn="ctr">
                      <a:solidFill>
                        <a:srgbClr val="2F2F98"/>
                      </a:solidFill>
                      <a:prstDash val="solid"/>
                      <a:round/>
                      <a:headEnd type="none" w="med" len="med"/>
                      <a:tailEnd type="none" w="med" len="med"/>
                    </a:lnT>
                    <a:lnB w="9525" cap="flat" cmpd="sng" algn="ctr">
                      <a:solidFill>
                        <a:srgbClr val="2F2F98"/>
                      </a:solidFill>
                      <a:prstDash val="solid"/>
                      <a:round/>
                      <a:headEnd type="none" w="med" len="med"/>
                      <a:tailEnd type="none" w="med" len="med"/>
                    </a:lnB>
                    <a:lnTlToBr>
                      <a:noFill/>
                    </a:lnTlToBr>
                    <a:lnBlToTr>
                      <a:noFill/>
                    </a:lnBlToTr>
                    <a:solidFill>
                      <a:schemeClr val="accent1">
                        <a:alpha val="50195"/>
                      </a:schemeClr>
                    </a:solidFill>
                  </a:tcPr>
                </a:tc>
                <a:tc>
                  <a:txBody>
                    <a:bodyPr/>
                    <a:lstStyle>
                      <a:lvl1pPr>
                        <a:spcBef>
                          <a:spcPct val="20000"/>
                        </a:spcBef>
                        <a:buClr>
                          <a:schemeClr val="accent1"/>
                        </a:buClr>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defRPr sz="16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defRPr sz="14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Firms that offer policies through which individuals pay premiums to insure against lose</a:t>
                      </a:r>
                    </a:p>
                  </a:txBody>
                  <a:tcPr marT="45723" marB="45723" horzOverflow="overflow">
                    <a:lnL>
                      <a:noFill/>
                    </a:lnL>
                    <a:lnR>
                      <a:noFill/>
                    </a:lnR>
                    <a:lnT w="9525" cap="flat" cmpd="sng" algn="ctr">
                      <a:solidFill>
                        <a:srgbClr val="2F2F98"/>
                      </a:solidFill>
                      <a:prstDash val="solid"/>
                      <a:round/>
                      <a:headEnd type="none" w="med" len="med"/>
                      <a:tailEnd type="none" w="med" len="med"/>
                    </a:lnT>
                    <a:lnB w="9525" cap="flat" cmpd="sng" algn="ctr">
                      <a:solidFill>
                        <a:srgbClr val="2F2F98"/>
                      </a:solidFill>
                      <a:prstDash val="solid"/>
                      <a:round/>
                      <a:headEnd type="none" w="med" len="med"/>
                      <a:tailEnd type="none" w="med" len="med"/>
                    </a:lnB>
                    <a:lnTlToBr>
                      <a:noFill/>
                    </a:lnTlToBr>
                    <a:lnBlToTr>
                      <a:noFill/>
                    </a:lnBlToTr>
                    <a:solidFill>
                      <a:schemeClr val="accent1">
                        <a:alpha val="50195"/>
                      </a:schemeClr>
                    </a:solidFill>
                  </a:tcPr>
                </a:tc>
                <a:tc>
                  <a:txBody>
                    <a:bodyPr/>
                    <a:lstStyle>
                      <a:lvl1pPr>
                        <a:spcBef>
                          <a:spcPct val="20000"/>
                        </a:spcBef>
                        <a:buClr>
                          <a:schemeClr val="accent1"/>
                        </a:buClr>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defRPr sz="16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defRPr sz="14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Prudential, New York Life, Northwestern Mutual, Hartford</a:t>
                      </a:r>
                    </a:p>
                  </a:txBody>
                  <a:tcPr marT="45723" marB="45723" horzOverflow="overflow">
                    <a:lnL>
                      <a:noFill/>
                    </a:lnL>
                    <a:lnR w="9525" cap="flat" cmpd="sng" algn="ctr">
                      <a:solidFill>
                        <a:srgbClr val="2F2F98"/>
                      </a:solidFill>
                      <a:prstDash val="solid"/>
                      <a:round/>
                      <a:headEnd type="none" w="med" len="med"/>
                      <a:tailEnd type="none" w="med" len="med"/>
                    </a:lnR>
                    <a:lnT w="9525" cap="flat" cmpd="sng" algn="ctr">
                      <a:solidFill>
                        <a:srgbClr val="2F2F98"/>
                      </a:solidFill>
                      <a:prstDash val="solid"/>
                      <a:round/>
                      <a:headEnd type="none" w="med" len="med"/>
                      <a:tailEnd type="none" w="med" len="med"/>
                    </a:lnT>
                    <a:lnB w="9525" cap="flat" cmpd="sng" algn="ctr">
                      <a:solidFill>
                        <a:srgbClr val="2F2F98"/>
                      </a:solidFill>
                      <a:prstDash val="solid"/>
                      <a:round/>
                      <a:headEnd type="none" w="med" len="med"/>
                      <a:tailEnd type="none" w="med" len="med"/>
                    </a:lnB>
                    <a:lnTlToBr>
                      <a:noFill/>
                    </a:lnTlToBr>
                    <a:lnBlToTr>
                      <a:noFill/>
                    </a:lnBlToTr>
                    <a:solidFill>
                      <a:schemeClr val="accent1">
                        <a:alpha val="50195"/>
                      </a:schemeClr>
                    </a:solidFill>
                  </a:tcPr>
                </a:tc>
                <a:extLst>
                  <a:ext uri="{0D108BD9-81ED-4DB2-BD59-A6C34878D82A}">
                    <a16:rowId xmlns:a16="http://schemas.microsoft.com/office/drawing/2014/main" xmlns="" val="1348098330"/>
                  </a:ext>
                </a:extLst>
              </a:tr>
              <a:tr h="640080">
                <a:tc>
                  <a:txBody>
                    <a:bodyPr/>
                    <a:lstStyle>
                      <a:lvl1pPr>
                        <a:spcBef>
                          <a:spcPct val="20000"/>
                        </a:spcBef>
                        <a:buClr>
                          <a:schemeClr val="accent1"/>
                        </a:buClr>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defRPr sz="16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defRPr sz="14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Mutual Fund Companies</a:t>
                      </a:r>
                    </a:p>
                  </a:txBody>
                  <a:tcPr marT="45723" marB="45723" horzOverflow="overflow">
                    <a:lnL w="9525" cap="flat" cmpd="sng" algn="ctr">
                      <a:solidFill>
                        <a:srgbClr val="2F2F98"/>
                      </a:solidFill>
                      <a:prstDash val="solid"/>
                      <a:round/>
                      <a:headEnd type="none" w="med" len="med"/>
                      <a:tailEnd type="none" w="med" len="med"/>
                    </a:lnL>
                    <a:lnR>
                      <a:noFill/>
                    </a:lnR>
                    <a:lnT w="9525" cap="flat" cmpd="sng" algn="ctr">
                      <a:solidFill>
                        <a:srgbClr val="2F2F98"/>
                      </a:solidFill>
                      <a:prstDash val="solid"/>
                      <a:round/>
                      <a:headEnd type="none" w="med" len="med"/>
                      <a:tailEnd type="none" w="med" len="med"/>
                    </a:lnT>
                    <a:lnB w="9525" cap="flat" cmpd="sng" algn="ctr">
                      <a:solidFill>
                        <a:srgbClr val="2F2F98"/>
                      </a:solidFill>
                      <a:prstDash val="solid"/>
                      <a:round/>
                      <a:headEnd type="none" w="med" len="med"/>
                      <a:tailEnd type="none" w="med" len="med"/>
                    </a:lnB>
                    <a:lnTlToBr>
                      <a:noFill/>
                    </a:lnTlToBr>
                    <a:lnBlToTr>
                      <a:noFill/>
                    </a:lnBlToTr>
                    <a:solidFill>
                      <a:schemeClr val="accent1">
                        <a:alpha val="50195"/>
                      </a:schemeClr>
                    </a:solidFill>
                  </a:tcPr>
                </a:tc>
                <a:tc>
                  <a:txBody>
                    <a:bodyPr/>
                    <a:lstStyle>
                      <a:lvl1pPr>
                        <a:spcBef>
                          <a:spcPct val="20000"/>
                        </a:spcBef>
                        <a:buClr>
                          <a:schemeClr val="accent1"/>
                        </a:buClr>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defRPr sz="16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defRPr sz="14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Firms that pool customer deposits to purchase stocks or bonds</a:t>
                      </a:r>
                    </a:p>
                  </a:txBody>
                  <a:tcPr marT="45723" marB="45723" horzOverflow="overflow">
                    <a:lnL>
                      <a:noFill/>
                    </a:lnL>
                    <a:lnR>
                      <a:noFill/>
                    </a:lnR>
                    <a:lnT w="9525" cap="flat" cmpd="sng" algn="ctr">
                      <a:solidFill>
                        <a:srgbClr val="2F2F98"/>
                      </a:solidFill>
                      <a:prstDash val="solid"/>
                      <a:round/>
                      <a:headEnd type="none" w="med" len="med"/>
                      <a:tailEnd type="none" w="med" len="med"/>
                    </a:lnT>
                    <a:lnB w="9525" cap="flat" cmpd="sng" algn="ctr">
                      <a:solidFill>
                        <a:srgbClr val="2F2F98"/>
                      </a:solidFill>
                      <a:prstDash val="solid"/>
                      <a:round/>
                      <a:headEnd type="none" w="med" len="med"/>
                      <a:tailEnd type="none" w="med" len="med"/>
                    </a:lnB>
                    <a:lnTlToBr>
                      <a:noFill/>
                    </a:lnTlToBr>
                    <a:lnBlToTr>
                      <a:noFill/>
                    </a:lnBlToTr>
                    <a:solidFill>
                      <a:schemeClr val="accent1">
                        <a:alpha val="50195"/>
                      </a:schemeClr>
                    </a:solidFill>
                  </a:tcPr>
                </a:tc>
                <a:tc>
                  <a:txBody>
                    <a:bodyPr/>
                    <a:lstStyle>
                      <a:lvl1pPr>
                        <a:spcBef>
                          <a:spcPct val="20000"/>
                        </a:spcBef>
                        <a:buClr>
                          <a:schemeClr val="accent1"/>
                        </a:buClr>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defRPr sz="16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defRPr sz="14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Fidelity, Vanguard, Putnam, Janus, T Rowe Price</a:t>
                      </a:r>
                    </a:p>
                  </a:txBody>
                  <a:tcPr marT="45723" marB="45723" horzOverflow="overflow">
                    <a:lnL>
                      <a:noFill/>
                    </a:lnL>
                    <a:lnR w="9525" cap="flat" cmpd="sng" algn="ctr">
                      <a:solidFill>
                        <a:srgbClr val="2F2F98"/>
                      </a:solidFill>
                      <a:prstDash val="solid"/>
                      <a:round/>
                      <a:headEnd type="none" w="med" len="med"/>
                      <a:tailEnd type="none" w="med" len="med"/>
                    </a:lnR>
                    <a:lnT w="9525" cap="flat" cmpd="sng" algn="ctr">
                      <a:solidFill>
                        <a:srgbClr val="2F2F98"/>
                      </a:solidFill>
                      <a:prstDash val="solid"/>
                      <a:round/>
                      <a:headEnd type="none" w="med" len="med"/>
                      <a:tailEnd type="none" w="med" len="med"/>
                    </a:lnT>
                    <a:lnB w="9525" cap="flat" cmpd="sng" algn="ctr">
                      <a:solidFill>
                        <a:srgbClr val="2F2F98"/>
                      </a:solidFill>
                      <a:prstDash val="solid"/>
                      <a:round/>
                      <a:headEnd type="none" w="med" len="med"/>
                      <a:tailEnd type="none" w="med" len="med"/>
                    </a:lnB>
                    <a:lnTlToBr>
                      <a:noFill/>
                    </a:lnTlToBr>
                    <a:lnBlToTr>
                      <a:noFill/>
                    </a:lnBlToTr>
                    <a:solidFill>
                      <a:schemeClr val="accent1">
                        <a:alpha val="50195"/>
                      </a:schemeClr>
                    </a:solidFill>
                  </a:tcPr>
                </a:tc>
                <a:extLst>
                  <a:ext uri="{0D108BD9-81ED-4DB2-BD59-A6C34878D82A}">
                    <a16:rowId xmlns:a16="http://schemas.microsoft.com/office/drawing/2014/main" xmlns="" val="1349768583"/>
                  </a:ext>
                </a:extLst>
              </a:tr>
              <a:tr h="640080">
                <a:tc>
                  <a:txBody>
                    <a:bodyPr/>
                    <a:lstStyle>
                      <a:lvl1pPr>
                        <a:spcBef>
                          <a:spcPct val="20000"/>
                        </a:spcBef>
                        <a:buClr>
                          <a:schemeClr val="accent1"/>
                        </a:buClr>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defRPr sz="16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defRPr sz="14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Pension Funds</a:t>
                      </a:r>
                    </a:p>
                  </a:txBody>
                  <a:tcPr marT="45723" marB="45723" horzOverflow="overflow">
                    <a:lnL w="9525" cap="flat" cmpd="sng" algn="ctr">
                      <a:solidFill>
                        <a:srgbClr val="2F2F98"/>
                      </a:solidFill>
                      <a:prstDash val="solid"/>
                      <a:round/>
                      <a:headEnd type="none" w="med" len="med"/>
                      <a:tailEnd type="none" w="med" len="med"/>
                    </a:lnL>
                    <a:lnR>
                      <a:noFill/>
                    </a:lnR>
                    <a:lnT w="9525" cap="flat" cmpd="sng" algn="ctr">
                      <a:solidFill>
                        <a:srgbClr val="2F2F98"/>
                      </a:solidFill>
                      <a:prstDash val="solid"/>
                      <a:round/>
                      <a:headEnd type="none" w="med" len="med"/>
                      <a:tailEnd type="none" w="med" len="med"/>
                    </a:lnT>
                    <a:lnB w="9525" cap="flat" cmpd="sng" algn="ctr">
                      <a:solidFill>
                        <a:srgbClr val="2F2F98"/>
                      </a:solidFill>
                      <a:prstDash val="solid"/>
                      <a:round/>
                      <a:headEnd type="none" w="med" len="med"/>
                      <a:tailEnd type="none" w="med" len="med"/>
                    </a:lnB>
                    <a:lnTlToBr>
                      <a:noFill/>
                    </a:lnTlToBr>
                    <a:lnBlToTr>
                      <a:noFill/>
                    </a:lnBlToTr>
                    <a:solidFill>
                      <a:schemeClr val="accent1">
                        <a:alpha val="50195"/>
                      </a:schemeClr>
                    </a:solidFill>
                  </a:tcPr>
                </a:tc>
                <a:tc>
                  <a:txBody>
                    <a:bodyPr/>
                    <a:lstStyle>
                      <a:lvl1pPr>
                        <a:spcBef>
                          <a:spcPct val="20000"/>
                        </a:spcBef>
                        <a:buClr>
                          <a:schemeClr val="accent1"/>
                        </a:buClr>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defRPr sz="16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defRPr sz="14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Institutions that collect savings from workers throughout their working years and then invest the funds to pay retirement benefits</a:t>
                      </a:r>
                    </a:p>
                  </a:txBody>
                  <a:tcPr marT="45723" marB="45723" horzOverflow="overflow">
                    <a:lnL>
                      <a:noFill/>
                    </a:lnL>
                    <a:lnR>
                      <a:noFill/>
                    </a:lnR>
                    <a:lnT w="9525" cap="flat" cmpd="sng" algn="ctr">
                      <a:solidFill>
                        <a:srgbClr val="2F2F98"/>
                      </a:solidFill>
                      <a:prstDash val="solid"/>
                      <a:round/>
                      <a:headEnd type="none" w="med" len="med"/>
                      <a:tailEnd type="none" w="med" len="med"/>
                    </a:lnT>
                    <a:lnB w="9525" cap="flat" cmpd="sng" algn="ctr">
                      <a:solidFill>
                        <a:srgbClr val="2F2F98"/>
                      </a:solidFill>
                      <a:prstDash val="solid"/>
                      <a:round/>
                      <a:headEnd type="none" w="med" len="med"/>
                      <a:tailEnd type="none" w="med" len="med"/>
                    </a:lnB>
                    <a:lnTlToBr>
                      <a:noFill/>
                    </a:lnTlToBr>
                    <a:lnBlToTr>
                      <a:noFill/>
                    </a:lnBlToTr>
                    <a:solidFill>
                      <a:schemeClr val="accent1">
                        <a:alpha val="50195"/>
                      </a:schemeClr>
                    </a:solidFill>
                  </a:tcPr>
                </a:tc>
                <a:tc>
                  <a:txBody>
                    <a:bodyPr/>
                    <a:lstStyle>
                      <a:lvl1pPr>
                        <a:spcBef>
                          <a:spcPct val="20000"/>
                        </a:spcBef>
                        <a:buClr>
                          <a:schemeClr val="accent1"/>
                        </a:buClr>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defRPr sz="16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defRPr sz="14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TIAA-CREF, Teamsters’ Union, CalPERs</a:t>
                      </a:r>
                    </a:p>
                  </a:txBody>
                  <a:tcPr marT="45723" marB="45723" horzOverflow="overflow">
                    <a:lnL>
                      <a:noFill/>
                    </a:lnL>
                    <a:lnR w="9525" cap="flat" cmpd="sng" algn="ctr">
                      <a:solidFill>
                        <a:srgbClr val="2F2F98"/>
                      </a:solidFill>
                      <a:prstDash val="solid"/>
                      <a:round/>
                      <a:headEnd type="none" w="med" len="med"/>
                      <a:tailEnd type="none" w="med" len="med"/>
                    </a:lnR>
                    <a:lnT w="9525" cap="flat" cmpd="sng" algn="ctr">
                      <a:solidFill>
                        <a:srgbClr val="2F2F98"/>
                      </a:solidFill>
                      <a:prstDash val="solid"/>
                      <a:round/>
                      <a:headEnd type="none" w="med" len="med"/>
                      <a:tailEnd type="none" w="med" len="med"/>
                    </a:lnT>
                    <a:lnB w="9525" cap="flat" cmpd="sng" algn="ctr">
                      <a:solidFill>
                        <a:srgbClr val="2F2F98"/>
                      </a:solidFill>
                      <a:prstDash val="solid"/>
                      <a:round/>
                      <a:headEnd type="none" w="med" len="med"/>
                      <a:tailEnd type="none" w="med" len="med"/>
                    </a:lnB>
                    <a:lnTlToBr>
                      <a:noFill/>
                    </a:lnTlToBr>
                    <a:lnBlToTr>
                      <a:noFill/>
                    </a:lnBlToTr>
                    <a:solidFill>
                      <a:schemeClr val="accent1">
                        <a:alpha val="50195"/>
                      </a:schemeClr>
                    </a:solidFill>
                  </a:tcPr>
                </a:tc>
                <a:extLst>
                  <a:ext uri="{0D108BD9-81ED-4DB2-BD59-A6C34878D82A}">
                    <a16:rowId xmlns:a16="http://schemas.microsoft.com/office/drawing/2014/main" xmlns="" val="1181024668"/>
                  </a:ext>
                </a:extLst>
              </a:tr>
              <a:tr h="640080">
                <a:tc>
                  <a:txBody>
                    <a:bodyPr/>
                    <a:lstStyle>
                      <a:lvl1pPr>
                        <a:spcBef>
                          <a:spcPct val="20000"/>
                        </a:spcBef>
                        <a:buClr>
                          <a:schemeClr val="accent1"/>
                        </a:buClr>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defRPr sz="16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defRPr sz="14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Securities Firms</a:t>
                      </a:r>
                    </a:p>
                  </a:txBody>
                  <a:tcPr marT="45723" marB="45723" horzOverflow="overflow">
                    <a:lnL w="9525" cap="flat" cmpd="sng" algn="ctr">
                      <a:solidFill>
                        <a:srgbClr val="2F2F98"/>
                      </a:solidFill>
                      <a:prstDash val="solid"/>
                      <a:round/>
                      <a:headEnd type="none" w="med" len="med"/>
                      <a:tailEnd type="none" w="med" len="med"/>
                    </a:lnL>
                    <a:lnR>
                      <a:noFill/>
                    </a:lnR>
                    <a:lnT w="9525" cap="flat" cmpd="sng" algn="ctr">
                      <a:solidFill>
                        <a:srgbClr val="2F2F98"/>
                      </a:solidFill>
                      <a:prstDash val="solid"/>
                      <a:round/>
                      <a:headEnd type="none" w="med" len="med"/>
                      <a:tailEnd type="none" w="med" len="med"/>
                    </a:lnT>
                    <a:lnB w="9525" cap="flat" cmpd="sng" algn="ctr">
                      <a:solidFill>
                        <a:srgbClr val="2F2F98"/>
                      </a:solidFill>
                      <a:prstDash val="solid"/>
                      <a:round/>
                      <a:headEnd type="none" w="med" len="med"/>
                      <a:tailEnd type="none" w="med" len="med"/>
                    </a:lnB>
                    <a:lnTlToBr>
                      <a:noFill/>
                    </a:lnTlToBr>
                    <a:lnBlToTr>
                      <a:noFill/>
                    </a:lnBlToTr>
                    <a:solidFill>
                      <a:schemeClr val="accent1">
                        <a:alpha val="50195"/>
                      </a:schemeClr>
                    </a:solidFill>
                  </a:tcPr>
                </a:tc>
                <a:tc>
                  <a:txBody>
                    <a:bodyPr/>
                    <a:lstStyle>
                      <a:lvl1pPr>
                        <a:spcBef>
                          <a:spcPct val="20000"/>
                        </a:spcBef>
                        <a:buClr>
                          <a:schemeClr val="accent1"/>
                        </a:buClr>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defRPr sz="16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defRPr sz="14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Firms that offer security advice and buy and sell stocks and bonds for clients</a:t>
                      </a:r>
                    </a:p>
                  </a:txBody>
                  <a:tcPr marT="45723" marB="45723" horzOverflow="overflow">
                    <a:lnL>
                      <a:noFill/>
                    </a:lnL>
                    <a:lnR>
                      <a:noFill/>
                    </a:lnR>
                    <a:lnT w="9525" cap="flat" cmpd="sng" algn="ctr">
                      <a:solidFill>
                        <a:srgbClr val="2F2F98"/>
                      </a:solidFill>
                      <a:prstDash val="solid"/>
                      <a:round/>
                      <a:headEnd type="none" w="med" len="med"/>
                      <a:tailEnd type="none" w="med" len="med"/>
                    </a:lnT>
                    <a:lnB w="9525" cap="flat" cmpd="sng" algn="ctr">
                      <a:solidFill>
                        <a:srgbClr val="2F2F98"/>
                      </a:solidFill>
                      <a:prstDash val="solid"/>
                      <a:round/>
                      <a:headEnd type="none" w="med" len="med"/>
                      <a:tailEnd type="none" w="med" len="med"/>
                    </a:lnB>
                    <a:lnTlToBr>
                      <a:noFill/>
                    </a:lnTlToBr>
                    <a:lnBlToTr>
                      <a:noFill/>
                    </a:lnBlToTr>
                    <a:solidFill>
                      <a:schemeClr val="accent1">
                        <a:alpha val="50195"/>
                      </a:schemeClr>
                    </a:solidFill>
                  </a:tcPr>
                </a:tc>
                <a:tc>
                  <a:txBody>
                    <a:bodyPr/>
                    <a:lstStyle>
                      <a:lvl1pPr>
                        <a:spcBef>
                          <a:spcPct val="20000"/>
                        </a:spcBef>
                        <a:buClr>
                          <a:schemeClr val="accent1"/>
                        </a:buClr>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defRPr sz="16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defRPr sz="14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Merrill Lynch, TD Ameritrade, Charles Schwab</a:t>
                      </a:r>
                    </a:p>
                  </a:txBody>
                  <a:tcPr marT="45723" marB="45723" horzOverflow="overflow">
                    <a:lnL>
                      <a:noFill/>
                    </a:lnL>
                    <a:lnR w="9525" cap="flat" cmpd="sng" algn="ctr">
                      <a:solidFill>
                        <a:srgbClr val="2F2F98"/>
                      </a:solidFill>
                      <a:prstDash val="solid"/>
                      <a:round/>
                      <a:headEnd type="none" w="med" len="med"/>
                      <a:tailEnd type="none" w="med" len="med"/>
                    </a:lnR>
                    <a:lnT w="9525" cap="flat" cmpd="sng" algn="ctr">
                      <a:solidFill>
                        <a:srgbClr val="2F2F98"/>
                      </a:solidFill>
                      <a:prstDash val="solid"/>
                      <a:round/>
                      <a:headEnd type="none" w="med" len="med"/>
                      <a:tailEnd type="none" w="med" len="med"/>
                    </a:lnT>
                    <a:lnB w="9525" cap="flat" cmpd="sng" algn="ctr">
                      <a:solidFill>
                        <a:srgbClr val="2F2F98"/>
                      </a:solidFill>
                      <a:prstDash val="solid"/>
                      <a:round/>
                      <a:headEnd type="none" w="med" len="med"/>
                      <a:tailEnd type="none" w="med" len="med"/>
                    </a:lnB>
                    <a:lnTlToBr>
                      <a:noFill/>
                    </a:lnTlToBr>
                    <a:lnBlToTr>
                      <a:noFill/>
                    </a:lnBlToTr>
                    <a:solidFill>
                      <a:schemeClr val="accent1">
                        <a:alpha val="50195"/>
                      </a:schemeClr>
                    </a:solidFill>
                  </a:tcPr>
                </a:tc>
                <a:extLst>
                  <a:ext uri="{0D108BD9-81ED-4DB2-BD59-A6C34878D82A}">
                    <a16:rowId xmlns:a16="http://schemas.microsoft.com/office/drawing/2014/main" xmlns="" val="3219201555"/>
                  </a:ext>
                </a:extLst>
              </a:tr>
              <a:tr h="822958">
                <a:tc>
                  <a:txBody>
                    <a:bodyPr/>
                    <a:lstStyle>
                      <a:lvl1pPr>
                        <a:spcBef>
                          <a:spcPct val="20000"/>
                        </a:spcBef>
                        <a:buClr>
                          <a:schemeClr val="accent1"/>
                        </a:buClr>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defRPr sz="16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defRPr sz="14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Investment Banks</a:t>
                      </a:r>
                    </a:p>
                  </a:txBody>
                  <a:tcPr marT="45723" marB="45723" horzOverflow="overflow">
                    <a:lnL w="9525" cap="flat" cmpd="sng" algn="ctr">
                      <a:solidFill>
                        <a:srgbClr val="2F2F98"/>
                      </a:solidFill>
                      <a:prstDash val="solid"/>
                      <a:round/>
                      <a:headEnd type="none" w="med" len="med"/>
                      <a:tailEnd type="none" w="med" len="med"/>
                    </a:lnL>
                    <a:lnR>
                      <a:noFill/>
                    </a:lnR>
                    <a:lnT w="9525" cap="flat" cmpd="sng" algn="ctr">
                      <a:solidFill>
                        <a:srgbClr val="2F2F98"/>
                      </a:solidFill>
                      <a:prstDash val="solid"/>
                      <a:round/>
                      <a:headEnd type="none" w="med" len="med"/>
                      <a:tailEnd type="none" w="med" len="med"/>
                    </a:lnT>
                    <a:lnB w="9525" cap="flat" cmpd="sng" algn="ctr">
                      <a:solidFill>
                        <a:srgbClr val="2F2F98"/>
                      </a:solidFill>
                      <a:prstDash val="solid"/>
                      <a:round/>
                      <a:headEnd type="none" w="med" len="med"/>
                      <a:tailEnd type="none" w="med" len="med"/>
                    </a:lnB>
                    <a:lnTlToBr>
                      <a:noFill/>
                    </a:lnTlToBr>
                    <a:lnBlToTr>
                      <a:noFill/>
                    </a:lnBlToTr>
                    <a:solidFill>
                      <a:schemeClr val="accent1">
                        <a:alpha val="50195"/>
                      </a:schemeClr>
                    </a:solidFill>
                  </a:tcPr>
                </a:tc>
                <a:tc>
                  <a:txBody>
                    <a:bodyPr/>
                    <a:lstStyle>
                      <a:lvl1pPr>
                        <a:spcBef>
                          <a:spcPct val="20000"/>
                        </a:spcBef>
                        <a:buClr>
                          <a:schemeClr val="accent1"/>
                        </a:buClr>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defRPr sz="16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defRPr sz="14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Firms that help corporations and governments raise money by selling stocks and bonds</a:t>
                      </a:r>
                    </a:p>
                  </a:txBody>
                  <a:tcPr marT="45723" marB="45723" horzOverflow="overflow">
                    <a:lnL>
                      <a:noFill/>
                    </a:lnL>
                    <a:lnR>
                      <a:noFill/>
                    </a:lnR>
                    <a:lnT w="9525" cap="flat" cmpd="sng" algn="ctr">
                      <a:solidFill>
                        <a:srgbClr val="2F2F98"/>
                      </a:solidFill>
                      <a:prstDash val="solid"/>
                      <a:round/>
                      <a:headEnd type="none" w="med" len="med"/>
                      <a:tailEnd type="none" w="med" len="med"/>
                    </a:lnT>
                    <a:lnB w="9525" cap="flat" cmpd="sng" algn="ctr">
                      <a:solidFill>
                        <a:srgbClr val="2F2F98"/>
                      </a:solidFill>
                      <a:prstDash val="solid"/>
                      <a:round/>
                      <a:headEnd type="none" w="med" len="med"/>
                      <a:tailEnd type="none" w="med" len="med"/>
                    </a:lnB>
                    <a:lnTlToBr>
                      <a:noFill/>
                    </a:lnTlToBr>
                    <a:lnBlToTr>
                      <a:noFill/>
                    </a:lnBlToTr>
                    <a:solidFill>
                      <a:schemeClr val="accent1">
                        <a:alpha val="50195"/>
                      </a:schemeClr>
                    </a:solidFill>
                  </a:tcPr>
                </a:tc>
                <a:tc>
                  <a:txBody>
                    <a:bodyPr/>
                    <a:lstStyle>
                      <a:lvl1pPr>
                        <a:spcBef>
                          <a:spcPct val="20000"/>
                        </a:spcBef>
                        <a:buClr>
                          <a:schemeClr val="accent1"/>
                        </a:buClr>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defRPr sz="16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defRPr sz="14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Goldman Sachs, Morgan Stanley, Deutsche Bank, Credit Suisse</a:t>
                      </a:r>
                    </a:p>
                  </a:txBody>
                  <a:tcPr marT="45723" marB="45723" horzOverflow="overflow">
                    <a:lnL>
                      <a:noFill/>
                    </a:lnL>
                    <a:lnR w="9525" cap="flat" cmpd="sng" algn="ctr">
                      <a:solidFill>
                        <a:srgbClr val="2F2F98"/>
                      </a:solidFill>
                      <a:prstDash val="solid"/>
                      <a:round/>
                      <a:headEnd type="none" w="med" len="med"/>
                      <a:tailEnd type="none" w="med" len="med"/>
                    </a:lnR>
                    <a:lnT w="9525" cap="flat" cmpd="sng" algn="ctr">
                      <a:solidFill>
                        <a:srgbClr val="2F2F98"/>
                      </a:solidFill>
                      <a:prstDash val="solid"/>
                      <a:round/>
                      <a:headEnd type="none" w="med" len="med"/>
                      <a:tailEnd type="none" w="med" len="med"/>
                    </a:lnT>
                    <a:lnB w="9525" cap="flat" cmpd="sng" algn="ctr">
                      <a:solidFill>
                        <a:srgbClr val="2F2F98"/>
                      </a:solidFill>
                      <a:prstDash val="solid"/>
                      <a:round/>
                      <a:headEnd type="none" w="med" len="med"/>
                      <a:tailEnd type="none" w="med" len="med"/>
                    </a:lnB>
                    <a:lnTlToBr>
                      <a:noFill/>
                    </a:lnTlToBr>
                    <a:lnBlToTr>
                      <a:noFill/>
                    </a:lnBlToTr>
                    <a:solidFill>
                      <a:schemeClr val="accent1">
                        <a:alpha val="50195"/>
                      </a:schemeClr>
                    </a:solidFill>
                  </a:tcPr>
                </a:tc>
                <a:extLst>
                  <a:ext uri="{0D108BD9-81ED-4DB2-BD59-A6C34878D82A}">
                    <a16:rowId xmlns:a16="http://schemas.microsoft.com/office/drawing/2014/main" xmlns="" val="2939942418"/>
                  </a:ext>
                </a:extLst>
              </a:tr>
            </a:tbl>
          </a:graphicData>
        </a:graphic>
      </p:graphicFrame>
      <p:sp>
        <p:nvSpPr>
          <p:cNvPr id="51238" name="Title 3"/>
          <p:cNvSpPr>
            <a:spLocks noGrp="1"/>
          </p:cNvSpPr>
          <p:nvPr>
            <p:ph type="title"/>
          </p:nvPr>
        </p:nvSpPr>
        <p:spPr/>
        <p:txBody>
          <a:bodyPr/>
          <a:lstStyle/>
          <a:p>
            <a:r>
              <a:rPr lang="en-US" altLang="en-US" dirty="0"/>
              <a:t>Major Categories of Financial Institutions</a:t>
            </a:r>
          </a:p>
        </p:txBody>
      </p:sp>
      <p:sp>
        <p:nvSpPr>
          <p:cNvPr id="45095" name="TextBox 1"/>
          <p:cNvSpPr txBox="1">
            <a:spLocks noChangeArrowheads="1"/>
          </p:cNvSpPr>
          <p:nvPr/>
        </p:nvSpPr>
        <p:spPr bwMode="auto">
          <a:xfrm>
            <a:off x="0" y="6448425"/>
            <a:ext cx="7493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LO8</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pPr eaLnBrk="1" fontAlgn="auto" hangingPunct="1">
              <a:spcAft>
                <a:spcPts val="0"/>
              </a:spcAft>
              <a:defRPr/>
            </a:pPr>
            <a:r>
              <a:rPr lang="en-US" altLang="en-US" dirty="0">
                <a:ea typeface="+mj-ea"/>
              </a:rPr>
              <a:t>Post-Crisis U.S. Financial Services Continued</a:t>
            </a:r>
          </a:p>
        </p:txBody>
      </p:sp>
      <p:sp>
        <p:nvSpPr>
          <p:cNvPr id="47107" name="Content Placeholder 2"/>
          <p:cNvSpPr>
            <a:spLocks noGrp="1"/>
          </p:cNvSpPr>
          <p:nvPr>
            <p:ph idx="1"/>
          </p:nvPr>
        </p:nvSpPr>
        <p:spPr>
          <a:xfrm>
            <a:off x="465137" y="1695450"/>
            <a:ext cx="7620000" cy="4800600"/>
          </a:xfrm>
        </p:spPr>
        <p:txBody>
          <a:bodyPr/>
          <a:lstStyle/>
          <a:p>
            <a:pPr eaLnBrk="1" hangingPunct="1"/>
            <a:r>
              <a:rPr lang="en-US" altLang="en-US" sz="3200" dirty="0"/>
              <a:t>Wall Street Reform and Consumer Protection Act</a:t>
            </a:r>
          </a:p>
          <a:p>
            <a:pPr lvl="1" eaLnBrk="1" hangingPunct="1">
              <a:buClr>
                <a:schemeClr val="accent1"/>
              </a:buClr>
            </a:pPr>
            <a:r>
              <a:rPr lang="en-US" altLang="en-US" sz="3200" dirty="0"/>
              <a:t>Passed to help prevent many of the practices that led to the crisis</a:t>
            </a:r>
          </a:p>
          <a:p>
            <a:pPr lvl="1" eaLnBrk="1" hangingPunct="1">
              <a:buClr>
                <a:schemeClr val="accent1"/>
              </a:buClr>
            </a:pPr>
            <a:r>
              <a:rPr lang="en-US" altLang="en-US" sz="3200" dirty="0"/>
              <a:t>Critics say it adds heavy regulatory costs</a:t>
            </a:r>
          </a:p>
        </p:txBody>
      </p:sp>
      <p:sp>
        <p:nvSpPr>
          <p:cNvPr id="47108" name="TextBox 1"/>
          <p:cNvSpPr txBox="1">
            <a:spLocks noChangeArrowheads="1"/>
          </p:cNvSpPr>
          <p:nvPr/>
        </p:nvSpPr>
        <p:spPr bwMode="auto">
          <a:xfrm>
            <a:off x="0" y="6496050"/>
            <a:ext cx="9302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LO8</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fontAlgn="auto" hangingPunct="1">
              <a:spcAft>
                <a:spcPts val="0"/>
              </a:spcAft>
              <a:defRPr/>
            </a:pPr>
            <a:r>
              <a:rPr lang="en-US" altLang="en-US" dirty="0">
                <a:ea typeface="+mj-ea"/>
              </a:rPr>
              <a:t>Extend and Pretend</a:t>
            </a:r>
          </a:p>
        </p:txBody>
      </p:sp>
      <p:sp>
        <p:nvSpPr>
          <p:cNvPr id="49155" name="Rectangle 3"/>
          <p:cNvSpPr>
            <a:spLocks noGrp="1" noChangeArrowheads="1"/>
          </p:cNvSpPr>
          <p:nvPr>
            <p:ph idx="1"/>
          </p:nvPr>
        </p:nvSpPr>
        <p:spPr/>
        <p:txBody>
          <a:bodyPr/>
          <a:lstStyle/>
          <a:p>
            <a:pPr eaLnBrk="1" hangingPunct="1">
              <a:buSzPct val="125000"/>
            </a:pPr>
            <a:r>
              <a:rPr lang="en-US" altLang="en-US" sz="3200" dirty="0"/>
              <a:t>Fed had to act as lender of last resort for both solvent and insolvent firms</a:t>
            </a:r>
          </a:p>
          <a:p>
            <a:pPr eaLnBrk="1" hangingPunct="1">
              <a:buSzPct val="125000"/>
            </a:pPr>
            <a:r>
              <a:rPr lang="en-US" altLang="en-US" sz="3200" dirty="0"/>
              <a:t>Increased moral hazard </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fontAlgn="auto" hangingPunct="1">
              <a:spcAft>
                <a:spcPts val="0"/>
              </a:spcAft>
              <a:defRPr/>
            </a:pPr>
            <a:r>
              <a:rPr lang="en-US" altLang="en-US" dirty="0">
                <a:ea typeface="+mj-ea"/>
              </a:rPr>
              <a:t>Money Definition </a:t>
            </a:r>
            <a:r>
              <a:rPr lang="en-US" altLang="en-US" i="1" dirty="0">
                <a:ea typeface="+mj-ea"/>
              </a:rPr>
              <a:t>M</a:t>
            </a:r>
            <a:r>
              <a:rPr lang="en-US" altLang="en-US" dirty="0">
                <a:ea typeface="+mj-ea"/>
              </a:rPr>
              <a:t>1</a:t>
            </a:r>
          </a:p>
        </p:txBody>
      </p:sp>
      <p:sp>
        <p:nvSpPr>
          <p:cNvPr id="10243" name="Rectangle 3"/>
          <p:cNvSpPr>
            <a:spLocks noGrp="1" noChangeArrowheads="1"/>
          </p:cNvSpPr>
          <p:nvPr>
            <p:ph idx="1"/>
          </p:nvPr>
        </p:nvSpPr>
        <p:spPr/>
        <p:txBody>
          <a:bodyPr/>
          <a:lstStyle/>
          <a:p>
            <a:pPr eaLnBrk="1" hangingPunct="1"/>
            <a:r>
              <a:rPr lang="en-US" altLang="en-US" sz="3200" i="1" dirty="0"/>
              <a:t>M</a:t>
            </a:r>
            <a:r>
              <a:rPr lang="en-US" altLang="en-US" sz="3200" dirty="0"/>
              <a:t>1</a:t>
            </a:r>
          </a:p>
          <a:p>
            <a:pPr lvl="1" eaLnBrk="1" hangingPunct="1">
              <a:buClr>
                <a:schemeClr val="accent1"/>
              </a:buClr>
            </a:pPr>
            <a:r>
              <a:rPr lang="en-US" altLang="en-US" sz="3200" dirty="0"/>
              <a:t>Currency</a:t>
            </a:r>
          </a:p>
          <a:p>
            <a:pPr lvl="1" eaLnBrk="1" hangingPunct="1">
              <a:buClr>
                <a:schemeClr val="accent1"/>
              </a:buClr>
            </a:pPr>
            <a:r>
              <a:rPr lang="en-US" altLang="en-US" sz="3200" dirty="0"/>
              <a:t>Checkable deposits</a:t>
            </a:r>
          </a:p>
          <a:p>
            <a:pPr eaLnBrk="1" hangingPunct="1"/>
            <a:r>
              <a:rPr lang="en-US" altLang="en-US" sz="3200" dirty="0"/>
              <a:t>Institutions offering checkable deposits</a:t>
            </a:r>
          </a:p>
          <a:p>
            <a:pPr lvl="1" eaLnBrk="1" hangingPunct="1">
              <a:buClr>
                <a:schemeClr val="accent1"/>
              </a:buClr>
            </a:pPr>
            <a:r>
              <a:rPr lang="en-US" altLang="en-US" sz="3200" dirty="0"/>
              <a:t>Commercial banks</a:t>
            </a:r>
          </a:p>
          <a:p>
            <a:pPr lvl="1" eaLnBrk="1" hangingPunct="1">
              <a:buClr>
                <a:schemeClr val="accent1"/>
              </a:buClr>
            </a:pPr>
            <a:r>
              <a:rPr lang="en-US" altLang="en-US" sz="3200" dirty="0"/>
              <a:t>Savings and loan associations</a:t>
            </a:r>
          </a:p>
          <a:p>
            <a:pPr lvl="1" eaLnBrk="1" hangingPunct="1">
              <a:buClr>
                <a:schemeClr val="accent1"/>
              </a:buClr>
            </a:pPr>
            <a:r>
              <a:rPr lang="en-US" altLang="en-US" sz="3200" dirty="0"/>
              <a:t>Mutual savings banks</a:t>
            </a:r>
          </a:p>
          <a:p>
            <a:pPr lvl="1" eaLnBrk="1" hangingPunct="1">
              <a:buClr>
                <a:schemeClr val="accent1"/>
              </a:buClr>
            </a:pPr>
            <a:r>
              <a:rPr lang="en-US" altLang="en-US" sz="3200" dirty="0"/>
              <a:t>Credit unions</a:t>
            </a:r>
          </a:p>
        </p:txBody>
      </p:sp>
      <p:sp>
        <p:nvSpPr>
          <p:cNvPr id="10244" name="TextBox 1"/>
          <p:cNvSpPr txBox="1">
            <a:spLocks noChangeArrowheads="1"/>
          </p:cNvSpPr>
          <p:nvPr/>
        </p:nvSpPr>
        <p:spPr bwMode="auto">
          <a:xfrm>
            <a:off x="0" y="6502400"/>
            <a:ext cx="914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LO2</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fontAlgn="auto" hangingPunct="1">
              <a:spcAft>
                <a:spcPts val="0"/>
              </a:spcAft>
              <a:defRPr/>
            </a:pPr>
            <a:r>
              <a:rPr lang="en-US" altLang="en-US" dirty="0">
                <a:ea typeface="+mj-ea"/>
              </a:rPr>
              <a:t>Money Definition </a:t>
            </a:r>
            <a:r>
              <a:rPr lang="en-US" altLang="en-US" i="1" dirty="0" smtClean="0">
                <a:ea typeface="+mj-ea"/>
              </a:rPr>
              <a:t>M</a:t>
            </a:r>
            <a:r>
              <a:rPr lang="en-US" altLang="en-US" dirty="0" smtClean="0">
                <a:ea typeface="+mj-ea"/>
              </a:rPr>
              <a:t>2</a:t>
            </a:r>
            <a:endParaRPr lang="en-US" altLang="en-US" dirty="0">
              <a:ea typeface="+mj-ea"/>
            </a:endParaRPr>
          </a:p>
        </p:txBody>
      </p:sp>
      <p:sp>
        <p:nvSpPr>
          <p:cNvPr id="12291" name="Rectangle 3"/>
          <p:cNvSpPr>
            <a:spLocks noGrp="1" noChangeArrowheads="1"/>
          </p:cNvSpPr>
          <p:nvPr>
            <p:ph idx="1"/>
          </p:nvPr>
        </p:nvSpPr>
        <p:spPr/>
        <p:txBody>
          <a:bodyPr/>
          <a:lstStyle/>
          <a:p>
            <a:pPr eaLnBrk="1" hangingPunct="1">
              <a:spcAft>
                <a:spcPts val="600"/>
              </a:spcAft>
            </a:pPr>
            <a:r>
              <a:rPr lang="en-US" altLang="en-US" sz="3200" i="1" dirty="0"/>
              <a:t>M</a:t>
            </a:r>
            <a:r>
              <a:rPr lang="en-US" altLang="en-US" sz="3200" dirty="0"/>
              <a:t>2</a:t>
            </a:r>
          </a:p>
          <a:p>
            <a:pPr lvl="1" eaLnBrk="1" hangingPunct="1">
              <a:spcAft>
                <a:spcPts val="600"/>
              </a:spcAft>
              <a:buClr>
                <a:schemeClr val="accent1"/>
              </a:buClr>
            </a:pPr>
            <a:r>
              <a:rPr lang="en-US" altLang="en-US" sz="3200" i="1" dirty="0"/>
              <a:t>M</a:t>
            </a:r>
            <a:r>
              <a:rPr lang="en-US" altLang="en-US" sz="3200" dirty="0"/>
              <a:t>1 plus near-monies</a:t>
            </a:r>
          </a:p>
          <a:p>
            <a:pPr lvl="1" eaLnBrk="1" hangingPunct="1">
              <a:spcAft>
                <a:spcPts val="600"/>
              </a:spcAft>
              <a:buClr>
                <a:schemeClr val="accent1"/>
              </a:buClr>
            </a:pPr>
            <a:r>
              <a:rPr lang="en-US" altLang="en-US" sz="3200" dirty="0"/>
              <a:t>Savings deposits including money market deposit accounts (MMDA)</a:t>
            </a:r>
          </a:p>
          <a:p>
            <a:pPr lvl="1" eaLnBrk="1" hangingPunct="1">
              <a:spcAft>
                <a:spcPts val="600"/>
              </a:spcAft>
              <a:buClr>
                <a:schemeClr val="accent1"/>
              </a:buClr>
            </a:pPr>
            <a:r>
              <a:rPr lang="en-US" altLang="en-US" sz="3200" dirty="0"/>
              <a:t>Small-denominated time deposits</a:t>
            </a:r>
          </a:p>
          <a:p>
            <a:pPr lvl="1" eaLnBrk="1" hangingPunct="1">
              <a:spcAft>
                <a:spcPts val="600"/>
              </a:spcAft>
              <a:buClr>
                <a:schemeClr val="accent1"/>
              </a:buClr>
            </a:pPr>
            <a:r>
              <a:rPr lang="en-US" altLang="en-US" sz="3200" dirty="0"/>
              <a:t>Money market mutual funds (MMMF)</a:t>
            </a:r>
          </a:p>
        </p:txBody>
      </p:sp>
      <p:sp>
        <p:nvSpPr>
          <p:cNvPr id="12292" name="TextBox 1"/>
          <p:cNvSpPr txBox="1">
            <a:spLocks noChangeArrowheads="1"/>
          </p:cNvSpPr>
          <p:nvPr/>
        </p:nvSpPr>
        <p:spPr bwMode="auto">
          <a:xfrm>
            <a:off x="0" y="6496050"/>
            <a:ext cx="10096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LO2</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148908"/>
            <a:ext cx="7620000" cy="1039812"/>
          </a:xfrm>
        </p:spPr>
        <p:txBody>
          <a:bodyPr/>
          <a:lstStyle/>
          <a:p>
            <a:pPr eaLnBrk="1" fontAlgn="auto" hangingPunct="1">
              <a:spcAft>
                <a:spcPts val="0"/>
              </a:spcAft>
              <a:defRPr/>
            </a:pPr>
            <a:r>
              <a:rPr lang="en-US" altLang="en-US" dirty="0">
                <a:ea typeface="+mj-ea"/>
              </a:rPr>
              <a:t>Money Definitions</a:t>
            </a:r>
          </a:p>
        </p:txBody>
      </p:sp>
      <p:sp>
        <p:nvSpPr>
          <p:cNvPr id="14340" name="Text Box 24"/>
          <p:cNvSpPr txBox="1">
            <a:spLocks noChangeArrowheads="1"/>
          </p:cNvSpPr>
          <p:nvPr/>
        </p:nvSpPr>
        <p:spPr bwMode="auto">
          <a:xfrm>
            <a:off x="5427663" y="2938463"/>
            <a:ext cx="2698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algn="r" eaLnBrk="1" hangingPunct="1">
              <a:spcBef>
                <a:spcPct val="0"/>
              </a:spcBef>
              <a:buClrTx/>
              <a:buFontTx/>
              <a:buNone/>
            </a:pPr>
            <a:r>
              <a:rPr lang="en-US" altLang="en-US" sz="2400" b="1" i="1" dirty="0">
                <a:latin typeface="Arial" panose="020B0604020202020204" pitchFamily="34" charset="0"/>
              </a:rPr>
              <a:t> </a:t>
            </a:r>
          </a:p>
        </p:txBody>
      </p:sp>
      <p:sp>
        <p:nvSpPr>
          <p:cNvPr id="14341" name="TextBox 2"/>
          <p:cNvSpPr txBox="1">
            <a:spLocks noChangeArrowheads="1"/>
          </p:cNvSpPr>
          <p:nvPr/>
        </p:nvSpPr>
        <p:spPr bwMode="auto">
          <a:xfrm>
            <a:off x="0" y="6489700"/>
            <a:ext cx="914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LO2</a:t>
            </a:r>
          </a:p>
        </p:txBody>
      </p:sp>
      <p:pic>
        <p:nvPicPr>
          <p:cNvPr id="3" name="Picture 2"/>
          <p:cNvPicPr>
            <a:picLocks noChangeAspect="1"/>
          </p:cNvPicPr>
          <p:nvPr/>
        </p:nvPicPr>
        <p:blipFill>
          <a:blip r:embed="rId3"/>
          <a:stretch>
            <a:fillRect/>
          </a:stretch>
        </p:blipFill>
        <p:spPr>
          <a:xfrm>
            <a:off x="523875" y="1064684"/>
            <a:ext cx="7442835" cy="5183716"/>
          </a:xfrm>
          <a:prstGeom prst="rect">
            <a:avLst/>
          </a:prstGeom>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wrap="square" numCol="1" anchorCtr="0" compatLnSpc="1">
            <a:prstTxWarp prst="textNoShape">
              <a:avLst/>
            </a:prstTxWarp>
          </a:bodyPr>
          <a:lstStyle/>
          <a:p>
            <a:pPr eaLnBrk="1" hangingPunct="1">
              <a:defRPr/>
            </a:pPr>
            <a:r>
              <a:rPr lang="en-US" altLang="en-US" dirty="0"/>
              <a:t>What “Backs” the Money Supply?</a:t>
            </a:r>
          </a:p>
        </p:txBody>
      </p:sp>
      <p:sp>
        <p:nvSpPr>
          <p:cNvPr id="16387" name="Rectangle 3"/>
          <p:cNvSpPr>
            <a:spLocks noGrp="1" noChangeArrowheads="1"/>
          </p:cNvSpPr>
          <p:nvPr>
            <p:ph idx="1"/>
          </p:nvPr>
        </p:nvSpPr>
        <p:spPr>
          <a:xfrm>
            <a:off x="457200" y="1634490"/>
            <a:ext cx="7620000" cy="4800600"/>
          </a:xfrm>
        </p:spPr>
        <p:txBody>
          <a:bodyPr/>
          <a:lstStyle/>
          <a:p>
            <a:pPr eaLnBrk="1" hangingPunct="1"/>
            <a:r>
              <a:rPr lang="en-US" altLang="en-US" sz="3200" dirty="0"/>
              <a:t>Guaranteed by government’s ability to keep value stable</a:t>
            </a:r>
          </a:p>
          <a:p>
            <a:pPr eaLnBrk="1" hangingPunct="1"/>
            <a:r>
              <a:rPr lang="en-US" altLang="en-US" sz="3200" dirty="0"/>
              <a:t>Money as debt</a:t>
            </a:r>
          </a:p>
          <a:p>
            <a:pPr eaLnBrk="1" hangingPunct="1"/>
            <a:r>
              <a:rPr lang="en-US" altLang="en-US" sz="3200" dirty="0"/>
              <a:t>Why is money valuable?</a:t>
            </a:r>
          </a:p>
          <a:p>
            <a:pPr lvl="1" eaLnBrk="1" hangingPunct="1">
              <a:buClr>
                <a:schemeClr val="accent1"/>
              </a:buClr>
            </a:pPr>
            <a:r>
              <a:rPr lang="en-US" altLang="en-US" sz="3200" dirty="0"/>
              <a:t>Acceptability</a:t>
            </a:r>
          </a:p>
          <a:p>
            <a:pPr lvl="1" eaLnBrk="1" hangingPunct="1">
              <a:buClr>
                <a:schemeClr val="accent1"/>
              </a:buClr>
            </a:pPr>
            <a:r>
              <a:rPr lang="en-US" altLang="en-US" sz="3200" dirty="0"/>
              <a:t>Legal tender</a:t>
            </a:r>
          </a:p>
          <a:p>
            <a:pPr lvl="1" eaLnBrk="1" hangingPunct="1">
              <a:buClr>
                <a:schemeClr val="accent1"/>
              </a:buClr>
            </a:pPr>
            <a:r>
              <a:rPr lang="en-US" altLang="en-US" sz="3200" dirty="0"/>
              <a:t>Relative scarcity</a:t>
            </a:r>
          </a:p>
        </p:txBody>
      </p:sp>
      <p:sp>
        <p:nvSpPr>
          <p:cNvPr id="16388" name="TextBox 2"/>
          <p:cNvSpPr txBox="1">
            <a:spLocks noChangeArrowheads="1"/>
          </p:cNvSpPr>
          <p:nvPr/>
        </p:nvSpPr>
        <p:spPr bwMode="auto">
          <a:xfrm>
            <a:off x="0" y="6496050"/>
            <a:ext cx="8509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LO3</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wrap="square" numCol="1" anchorCtr="0" compatLnSpc="1">
            <a:prstTxWarp prst="textNoShape">
              <a:avLst/>
            </a:prstTxWarp>
          </a:bodyPr>
          <a:lstStyle/>
          <a:p>
            <a:pPr eaLnBrk="1" hangingPunct="1">
              <a:defRPr/>
            </a:pPr>
            <a:r>
              <a:rPr lang="en-US" altLang="en-US" dirty="0"/>
              <a:t>What “Backs” the Money Supply? Continued</a:t>
            </a:r>
          </a:p>
        </p:txBody>
      </p:sp>
      <p:sp>
        <p:nvSpPr>
          <p:cNvPr id="18435" name="Rectangle 3"/>
          <p:cNvSpPr>
            <a:spLocks noGrp="1" noChangeArrowheads="1"/>
          </p:cNvSpPr>
          <p:nvPr>
            <p:ph idx="1"/>
          </p:nvPr>
        </p:nvSpPr>
        <p:spPr>
          <a:xfrm>
            <a:off x="457200" y="1645920"/>
            <a:ext cx="7620000" cy="4800600"/>
          </a:xfrm>
        </p:spPr>
        <p:txBody>
          <a:bodyPr/>
          <a:lstStyle/>
          <a:p>
            <a:pPr eaLnBrk="1" hangingPunct="1">
              <a:spcBef>
                <a:spcPts val="363"/>
              </a:spcBef>
            </a:pPr>
            <a:r>
              <a:rPr lang="en-US" altLang="en-US" sz="3200" dirty="0"/>
              <a:t>Prices affect purchasing power of money</a:t>
            </a:r>
          </a:p>
          <a:p>
            <a:pPr eaLnBrk="1" hangingPunct="1"/>
            <a:r>
              <a:rPr lang="en-US" altLang="en-US" sz="3200" dirty="0"/>
              <a:t>Hyperinflation renders money unacceptable</a:t>
            </a:r>
          </a:p>
          <a:p>
            <a:pPr eaLnBrk="1" hangingPunct="1">
              <a:spcBef>
                <a:spcPts val="363"/>
              </a:spcBef>
            </a:pPr>
            <a:r>
              <a:rPr lang="en-US" altLang="en-US" sz="3200" dirty="0"/>
              <a:t>Stabilizing money’s purchasing power</a:t>
            </a:r>
          </a:p>
          <a:p>
            <a:pPr lvl="1" eaLnBrk="1" hangingPunct="1">
              <a:spcBef>
                <a:spcPts val="363"/>
              </a:spcBef>
              <a:buClr>
                <a:schemeClr val="accent1"/>
              </a:buClr>
            </a:pPr>
            <a:r>
              <a:rPr lang="en-US" altLang="en-US" sz="3200" dirty="0"/>
              <a:t>Intelligent management of the money supply — monetary policy</a:t>
            </a:r>
          </a:p>
          <a:p>
            <a:pPr lvl="1" eaLnBrk="1" hangingPunct="1">
              <a:spcBef>
                <a:spcPts val="363"/>
              </a:spcBef>
              <a:buClr>
                <a:schemeClr val="accent1"/>
              </a:buClr>
            </a:pPr>
            <a:r>
              <a:rPr lang="en-US" altLang="en-US" sz="3200" dirty="0"/>
              <a:t>Appropriate fiscal policy</a:t>
            </a:r>
          </a:p>
        </p:txBody>
      </p:sp>
      <p:sp>
        <p:nvSpPr>
          <p:cNvPr id="18436" name="TextBox 1"/>
          <p:cNvSpPr txBox="1">
            <a:spLocks noChangeArrowheads="1"/>
          </p:cNvSpPr>
          <p:nvPr/>
        </p:nvSpPr>
        <p:spPr bwMode="auto">
          <a:xfrm>
            <a:off x="0" y="6496050"/>
            <a:ext cx="8509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LO3</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fontAlgn="auto" hangingPunct="1">
              <a:spcAft>
                <a:spcPts val="0"/>
              </a:spcAft>
              <a:defRPr/>
            </a:pPr>
            <a:r>
              <a:rPr lang="en-US" altLang="en-US" dirty="0">
                <a:ea typeface="+mj-ea"/>
              </a:rPr>
              <a:t>Federal Reserve — Banking System</a:t>
            </a:r>
          </a:p>
        </p:txBody>
      </p:sp>
      <p:sp>
        <p:nvSpPr>
          <p:cNvPr id="20483" name="Rectangle 3"/>
          <p:cNvSpPr>
            <a:spLocks noGrp="1" noChangeArrowheads="1"/>
          </p:cNvSpPr>
          <p:nvPr>
            <p:ph idx="1"/>
          </p:nvPr>
        </p:nvSpPr>
        <p:spPr>
          <a:xfrm>
            <a:off x="457200" y="1645920"/>
            <a:ext cx="7620000" cy="4800600"/>
          </a:xfrm>
        </p:spPr>
        <p:txBody>
          <a:bodyPr/>
          <a:lstStyle/>
          <a:p>
            <a:pPr eaLnBrk="1" hangingPunct="1"/>
            <a:r>
              <a:rPr lang="en-US" altLang="en-US" sz="3200" dirty="0"/>
              <a:t>Historical background</a:t>
            </a:r>
          </a:p>
          <a:p>
            <a:pPr eaLnBrk="1" hangingPunct="1"/>
            <a:r>
              <a:rPr lang="en-US" altLang="en-US" sz="3200" dirty="0"/>
              <a:t>Board of Governors</a:t>
            </a:r>
          </a:p>
          <a:p>
            <a:pPr eaLnBrk="1" hangingPunct="1"/>
            <a:r>
              <a:rPr lang="en-US" altLang="en-US" sz="3200" dirty="0"/>
              <a:t>12 Federal Reserve Banks </a:t>
            </a:r>
          </a:p>
          <a:p>
            <a:pPr lvl="1" eaLnBrk="1" hangingPunct="1">
              <a:buClr>
                <a:schemeClr val="accent1"/>
              </a:buClr>
            </a:pPr>
            <a:r>
              <a:rPr lang="en-US" altLang="en-US" sz="3200" dirty="0"/>
              <a:t>Serve as the central bank</a:t>
            </a:r>
          </a:p>
          <a:p>
            <a:pPr lvl="1" eaLnBrk="1" hangingPunct="1">
              <a:buClr>
                <a:schemeClr val="accent1"/>
              </a:buClr>
            </a:pPr>
            <a:r>
              <a:rPr lang="en-US" altLang="en-US" sz="3200" dirty="0"/>
              <a:t>Quasi-public banks</a:t>
            </a:r>
          </a:p>
          <a:p>
            <a:pPr lvl="1" eaLnBrk="1" hangingPunct="1">
              <a:buClr>
                <a:schemeClr val="accent1"/>
              </a:buClr>
            </a:pPr>
            <a:r>
              <a:rPr lang="en-US" altLang="en-US" sz="3200" dirty="0"/>
              <a:t>Banker’s bank</a:t>
            </a:r>
          </a:p>
        </p:txBody>
      </p:sp>
      <p:sp>
        <p:nvSpPr>
          <p:cNvPr id="20484" name="TextBox 1"/>
          <p:cNvSpPr txBox="1">
            <a:spLocks noChangeArrowheads="1"/>
          </p:cNvSpPr>
          <p:nvPr/>
        </p:nvSpPr>
        <p:spPr bwMode="auto">
          <a:xfrm>
            <a:off x="0" y="6496050"/>
            <a:ext cx="8985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LO4</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Line 15"/>
          <p:cNvSpPr>
            <a:spLocks noChangeShapeType="1"/>
          </p:cNvSpPr>
          <p:nvPr/>
        </p:nvSpPr>
        <p:spPr bwMode="auto">
          <a:xfrm>
            <a:off x="5045075" y="2028825"/>
            <a:ext cx="0" cy="784225"/>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p>
        </p:txBody>
      </p:sp>
      <p:sp>
        <p:nvSpPr>
          <p:cNvPr id="24579" name="Rectangle 2"/>
          <p:cNvSpPr>
            <a:spLocks noGrp="1" noChangeArrowheads="1"/>
          </p:cNvSpPr>
          <p:nvPr>
            <p:ph type="title"/>
          </p:nvPr>
        </p:nvSpPr>
        <p:spPr/>
        <p:txBody>
          <a:bodyPr wrap="square" numCol="1" anchorCtr="0" compatLnSpc="1">
            <a:prstTxWarp prst="textNoShape">
              <a:avLst/>
            </a:prstTxWarp>
          </a:bodyPr>
          <a:lstStyle/>
          <a:p>
            <a:pPr eaLnBrk="1" hangingPunct="1">
              <a:defRPr/>
            </a:pPr>
            <a:r>
              <a:rPr lang="en-US" altLang="en-US" dirty="0"/>
              <a:t>Federal Reserve — Banking System Continued</a:t>
            </a:r>
          </a:p>
        </p:txBody>
      </p:sp>
      <p:sp>
        <p:nvSpPr>
          <p:cNvPr id="22532" name="Rectangle 8"/>
          <p:cNvSpPr>
            <a:spLocks noChangeArrowheads="1"/>
          </p:cNvSpPr>
          <p:nvPr/>
        </p:nvSpPr>
        <p:spPr bwMode="auto">
          <a:xfrm>
            <a:off x="977900" y="3635375"/>
            <a:ext cx="3670300" cy="976313"/>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ClrTx/>
              <a:buFontTx/>
              <a:buNone/>
            </a:pPr>
            <a:r>
              <a:rPr lang="en-US" altLang="en-US" sz="1600" b="1" dirty="0">
                <a:latin typeface="Arial" panose="020B0604020202020204" pitchFamily="34" charset="0"/>
              </a:rPr>
              <a:t>Commercial Banks</a:t>
            </a:r>
          </a:p>
        </p:txBody>
      </p:sp>
      <p:sp>
        <p:nvSpPr>
          <p:cNvPr id="22533" name="Rectangle 9"/>
          <p:cNvSpPr>
            <a:spLocks noChangeArrowheads="1"/>
          </p:cNvSpPr>
          <p:nvPr/>
        </p:nvSpPr>
        <p:spPr bwMode="auto">
          <a:xfrm>
            <a:off x="5351463" y="3635375"/>
            <a:ext cx="2925762" cy="976313"/>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ClrTx/>
              <a:buFontTx/>
              <a:buNone/>
            </a:pPr>
            <a:r>
              <a:rPr lang="en-US" altLang="en-US" sz="1400" b="1" dirty="0">
                <a:latin typeface="Arial" panose="020B0604020202020204" pitchFamily="34" charset="0"/>
              </a:rPr>
              <a:t>Thrift Institutions</a:t>
            </a:r>
          </a:p>
          <a:p>
            <a:pPr algn="ctr" eaLnBrk="1" hangingPunct="1">
              <a:spcBef>
                <a:spcPct val="0"/>
              </a:spcBef>
              <a:buClrTx/>
              <a:buFontTx/>
              <a:buNone/>
            </a:pPr>
            <a:r>
              <a:rPr lang="en-US" altLang="en-US" sz="1400" b="1" dirty="0">
                <a:latin typeface="Arial" panose="020B0604020202020204" pitchFamily="34" charset="0"/>
              </a:rPr>
              <a:t>(Savings and Loan Associations,</a:t>
            </a:r>
          </a:p>
          <a:p>
            <a:pPr algn="ctr" eaLnBrk="1" hangingPunct="1">
              <a:spcBef>
                <a:spcPct val="0"/>
              </a:spcBef>
              <a:buClrTx/>
              <a:buFontTx/>
              <a:buNone/>
            </a:pPr>
            <a:r>
              <a:rPr lang="en-US" altLang="en-US" sz="1400" b="1" dirty="0">
                <a:latin typeface="Arial" panose="020B0604020202020204" pitchFamily="34" charset="0"/>
              </a:rPr>
              <a:t>Mutual Savings Banks, </a:t>
            </a:r>
          </a:p>
          <a:p>
            <a:pPr algn="ctr" eaLnBrk="1" hangingPunct="1">
              <a:spcBef>
                <a:spcPct val="0"/>
              </a:spcBef>
              <a:buClrTx/>
              <a:buFontTx/>
              <a:buNone/>
            </a:pPr>
            <a:r>
              <a:rPr lang="en-US" altLang="en-US" sz="1400" b="1" dirty="0">
                <a:latin typeface="Arial" panose="020B0604020202020204" pitchFamily="34" charset="0"/>
              </a:rPr>
              <a:t>Credit Unions)</a:t>
            </a:r>
          </a:p>
        </p:txBody>
      </p:sp>
      <p:sp>
        <p:nvSpPr>
          <p:cNvPr id="22534" name="Rectangle 10"/>
          <p:cNvSpPr>
            <a:spLocks noChangeArrowheads="1"/>
          </p:cNvSpPr>
          <p:nvPr/>
        </p:nvSpPr>
        <p:spPr bwMode="auto">
          <a:xfrm>
            <a:off x="4148138" y="5006975"/>
            <a:ext cx="1778000" cy="976313"/>
          </a:xfrm>
          <a:prstGeom prst="rect">
            <a:avLst/>
          </a:prstGeom>
          <a:solidFill>
            <a:srgbClr val="FFFFCC"/>
          </a:solidFill>
          <a:ln w="9525">
            <a:solidFill>
              <a:schemeClr val="tx1"/>
            </a:solidFill>
            <a:miter lim="800000"/>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ClrTx/>
              <a:buFontTx/>
              <a:buNone/>
            </a:pPr>
            <a:r>
              <a:rPr lang="en-US" altLang="en-US" sz="1600" b="1" dirty="0">
                <a:latin typeface="Arial" panose="020B0604020202020204" pitchFamily="34" charset="0"/>
              </a:rPr>
              <a:t>The Public</a:t>
            </a:r>
          </a:p>
          <a:p>
            <a:pPr algn="ctr" eaLnBrk="1" hangingPunct="1">
              <a:spcBef>
                <a:spcPct val="0"/>
              </a:spcBef>
              <a:buClrTx/>
              <a:buFontTx/>
              <a:buNone/>
            </a:pPr>
            <a:r>
              <a:rPr lang="en-US" altLang="en-US" sz="1600" b="1" dirty="0">
                <a:latin typeface="Arial" panose="020B0604020202020204" pitchFamily="34" charset="0"/>
              </a:rPr>
              <a:t>(Households and</a:t>
            </a:r>
          </a:p>
          <a:p>
            <a:pPr algn="ctr" eaLnBrk="1" hangingPunct="1">
              <a:spcBef>
                <a:spcPct val="0"/>
              </a:spcBef>
              <a:buClrTx/>
              <a:buFontTx/>
              <a:buNone/>
            </a:pPr>
            <a:r>
              <a:rPr lang="en-US" altLang="en-US" sz="1600" b="1" dirty="0">
                <a:latin typeface="Arial" panose="020B0604020202020204" pitchFamily="34" charset="0"/>
              </a:rPr>
              <a:t>Businesses)</a:t>
            </a:r>
          </a:p>
        </p:txBody>
      </p:sp>
      <p:sp>
        <p:nvSpPr>
          <p:cNvPr id="22535" name="Rectangle 11"/>
          <p:cNvSpPr>
            <a:spLocks noChangeArrowheads="1"/>
          </p:cNvSpPr>
          <p:nvPr/>
        </p:nvSpPr>
        <p:spPr bwMode="auto">
          <a:xfrm>
            <a:off x="3681413" y="2806700"/>
            <a:ext cx="2713037" cy="447675"/>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ClrTx/>
              <a:buFontTx/>
              <a:buNone/>
            </a:pPr>
            <a:r>
              <a:rPr lang="en-US" altLang="en-US" sz="1600" b="1" dirty="0">
                <a:latin typeface="Arial" panose="020B0604020202020204" pitchFamily="34" charset="0"/>
              </a:rPr>
              <a:t>12 Federal Reserve Banks</a:t>
            </a:r>
          </a:p>
        </p:txBody>
      </p:sp>
      <p:sp>
        <p:nvSpPr>
          <p:cNvPr id="22536" name="Rectangle 12"/>
          <p:cNvSpPr>
            <a:spLocks noChangeArrowheads="1"/>
          </p:cNvSpPr>
          <p:nvPr/>
        </p:nvSpPr>
        <p:spPr bwMode="auto">
          <a:xfrm>
            <a:off x="4011613" y="1587500"/>
            <a:ext cx="2052637" cy="447675"/>
          </a:xfrm>
          <a:prstGeom prst="rect">
            <a:avLst/>
          </a:prstGeom>
          <a:solidFill>
            <a:srgbClr val="FFCC99"/>
          </a:solidFill>
          <a:ln w="9525">
            <a:solidFill>
              <a:schemeClr val="tx1"/>
            </a:solidFill>
            <a:miter lim="800000"/>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ClrTx/>
              <a:buFontTx/>
              <a:buNone/>
            </a:pPr>
            <a:r>
              <a:rPr lang="en-US" altLang="en-US" sz="1600" b="1" dirty="0">
                <a:latin typeface="Arial" panose="020B0604020202020204" pitchFamily="34" charset="0"/>
              </a:rPr>
              <a:t>Board of Governors</a:t>
            </a:r>
          </a:p>
        </p:txBody>
      </p:sp>
      <p:sp>
        <p:nvSpPr>
          <p:cNvPr id="22537" name="Rectangle 13"/>
          <p:cNvSpPr>
            <a:spLocks noChangeArrowheads="1"/>
          </p:cNvSpPr>
          <p:nvPr/>
        </p:nvSpPr>
        <p:spPr bwMode="auto">
          <a:xfrm>
            <a:off x="995363" y="2219325"/>
            <a:ext cx="2805112" cy="346075"/>
          </a:xfrm>
          <a:prstGeom prst="rect">
            <a:avLst/>
          </a:prstGeom>
          <a:solidFill>
            <a:srgbClr val="B5D844"/>
          </a:solidFill>
          <a:ln w="9525">
            <a:solidFill>
              <a:schemeClr val="tx1"/>
            </a:solidFill>
            <a:miter lim="800000"/>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ClrTx/>
              <a:buFontTx/>
              <a:buNone/>
            </a:pPr>
            <a:r>
              <a:rPr lang="en-US" altLang="en-US" sz="1400" b="1" dirty="0">
                <a:latin typeface="Arial" panose="020B0604020202020204" pitchFamily="34" charset="0"/>
              </a:rPr>
              <a:t>Federal Open Market Committee</a:t>
            </a:r>
          </a:p>
        </p:txBody>
      </p:sp>
      <p:sp>
        <p:nvSpPr>
          <p:cNvPr id="22538" name="Line 16"/>
          <p:cNvSpPr>
            <a:spLocks noChangeShapeType="1"/>
          </p:cNvSpPr>
          <p:nvPr/>
        </p:nvSpPr>
        <p:spPr bwMode="auto">
          <a:xfrm>
            <a:off x="5019675" y="3251200"/>
            <a:ext cx="0" cy="2032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2539" name="Line 17"/>
          <p:cNvSpPr>
            <a:spLocks noChangeShapeType="1"/>
          </p:cNvSpPr>
          <p:nvPr/>
        </p:nvSpPr>
        <p:spPr bwMode="auto">
          <a:xfrm flipH="1">
            <a:off x="3262313" y="3433763"/>
            <a:ext cx="1757362"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2540" name="Line 18"/>
          <p:cNvSpPr>
            <a:spLocks noChangeShapeType="1"/>
          </p:cNvSpPr>
          <p:nvPr/>
        </p:nvSpPr>
        <p:spPr bwMode="auto">
          <a:xfrm>
            <a:off x="3254375" y="3413125"/>
            <a:ext cx="0" cy="214313"/>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p>
        </p:txBody>
      </p:sp>
      <p:sp>
        <p:nvSpPr>
          <p:cNvPr id="22541" name="Line 19"/>
          <p:cNvSpPr>
            <a:spLocks noChangeShapeType="1"/>
          </p:cNvSpPr>
          <p:nvPr/>
        </p:nvSpPr>
        <p:spPr bwMode="auto">
          <a:xfrm>
            <a:off x="6788150" y="3422650"/>
            <a:ext cx="0" cy="214313"/>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p>
        </p:txBody>
      </p:sp>
      <p:sp>
        <p:nvSpPr>
          <p:cNvPr id="22542" name="Line 20"/>
          <p:cNvSpPr>
            <a:spLocks noChangeShapeType="1"/>
          </p:cNvSpPr>
          <p:nvPr/>
        </p:nvSpPr>
        <p:spPr bwMode="auto">
          <a:xfrm flipH="1">
            <a:off x="4976813" y="3429000"/>
            <a:ext cx="1804987" cy="4763"/>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2543" name="Line 21"/>
          <p:cNvSpPr>
            <a:spLocks noChangeShapeType="1"/>
          </p:cNvSpPr>
          <p:nvPr/>
        </p:nvSpPr>
        <p:spPr bwMode="auto">
          <a:xfrm>
            <a:off x="3251200" y="4611688"/>
            <a:ext cx="0" cy="87471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2544" name="Line 22"/>
          <p:cNvSpPr>
            <a:spLocks noChangeShapeType="1"/>
          </p:cNvSpPr>
          <p:nvPr/>
        </p:nvSpPr>
        <p:spPr bwMode="auto">
          <a:xfrm>
            <a:off x="3230563" y="5495925"/>
            <a:ext cx="9144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p>
        </p:txBody>
      </p:sp>
      <p:sp>
        <p:nvSpPr>
          <p:cNvPr id="22545" name="Line 23"/>
          <p:cNvSpPr>
            <a:spLocks noChangeShapeType="1"/>
          </p:cNvSpPr>
          <p:nvPr/>
        </p:nvSpPr>
        <p:spPr bwMode="auto">
          <a:xfrm>
            <a:off x="6791325" y="4603750"/>
            <a:ext cx="0" cy="89535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2546" name="Line 24"/>
          <p:cNvSpPr>
            <a:spLocks noChangeShapeType="1"/>
          </p:cNvSpPr>
          <p:nvPr/>
        </p:nvSpPr>
        <p:spPr bwMode="auto">
          <a:xfrm flipH="1">
            <a:off x="5934075" y="5503863"/>
            <a:ext cx="873125"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p>
        </p:txBody>
      </p:sp>
      <p:sp>
        <p:nvSpPr>
          <p:cNvPr id="22547" name="Line 25"/>
          <p:cNvSpPr>
            <a:spLocks noChangeShapeType="1"/>
          </p:cNvSpPr>
          <p:nvPr/>
        </p:nvSpPr>
        <p:spPr bwMode="auto">
          <a:xfrm flipH="1">
            <a:off x="2976563" y="1804988"/>
            <a:ext cx="1035050" cy="0"/>
          </a:xfrm>
          <a:prstGeom prst="line">
            <a:avLst/>
          </a:prstGeom>
          <a:noFill/>
          <a:ln w="38100">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dirty="0"/>
          </a:p>
        </p:txBody>
      </p:sp>
      <p:sp>
        <p:nvSpPr>
          <p:cNvPr id="22548" name="Line 26"/>
          <p:cNvSpPr>
            <a:spLocks noChangeShapeType="1"/>
          </p:cNvSpPr>
          <p:nvPr/>
        </p:nvSpPr>
        <p:spPr bwMode="auto">
          <a:xfrm>
            <a:off x="2976563" y="1787525"/>
            <a:ext cx="0" cy="43815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p>
        </p:txBody>
      </p:sp>
      <p:sp>
        <p:nvSpPr>
          <p:cNvPr id="22549" name="Line 27"/>
          <p:cNvSpPr>
            <a:spLocks noChangeShapeType="1"/>
          </p:cNvSpPr>
          <p:nvPr/>
        </p:nvSpPr>
        <p:spPr bwMode="auto">
          <a:xfrm flipH="1">
            <a:off x="2967038" y="3024188"/>
            <a:ext cx="720725" cy="0"/>
          </a:xfrm>
          <a:prstGeom prst="line">
            <a:avLst/>
          </a:prstGeom>
          <a:noFill/>
          <a:ln w="38100">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dirty="0"/>
          </a:p>
        </p:txBody>
      </p:sp>
      <p:sp>
        <p:nvSpPr>
          <p:cNvPr id="22550" name="Line 28"/>
          <p:cNvSpPr>
            <a:spLocks noChangeShapeType="1"/>
          </p:cNvSpPr>
          <p:nvPr/>
        </p:nvSpPr>
        <p:spPr bwMode="auto">
          <a:xfrm flipV="1">
            <a:off x="2990850" y="2578100"/>
            <a:ext cx="0" cy="43815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p>
        </p:txBody>
      </p:sp>
      <p:sp>
        <p:nvSpPr>
          <p:cNvPr id="22551" name="TextBox 1"/>
          <p:cNvSpPr txBox="1">
            <a:spLocks noChangeArrowheads="1"/>
          </p:cNvSpPr>
          <p:nvPr/>
        </p:nvSpPr>
        <p:spPr bwMode="auto">
          <a:xfrm>
            <a:off x="0" y="6496050"/>
            <a:ext cx="9779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LO4</a:t>
            </a:r>
          </a:p>
        </p:txBody>
      </p:sp>
    </p:spTree>
  </p:cSld>
  <p:clrMapOvr>
    <a:masterClrMapping/>
  </p:clrMapOvr>
  <p:transition/>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djacency - Office Color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Tahoma"/>
        <a:ea typeface=""/>
        <a:cs typeface=""/>
      </a:majorFont>
      <a:minorFont>
        <a:latin typeface="Calibri"/>
        <a:ea typeface=""/>
        <a:cs typeface=""/>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Adjacency - Office Colors" id="{B1709EEF-8A2A-493D-BD1E-8A1E2C64C97E}" vid="{A56F7D82-2F02-47CE-B017-F41FC9221C83}"/>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2852</TotalTime>
  <Words>2906</Words>
  <Application>Microsoft Office PowerPoint</Application>
  <PresentationFormat>On-screen Show (4:3)</PresentationFormat>
  <Paragraphs>210</Paragraphs>
  <Slides>22</Slides>
  <Notes>22</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22</vt:i4>
      </vt:variant>
    </vt:vector>
  </HeadingPairs>
  <TitlesOfParts>
    <vt:vector size="31" baseType="lpstr">
      <vt:lpstr>ＭＳ Ｐゴシック</vt:lpstr>
      <vt:lpstr>ＭＳ Ｐゴシック</vt:lpstr>
      <vt:lpstr>Arial</vt:lpstr>
      <vt:lpstr>Calibri</vt:lpstr>
      <vt:lpstr>Tahoma</vt:lpstr>
      <vt:lpstr>Times New Roman</vt:lpstr>
      <vt:lpstr>Wingdings</vt:lpstr>
      <vt:lpstr>Custom Design</vt:lpstr>
      <vt:lpstr>Adjacency - Office Colors</vt:lpstr>
      <vt:lpstr>Chapter 34</vt:lpstr>
      <vt:lpstr>Functions of Money </vt:lpstr>
      <vt:lpstr>Money Definition M1</vt:lpstr>
      <vt:lpstr>Money Definition M2</vt:lpstr>
      <vt:lpstr>Money Definitions</vt:lpstr>
      <vt:lpstr>What “Backs” the Money Supply?</vt:lpstr>
      <vt:lpstr>What “Backs” the Money Supply? Continued</vt:lpstr>
      <vt:lpstr>Federal Reserve — Banking System</vt:lpstr>
      <vt:lpstr>Federal Reserve — Banking System Continued</vt:lpstr>
      <vt:lpstr>Federal Reserve Banks</vt:lpstr>
      <vt:lpstr>Federal Reserve — Banking System Concluded</vt:lpstr>
      <vt:lpstr>Financial Institutions</vt:lpstr>
      <vt:lpstr>Federal Reserve Functions</vt:lpstr>
      <vt:lpstr>Federal Reserve Independence</vt:lpstr>
      <vt:lpstr>The Financial Crisis of 2007 and 2008</vt:lpstr>
      <vt:lpstr>The Financial Crisis of 2007 and 2008 Continued</vt:lpstr>
      <vt:lpstr>The Financial Crisis of 2007 and 2008 — Failures</vt:lpstr>
      <vt:lpstr>The Financial Crisis of 2007 and 2008 — Fiscal Response</vt:lpstr>
      <vt:lpstr>Post-Crisis U.S. Financial Services </vt:lpstr>
      <vt:lpstr>Major Categories of Financial Institutions</vt:lpstr>
      <vt:lpstr>Post-Crisis U.S. Financial Services Continued</vt:lpstr>
      <vt:lpstr>Extend and Pretend</vt:lpstr>
    </vt:vector>
  </TitlesOfParts>
  <Manager>The McGraw-Hill Companies Copyright 2008</Manager>
  <Company>Personal Home Copy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12</dc:title>
  <dc:subject>McConnell-Brue Economics</dc:subject>
  <dc:creator>C. Norman Hollingsworth</dc:creator>
  <cp:lastModifiedBy>mlarmon</cp:lastModifiedBy>
  <cp:revision>233</cp:revision>
  <dcterms:created xsi:type="dcterms:W3CDTF">2008-07-10T14:38:02Z</dcterms:created>
  <dcterms:modified xsi:type="dcterms:W3CDTF">2017-05-04T02:08:36Z</dcterms:modified>
</cp:coreProperties>
</file>