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notesMasterIdLst>
    <p:notesMasterId r:id="rId28"/>
  </p:notesMasterIdLst>
  <p:sldIdLst>
    <p:sldId id="256" r:id="rId2"/>
    <p:sldId id="257" r:id="rId3"/>
    <p:sldId id="283" r:id="rId4"/>
    <p:sldId id="258" r:id="rId5"/>
    <p:sldId id="271" r:id="rId6"/>
    <p:sldId id="259" r:id="rId7"/>
    <p:sldId id="260" r:id="rId8"/>
    <p:sldId id="261" r:id="rId9"/>
    <p:sldId id="272" r:id="rId10"/>
    <p:sldId id="273" r:id="rId11"/>
    <p:sldId id="274" r:id="rId12"/>
    <p:sldId id="275" r:id="rId13"/>
    <p:sldId id="262" r:id="rId14"/>
    <p:sldId id="263" r:id="rId15"/>
    <p:sldId id="264" r:id="rId16"/>
    <p:sldId id="265" r:id="rId17"/>
    <p:sldId id="266" r:id="rId18"/>
    <p:sldId id="267" r:id="rId19"/>
    <p:sldId id="276" r:id="rId20"/>
    <p:sldId id="278" r:id="rId21"/>
    <p:sldId id="279" r:id="rId22"/>
    <p:sldId id="281" r:id="rId23"/>
    <p:sldId id="280" r:id="rId24"/>
    <p:sldId id="270" r:id="rId25"/>
    <p:sldId id="282" r:id="rId26"/>
    <p:sldId id="284" r:id="rId2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0033"/>
    <a:srgbClr val="669900"/>
    <a:srgbClr val="73C147"/>
    <a:srgbClr val="00B050"/>
    <a:srgbClr val="008000"/>
    <a:srgbClr val="C00000"/>
    <a:srgbClr val="CC0000"/>
    <a:srgbClr val="C3E1E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895" autoAdjust="0"/>
    <p:restoredTop sz="74413" autoAdjust="0"/>
  </p:normalViewPr>
  <p:slideViewPr>
    <p:cSldViewPr>
      <p:cViewPr varScale="1">
        <p:scale>
          <a:sx n="66" d="100"/>
          <a:sy n="66" d="100"/>
        </p:scale>
        <p:origin x="2285" y="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548" y="193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defRPr>
            </a:lvl1pPr>
          </a:lstStyle>
          <a:p>
            <a:pPr>
              <a:defRPr/>
            </a:pPr>
            <a:endParaRPr lang="en-US" dirty="0"/>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defRPr>
            </a:lvl1pPr>
          </a:lstStyle>
          <a:p>
            <a:pPr>
              <a:defRPr/>
            </a:pPr>
            <a:endParaRPr lang="en-US" dirty="0"/>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defRPr>
            </a:lvl1pPr>
          </a:lstStyle>
          <a:p>
            <a:pPr>
              <a:defRPr/>
            </a:pPr>
            <a:endParaRPr lang="en-US" dirty="0"/>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A4A44A7A-3EC2-4753-A95F-B27C2DD6F4BA}" type="slidenum">
              <a:rPr lang="en-US" altLang="en-US"/>
              <a:pPr>
                <a:defRPr/>
              </a:pPr>
              <a:t>‹#›</a:t>
            </a:fld>
            <a:endParaRPr lang="en-US" altLang="en-US" dirty="0"/>
          </a:p>
        </p:txBody>
      </p:sp>
    </p:spTree>
    <p:extLst>
      <p:ext uri="{BB962C8B-B14F-4D97-AF65-F5344CB8AC3E}">
        <p14:creationId xmlns:p14="http://schemas.microsoft.com/office/powerpoint/2010/main" val="9899908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j-lt"/>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mj-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j-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j-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j-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6771EE96-E0D5-44EA-9F85-5B1772E66485}" type="slidenum">
              <a:rPr lang="en-US" altLang="en-US"/>
              <a:pPr/>
              <a:t>1</a:t>
            </a:fld>
            <a:endParaRPr lang="en-US" altLang="en-US" dirty="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This chapter introduces the concepts of aggregate demand and aggregate supply, explaining the shapes of the aggregate demand and aggregate supply curves and the forces that cause them to shift. Additionally, the equilibrium levels of prices and real GDP are considered. The chapter analyzes the effects of shifts in the aggregate demand and/or aggregate supply curves on the price level and size of real GDP. This is a “variable price-variable output” model unlike the previous chapter that was an immediate short-run model where prices were assumed fixed. As you will see, this chapter’s model can distinguish between the immediate-short-run, the short-run, and the long-run.</a:t>
            </a:r>
          </a:p>
        </p:txBody>
      </p:sp>
    </p:spTree>
    <p:extLst>
      <p:ext uri="{BB962C8B-B14F-4D97-AF65-F5344CB8AC3E}">
        <p14:creationId xmlns:p14="http://schemas.microsoft.com/office/powerpoint/2010/main" val="34165820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2A678B2C-A5AA-4472-89F9-228AA8D9F615}" type="slidenum">
              <a:rPr lang="en-US" altLang="en-US"/>
              <a:pPr/>
              <a:t>10</a:t>
            </a:fld>
            <a:endParaRPr lang="en-US" altLang="en-US" dirty="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Aggregate supply is a schedule or curve showing the level of real domestic output available at each possible price level. The relationship is determined on the basis of whether input prices and output prices are fixed or flexible. </a:t>
            </a:r>
          </a:p>
          <a:p>
            <a:pPr eaLnBrk="1" hangingPunct="1"/>
            <a:r>
              <a:rPr lang="en-US" altLang="en-US" dirty="0"/>
              <a:t>In the immediate short run, both input prices and output prices are fixed. The input prices are fixed by contractual agreements such as labor contracts. Output prices may be fixed as a result of issuance of catalogs or price lists that are in effect for a stated period of time.</a:t>
            </a:r>
          </a:p>
          <a:p>
            <a:pPr eaLnBrk="1" hangingPunct="1"/>
            <a:r>
              <a:rPr lang="en-US" altLang="en-US" dirty="0"/>
              <a:t>In the short run, input prices are fixed but output prices are variable.</a:t>
            </a:r>
          </a:p>
          <a:p>
            <a:pPr eaLnBrk="1" hangingPunct="1"/>
            <a:r>
              <a:rPr lang="en-US" altLang="en-US" dirty="0"/>
              <a:t>In the long run, input prices and output prices can vary.</a:t>
            </a:r>
          </a:p>
        </p:txBody>
      </p:sp>
    </p:spTree>
    <p:extLst>
      <p:ext uri="{BB962C8B-B14F-4D97-AF65-F5344CB8AC3E}">
        <p14:creationId xmlns:p14="http://schemas.microsoft.com/office/powerpoint/2010/main" val="28854182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2D36F71B-607A-4C64-B897-E67132AD415C}" type="slidenum">
              <a:rPr lang="en-US" altLang="en-US"/>
              <a:pPr/>
              <a:t>11</a:t>
            </a:fld>
            <a:endParaRPr lang="en-US" altLang="en-US" dirty="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This figure illustrates aggregate supply in the immediate short run. In the immediate short run, the aggregate supply curve AS</a:t>
            </a:r>
            <a:r>
              <a:rPr lang="en-US" altLang="en-US" baseline="-25000" dirty="0"/>
              <a:t>ISR</a:t>
            </a:r>
            <a:r>
              <a:rPr lang="en-US" altLang="en-US" dirty="0"/>
              <a:t> is horizontal at the economy’s current price level, P</a:t>
            </a:r>
            <a:r>
              <a:rPr lang="en-US" altLang="en-US" baseline="-25000" dirty="0"/>
              <a:t>1</a:t>
            </a:r>
            <a:r>
              <a:rPr lang="en-US" altLang="en-US" dirty="0"/>
              <a:t>. With output prices fixed, firms collectively supply the level of output that is demanded at those prices.</a:t>
            </a:r>
          </a:p>
        </p:txBody>
      </p:sp>
    </p:spTree>
    <p:extLst>
      <p:ext uri="{BB962C8B-B14F-4D97-AF65-F5344CB8AC3E}">
        <p14:creationId xmlns:p14="http://schemas.microsoft.com/office/powerpoint/2010/main" val="39932260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D4368A99-2EF7-4952-8CA9-6C34C1DA5BC9}" type="slidenum">
              <a:rPr lang="en-US" altLang="en-US"/>
              <a:pPr/>
              <a:t>12</a:t>
            </a:fld>
            <a:endParaRPr lang="en-US" altLang="en-US" dirty="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The figure shows the aggregate supply curve in the short run. </a:t>
            </a:r>
          </a:p>
          <a:p>
            <a:r>
              <a:rPr lang="en-US" altLang="en-US" dirty="0"/>
              <a:t>The upsloping aggregate supply curve AS indicates a direct (or positive) relationship between the price level and the amount of real output that firms will offer for sale. The AS curve is relatively flat below the full-employment output because unemployed resources and unused capacity allow firms to respond to price-level rises with large increases in real output. It is relatively steep beyond the full-employment output because resource shortages and capacity limitations make it difficult to expand real output as the price level rises.</a:t>
            </a:r>
          </a:p>
          <a:p>
            <a:r>
              <a:rPr lang="en-US" altLang="en-US" dirty="0"/>
              <a:t>AS slopes upward because with input prices fixed, rising prices increase real profits and declining prices result in decreases in real profits.</a:t>
            </a:r>
          </a:p>
        </p:txBody>
      </p:sp>
    </p:spTree>
    <p:extLst>
      <p:ext uri="{BB962C8B-B14F-4D97-AF65-F5344CB8AC3E}">
        <p14:creationId xmlns:p14="http://schemas.microsoft.com/office/powerpoint/2010/main" val="40806823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062FB6FB-5196-4DC5-8A21-DA7C9BB20479}" type="slidenum">
              <a:rPr lang="en-US" altLang="en-US"/>
              <a:pPr/>
              <a:t>13</a:t>
            </a:fld>
            <a:endParaRPr lang="en-US" altLang="en-US" dirty="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This figure reflects aggregate supply in the long run. The long-run aggregate supply curve, AS</a:t>
            </a:r>
            <a:r>
              <a:rPr lang="en-US" altLang="en-US" baseline="-25000" dirty="0"/>
              <a:t>LR</a:t>
            </a:r>
            <a:r>
              <a:rPr lang="en-US" altLang="en-US" dirty="0"/>
              <a:t>, is vertical at the full-employment level of real GDP (Q</a:t>
            </a:r>
            <a:r>
              <a:rPr lang="en-US" altLang="en-US" baseline="-25000" dirty="0"/>
              <a:t>f</a:t>
            </a:r>
            <a:r>
              <a:rPr lang="en-US" altLang="en-US" dirty="0"/>
              <a:t>) because in the long run wages and other input prices rise and fall to match changes in the price level. So price-level changes do not affect firms’ profits and thus they create no incentive for firms to alter their output. In the long run, the economy will produce the full-employment output level no matter what the price level is because profits always adjust to give firms exactly the right profit incentive to produce exactly the full employment output level.</a:t>
            </a:r>
          </a:p>
        </p:txBody>
      </p:sp>
    </p:spTree>
    <p:extLst>
      <p:ext uri="{BB962C8B-B14F-4D97-AF65-F5344CB8AC3E}">
        <p14:creationId xmlns:p14="http://schemas.microsoft.com/office/powerpoint/2010/main" val="13507576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5EBF9701-D9C9-4432-A356-5784F5A3D37F}" type="slidenum">
              <a:rPr lang="en-US" altLang="en-US"/>
              <a:pPr/>
              <a:t>14</a:t>
            </a:fld>
            <a:endParaRPr lang="en-US" altLang="en-US" dirty="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Determinants of aggregate supply are the </a:t>
            </a:r>
            <a:r>
              <a:rPr lang="ja-JP" altLang="en-US" dirty="0"/>
              <a:t>“</a:t>
            </a:r>
            <a:r>
              <a:rPr lang="en-US" altLang="ja-JP" dirty="0"/>
              <a:t>other things</a:t>
            </a:r>
            <a:r>
              <a:rPr lang="ja-JP" altLang="en-US" dirty="0"/>
              <a:t>”</a:t>
            </a:r>
            <a:r>
              <a:rPr lang="en-US" altLang="ja-JP" dirty="0"/>
              <a:t> besides price level that cause changes or shifts in aggregate supply at each price level.</a:t>
            </a:r>
          </a:p>
          <a:p>
            <a:r>
              <a:rPr lang="en-US" altLang="en-US" dirty="0"/>
              <a:t>Changes that reduce per-unit production costs shift the aggregate supply curve to the right; changes that increase per-unit production costs shift AS left.</a:t>
            </a:r>
          </a:p>
          <a:p>
            <a:r>
              <a:rPr lang="en-US" altLang="en-US" dirty="0"/>
              <a:t>(References to </a:t>
            </a:r>
            <a:r>
              <a:rPr lang="ja-JP" altLang="en-US" dirty="0"/>
              <a:t>“</a:t>
            </a:r>
            <a:r>
              <a:rPr lang="en-US" altLang="ja-JP" dirty="0"/>
              <a:t>aggregate supply</a:t>
            </a:r>
            <a:r>
              <a:rPr lang="ja-JP" altLang="en-US" dirty="0"/>
              <a:t>”</a:t>
            </a:r>
            <a:r>
              <a:rPr lang="en-US" altLang="ja-JP" dirty="0"/>
              <a:t> in the remainder of the chapter apply to the short run curve unless otherwise noted.)</a:t>
            </a:r>
            <a:endParaRPr lang="en-US" altLang="en-US" dirty="0"/>
          </a:p>
        </p:txBody>
      </p:sp>
    </p:spTree>
    <p:extLst>
      <p:ext uri="{BB962C8B-B14F-4D97-AF65-F5344CB8AC3E}">
        <p14:creationId xmlns:p14="http://schemas.microsoft.com/office/powerpoint/2010/main" val="34605773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59B36346-CACB-44D6-8AD7-CCC24F806B99}" type="slidenum">
              <a:rPr lang="en-US" altLang="en-US"/>
              <a:pPr/>
              <a:t>15</a:t>
            </a:fld>
            <a:endParaRPr lang="en-US" altLang="en-US" dirty="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This figure illustrates changes in aggregate supply. A change in one or more of the AS determinants listed on the next slide will shift the aggregate supply curve. The rightward shift of the aggregate supply curve from AS</a:t>
            </a:r>
            <a:r>
              <a:rPr lang="en-US" altLang="en-US" baseline="-25000" dirty="0"/>
              <a:t>1</a:t>
            </a:r>
            <a:r>
              <a:rPr lang="en-US" altLang="en-US" dirty="0"/>
              <a:t> to AS</a:t>
            </a:r>
            <a:r>
              <a:rPr lang="en-US" altLang="en-US" baseline="-25000" dirty="0"/>
              <a:t>2</a:t>
            </a:r>
            <a:r>
              <a:rPr lang="en-US" altLang="en-US" dirty="0"/>
              <a:t> represents an increase in aggregate supply; the leftward shift of the curve from AS</a:t>
            </a:r>
            <a:r>
              <a:rPr lang="en-US" altLang="en-US" baseline="-25000" dirty="0"/>
              <a:t>1</a:t>
            </a:r>
            <a:r>
              <a:rPr lang="en-US" altLang="en-US" dirty="0"/>
              <a:t> to AS</a:t>
            </a:r>
            <a:r>
              <a:rPr lang="en-US" altLang="en-US" baseline="-25000" dirty="0"/>
              <a:t>3</a:t>
            </a:r>
            <a:r>
              <a:rPr lang="en-US" altLang="en-US" dirty="0"/>
              <a:t> shows a decrease in aggregate supply.</a:t>
            </a:r>
          </a:p>
        </p:txBody>
      </p:sp>
    </p:spTree>
    <p:extLst>
      <p:ext uri="{BB962C8B-B14F-4D97-AF65-F5344CB8AC3E}">
        <p14:creationId xmlns:p14="http://schemas.microsoft.com/office/powerpoint/2010/main" val="19980556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37DC18AA-8021-4F01-95D1-D08F8F2D614A}" type="slidenum">
              <a:rPr lang="en-US" altLang="en-US"/>
              <a:pPr/>
              <a:t>16</a:t>
            </a:fld>
            <a:endParaRPr lang="en-US" altLang="en-US" dirty="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A change in input prices, either domestic or imported resource prices, will impact aggregate supply.</a:t>
            </a:r>
          </a:p>
          <a:p>
            <a:r>
              <a:rPr lang="en-US" altLang="en-US" dirty="0"/>
              <a:t>Domestic resource prices: labor market experiences an increase in supply which decreases wages, reduces per-unit production costs and increases AS. If the labor market saw a decrease in the supply of labor, say due to older workers retiring, wages would increase, per-unit production costs would increase and AS would shift left. Capital and land prices affect AS the same way as labor costs. If their prices fall, AS shifts right; if their prices increase, AS shifts left.</a:t>
            </a:r>
          </a:p>
          <a:p>
            <a:r>
              <a:rPr lang="en-US" altLang="en-US" dirty="0"/>
              <a:t>Prices of imported resources: imported resources add to domestic supplies and act to reduce per-unit production costs which increases aggregate supply; an increase in the price of imported resources, such as oil, acts to increase per-unit production costs which decreases aggregate supply.</a:t>
            </a:r>
          </a:p>
          <a:p>
            <a:r>
              <a:rPr lang="en-US" altLang="en-US" dirty="0"/>
              <a:t>Exchange rate fluctuations can cause changes in per-unit costs too. If the dollar appreciates, U.S. producers will be able to purchase imported resources more cheaply, reducing per-unit production costs and increasing AS. If the dollar depreciates, imported resources become more costly, increasing per-unit production costs, which decreases AS. </a:t>
            </a:r>
          </a:p>
          <a:p>
            <a:pPr eaLnBrk="1" hangingPunct="1"/>
            <a:endParaRPr lang="en-US" altLang="en-US" dirty="0"/>
          </a:p>
        </p:txBody>
      </p:sp>
    </p:spTree>
    <p:extLst>
      <p:ext uri="{BB962C8B-B14F-4D97-AF65-F5344CB8AC3E}">
        <p14:creationId xmlns:p14="http://schemas.microsoft.com/office/powerpoint/2010/main" val="39690415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2C57A4ED-8A6F-44E1-8F76-8E1C0BA9BAB1}" type="slidenum">
              <a:rPr lang="en-US" altLang="en-US"/>
              <a:pPr/>
              <a:t>17</a:t>
            </a:fld>
            <a:endParaRPr lang="en-US" altLang="en-US" dirty="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Changes in productivity (productivity = real output divided by input) can cause changes in per-unit production cost (production cost per unit = total input cost divided by units of output). If productivity rises, unit production costs will fall. This can shift aggregate supply to the right and lower prices. The reverse is true when productivity falls. Productivity improvement is very important in business efforts to reduce costs.</a:t>
            </a:r>
          </a:p>
          <a:p>
            <a:pPr eaLnBrk="1" hangingPunct="1"/>
            <a:endParaRPr lang="en-US" altLang="en-US" dirty="0"/>
          </a:p>
        </p:txBody>
      </p:sp>
    </p:spTree>
    <p:extLst>
      <p:ext uri="{BB962C8B-B14F-4D97-AF65-F5344CB8AC3E}">
        <p14:creationId xmlns:p14="http://schemas.microsoft.com/office/powerpoint/2010/main" val="24613791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F1DA0511-3498-456B-BF26-7198916FB347}" type="slidenum">
              <a:rPr lang="en-US" altLang="en-US"/>
              <a:pPr/>
              <a:t>18</a:t>
            </a:fld>
            <a:endParaRPr lang="en-US" altLang="en-US" dirty="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A change in the legal institutional environment can change per-unit production costs and change aggregate supply. Higher business taxes increase costs for businesses and reduce short run aggregate supply. Business subsidies lower production costs and increase short run aggregate supply.</a:t>
            </a:r>
          </a:p>
          <a:p>
            <a:pPr>
              <a:spcBef>
                <a:spcPct val="0"/>
              </a:spcBef>
            </a:pPr>
            <a:r>
              <a:rPr lang="en-US" altLang="en-US" dirty="0"/>
              <a:t>It is costly for businesses to comply with government regulation. More regulation increases per-unit production costs for businesses and shifts the aggregate supply curve to the left. Deregulation will reduce per-unit production costs and shift the AS rightward.</a:t>
            </a:r>
          </a:p>
        </p:txBody>
      </p:sp>
    </p:spTree>
    <p:extLst>
      <p:ext uri="{BB962C8B-B14F-4D97-AF65-F5344CB8AC3E}">
        <p14:creationId xmlns:p14="http://schemas.microsoft.com/office/powerpoint/2010/main" val="28354967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29E3AD45-469B-419F-A2B4-2D65A4C3DCD4}" type="slidenum">
              <a:rPr lang="en-US" altLang="en-US"/>
              <a:pPr/>
              <a:t>19</a:t>
            </a:fld>
            <a:endParaRPr lang="en-US" altLang="en-US" dirty="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This figure shows the equilibrium price level and equilibrium real GDP. The intersection of the aggregate demand curve and the aggregate supply curve determines the economy’s equilibrium price level. At the equilibrium price level of 100 (in index-value terms), the $510 billion of real output demanded matches the $510 billion of real output supplied. So the equilibrium GDP is $510 billion.</a:t>
            </a:r>
          </a:p>
          <a:p>
            <a:pPr eaLnBrk="1" hangingPunct="1"/>
            <a:endParaRPr lang="en-US" altLang="en-US" dirty="0"/>
          </a:p>
        </p:txBody>
      </p:sp>
    </p:spTree>
    <p:extLst>
      <p:ext uri="{BB962C8B-B14F-4D97-AF65-F5344CB8AC3E}">
        <p14:creationId xmlns:p14="http://schemas.microsoft.com/office/powerpoint/2010/main" val="33348544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88B2645-E758-47C7-B6E9-FD7C077C1BE1}" type="slidenum">
              <a:rPr lang="en-US" altLang="en-US"/>
              <a:pPr/>
              <a:t>2</a:t>
            </a:fld>
            <a:endParaRPr lang="en-US" altLang="en-US" dirty="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Aggregate demand is a schedule or curve that shows the various amounts of real domestic output that domestic and foreign buyers desire to purchase at each possible price level. The aggregate demand curve shows an inverse relationship between price level and real domestic output.</a:t>
            </a:r>
          </a:p>
          <a:p>
            <a:r>
              <a:rPr lang="en-US" altLang="en-US" dirty="0"/>
              <a:t>(The explanation of the inverse relationship is not the same as for demand for a single product, which centered on substitution and income effects. Substitution effect doesn’t apply within the scope of domestically produced goods, since there is no substitute for “everything.” Income effect also doesn’t apply in the aggregate case, since income now varies with aggregate output.)</a:t>
            </a:r>
          </a:p>
          <a:p>
            <a:r>
              <a:rPr lang="en-US" altLang="en-US" dirty="0"/>
              <a:t>The explanation of the inverse relationship between price level and real output in aggregate demand are explained by the following three effects.</a:t>
            </a:r>
          </a:p>
          <a:p>
            <a:r>
              <a:rPr lang="en-US" altLang="en-US" dirty="0"/>
              <a:t>Real balances effect: When price level falls, the purchasing power of existing financial balances rises, which can increase spending.</a:t>
            </a:r>
          </a:p>
          <a:p>
            <a:r>
              <a:rPr lang="en-US" altLang="en-US" dirty="0"/>
              <a:t>Interest rate effect: A decline in price level means lower interest rates that can increase levels of certain types of spending.</a:t>
            </a:r>
          </a:p>
          <a:p>
            <a:r>
              <a:rPr lang="en-US" altLang="en-US" dirty="0"/>
              <a:t>Foreign purchases effect: When price level falls, other things being equal, U.S. prices will fall relative to foreign prices, which will tend to increase spending on U.S. exports and also decrease import spending in favor of U.S. products that compete with imports (similar to the substitution effect).</a:t>
            </a:r>
          </a:p>
          <a:p>
            <a:pPr eaLnBrk="1" hangingPunct="1"/>
            <a:endParaRPr lang="en-US" altLang="en-US" dirty="0"/>
          </a:p>
        </p:txBody>
      </p:sp>
    </p:spTree>
    <p:extLst>
      <p:ext uri="{BB962C8B-B14F-4D97-AF65-F5344CB8AC3E}">
        <p14:creationId xmlns:p14="http://schemas.microsoft.com/office/powerpoint/2010/main" val="20284755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E3F2EE42-CBD3-4ED3-B85A-32B01534ED75}" type="slidenum">
              <a:rPr lang="en-US" altLang="en-US"/>
              <a:pPr/>
              <a:t>20</a:t>
            </a:fld>
            <a:endParaRPr lang="en-US" altLang="en-US" dirty="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This figure shows an increase in aggregate demand that causes demand-pull inflation. The increase in aggregate demand from AD</a:t>
            </a:r>
            <a:r>
              <a:rPr lang="en-US" altLang="en-US" baseline="-25000" dirty="0"/>
              <a:t>1</a:t>
            </a:r>
            <a:r>
              <a:rPr lang="en-US" altLang="en-US" dirty="0"/>
              <a:t> to AD</a:t>
            </a:r>
            <a:r>
              <a:rPr lang="en-US" altLang="en-US" baseline="-25000" dirty="0"/>
              <a:t>2</a:t>
            </a:r>
            <a:r>
              <a:rPr lang="en-US" altLang="en-US" dirty="0"/>
              <a:t> causes demand-pull inflation, shown as the rise in the price level from P</a:t>
            </a:r>
            <a:r>
              <a:rPr lang="en-US" altLang="en-US" baseline="-25000" dirty="0"/>
              <a:t>1</a:t>
            </a:r>
            <a:r>
              <a:rPr lang="en-US" altLang="en-US" dirty="0"/>
              <a:t> to P</a:t>
            </a:r>
            <a:r>
              <a:rPr lang="en-US" altLang="en-US" baseline="-25000" dirty="0"/>
              <a:t>2</a:t>
            </a:r>
            <a:r>
              <a:rPr lang="en-US" altLang="en-US" dirty="0"/>
              <a:t>. It also causes an inflationary GDP gap of Q</a:t>
            </a:r>
            <a:r>
              <a:rPr lang="en-US" altLang="en-US" baseline="-25000" dirty="0"/>
              <a:t>1</a:t>
            </a:r>
            <a:r>
              <a:rPr lang="en-US" altLang="en-US" dirty="0"/>
              <a:t> minus Q</a:t>
            </a:r>
            <a:r>
              <a:rPr lang="en-US" altLang="en-US" baseline="-25000" dirty="0"/>
              <a:t>f</a:t>
            </a:r>
            <a:r>
              <a:rPr lang="en-US" altLang="en-US" dirty="0"/>
              <a:t>. The rise in the price level reduces the size of the multiplier effect. If the price level had remained at P</a:t>
            </a:r>
            <a:r>
              <a:rPr lang="en-US" altLang="en-US" baseline="-25000" dirty="0"/>
              <a:t>1</a:t>
            </a:r>
            <a:r>
              <a:rPr lang="en-US" altLang="en-US" dirty="0"/>
              <a:t>, the increase in aggregate demand from AD</a:t>
            </a:r>
            <a:r>
              <a:rPr lang="en-US" altLang="en-US" baseline="-25000" dirty="0"/>
              <a:t>1</a:t>
            </a:r>
            <a:r>
              <a:rPr lang="en-US" altLang="en-US" dirty="0"/>
              <a:t> to AD</a:t>
            </a:r>
            <a:r>
              <a:rPr lang="en-US" altLang="en-US" baseline="-25000" dirty="0"/>
              <a:t>2</a:t>
            </a:r>
            <a:r>
              <a:rPr lang="en-US" altLang="en-US" dirty="0"/>
              <a:t> would increase output from Q</a:t>
            </a:r>
            <a:r>
              <a:rPr lang="en-US" altLang="en-US" baseline="-25000" dirty="0"/>
              <a:t>f</a:t>
            </a:r>
            <a:r>
              <a:rPr lang="en-US" altLang="en-US" dirty="0"/>
              <a:t> to Q</a:t>
            </a:r>
            <a:r>
              <a:rPr lang="en-US" altLang="en-US" baseline="-25000" dirty="0"/>
              <a:t>2</a:t>
            </a:r>
            <a:r>
              <a:rPr lang="en-US" altLang="en-US" dirty="0"/>
              <a:t> and the multiplier would have been at full strength. But because of the increase in the price level, real output increases only from Q</a:t>
            </a:r>
            <a:r>
              <a:rPr lang="en-US" altLang="en-US" baseline="-25000" dirty="0"/>
              <a:t>f</a:t>
            </a:r>
            <a:r>
              <a:rPr lang="en-US" altLang="en-US" dirty="0"/>
              <a:t> to Q</a:t>
            </a:r>
            <a:r>
              <a:rPr lang="en-US" altLang="en-US" baseline="-25000" dirty="0"/>
              <a:t>1</a:t>
            </a:r>
            <a:r>
              <a:rPr lang="en-US" altLang="en-US" dirty="0"/>
              <a:t> and the multiplier effect is reduced</a:t>
            </a:r>
            <a:r>
              <a:rPr lang="en-US" altLang="en-US" i="1" dirty="0"/>
              <a:t>.</a:t>
            </a:r>
            <a:endParaRPr lang="en-US" altLang="en-US" dirty="0"/>
          </a:p>
        </p:txBody>
      </p:sp>
    </p:spTree>
    <p:extLst>
      <p:ext uri="{BB962C8B-B14F-4D97-AF65-F5344CB8AC3E}">
        <p14:creationId xmlns:p14="http://schemas.microsoft.com/office/powerpoint/2010/main" val="34196219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7393236F-1BB9-414A-B364-74DDD7902021}" type="slidenum">
              <a:rPr lang="en-US" altLang="en-US"/>
              <a:pPr/>
              <a:t>21</a:t>
            </a:fld>
            <a:endParaRPr lang="en-US" altLang="en-US" dirty="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This figure shows a decrease in aggregate demand that causes a recession. If the price level is downwardly inflexible at P</a:t>
            </a:r>
            <a:r>
              <a:rPr lang="en-US" altLang="en-US" baseline="-25000" dirty="0"/>
              <a:t>1</a:t>
            </a:r>
            <a:r>
              <a:rPr lang="en-US" altLang="en-US" dirty="0"/>
              <a:t>, a decline of aggregate demand from AD</a:t>
            </a:r>
            <a:r>
              <a:rPr lang="en-US" altLang="en-US" baseline="-25000" dirty="0"/>
              <a:t>1</a:t>
            </a:r>
            <a:r>
              <a:rPr lang="en-US" altLang="en-US" dirty="0"/>
              <a:t> to AD</a:t>
            </a:r>
            <a:r>
              <a:rPr lang="en-US" altLang="en-US" baseline="-25000" dirty="0"/>
              <a:t>2</a:t>
            </a:r>
            <a:r>
              <a:rPr lang="en-US" altLang="en-US" dirty="0"/>
              <a:t> will move the economy leftward from a to b along the horizontal broken-line segment and reduce real GDP from Q</a:t>
            </a:r>
            <a:r>
              <a:rPr lang="en-US" altLang="en-US" baseline="-25000" dirty="0"/>
              <a:t>f</a:t>
            </a:r>
            <a:r>
              <a:rPr lang="en-US" altLang="en-US" dirty="0"/>
              <a:t> to Q</a:t>
            </a:r>
            <a:r>
              <a:rPr lang="en-US" altLang="en-US" baseline="-25000" dirty="0"/>
              <a:t>1</a:t>
            </a:r>
            <a:r>
              <a:rPr lang="en-US" altLang="en-US" dirty="0"/>
              <a:t>. Idle production capacity, cyclical unemployment, and a recessionary GDP gap (of Q</a:t>
            </a:r>
            <a:r>
              <a:rPr lang="en-US" altLang="en-US" baseline="-25000" dirty="0"/>
              <a:t>1</a:t>
            </a:r>
            <a:r>
              <a:rPr lang="en-US" altLang="en-US" dirty="0"/>
              <a:t> minus Q</a:t>
            </a:r>
            <a:r>
              <a:rPr lang="en-US" altLang="en-US" baseline="-25000" dirty="0"/>
              <a:t>f</a:t>
            </a:r>
            <a:r>
              <a:rPr lang="en-US" altLang="en-US" dirty="0"/>
              <a:t>) will result. If the price level were flexible downward, the decline in aggregate demand would move the economy depicted from a to c instead of from a to b.</a:t>
            </a:r>
          </a:p>
        </p:txBody>
      </p:sp>
    </p:spTree>
    <p:extLst>
      <p:ext uri="{BB962C8B-B14F-4D97-AF65-F5344CB8AC3E}">
        <p14:creationId xmlns:p14="http://schemas.microsoft.com/office/powerpoint/2010/main" val="7688608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09AFDC9D-2BC6-4D50-957C-96515453B151}" type="slidenum">
              <a:rPr lang="en-US" altLang="en-US"/>
              <a:pPr/>
              <a:t>22</a:t>
            </a:fld>
            <a:endParaRPr lang="en-US" altLang="en-US" dirty="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If AD decreases, recession and cyclical unemployment may result. Prices don’t fall easily.</a:t>
            </a:r>
          </a:p>
          <a:p>
            <a:r>
              <a:rPr lang="en-US" altLang="en-US" dirty="0"/>
              <a:t>Fear of price wars keeps prices from being reduced. Businesses fear that if they decrease their price, their rivals may decrease their price even more which could result in a “price war”: successively deeper and deeper price cuts which result in reduced profits for all of the firms.</a:t>
            </a:r>
          </a:p>
          <a:p>
            <a:r>
              <a:rPr lang="en-US" altLang="en-US" dirty="0"/>
              <a:t>Menu costs discourage repeated price changes. Menu costs are the costs businesses incur from printing new price lists or catalogs, re-pricing inventory, and communicating new prices to customers. Firms may wait and see if the decline in aggregate demand is permanent.</a:t>
            </a:r>
          </a:p>
          <a:p>
            <a:r>
              <a:rPr lang="en-US" altLang="en-US" dirty="0"/>
              <a:t>Large parts of the work force are under wage contracts that are not flexible, therefore businesses can’t afford to reduce the price of their products.</a:t>
            </a:r>
          </a:p>
          <a:p>
            <a:r>
              <a:rPr lang="en-US" altLang="en-US" dirty="0"/>
              <a:t>Employers are reluctant to cut wages because of the impact on employee morale, effort, and productivity. Employers seek to pay efficiency wages – wages that maximize work effort and productivity, minimizing cost.</a:t>
            </a:r>
          </a:p>
          <a:p>
            <a:r>
              <a:rPr lang="en-US" altLang="en-US" dirty="0"/>
              <a:t>The minimum wage law is a legal minimum wage for low-skilled labor. Firms that pay minimum wages cannot reduce them when aggregate demand declines.</a:t>
            </a:r>
          </a:p>
        </p:txBody>
      </p:sp>
    </p:spTree>
    <p:extLst>
      <p:ext uri="{BB962C8B-B14F-4D97-AF65-F5344CB8AC3E}">
        <p14:creationId xmlns:p14="http://schemas.microsoft.com/office/powerpoint/2010/main" val="35341195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84B8F537-D4F2-4DFF-B99A-1B803E7D8F59}" type="slidenum">
              <a:rPr lang="en-US" altLang="en-US"/>
              <a:pPr/>
              <a:t>23</a:t>
            </a:fld>
            <a:endParaRPr lang="en-US" altLang="en-US" dirty="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This figure reflects a decrease in aggregate supply that causes cost-push inflation. A leftward shift of aggregate supply from AS</a:t>
            </a:r>
            <a:r>
              <a:rPr lang="en-US" altLang="en-US" baseline="-25000" dirty="0"/>
              <a:t>1</a:t>
            </a:r>
            <a:r>
              <a:rPr lang="en-US" altLang="en-US" dirty="0"/>
              <a:t> to AS</a:t>
            </a:r>
            <a:r>
              <a:rPr lang="en-US" altLang="en-US" baseline="-25000" dirty="0"/>
              <a:t>2</a:t>
            </a:r>
            <a:r>
              <a:rPr lang="en-US" altLang="en-US" dirty="0"/>
              <a:t> raises the price level from P</a:t>
            </a:r>
            <a:r>
              <a:rPr lang="en-US" altLang="en-US" baseline="-25000" dirty="0"/>
              <a:t>1</a:t>
            </a:r>
            <a:r>
              <a:rPr lang="en-US" altLang="en-US" dirty="0"/>
              <a:t> to P</a:t>
            </a:r>
            <a:r>
              <a:rPr lang="en-US" altLang="en-US" baseline="-25000" dirty="0"/>
              <a:t>2</a:t>
            </a:r>
            <a:r>
              <a:rPr lang="en-US" altLang="en-US" dirty="0"/>
              <a:t> and produces cost-push inflation. Real output declines and a recessionary GDP gap (of Q</a:t>
            </a:r>
            <a:r>
              <a:rPr lang="en-US" altLang="en-US" baseline="-25000" dirty="0"/>
              <a:t>1</a:t>
            </a:r>
            <a:r>
              <a:rPr lang="en-US" altLang="en-US" dirty="0"/>
              <a:t> minus Q</a:t>
            </a:r>
            <a:r>
              <a:rPr lang="en-US" altLang="en-US" baseline="-25000" dirty="0"/>
              <a:t>f</a:t>
            </a:r>
            <a:r>
              <a:rPr lang="en-US" altLang="en-US" dirty="0"/>
              <a:t>) occurs.</a:t>
            </a:r>
          </a:p>
        </p:txBody>
      </p:sp>
    </p:spTree>
    <p:extLst>
      <p:ext uri="{BB962C8B-B14F-4D97-AF65-F5344CB8AC3E}">
        <p14:creationId xmlns:p14="http://schemas.microsoft.com/office/powerpoint/2010/main" val="35655611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32AC8062-D65B-4B41-9965-C503CFC6A73F}" type="slidenum">
              <a:rPr lang="en-US" altLang="en-US"/>
              <a:pPr/>
              <a:t>24</a:t>
            </a:fld>
            <a:endParaRPr lang="en-US" altLang="en-US" dirty="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This figure illustrates growth, full employment, and relative price stability. Normally, an increase in aggregate demand from AD</a:t>
            </a:r>
            <a:r>
              <a:rPr lang="en-US" altLang="en-US" baseline="-25000" dirty="0"/>
              <a:t>1</a:t>
            </a:r>
            <a:r>
              <a:rPr lang="en-US" altLang="en-US" dirty="0"/>
              <a:t> to AD</a:t>
            </a:r>
            <a:r>
              <a:rPr lang="en-US" altLang="en-US" baseline="-25000" dirty="0"/>
              <a:t>2</a:t>
            </a:r>
            <a:r>
              <a:rPr lang="en-US" altLang="en-US" dirty="0"/>
              <a:t> would move the economy from a to b along AS</a:t>
            </a:r>
            <a:r>
              <a:rPr lang="en-US" altLang="en-US" baseline="-25000" dirty="0"/>
              <a:t>1</a:t>
            </a:r>
            <a:r>
              <a:rPr lang="en-US" altLang="en-US" dirty="0"/>
              <a:t>. Real output would expand to Q</a:t>
            </a:r>
            <a:r>
              <a:rPr lang="en-US" altLang="en-US" baseline="-25000" dirty="0"/>
              <a:t>2</a:t>
            </a:r>
            <a:r>
              <a:rPr lang="en-US" altLang="en-US" dirty="0"/>
              <a:t>, and inflation would result (P</a:t>
            </a:r>
            <a:r>
              <a:rPr lang="en-US" altLang="en-US" baseline="-25000" dirty="0"/>
              <a:t>1</a:t>
            </a:r>
            <a:r>
              <a:rPr lang="en-US" altLang="en-US" dirty="0"/>
              <a:t> to P</a:t>
            </a:r>
            <a:r>
              <a:rPr lang="en-US" altLang="en-US" baseline="-25000" dirty="0"/>
              <a:t>3</a:t>
            </a:r>
            <a:r>
              <a:rPr lang="en-US" altLang="en-US" dirty="0"/>
              <a:t>). But in the late 1990s, significant increases in productivity shifted the aggregate supply curve, as shown by AS</a:t>
            </a:r>
            <a:r>
              <a:rPr lang="en-US" altLang="en-US" baseline="-25000" dirty="0"/>
              <a:t>1</a:t>
            </a:r>
            <a:r>
              <a:rPr lang="en-US" altLang="en-US" dirty="0"/>
              <a:t> to AS</a:t>
            </a:r>
            <a:r>
              <a:rPr lang="en-US" altLang="en-US" baseline="-25000" dirty="0"/>
              <a:t>2</a:t>
            </a:r>
            <a:r>
              <a:rPr lang="en-US" altLang="en-US" dirty="0"/>
              <a:t>. The economy moved from a to c rather than from a to b. It experienced strong economic growth (Q</a:t>
            </a:r>
            <a:r>
              <a:rPr lang="en-US" altLang="en-US" baseline="-25000" dirty="0"/>
              <a:t>1</a:t>
            </a:r>
            <a:r>
              <a:rPr lang="en-US" altLang="en-US" dirty="0"/>
              <a:t> to Q</a:t>
            </a:r>
            <a:r>
              <a:rPr lang="en-US" altLang="en-US" baseline="-25000" dirty="0"/>
              <a:t>3</a:t>
            </a:r>
            <a:r>
              <a:rPr lang="en-US" altLang="en-US" dirty="0"/>
              <a:t>), full employment, and only very mild inflation (P</a:t>
            </a:r>
            <a:r>
              <a:rPr lang="en-US" altLang="en-US" baseline="-25000" dirty="0"/>
              <a:t>1</a:t>
            </a:r>
            <a:r>
              <a:rPr lang="en-US" altLang="en-US" dirty="0"/>
              <a:t> to P</a:t>
            </a:r>
            <a:r>
              <a:rPr lang="en-US" altLang="en-US" baseline="-25000" dirty="0"/>
              <a:t>2</a:t>
            </a:r>
            <a:r>
              <a:rPr lang="en-US" altLang="en-US" dirty="0"/>
              <a:t>) before receding in March 2001.</a:t>
            </a:r>
          </a:p>
        </p:txBody>
      </p:sp>
    </p:spTree>
    <p:extLst>
      <p:ext uri="{BB962C8B-B14F-4D97-AF65-F5344CB8AC3E}">
        <p14:creationId xmlns:p14="http://schemas.microsoft.com/office/powerpoint/2010/main" val="11172750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22D8DFB6-23F8-48D0-B4B0-305514F77BF2}" type="slidenum">
              <a:rPr lang="en-US" altLang="en-US"/>
              <a:pPr/>
              <a:t>25</a:t>
            </a:fld>
            <a:endParaRPr lang="en-US" altLang="en-US" dirty="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Aggregate demand stimulus helped to prevent the 2007 to 2009 recession from becoming another Great Depression. The issue debated recently has been why the recovery has been substantially weaker than anticipated. It is widely believed that the collapse of the housing market in 2006 was the stimulus that pushed the country into the recession. So many banks and financial institutions failed as a result that public officials felt compelled to intervene by using both monetary and fiscal policy tools. The Federal Reserve lowered short-term interest rates to almost zero in order to stimulate investment and consumption. At the same time, the federal government undertook a massive public spending program to increase demand. While these actions are credited with preventing a much worse downturn, much concern has been expressed over the slow recovery that ensued.</a:t>
            </a:r>
          </a:p>
        </p:txBody>
      </p:sp>
    </p:spTree>
    <p:extLst>
      <p:ext uri="{BB962C8B-B14F-4D97-AF65-F5344CB8AC3E}">
        <p14:creationId xmlns:p14="http://schemas.microsoft.com/office/powerpoint/2010/main" val="7352936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While the economy has improved, both GDP growth and unemployment have failed to resume pre-recession levels. Explanations as to why range from the high debt load built up during the bubble years that still must be paid, increased savings rates, and the fact that the recession did not impact all sectors of the economy equally so the stimulus did not affect all sectors. A related problem focuses on the fact that the increased government spending seems to have resulted mainly in price increases rather than output increases.</a:t>
            </a:r>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53BDDEC9-F78E-405B-BDD3-6C542A698C3F}" type="slidenum">
              <a:rPr lang="en-US" altLang="en-US"/>
              <a:pPr/>
              <a:t>26</a:t>
            </a:fld>
            <a:endParaRPr lang="en-US" altLang="en-US" dirty="0"/>
          </a:p>
        </p:txBody>
      </p:sp>
    </p:spTree>
    <p:extLst>
      <p:ext uri="{BB962C8B-B14F-4D97-AF65-F5344CB8AC3E}">
        <p14:creationId xmlns:p14="http://schemas.microsoft.com/office/powerpoint/2010/main" val="599557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1E9A4DFE-22F6-4E4F-9626-778CB66513D3}" type="slidenum">
              <a:rPr lang="en-US" altLang="en-US"/>
              <a:pPr/>
              <a:t>3</a:t>
            </a:fld>
            <a:endParaRPr lang="en-US" altLang="en-US" dirty="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This figure depicts the aggregate demand curve. The downsloping aggregate demand curve, AD, indicates an inverse (or negative) relationship between the price level and the amount of real output purchased.</a:t>
            </a:r>
          </a:p>
        </p:txBody>
      </p:sp>
    </p:spTree>
    <p:extLst>
      <p:ext uri="{BB962C8B-B14F-4D97-AF65-F5344CB8AC3E}">
        <p14:creationId xmlns:p14="http://schemas.microsoft.com/office/powerpoint/2010/main" val="11862877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103F2377-2EC0-4153-A681-5CA8BDC5BE53}" type="slidenum">
              <a:rPr lang="en-US" altLang="en-US"/>
              <a:pPr/>
              <a:t>4</a:t>
            </a:fld>
            <a:endParaRPr lang="en-US" altLang="en-US" dirty="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Determinants of aggregate demand are the “other things” (besides price level) that can cause a shift or change in demand.</a:t>
            </a:r>
          </a:p>
          <a:p>
            <a:r>
              <a:rPr lang="en-US" altLang="en-US" dirty="0"/>
              <a:t>Effects of the following determinants are discussed in more detail on the slides following the graph.</a:t>
            </a:r>
          </a:p>
          <a:p>
            <a:r>
              <a:rPr lang="en-US" altLang="en-US" dirty="0"/>
              <a:t>1. Changes in consumer spending, which can be caused by changes in several factors: consumer wealth, consumer expectations, household debt, and taxes.</a:t>
            </a:r>
          </a:p>
          <a:p>
            <a:r>
              <a:rPr lang="en-US" altLang="en-US" dirty="0"/>
              <a:t>2. Changes in investment spending, which can be caused by changes in real interest rates. Another factor is expected returns which are a function of: expected future business conditions, technology, degree of excess capacity, and business taxes.</a:t>
            </a:r>
          </a:p>
          <a:p>
            <a:pPr>
              <a:buFontTx/>
              <a:buAutoNum type="arabicPeriod" startAt="3"/>
            </a:pPr>
            <a:r>
              <a:rPr lang="en-US" altLang="en-US" dirty="0"/>
              <a:t> Changes in government spending</a:t>
            </a:r>
          </a:p>
          <a:p>
            <a:pPr>
              <a:buFontTx/>
              <a:buAutoNum type="arabicPeriod" startAt="3"/>
            </a:pPr>
            <a:r>
              <a:rPr lang="en-US" altLang="en-US" dirty="0"/>
              <a:t> Changes in net export spending unrelated to price level, which may be caused by changes in other factors such as: national incomes abroad and exchange rates.</a:t>
            </a:r>
          </a:p>
        </p:txBody>
      </p:sp>
    </p:spTree>
    <p:extLst>
      <p:ext uri="{BB962C8B-B14F-4D97-AF65-F5344CB8AC3E}">
        <p14:creationId xmlns:p14="http://schemas.microsoft.com/office/powerpoint/2010/main" val="21211193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248DE834-AC49-4C25-8931-F613AA7845D9}" type="slidenum">
              <a:rPr lang="en-US" altLang="en-US"/>
              <a:pPr/>
              <a:t>5</a:t>
            </a:fld>
            <a:endParaRPr lang="en-US" altLang="en-US" dirty="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This figure shows changes in aggregate demand.</a:t>
            </a:r>
          </a:p>
          <a:p>
            <a:pPr eaLnBrk="1" hangingPunct="1"/>
            <a:r>
              <a:rPr lang="en-US" altLang="en-US" dirty="0"/>
              <a:t>A change in one or more of the listed determinants of aggregate demand will shift the aggregate demand curve. The rightward shift from AD</a:t>
            </a:r>
            <a:r>
              <a:rPr lang="en-US" altLang="en-US" baseline="-25000" dirty="0"/>
              <a:t>1</a:t>
            </a:r>
            <a:r>
              <a:rPr lang="en-US" altLang="en-US" dirty="0"/>
              <a:t> to AD</a:t>
            </a:r>
            <a:r>
              <a:rPr lang="en-US" altLang="en-US" baseline="-25000" dirty="0"/>
              <a:t>2</a:t>
            </a:r>
            <a:r>
              <a:rPr lang="en-US" altLang="en-US" dirty="0"/>
              <a:t> represents an increase in aggregate demand; the leftward shift from AD</a:t>
            </a:r>
            <a:r>
              <a:rPr lang="en-US" altLang="en-US" baseline="-25000" dirty="0"/>
              <a:t>1 </a:t>
            </a:r>
            <a:r>
              <a:rPr lang="en-US" altLang="en-US" dirty="0"/>
              <a:t>to AD</a:t>
            </a:r>
            <a:r>
              <a:rPr lang="en-US" altLang="en-US" baseline="-25000" dirty="0"/>
              <a:t>3</a:t>
            </a:r>
            <a:r>
              <a:rPr lang="en-US" altLang="en-US" dirty="0"/>
              <a:t> shows a decrease in aggregate demand. The vertical distances between AD</a:t>
            </a:r>
            <a:r>
              <a:rPr lang="en-US" altLang="en-US" baseline="-25000" dirty="0"/>
              <a:t>1</a:t>
            </a:r>
            <a:r>
              <a:rPr lang="en-US" altLang="en-US" dirty="0"/>
              <a:t> and the dashed lines represent the initial changes in spending. Through the multiplier effect, that spending produces the full shifts of the curves.</a:t>
            </a:r>
          </a:p>
        </p:txBody>
      </p:sp>
    </p:spTree>
    <p:extLst>
      <p:ext uri="{BB962C8B-B14F-4D97-AF65-F5344CB8AC3E}">
        <p14:creationId xmlns:p14="http://schemas.microsoft.com/office/powerpoint/2010/main" val="22520716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AA3BCC28-050A-488B-AE15-4BA99B55AE59}" type="slidenum">
              <a:rPr lang="en-US" altLang="en-US"/>
              <a:pPr/>
              <a:t>6</a:t>
            </a:fld>
            <a:endParaRPr lang="en-US" altLang="en-US" dirty="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Consumer wealth is the difference between household assets (homes and stocks and bonds) and liabilities (loans and credit cards). The value of the assets can change and the consumer will react by spending more as asset values increase and spending less as asset values decrease.</a:t>
            </a:r>
          </a:p>
          <a:p>
            <a:pPr eaLnBrk="1" hangingPunct="1"/>
            <a:r>
              <a:rPr lang="en-US" altLang="en-US" dirty="0"/>
              <a:t>Households can borrow in order to spend more which increases AD and if the household reduces spending in order to pay off household debt, AD decreases.</a:t>
            </a:r>
          </a:p>
          <a:p>
            <a:pPr eaLnBrk="1" hangingPunct="1"/>
            <a:r>
              <a:rPr lang="en-US" altLang="en-US" dirty="0"/>
              <a:t>Expectations of future higher incomes or higher prices will increase current household spending and AD; expectations of lower household spending or lower prices will decrease AD.</a:t>
            </a:r>
          </a:p>
          <a:p>
            <a:pPr eaLnBrk="1" hangingPunct="1"/>
            <a:r>
              <a:rPr lang="en-US" altLang="en-US" dirty="0"/>
              <a:t>A reduction in personal income taxes increases disposable income and increases spending by the household, increasing AD; an increase in taxes will decrease disposable income and decrease household spending, decreasing AD.</a:t>
            </a:r>
          </a:p>
        </p:txBody>
      </p:sp>
    </p:spTree>
    <p:extLst>
      <p:ext uri="{BB962C8B-B14F-4D97-AF65-F5344CB8AC3E}">
        <p14:creationId xmlns:p14="http://schemas.microsoft.com/office/powerpoint/2010/main" val="19434008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6E389737-BB57-4628-8F33-7A37A04EF46F}" type="slidenum">
              <a:rPr lang="en-US" altLang="en-US"/>
              <a:pPr/>
              <a:t>7</a:t>
            </a:fld>
            <a:endParaRPr lang="en-US" altLang="en-US"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Investment spending is spending on capital goods. Increases in investment spending increases AD; decreases in investment goods decreases AD.</a:t>
            </a:r>
          </a:p>
          <a:p>
            <a:pPr eaLnBrk="1" hangingPunct="1"/>
            <a:r>
              <a:rPr lang="en-US" altLang="en-US" dirty="0"/>
              <a:t>As real interest rates increase, the cost of borrowing increases and subsequently less will be borrowed resulting in less money spent, reducing AD. On the other hand, a decrease in real interest rates will increase borrowing and subsequently investment spending will increase AD.</a:t>
            </a:r>
          </a:p>
          <a:p>
            <a:pPr eaLnBrk="1" hangingPunct="1"/>
            <a:r>
              <a:rPr lang="en-US" altLang="en-US" dirty="0"/>
              <a:t>If business owners and managers are optimistic about future expected returns they will spend more now increasing AD and if expected returns are less than favorable they will spend less now reducing AD.</a:t>
            </a:r>
          </a:p>
          <a:p>
            <a:pPr eaLnBrk="1" hangingPunct="1"/>
            <a:r>
              <a:rPr lang="en-US" altLang="en-US" dirty="0"/>
              <a:t>New technologies enhance future expected returns and thus motivate businesses to spend money on the new technology increasing AD.</a:t>
            </a:r>
          </a:p>
          <a:p>
            <a:pPr eaLnBrk="1" hangingPunct="1"/>
            <a:r>
              <a:rPr lang="en-US" altLang="en-US" dirty="0"/>
              <a:t>If excess capacity increases, businesses will decrease current spending, decreasing AD. If excess capacity decreases, businesses will increase spending in order to expand operations, increasing AD.</a:t>
            </a:r>
          </a:p>
          <a:p>
            <a:pPr eaLnBrk="1" hangingPunct="1"/>
            <a:r>
              <a:rPr lang="en-US" altLang="en-US" dirty="0"/>
              <a:t>An increase in business taxes will decrease the amount of after-tax income for businesses, reducing the amount of spending businesses are capable of, reducing AD. A decrease in business taxes will have the opposite effect on AD.</a:t>
            </a:r>
          </a:p>
          <a:p>
            <a:pPr eaLnBrk="1" hangingPunct="1"/>
            <a:endParaRPr lang="en-US" altLang="en-US" dirty="0"/>
          </a:p>
        </p:txBody>
      </p:sp>
    </p:spTree>
    <p:extLst>
      <p:ext uri="{BB962C8B-B14F-4D97-AF65-F5344CB8AC3E}">
        <p14:creationId xmlns:p14="http://schemas.microsoft.com/office/powerpoint/2010/main" val="27322111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4BAD1EFC-CC93-4873-9BB4-0D7C9F54DA17}" type="slidenum">
              <a:rPr lang="en-US" altLang="en-US"/>
              <a:pPr/>
              <a:t>8</a:t>
            </a:fld>
            <a:endParaRPr lang="en-US" altLang="en-US" dirty="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Other things equal, if government spending increases, AD increases. An example would be of the government spending more on transportation projects.</a:t>
            </a:r>
          </a:p>
          <a:p>
            <a:pPr eaLnBrk="1" hangingPunct="1"/>
            <a:r>
              <a:rPr lang="en-US" altLang="en-US" dirty="0"/>
              <a:t>If government spending decreases, AD decreases. An example of this is less military spending.</a:t>
            </a:r>
          </a:p>
        </p:txBody>
      </p:sp>
    </p:spTree>
    <p:extLst>
      <p:ext uri="{BB962C8B-B14F-4D97-AF65-F5344CB8AC3E}">
        <p14:creationId xmlns:p14="http://schemas.microsoft.com/office/powerpoint/2010/main" val="25297951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F91EDA3-049F-448B-8E05-0A693EC1AEA1}" type="slidenum">
              <a:rPr lang="en-US" altLang="en-US"/>
              <a:pPr/>
              <a:t>9</a:t>
            </a:fld>
            <a:endParaRPr lang="en-US" altLang="en-US" dirty="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If net export spending rises, AD rises. If net export spending declines, AD declines. As the national incomes of trading partners of the U.S. increase, they are more able to purchase U.S. produced goods and services which increases AD. If the foreign nations’ incomes decline, the opposite occurs.</a:t>
            </a:r>
          </a:p>
          <a:p>
            <a:pPr eaLnBrk="1" hangingPunct="1"/>
            <a:r>
              <a:rPr lang="en-US" altLang="en-US" dirty="0"/>
              <a:t>If the dollar depreciates, AD increases. Depreciation of the dollar encourages U.S. exports since U.S. products become less expensive, as foreign buyers can obtain more dollars for their currency. Conversely, dollar depreciation discourages import buying in the U.S. because our dollars can’t be exchanged for as much foreign currency. AD can decrease through changes in currency exchange rates if the U.S. dollar appreciates. The currency appreciation of the dollar discourages U.S. exports because now U.S. goods are relatively more expensive than before since it takes more of the foreign currency to buy the U.S. dollar. This will also encourage more import spending since the U.S. dollar can buy more of another nation’s currency than before. Net exports will decline which reduces AD.</a:t>
            </a:r>
          </a:p>
        </p:txBody>
      </p:sp>
    </p:spTree>
    <p:extLst>
      <p:ext uri="{BB962C8B-B14F-4D97-AF65-F5344CB8AC3E}">
        <p14:creationId xmlns:p14="http://schemas.microsoft.com/office/powerpoint/2010/main" val="4236610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776846DB-90D9-4A18-BFE1-01A718EFE88B}" type="slidenum">
              <a:rPr lang="en-US" altLang="en-US"/>
              <a:pPr>
                <a:defRPr/>
              </a:pPr>
              <a:t>‹#›</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Date Placeholder 3"/>
          <p:cNvSpPr>
            <a:spLocks noGrp="1"/>
          </p:cNvSpPr>
          <p:nvPr>
            <p:ph type="dt" sz="half" idx="12"/>
          </p:nvPr>
        </p:nvSpPr>
        <p:spPr/>
        <p:txBody>
          <a:bodyPr/>
          <a:lstStyle>
            <a:lvl1pPr>
              <a:defRPr/>
            </a:lvl1pPr>
          </a:lstStyle>
          <a:p>
            <a:pPr>
              <a:defRPr/>
            </a:pPr>
            <a:endParaRPr lang="en-US" dirty="0"/>
          </a:p>
        </p:txBody>
      </p:sp>
    </p:spTree>
    <p:extLst>
      <p:ext uri="{BB962C8B-B14F-4D97-AF65-F5344CB8AC3E}">
        <p14:creationId xmlns:p14="http://schemas.microsoft.com/office/powerpoint/2010/main" val="2471612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pPr>
              <a:defRPr/>
            </a:pPr>
            <a:fld id="{81D5ABEB-9159-4E93-9DB1-42A65A8002D3}" type="slidenum">
              <a:rPr lang="en-US" altLang="en-US"/>
              <a:pPr>
                <a:defRPr/>
              </a:pPr>
              <a:t>‹#›</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Date Placeholder 3"/>
          <p:cNvSpPr>
            <a:spLocks noGrp="1"/>
          </p:cNvSpPr>
          <p:nvPr>
            <p:ph type="dt" sz="half" idx="12"/>
          </p:nvPr>
        </p:nvSpPr>
        <p:spPr/>
        <p:txBody>
          <a:bodyPr/>
          <a:lstStyle>
            <a:lvl1pPr>
              <a:defRPr/>
            </a:lvl1pPr>
          </a:lstStyle>
          <a:p>
            <a:pPr>
              <a:defRPr/>
            </a:pPr>
            <a:endParaRPr lang="en-US" dirty="0"/>
          </a:p>
        </p:txBody>
      </p:sp>
    </p:spTree>
    <p:extLst>
      <p:ext uri="{BB962C8B-B14F-4D97-AF65-F5344CB8AC3E}">
        <p14:creationId xmlns:p14="http://schemas.microsoft.com/office/powerpoint/2010/main" val="244753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pPr>
              <a:defRPr/>
            </a:pPr>
            <a:fld id="{AB682DFA-9602-4A1C-83E0-F351E6DDC798}" type="slidenum">
              <a:rPr lang="en-US" altLang="en-US"/>
              <a:pPr>
                <a:defRPr/>
              </a:pPr>
              <a:t>‹#›</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Date Placeholder 3"/>
          <p:cNvSpPr>
            <a:spLocks noGrp="1"/>
          </p:cNvSpPr>
          <p:nvPr>
            <p:ph type="dt" sz="half" idx="12"/>
          </p:nvPr>
        </p:nvSpPr>
        <p:spPr/>
        <p:txBody>
          <a:bodyPr/>
          <a:lstStyle>
            <a:lvl1pPr>
              <a:defRPr/>
            </a:lvl1pPr>
          </a:lstStyle>
          <a:p>
            <a:pPr>
              <a:defRPr/>
            </a:pPr>
            <a:endParaRPr lang="en-US" dirty="0"/>
          </a:p>
        </p:txBody>
      </p:sp>
    </p:spTree>
    <p:extLst>
      <p:ext uri="{BB962C8B-B14F-4D97-AF65-F5344CB8AC3E}">
        <p14:creationId xmlns:p14="http://schemas.microsoft.com/office/powerpoint/2010/main" val="3752753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5"/>
          <p:cNvSpPr txBox="1">
            <a:spLocks noChangeArrowheads="1"/>
          </p:cNvSpPr>
          <p:nvPr/>
        </p:nvSpPr>
        <p:spPr bwMode="auto">
          <a:xfrm>
            <a:off x="7143750" y="6540500"/>
            <a:ext cx="1782763" cy="179388"/>
          </a:xfrm>
          <a:prstGeom prst="rect">
            <a:avLst/>
          </a:prstGeom>
          <a:noFill/>
          <a:ln w="9525">
            <a:noFill/>
            <a:round/>
            <a:headEnd/>
            <a:tailEnd/>
          </a:ln>
          <a:effectLst/>
        </p:spPr>
        <p:txBody>
          <a:bodyPr lIns="0" tIns="0" rIns="0" bIns="0"/>
          <a:lstStyle>
            <a:lvl1pPr>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1pPr>
            <a:lvl2pPr marL="742950" indent="-285750">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2pPr>
            <a:lvl3pPr marL="1143000" indent="-228600">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3pPr>
            <a:lvl4pPr marL="1600200" indent="-228600">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4pPr>
            <a:lvl5pPr marL="2057400" indent="-228600">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9pPr>
          </a:lstStyle>
          <a:p>
            <a:pPr algn="r" eaLnBrk="1" hangingPunct="1">
              <a:lnSpc>
                <a:spcPct val="102000"/>
              </a:lnSpc>
              <a:buFont typeface="Wingdings" panose="05000000000000000000" pitchFamily="2" charset="2"/>
              <a:buNone/>
              <a:defRPr/>
            </a:pPr>
            <a:r>
              <a:rPr lang="en-US" altLang="en-US" sz="1000" dirty="0">
                <a:latin typeface="Calibri" panose="020F0502020204030204" pitchFamily="34" charset="0"/>
                <a:cs typeface="Tahoma" panose="020B0604030504040204" pitchFamily="34" charset="0"/>
              </a:rPr>
              <a:t>32-</a:t>
            </a:r>
            <a:fld id="{F08F341E-1522-45A3-BD29-1D6723319606}" type="slidenum">
              <a:rPr lang="en-US" altLang="en-US" sz="1000" smtClean="0">
                <a:latin typeface="Calibri" panose="020F0502020204030204" pitchFamily="34" charset="0"/>
                <a:cs typeface="Tahoma" panose="020B0604030504040204" pitchFamily="34" charset="0"/>
              </a:rPr>
              <a:pPr algn="r" eaLnBrk="1" hangingPunct="1">
                <a:lnSpc>
                  <a:spcPct val="102000"/>
                </a:lnSpc>
                <a:buFont typeface="Wingdings" panose="05000000000000000000" pitchFamily="2" charset="2"/>
                <a:buNone/>
                <a:defRPr/>
              </a:pPr>
              <a:t>‹#›</a:t>
            </a:fld>
            <a:endParaRPr lang="en-US" altLang="en-US" sz="1000" dirty="0">
              <a:latin typeface="Calibri" panose="020F0502020204030204" pitchFamily="34" charset="0"/>
              <a:cs typeface="Tahoma" panose="020B0604030504040204" pitchFamily="34" charset="0"/>
            </a:endParaRP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wrap="square" numCol="1" anchorCtr="0" compatLnSpc="1">
            <a:prstTxWarp prst="textNoShape">
              <a:avLst/>
            </a:prstTxWarp>
          </a:bodyPr>
          <a:lstStyle>
            <a:lvl1pPr>
              <a:defRPr smtClean="0">
                <a:ea typeface="MS PGothic" panose="020B0600070205080204" pitchFamily="34" charset="-128"/>
              </a:defRPr>
            </a:lvl1pPr>
          </a:lstStyle>
          <a:p>
            <a:pPr>
              <a:defRPr/>
            </a:pPr>
            <a:fld id="{E0BE1543-519E-4409-898F-BC39952B168D}" type="datetimeFigureOut">
              <a:rPr lang="en-US" altLang="en-US"/>
              <a:pPr>
                <a:defRPr/>
              </a:pPr>
              <a:t>5/4/2017</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smtClean="0"/>
            </a:lvl1pPr>
          </a:lstStyle>
          <a:p>
            <a:pPr>
              <a:defRPr/>
            </a:pPr>
            <a:fld id="{8DE5E951-6F05-4BAB-9E2D-178923276D86}" type="slidenum">
              <a:rPr lang="en-US" altLang="en-US"/>
              <a:pPr>
                <a:defRPr/>
              </a:pPr>
              <a:t>‹#›</a:t>
            </a:fld>
            <a:endParaRPr lang="en-US" altLang="en-US" dirty="0"/>
          </a:p>
        </p:txBody>
      </p:sp>
    </p:spTree>
    <p:extLst>
      <p:ext uri="{BB962C8B-B14F-4D97-AF65-F5344CB8AC3E}">
        <p14:creationId xmlns:p14="http://schemas.microsoft.com/office/powerpoint/2010/main" val="1740259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2EEF300E-1461-4E74-8B23-DA2976F9A942}" type="slidenum">
              <a:rPr lang="en-US" altLang="en-US"/>
              <a:pPr>
                <a:defRPr/>
              </a:pPr>
              <a:t>‹#›</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Date Placeholder 3"/>
          <p:cNvSpPr>
            <a:spLocks noGrp="1"/>
          </p:cNvSpPr>
          <p:nvPr>
            <p:ph type="dt" sz="half" idx="12"/>
          </p:nvPr>
        </p:nvSpPr>
        <p:spPr/>
        <p:txBody>
          <a:bodyPr/>
          <a:lstStyle>
            <a:lvl1pPr>
              <a:defRPr/>
            </a:lvl1pPr>
          </a:lstStyle>
          <a:p>
            <a:pPr>
              <a:defRPr/>
            </a:pPr>
            <a:endParaRPr lang="en-US" dirty="0"/>
          </a:p>
        </p:txBody>
      </p:sp>
    </p:spTree>
    <p:extLst>
      <p:ext uri="{BB962C8B-B14F-4D97-AF65-F5344CB8AC3E}">
        <p14:creationId xmlns:p14="http://schemas.microsoft.com/office/powerpoint/2010/main" val="2753435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EC0642A5-C2FE-4378-82A9-01AF06E0085A}" type="slidenum">
              <a:rPr lang="en-US" altLang="en-US"/>
              <a:pPr>
                <a:defRPr/>
              </a:pPr>
              <a:t>‹#›</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Date Placeholder 3"/>
          <p:cNvSpPr>
            <a:spLocks noGrp="1"/>
          </p:cNvSpPr>
          <p:nvPr>
            <p:ph type="dt" sz="half" idx="12"/>
          </p:nvPr>
        </p:nvSpPr>
        <p:spPr/>
        <p:txBody>
          <a:bodyPr/>
          <a:lstStyle>
            <a:lvl1pPr>
              <a:defRPr/>
            </a:lvl1pPr>
          </a:lstStyle>
          <a:p>
            <a:pPr>
              <a:defRPr/>
            </a:pPr>
            <a:endParaRPr lang="en-US" dirty="0"/>
          </a:p>
        </p:txBody>
      </p:sp>
    </p:spTree>
    <p:extLst>
      <p:ext uri="{BB962C8B-B14F-4D97-AF65-F5344CB8AC3E}">
        <p14:creationId xmlns:p14="http://schemas.microsoft.com/office/powerpoint/2010/main" val="2917265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a:ln/>
        </p:spPr>
        <p:txBody>
          <a:bodyPr/>
          <a:lstStyle>
            <a:lvl1pPr>
              <a:defRPr/>
            </a:lvl1pPr>
          </a:lstStyle>
          <a:p>
            <a:pPr>
              <a:defRPr/>
            </a:pPr>
            <a:fld id="{DDAAAA7D-2EEB-4381-9F9F-25D388774711}" type="slidenum">
              <a:rPr lang="en-US" altLang="en-US"/>
              <a:pPr>
                <a:defRPr/>
              </a:pPr>
              <a:t>‹#›</a:t>
            </a:fld>
            <a:endParaRPr lang="en-US" alt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Date Placeholder 3"/>
          <p:cNvSpPr>
            <a:spLocks noGrp="1"/>
          </p:cNvSpPr>
          <p:nvPr>
            <p:ph type="dt" sz="half" idx="12"/>
          </p:nvPr>
        </p:nvSpPr>
        <p:spPr/>
        <p:txBody>
          <a:bodyPr/>
          <a:lstStyle>
            <a:lvl1pPr>
              <a:defRPr/>
            </a:lvl1pPr>
          </a:lstStyle>
          <a:p>
            <a:pPr>
              <a:defRPr/>
            </a:pPr>
            <a:endParaRPr lang="en-US" dirty="0"/>
          </a:p>
        </p:txBody>
      </p:sp>
    </p:spTree>
    <p:extLst>
      <p:ext uri="{BB962C8B-B14F-4D97-AF65-F5344CB8AC3E}">
        <p14:creationId xmlns:p14="http://schemas.microsoft.com/office/powerpoint/2010/main" val="749589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10"/>
          </p:nvPr>
        </p:nvSpPr>
        <p:spPr>
          <a:ln/>
        </p:spPr>
        <p:txBody>
          <a:bodyPr/>
          <a:lstStyle>
            <a:lvl1pPr>
              <a:defRPr/>
            </a:lvl1pPr>
          </a:lstStyle>
          <a:p>
            <a:pPr>
              <a:defRPr/>
            </a:pPr>
            <a:fld id="{15387779-E0D0-4A0A-A809-1246D3E21670}" type="slidenum">
              <a:rPr lang="en-US" altLang="en-US"/>
              <a:pPr>
                <a:defRPr/>
              </a:pPr>
              <a:t>‹#›</a:t>
            </a:fld>
            <a:endParaRPr lang="en-US" alt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Date Placeholder 3"/>
          <p:cNvSpPr>
            <a:spLocks noGrp="1"/>
          </p:cNvSpPr>
          <p:nvPr>
            <p:ph type="dt" sz="half" idx="12"/>
          </p:nvPr>
        </p:nvSpPr>
        <p:spPr/>
        <p:txBody>
          <a:bodyPr/>
          <a:lstStyle>
            <a:lvl1pPr>
              <a:defRPr/>
            </a:lvl1pPr>
          </a:lstStyle>
          <a:p>
            <a:pPr>
              <a:defRPr/>
            </a:pPr>
            <a:endParaRPr lang="en-US" dirty="0"/>
          </a:p>
        </p:txBody>
      </p:sp>
      <p:sp>
        <p:nvSpPr>
          <p:cNvPr id="6" name="Rectangle 5"/>
          <p:cNvSpPr txBox="1">
            <a:spLocks noChangeArrowheads="1"/>
          </p:cNvSpPr>
          <p:nvPr userDrawn="1"/>
        </p:nvSpPr>
        <p:spPr bwMode="auto">
          <a:xfrm>
            <a:off x="7143750" y="6540500"/>
            <a:ext cx="1782763" cy="179388"/>
          </a:xfrm>
          <a:prstGeom prst="rect">
            <a:avLst/>
          </a:prstGeom>
          <a:noFill/>
          <a:ln w="9525">
            <a:noFill/>
            <a:round/>
            <a:headEnd/>
            <a:tailEnd/>
          </a:ln>
          <a:effectLst/>
        </p:spPr>
        <p:txBody>
          <a:bodyPr lIns="0" tIns="0" rIns="0" bIns="0"/>
          <a:lstStyle>
            <a:lvl1pPr>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1pPr>
            <a:lvl2pPr marL="742950" indent="-285750">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2pPr>
            <a:lvl3pPr marL="1143000" indent="-228600">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3pPr>
            <a:lvl4pPr marL="1600200" indent="-228600">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4pPr>
            <a:lvl5pPr marL="2057400" indent="-228600">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9pPr>
          </a:lstStyle>
          <a:p>
            <a:pPr algn="r" eaLnBrk="1" hangingPunct="1">
              <a:lnSpc>
                <a:spcPct val="102000"/>
              </a:lnSpc>
              <a:buFont typeface="Wingdings" panose="05000000000000000000" pitchFamily="2" charset="2"/>
              <a:buNone/>
              <a:defRPr/>
            </a:pPr>
            <a:r>
              <a:rPr lang="en-US" altLang="en-US" sz="1000" dirty="0">
                <a:latin typeface="Calibri" panose="020F0502020204030204" pitchFamily="34" charset="0"/>
                <a:cs typeface="Tahoma" panose="020B0604030504040204" pitchFamily="34" charset="0"/>
              </a:rPr>
              <a:t>32-</a:t>
            </a:r>
            <a:fld id="{F08F341E-1522-45A3-BD29-1D6723319606}" type="slidenum">
              <a:rPr lang="en-US" altLang="en-US" sz="1000" smtClean="0">
                <a:latin typeface="Calibri" panose="020F0502020204030204" pitchFamily="34" charset="0"/>
                <a:cs typeface="Tahoma" panose="020B0604030504040204" pitchFamily="34" charset="0"/>
              </a:rPr>
              <a:pPr algn="r" eaLnBrk="1" hangingPunct="1">
                <a:lnSpc>
                  <a:spcPct val="102000"/>
                </a:lnSpc>
                <a:buFont typeface="Wingdings" panose="05000000000000000000" pitchFamily="2" charset="2"/>
                <a:buNone/>
                <a:defRPr/>
              </a:pPr>
              <a:t>‹#›</a:t>
            </a:fld>
            <a:endParaRPr lang="en-US" altLang="en-US" sz="1000" dirty="0">
              <a:latin typeface="Calibri" panose="020F0502020204030204" pitchFamily="34" charset="0"/>
              <a:cs typeface="Tahoma" panose="020B0604030504040204" pitchFamily="34" charset="0"/>
            </a:endParaRPr>
          </a:p>
        </p:txBody>
      </p:sp>
    </p:spTree>
    <p:extLst>
      <p:ext uri="{BB962C8B-B14F-4D97-AF65-F5344CB8AC3E}">
        <p14:creationId xmlns:p14="http://schemas.microsoft.com/office/powerpoint/2010/main" val="1813537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E975408C-01C2-4CE5-ABA4-21B148E4001E}" type="slidenum">
              <a:rPr lang="en-US" altLang="en-US"/>
              <a:pPr>
                <a:defRPr/>
              </a:pPr>
              <a:t>‹#›</a:t>
            </a:fld>
            <a:endParaRPr lang="en-US" alt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Date Placeholder 3"/>
          <p:cNvSpPr>
            <a:spLocks noGrp="1"/>
          </p:cNvSpPr>
          <p:nvPr>
            <p:ph type="dt" sz="half" idx="12"/>
          </p:nvPr>
        </p:nvSpPr>
        <p:spPr/>
        <p:txBody>
          <a:bodyPr/>
          <a:lstStyle>
            <a:lvl1pPr>
              <a:defRPr/>
            </a:lvl1pPr>
          </a:lstStyle>
          <a:p>
            <a:pPr>
              <a:defRPr/>
            </a:pPr>
            <a:endParaRPr lang="en-US" dirty="0"/>
          </a:p>
        </p:txBody>
      </p:sp>
    </p:spTree>
    <p:extLst>
      <p:ext uri="{BB962C8B-B14F-4D97-AF65-F5344CB8AC3E}">
        <p14:creationId xmlns:p14="http://schemas.microsoft.com/office/powerpoint/2010/main" val="2417838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4"/>
          </p:nvPr>
        </p:nvSpPr>
        <p:spPr>
          <a:ln/>
        </p:spPr>
        <p:txBody>
          <a:bodyPr/>
          <a:lstStyle>
            <a:lvl1pPr>
              <a:defRPr/>
            </a:lvl1pPr>
          </a:lstStyle>
          <a:p>
            <a:pPr>
              <a:defRPr/>
            </a:pPr>
            <a:fld id="{DC229D85-E932-4082-B66D-2681A6EAE325}" type="slidenum">
              <a:rPr lang="en-US" altLang="en-US"/>
              <a:pPr>
                <a:defRPr/>
              </a:pPr>
              <a:t>‹#›</a:t>
            </a:fld>
            <a:endParaRPr lang="en-US" altLang="en-US" dirty="0"/>
          </a:p>
        </p:txBody>
      </p:sp>
      <p:sp>
        <p:nvSpPr>
          <p:cNvPr id="6" name="Footer Placeholder 4"/>
          <p:cNvSpPr>
            <a:spLocks noGrp="1"/>
          </p:cNvSpPr>
          <p:nvPr>
            <p:ph type="ftr" sz="quarter" idx="15"/>
          </p:nvPr>
        </p:nvSpPr>
        <p:spPr/>
        <p:txBody>
          <a:bodyPr/>
          <a:lstStyle>
            <a:lvl1pPr>
              <a:defRPr/>
            </a:lvl1pPr>
          </a:lstStyle>
          <a:p>
            <a:pPr>
              <a:defRPr/>
            </a:pPr>
            <a:endParaRPr lang="en-US" dirty="0"/>
          </a:p>
        </p:txBody>
      </p:sp>
      <p:sp>
        <p:nvSpPr>
          <p:cNvPr id="7" name="Date Placeholder 3"/>
          <p:cNvSpPr>
            <a:spLocks noGrp="1"/>
          </p:cNvSpPr>
          <p:nvPr>
            <p:ph type="dt" sz="half" idx="16"/>
          </p:nvPr>
        </p:nvSpPr>
        <p:spPr/>
        <p:txBody>
          <a:bodyPr/>
          <a:lstStyle>
            <a:lvl1pPr>
              <a:defRPr/>
            </a:lvl1pPr>
          </a:lstStyle>
          <a:p>
            <a:pPr>
              <a:defRPr/>
            </a:pPr>
            <a:endParaRPr lang="en-US" dirty="0"/>
          </a:p>
        </p:txBody>
      </p:sp>
    </p:spTree>
    <p:extLst>
      <p:ext uri="{BB962C8B-B14F-4D97-AF65-F5344CB8AC3E}">
        <p14:creationId xmlns:p14="http://schemas.microsoft.com/office/powerpoint/2010/main" val="3812197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A2E946C8-599A-4A7D-AD5E-AC2338FCB3AA}" type="slidenum">
              <a:rPr lang="en-US" altLang="en-US"/>
              <a:pPr>
                <a:defRPr/>
              </a:pPr>
              <a:t>‹#›</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Date Placeholder 3"/>
          <p:cNvSpPr>
            <a:spLocks noGrp="1"/>
          </p:cNvSpPr>
          <p:nvPr>
            <p:ph type="dt" sz="half" idx="12"/>
          </p:nvPr>
        </p:nvSpPr>
        <p:spPr/>
        <p:txBody>
          <a:bodyPr/>
          <a:lstStyle>
            <a:lvl1pPr>
              <a:defRPr/>
            </a:lvl1pPr>
          </a:lstStyle>
          <a:p>
            <a:pPr>
              <a:defRPr/>
            </a:pPr>
            <a:endParaRPr lang="en-US" dirty="0"/>
          </a:p>
        </p:txBody>
      </p:sp>
    </p:spTree>
    <p:extLst>
      <p:ext uri="{BB962C8B-B14F-4D97-AF65-F5344CB8AC3E}">
        <p14:creationId xmlns:p14="http://schemas.microsoft.com/office/powerpoint/2010/main" val="2437030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a:defRPr smtClean="0">
                <a:solidFill>
                  <a:srgbClr val="FFFFFF"/>
                </a:solidFill>
              </a:defRPr>
            </a:lvl1pPr>
          </a:lstStyle>
          <a:p>
            <a:pPr>
              <a:defRPr/>
            </a:pPr>
            <a:fld id="{2EAC0B85-7688-4EB3-B461-7A0FD26BB14E}" type="slidenum">
              <a:rPr lang="en-US" altLang="en-US"/>
              <a:pPr>
                <a:defRPr/>
              </a:pPr>
              <a:t>‹#›</a:t>
            </a:fld>
            <a:endParaRPr lang="en-US" altLang="en-US" dirty="0"/>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a:defRPr sz="1200">
                <a:solidFill>
                  <a:schemeClr val="bg2"/>
                </a:solidFill>
                <a:latin typeface="Arial" panose="020B0604020202020204" pitchFamily="34" charset="0"/>
                <a:ea typeface="+mn-ea"/>
              </a:defRPr>
            </a:lvl1pPr>
          </a:lstStyle>
          <a:p>
            <a:pPr>
              <a:defRPr/>
            </a:pPr>
            <a:endParaRPr lang="en-US" dirty="0"/>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a:defRPr sz="1200">
                <a:solidFill>
                  <a:schemeClr val="bg2"/>
                </a:solidFill>
                <a:latin typeface="Arial" panose="020B0604020202020204" pitchFamily="34" charset="0"/>
                <a:ea typeface="+mn-ea"/>
              </a:defRPr>
            </a:lvl1pPr>
          </a:lstStyle>
          <a:p>
            <a:pPr>
              <a:defRPr/>
            </a:pPr>
            <a:endParaRPr lang="en-US" dirty="0"/>
          </a:p>
        </p:txBody>
      </p:sp>
      <p:sp>
        <p:nvSpPr>
          <p:cNvPr id="9" name="Footer Placeholder 4"/>
          <p:cNvSpPr txBox="1">
            <a:spLocks noGrp="1"/>
          </p:cNvSpPr>
          <p:nvPr userDrawn="1"/>
        </p:nvSpPr>
        <p:spPr bwMode="auto">
          <a:xfrm>
            <a:off x="50800" y="6652419"/>
            <a:ext cx="8432800" cy="251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sz="1000" b="1" i="1" dirty="0">
                <a:latin typeface="Times New Roman" panose="02020603050405020304" pitchFamily="18" charset="0"/>
              </a:rPr>
              <a:t>Copyright © 2018 McGraw-Hill Education. All rights reserved. No reproduction or distribution without the prior written consent of McGraw-Hill Education.</a:t>
            </a:r>
            <a:endParaRPr lang="en-US" altLang="en-US" sz="1800" dirty="0"/>
          </a:p>
        </p:txBody>
      </p:sp>
    </p:spTree>
  </p:cSld>
  <p:clrMap bg1="lt1" tx1="dk1" bg2="lt2" tx2="dk2" accent1="accent1" accent2="accent2" accent3="accent3" accent4="accent4" accent5="accent5" accent6="accent6" hlink="hlink" folHlink="folHlink"/>
  <p:sldLayoutIdLst>
    <p:sldLayoutId id="2147483729" r:id="rId1"/>
    <p:sldLayoutId id="214748373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xStyles>
    <p:titleStyle>
      <a:lvl1pPr algn="l" rtl="0" eaLnBrk="0" fontAlgn="base" hangingPunct="0">
        <a:spcBef>
          <a:spcPct val="0"/>
        </a:spcBef>
        <a:spcAft>
          <a:spcPct val="0"/>
        </a:spcAft>
        <a:defRPr sz="4600" kern="1200" spc="-100">
          <a:solidFill>
            <a:schemeClr val="tx2"/>
          </a:solidFill>
          <a:latin typeface="+mj-lt"/>
          <a:ea typeface="MS PGothic" panose="020B0600070205080204" pitchFamily="34" charset="-128"/>
          <a:cs typeface="+mj-cs"/>
        </a:defRPr>
      </a:lvl1pPr>
      <a:lvl2pPr algn="l" rtl="0" eaLnBrk="0" fontAlgn="base" hangingPunct="0">
        <a:spcBef>
          <a:spcPct val="0"/>
        </a:spcBef>
        <a:spcAft>
          <a:spcPct val="0"/>
        </a:spcAft>
        <a:defRPr sz="4600">
          <a:solidFill>
            <a:schemeClr val="tx2"/>
          </a:solidFill>
          <a:latin typeface="Tahoma" panose="020B0604030504040204" pitchFamily="34" charset="0"/>
          <a:ea typeface="MS PGothic" panose="020B0600070205080204" pitchFamily="34" charset="-128"/>
        </a:defRPr>
      </a:lvl2pPr>
      <a:lvl3pPr algn="l" rtl="0" eaLnBrk="0" fontAlgn="base" hangingPunct="0">
        <a:spcBef>
          <a:spcPct val="0"/>
        </a:spcBef>
        <a:spcAft>
          <a:spcPct val="0"/>
        </a:spcAft>
        <a:defRPr sz="4600">
          <a:solidFill>
            <a:schemeClr val="tx2"/>
          </a:solidFill>
          <a:latin typeface="Tahoma" panose="020B0604030504040204" pitchFamily="34" charset="0"/>
          <a:ea typeface="MS PGothic" panose="020B0600070205080204" pitchFamily="34" charset="-128"/>
        </a:defRPr>
      </a:lvl3pPr>
      <a:lvl4pPr algn="l" rtl="0" eaLnBrk="0" fontAlgn="base" hangingPunct="0">
        <a:spcBef>
          <a:spcPct val="0"/>
        </a:spcBef>
        <a:spcAft>
          <a:spcPct val="0"/>
        </a:spcAft>
        <a:defRPr sz="4600">
          <a:solidFill>
            <a:schemeClr val="tx2"/>
          </a:solidFill>
          <a:latin typeface="Tahoma" panose="020B0604030504040204" pitchFamily="34" charset="0"/>
          <a:ea typeface="MS PGothic" panose="020B0600070205080204" pitchFamily="34" charset="-128"/>
        </a:defRPr>
      </a:lvl4pPr>
      <a:lvl5pPr algn="l" rtl="0" eaLnBrk="0" fontAlgn="base" hangingPunct="0">
        <a:spcBef>
          <a:spcPct val="0"/>
        </a:spcBef>
        <a:spcAft>
          <a:spcPct val="0"/>
        </a:spcAft>
        <a:defRPr sz="4600">
          <a:solidFill>
            <a:schemeClr val="tx2"/>
          </a:solidFill>
          <a:latin typeface="Tahoma" panose="020B0604030504040204" pitchFamily="34" charset="0"/>
          <a:ea typeface="MS PGothic" panose="020B0600070205080204" pitchFamily="34" charset="-128"/>
        </a:defRPr>
      </a:lvl5pPr>
      <a:lvl6pPr marL="457200" algn="l" rtl="0" fontAlgn="base">
        <a:spcBef>
          <a:spcPct val="0"/>
        </a:spcBef>
        <a:spcAft>
          <a:spcPct val="0"/>
        </a:spcAft>
        <a:defRPr sz="4600">
          <a:solidFill>
            <a:schemeClr val="tx2"/>
          </a:solidFill>
          <a:latin typeface="Tahoma" panose="020B0604030504040204" pitchFamily="34" charset="0"/>
        </a:defRPr>
      </a:lvl6pPr>
      <a:lvl7pPr marL="914400" algn="l" rtl="0" fontAlgn="base">
        <a:spcBef>
          <a:spcPct val="0"/>
        </a:spcBef>
        <a:spcAft>
          <a:spcPct val="0"/>
        </a:spcAft>
        <a:defRPr sz="4600">
          <a:solidFill>
            <a:schemeClr val="tx2"/>
          </a:solidFill>
          <a:latin typeface="Tahoma" panose="020B0604030504040204" pitchFamily="34" charset="0"/>
        </a:defRPr>
      </a:lvl7pPr>
      <a:lvl8pPr marL="1371600" algn="l" rtl="0" fontAlgn="base">
        <a:spcBef>
          <a:spcPct val="0"/>
        </a:spcBef>
        <a:spcAft>
          <a:spcPct val="0"/>
        </a:spcAft>
        <a:defRPr sz="4600">
          <a:solidFill>
            <a:schemeClr val="tx2"/>
          </a:solidFill>
          <a:latin typeface="Tahoma" panose="020B0604030504040204" pitchFamily="34" charset="0"/>
        </a:defRPr>
      </a:lvl8pPr>
      <a:lvl9pPr marL="1828800" algn="l" rtl="0" fontAlgn="base">
        <a:spcBef>
          <a:spcPct val="0"/>
        </a:spcBef>
        <a:spcAft>
          <a:spcPct val="0"/>
        </a:spcAft>
        <a:defRPr sz="4600">
          <a:solidFill>
            <a:schemeClr val="tx2"/>
          </a:solidFill>
          <a:latin typeface="Tahoma" panose="020B0604030504040204" pitchFamily="34" charset="0"/>
        </a:defRPr>
      </a:lvl9pPr>
    </p:titleStyle>
    <p:bodyStyle>
      <a:lvl1pPr marL="342900" indent="-228600" algn="l" rtl="0" eaLnBrk="0" fontAlgn="base" hangingPunct="0">
        <a:spcBef>
          <a:spcPct val="20000"/>
        </a:spcBef>
        <a:spcAft>
          <a:spcPct val="0"/>
        </a:spcAft>
        <a:buClr>
          <a:schemeClr val="accent1"/>
        </a:buClr>
        <a:buFont typeface="Arial" panose="020B0604020202020204" pitchFamily="34" charset="0"/>
        <a:buChar char="•"/>
        <a:defRPr sz="2200" kern="1200">
          <a:solidFill>
            <a:schemeClr val="tx1"/>
          </a:solidFill>
          <a:latin typeface="+mn-lt"/>
          <a:ea typeface="MS PGothic" panose="020B0600070205080204" pitchFamily="34" charset="-128"/>
          <a:cs typeface="+mn-cs"/>
        </a:defRPr>
      </a:lvl1pPr>
      <a:lvl2pPr marL="639763" indent="-228600" algn="l" rtl="0" eaLnBrk="0" fontAlgn="base" hangingPunct="0">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S PGothic" panose="020B0600070205080204" pitchFamily="34" charset="-128"/>
          <a:cs typeface="+mn-cs"/>
        </a:defRPr>
      </a:lvl2pPr>
      <a:lvl3pPr marL="1004888" indent="-228600" algn="l" rtl="0" eaLnBrk="0" fontAlgn="base" hangingPunct="0">
        <a:spcBef>
          <a:spcPct val="20000"/>
        </a:spcBef>
        <a:spcAft>
          <a:spcPct val="0"/>
        </a:spcAft>
        <a:buClr>
          <a:srgbClr val="9BBB59"/>
        </a:buClr>
        <a:buFont typeface="Arial" panose="020B0604020202020204" pitchFamily="34" charset="0"/>
        <a:buChar char="•"/>
        <a:defRPr kern="1200">
          <a:solidFill>
            <a:schemeClr val="tx1"/>
          </a:solidFill>
          <a:latin typeface="+mn-lt"/>
          <a:ea typeface="MS PGothic" panose="020B0600070205080204" pitchFamily="34" charset="-128"/>
          <a:cs typeface="+mn-cs"/>
        </a:defRPr>
      </a:lvl3pPr>
      <a:lvl4pPr marL="1279525" indent="-228600" algn="l" rtl="0" eaLnBrk="0" fontAlgn="base" hangingPunct="0">
        <a:spcBef>
          <a:spcPct val="20000"/>
        </a:spcBef>
        <a:spcAft>
          <a:spcPct val="0"/>
        </a:spcAft>
        <a:buClr>
          <a:srgbClr val="8064A2"/>
        </a:buClr>
        <a:buFont typeface="Arial" panose="020B0604020202020204" pitchFamily="34" charset="0"/>
        <a:buChar char="•"/>
        <a:defRPr sz="1600" kern="1200">
          <a:solidFill>
            <a:schemeClr val="tx1"/>
          </a:solidFill>
          <a:latin typeface="+mn-lt"/>
          <a:ea typeface="MS PGothic" panose="020B0600070205080204" pitchFamily="34" charset="-128"/>
          <a:cs typeface="+mn-cs"/>
        </a:defRPr>
      </a:lvl4pPr>
      <a:lvl5pPr marL="1554163" indent="-228600" algn="l" rtl="0" eaLnBrk="0" fontAlgn="base" hangingPunct="0">
        <a:spcBef>
          <a:spcPct val="20000"/>
        </a:spcBef>
        <a:spcAft>
          <a:spcPct val="0"/>
        </a:spcAft>
        <a:buClr>
          <a:srgbClr val="4BACC6"/>
        </a:buClr>
        <a:buFont typeface="Arial" panose="020B0604020202020204" pitchFamily="34" charset="0"/>
        <a:buChar char="•"/>
        <a:defRPr sz="1400" kern="1200">
          <a:solidFill>
            <a:schemeClr val="tx1"/>
          </a:solidFill>
          <a:latin typeface="+mn-lt"/>
          <a:ea typeface="MS PGothic" panose="020B0600070205080204" pitchFamily="34" charset="-128"/>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2"/>
          <p:cNvSpPr>
            <a:spLocks noGrp="1"/>
          </p:cNvSpPr>
          <p:nvPr>
            <p:ph type="ctrTitle"/>
          </p:nvPr>
        </p:nvSpPr>
        <p:spPr/>
        <p:txBody>
          <a:bodyPr/>
          <a:lstStyle/>
          <a:p>
            <a:pPr eaLnBrk="1" fontAlgn="auto" hangingPunct="1">
              <a:spcAft>
                <a:spcPts val="0"/>
              </a:spcAft>
              <a:defRPr/>
            </a:pPr>
            <a:r>
              <a:rPr lang="en-US" altLang="en-US" dirty="0">
                <a:ea typeface="+mj-ea"/>
              </a:rPr>
              <a:t>Chapter 32</a:t>
            </a:r>
          </a:p>
        </p:txBody>
      </p:sp>
      <p:sp>
        <p:nvSpPr>
          <p:cNvPr id="5122" name="Subtitle 3"/>
          <p:cNvSpPr>
            <a:spLocks noGrp="1"/>
          </p:cNvSpPr>
          <p:nvPr>
            <p:ph type="subTitle" idx="1"/>
          </p:nvPr>
        </p:nvSpPr>
        <p:spPr/>
        <p:txBody>
          <a:bodyPr rtlCol="0"/>
          <a:lstStyle/>
          <a:p>
            <a:pPr eaLnBrk="1" fontAlgn="auto" hangingPunct="1">
              <a:spcAft>
                <a:spcPts val="0"/>
              </a:spcAft>
              <a:defRPr/>
            </a:pPr>
            <a:r>
              <a:rPr lang="en-US" altLang="en-US" sz="3200" dirty="0">
                <a:solidFill>
                  <a:schemeClr val="tx1">
                    <a:lumMod val="50000"/>
                    <a:lumOff val="50000"/>
                  </a:schemeClr>
                </a:solidFill>
                <a:latin typeface="+mj-lt"/>
                <a:ea typeface="+mn-ea"/>
              </a:rPr>
              <a:t>Aggregate Demand and Aggregate Supply</a:t>
            </a:r>
          </a:p>
        </p:txBody>
      </p:sp>
      <p:pic>
        <p:nvPicPr>
          <p:cNvPr id="5" name="Picture 4"/>
          <p:cNvPicPr>
            <a:picLocks noChangeAspect="1"/>
          </p:cNvPicPr>
          <p:nvPr/>
        </p:nvPicPr>
        <p:blipFill>
          <a:blip r:embed="rId3"/>
          <a:stretch>
            <a:fillRect/>
          </a:stretch>
        </p:blipFill>
        <p:spPr>
          <a:xfrm>
            <a:off x="5105400" y="241278"/>
            <a:ext cx="3098800" cy="396222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Aggregate Supply</a:t>
            </a:r>
          </a:p>
        </p:txBody>
      </p:sp>
      <p:sp>
        <p:nvSpPr>
          <p:cNvPr id="22531" name="Rectangle 3"/>
          <p:cNvSpPr>
            <a:spLocks noGrp="1" noChangeArrowheads="1"/>
          </p:cNvSpPr>
          <p:nvPr>
            <p:ph idx="1"/>
          </p:nvPr>
        </p:nvSpPr>
        <p:spPr/>
        <p:txBody>
          <a:bodyPr/>
          <a:lstStyle/>
          <a:p>
            <a:pPr eaLnBrk="1" hangingPunct="1"/>
            <a:r>
              <a:rPr lang="en-US" altLang="en-US" sz="3200" dirty="0"/>
              <a:t>Total real output produced at each price level</a:t>
            </a:r>
          </a:p>
          <a:p>
            <a:pPr eaLnBrk="1" hangingPunct="1"/>
            <a:r>
              <a:rPr lang="en-US" altLang="en-US" sz="3200" dirty="0"/>
              <a:t>Relationship depends on time horizon</a:t>
            </a:r>
          </a:p>
          <a:p>
            <a:pPr lvl="1" eaLnBrk="1" hangingPunct="1">
              <a:buClr>
                <a:schemeClr val="accent1"/>
              </a:buClr>
            </a:pPr>
            <a:r>
              <a:rPr lang="en-US" altLang="en-US" sz="3200" dirty="0"/>
              <a:t>Immediate short run</a:t>
            </a:r>
          </a:p>
          <a:p>
            <a:pPr lvl="1" eaLnBrk="1" hangingPunct="1">
              <a:buClr>
                <a:schemeClr val="accent1"/>
              </a:buClr>
            </a:pPr>
            <a:r>
              <a:rPr lang="en-US" altLang="en-US" sz="3200" dirty="0"/>
              <a:t>Short run</a:t>
            </a:r>
          </a:p>
          <a:p>
            <a:pPr lvl="1" eaLnBrk="1" hangingPunct="1">
              <a:buClr>
                <a:schemeClr val="accent1"/>
              </a:buClr>
            </a:pPr>
            <a:r>
              <a:rPr lang="en-US" altLang="en-US" sz="3200" dirty="0"/>
              <a:t>Long run</a:t>
            </a:r>
          </a:p>
        </p:txBody>
      </p:sp>
      <p:sp>
        <p:nvSpPr>
          <p:cNvPr id="22532" name="TextBox 1"/>
          <p:cNvSpPr txBox="1">
            <a:spLocks noChangeArrowheads="1"/>
          </p:cNvSpPr>
          <p:nvPr/>
        </p:nvSpPr>
        <p:spPr bwMode="auto">
          <a:xfrm>
            <a:off x="0" y="6488113"/>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LO3</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74850" y="1509713"/>
            <a:ext cx="5181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3" name="Rectangle 2"/>
          <p:cNvSpPr>
            <a:spLocks noGrp="1" noChangeArrowheads="1"/>
          </p:cNvSpPr>
          <p:nvPr>
            <p:ph type="title"/>
          </p:nvPr>
        </p:nvSpPr>
        <p:spPr>
          <a:xfrm>
            <a:off x="457200" y="274638"/>
            <a:ext cx="7620000" cy="920750"/>
          </a:xfrm>
        </p:spPr>
        <p:txBody>
          <a:bodyPr/>
          <a:lstStyle/>
          <a:p>
            <a:pPr eaLnBrk="1" fontAlgn="auto" hangingPunct="1">
              <a:spcAft>
                <a:spcPts val="0"/>
              </a:spcAft>
              <a:defRPr/>
            </a:pPr>
            <a:r>
              <a:rPr lang="en-US" altLang="en-US" dirty="0">
                <a:ea typeface="+mj-ea"/>
              </a:rPr>
              <a:t>Aggregate Supply: Immediate Short Run</a:t>
            </a:r>
          </a:p>
        </p:txBody>
      </p:sp>
      <p:sp>
        <p:nvSpPr>
          <p:cNvPr id="6" name="Rectangle 4"/>
          <p:cNvSpPr>
            <a:spLocks noChangeArrowheads="1"/>
          </p:cNvSpPr>
          <p:nvPr/>
        </p:nvSpPr>
        <p:spPr bwMode="auto">
          <a:xfrm>
            <a:off x="1990725" y="1509713"/>
            <a:ext cx="5089525" cy="449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7" name="Text Box 5"/>
          <p:cNvSpPr txBox="1">
            <a:spLocks noChangeArrowheads="1"/>
          </p:cNvSpPr>
          <p:nvPr/>
        </p:nvSpPr>
        <p:spPr bwMode="auto">
          <a:xfrm>
            <a:off x="2830513" y="6229350"/>
            <a:ext cx="31591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Real domestic output, GDP</a:t>
            </a:r>
          </a:p>
        </p:txBody>
      </p:sp>
      <p:sp>
        <p:nvSpPr>
          <p:cNvPr id="8" name="Text Box 6"/>
          <p:cNvSpPr txBox="1">
            <a:spLocks noChangeArrowheads="1"/>
          </p:cNvSpPr>
          <p:nvPr/>
        </p:nvSpPr>
        <p:spPr bwMode="auto">
          <a:xfrm rot="-5400000">
            <a:off x="745332" y="3502819"/>
            <a:ext cx="1327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Price level</a:t>
            </a:r>
          </a:p>
        </p:txBody>
      </p:sp>
      <p:sp>
        <p:nvSpPr>
          <p:cNvPr id="9" name="Text Box 8"/>
          <p:cNvSpPr txBox="1">
            <a:spLocks noChangeArrowheads="1"/>
          </p:cNvSpPr>
          <p:nvPr/>
        </p:nvSpPr>
        <p:spPr bwMode="auto">
          <a:xfrm>
            <a:off x="6318250" y="3273425"/>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AS</a:t>
            </a:r>
            <a:r>
              <a:rPr lang="en-US" altLang="en-US" sz="1800" b="1" baseline="-25000" dirty="0">
                <a:latin typeface="Arial" panose="020B0604020202020204" pitchFamily="34" charset="0"/>
              </a:rPr>
              <a:t>ISR</a:t>
            </a:r>
          </a:p>
        </p:txBody>
      </p:sp>
      <p:cxnSp>
        <p:nvCxnSpPr>
          <p:cNvPr id="10" name="Straight Connector 9"/>
          <p:cNvCxnSpPr>
            <a:cxnSpLocks noChangeShapeType="1"/>
          </p:cNvCxnSpPr>
          <p:nvPr/>
        </p:nvCxnSpPr>
        <p:spPr bwMode="auto">
          <a:xfrm>
            <a:off x="1973263" y="3484563"/>
            <a:ext cx="4368800" cy="1587"/>
          </a:xfrm>
          <a:prstGeom prst="line">
            <a:avLst/>
          </a:prstGeom>
          <a:noFill/>
          <a:ln w="57150">
            <a:solidFill>
              <a:srgbClr val="990033"/>
            </a:solidFill>
            <a:round/>
            <a:headEnd/>
            <a:tailEnd/>
          </a:ln>
          <a:effectLst>
            <a:outerShdw blurRad="63500" dist="20000" dir="5400000" rotWithShape="0">
              <a:srgbClr val="000000">
                <a:alpha val="37999"/>
              </a:srgbClr>
            </a:outerShdw>
          </a:effectLst>
          <a:extLst>
            <a:ext uri="{909E8E84-426E-40dd-AFC4-6F175D3DCCD1}"/>
          </a:extLst>
        </p:spPr>
      </p:cxnSp>
      <p:sp>
        <p:nvSpPr>
          <p:cNvPr id="11" name="Text Box 16"/>
          <p:cNvSpPr txBox="1">
            <a:spLocks noChangeArrowheads="1"/>
          </p:cNvSpPr>
          <p:nvPr/>
        </p:nvSpPr>
        <p:spPr bwMode="auto">
          <a:xfrm>
            <a:off x="4292600" y="5948363"/>
            <a:ext cx="3889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Q</a:t>
            </a:r>
            <a:r>
              <a:rPr lang="en-US" altLang="en-US" sz="1600" b="1" baseline="-25000" dirty="0">
                <a:latin typeface="Arial" panose="020B0604020202020204" pitchFamily="34" charset="0"/>
              </a:rPr>
              <a:t>f</a:t>
            </a:r>
          </a:p>
        </p:txBody>
      </p:sp>
      <p:sp>
        <p:nvSpPr>
          <p:cNvPr id="12" name="Line 18"/>
          <p:cNvSpPr>
            <a:spLocks noChangeShapeType="1"/>
          </p:cNvSpPr>
          <p:nvPr/>
        </p:nvSpPr>
        <p:spPr bwMode="auto">
          <a:xfrm>
            <a:off x="4478338" y="3519488"/>
            <a:ext cx="0" cy="246856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3" name="TextBox 12"/>
          <p:cNvSpPr txBox="1">
            <a:spLocks noChangeArrowheads="1"/>
          </p:cNvSpPr>
          <p:nvPr/>
        </p:nvSpPr>
        <p:spPr bwMode="auto">
          <a:xfrm>
            <a:off x="4184650" y="2119313"/>
            <a:ext cx="2895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000" b="1" dirty="0">
                <a:latin typeface="Arial" panose="020B0604020202020204" pitchFamily="34" charset="0"/>
              </a:rPr>
              <a:t>Immediate-short-run</a:t>
            </a:r>
          </a:p>
          <a:p>
            <a:pPr eaLnBrk="1" hangingPunct="1">
              <a:spcBef>
                <a:spcPct val="0"/>
              </a:spcBef>
              <a:buClrTx/>
              <a:buFontTx/>
              <a:buNone/>
            </a:pPr>
            <a:r>
              <a:rPr lang="en-US" altLang="en-US" sz="2000" b="1" dirty="0">
                <a:latin typeface="Arial" panose="020B0604020202020204" pitchFamily="34" charset="0"/>
              </a:rPr>
              <a:t>aggregate supply</a:t>
            </a:r>
          </a:p>
        </p:txBody>
      </p:sp>
      <p:cxnSp>
        <p:nvCxnSpPr>
          <p:cNvPr id="15" name="Straight Connector 14"/>
          <p:cNvCxnSpPr>
            <a:cxnSpLocks noChangeAspect="1"/>
          </p:cNvCxnSpPr>
          <p:nvPr/>
        </p:nvCxnSpPr>
        <p:spPr>
          <a:xfrm rot="5400000">
            <a:off x="4809331" y="2866232"/>
            <a:ext cx="731837" cy="45720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6" name="Text Box 16"/>
          <p:cNvSpPr txBox="1">
            <a:spLocks noChangeArrowheads="1"/>
          </p:cNvSpPr>
          <p:nvPr/>
        </p:nvSpPr>
        <p:spPr bwMode="auto">
          <a:xfrm>
            <a:off x="1593850" y="3262313"/>
            <a:ext cx="3968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P</a:t>
            </a:r>
            <a:r>
              <a:rPr lang="en-US" altLang="en-US" sz="1600" b="1" baseline="-25000" dirty="0">
                <a:latin typeface="Arial" panose="020B0604020202020204" pitchFamily="34" charset="0"/>
              </a:rPr>
              <a:t>1</a:t>
            </a:r>
          </a:p>
        </p:txBody>
      </p:sp>
      <p:sp>
        <p:nvSpPr>
          <p:cNvPr id="17" name="Text Box 15"/>
          <p:cNvSpPr txBox="1">
            <a:spLocks noChangeArrowheads="1"/>
          </p:cNvSpPr>
          <p:nvPr/>
        </p:nvSpPr>
        <p:spPr bwMode="auto">
          <a:xfrm>
            <a:off x="1746250" y="5929313"/>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0</a:t>
            </a:r>
          </a:p>
        </p:txBody>
      </p:sp>
      <p:sp>
        <p:nvSpPr>
          <p:cNvPr id="24591" name="TextBox 2"/>
          <p:cNvSpPr txBox="1">
            <a:spLocks noChangeArrowheads="1"/>
          </p:cNvSpPr>
          <p:nvPr/>
        </p:nvSpPr>
        <p:spPr bwMode="auto">
          <a:xfrm>
            <a:off x="0" y="6489700"/>
            <a:ext cx="838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par>
                                <p:cTn id="9" presetID="53" presetClass="entr" presetSubtype="16"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par>
                                <p:cTn id="14" presetID="23" presetClass="entr" presetSubtype="16"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500" fill="hold"/>
                                        <p:tgtEl>
                                          <p:spTgt spid="8"/>
                                        </p:tgtEl>
                                        <p:attrNameLst>
                                          <p:attrName>ppt_w</p:attrName>
                                        </p:attrNameLst>
                                      </p:cBhvr>
                                      <p:tavLst>
                                        <p:tav tm="0">
                                          <p:val>
                                            <p:fltVal val="0"/>
                                          </p:val>
                                        </p:tav>
                                        <p:tav tm="100000">
                                          <p:val>
                                            <p:strVal val="#ppt_w"/>
                                          </p:val>
                                        </p:tav>
                                      </p:tavLst>
                                    </p:anim>
                                    <p:anim calcmode="lin" valueType="num">
                                      <p:cBhvr>
                                        <p:cTn id="17" dur="500" fill="hold"/>
                                        <p:tgtEl>
                                          <p:spTgt spid="8"/>
                                        </p:tgtEl>
                                        <p:attrNameLst>
                                          <p:attrName>ppt_h</p:attrName>
                                        </p:attrNameLst>
                                      </p:cBhvr>
                                      <p:tavLst>
                                        <p:tav tm="0">
                                          <p:val>
                                            <p:fltVal val="0"/>
                                          </p:val>
                                        </p:tav>
                                        <p:tav tm="100000">
                                          <p:val>
                                            <p:strVal val="#ppt_h"/>
                                          </p:val>
                                        </p:tav>
                                      </p:tavLst>
                                    </p:anim>
                                  </p:childTnLst>
                                </p:cTn>
                              </p:par>
                              <p:par>
                                <p:cTn id="18" presetID="23" presetClass="entr" presetSubtype="16"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500" fill="hold"/>
                                        <p:tgtEl>
                                          <p:spTgt spid="7"/>
                                        </p:tgtEl>
                                        <p:attrNameLst>
                                          <p:attrName>ppt_w</p:attrName>
                                        </p:attrNameLst>
                                      </p:cBhvr>
                                      <p:tavLst>
                                        <p:tav tm="0">
                                          <p:val>
                                            <p:fltVal val="0"/>
                                          </p:val>
                                        </p:tav>
                                        <p:tav tm="100000">
                                          <p:val>
                                            <p:strVal val="#ppt_w"/>
                                          </p:val>
                                        </p:tav>
                                      </p:tavLst>
                                    </p:anim>
                                    <p:anim calcmode="lin" valueType="num">
                                      <p:cBhvr>
                                        <p:cTn id="21" dur="500" fill="hold"/>
                                        <p:tgtEl>
                                          <p:spTgt spid="7"/>
                                        </p:tgtEl>
                                        <p:attrNameLst>
                                          <p:attrName>ppt_h</p:attrName>
                                        </p:attrNameLst>
                                      </p:cBhvr>
                                      <p:tavLst>
                                        <p:tav tm="0">
                                          <p:val>
                                            <p:fltVal val="0"/>
                                          </p:val>
                                        </p:tav>
                                        <p:tav tm="100000">
                                          <p:val>
                                            <p:strVal val="#ppt_h"/>
                                          </p:val>
                                        </p:tav>
                                      </p:tavLst>
                                    </p:anim>
                                  </p:childTnLst>
                                </p:cTn>
                              </p:par>
                              <p:par>
                                <p:cTn id="22" presetID="23" presetClass="entr" presetSubtype="16" fill="hold" grpId="0" nodeType="withEffect">
                                  <p:stCondLst>
                                    <p:cond delay="0"/>
                                  </p:stCondLst>
                                  <p:childTnLst>
                                    <p:set>
                                      <p:cBhvr>
                                        <p:cTn id="23" dur="1" fill="hold">
                                          <p:stCondLst>
                                            <p:cond delay="0"/>
                                          </p:stCondLst>
                                        </p:cTn>
                                        <p:tgtEl>
                                          <p:spTgt spid="17"/>
                                        </p:tgtEl>
                                        <p:attrNameLst>
                                          <p:attrName>style.visibility</p:attrName>
                                        </p:attrNameLst>
                                      </p:cBhvr>
                                      <p:to>
                                        <p:strVal val="visible"/>
                                      </p:to>
                                    </p:set>
                                    <p:anim calcmode="lin" valueType="num">
                                      <p:cBhvr>
                                        <p:cTn id="24" dur="500" fill="hold"/>
                                        <p:tgtEl>
                                          <p:spTgt spid="17"/>
                                        </p:tgtEl>
                                        <p:attrNameLst>
                                          <p:attrName>ppt_w</p:attrName>
                                        </p:attrNameLst>
                                      </p:cBhvr>
                                      <p:tavLst>
                                        <p:tav tm="0">
                                          <p:val>
                                            <p:fltVal val="0"/>
                                          </p:val>
                                        </p:tav>
                                        <p:tav tm="100000">
                                          <p:val>
                                            <p:strVal val="#ppt_w"/>
                                          </p:val>
                                        </p:tav>
                                      </p:tavLst>
                                    </p:anim>
                                    <p:anim calcmode="lin" valueType="num">
                                      <p:cBhvr>
                                        <p:cTn id="25" dur="500" fill="hold"/>
                                        <p:tgtEl>
                                          <p:spTgt spid="17"/>
                                        </p:tgtEl>
                                        <p:attrNameLst>
                                          <p:attrName>ppt_h</p:attrName>
                                        </p:attrNameLst>
                                      </p:cBhvr>
                                      <p:tavLst>
                                        <p:tav tm="0">
                                          <p:val>
                                            <p:fltVal val="0"/>
                                          </p:val>
                                        </p:tav>
                                        <p:tav tm="100000">
                                          <p:val>
                                            <p:strVal val="#ppt_h"/>
                                          </p:val>
                                        </p:tav>
                                      </p:tavLst>
                                    </p:anim>
                                  </p:childTnLst>
                                </p:cTn>
                              </p:par>
                            </p:childTnLst>
                          </p:cTn>
                        </p:par>
                        <p:par>
                          <p:cTn id="26" fill="hold" nodeType="afterGroup">
                            <p:stCondLst>
                              <p:cond delay="500"/>
                            </p:stCondLst>
                            <p:childTnLst>
                              <p:par>
                                <p:cTn id="27" presetID="22" presetClass="entr" presetSubtype="8" fill="hold"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wipe(left)">
                                      <p:cBhvr>
                                        <p:cTn id="29" dur="1000"/>
                                        <p:tgtEl>
                                          <p:spTgt spid="10"/>
                                        </p:tgtEl>
                                      </p:cBhvr>
                                    </p:animEffect>
                                  </p:childTnLst>
                                </p:cTn>
                              </p:par>
                            </p:childTnLst>
                          </p:cTn>
                        </p:par>
                        <p:par>
                          <p:cTn id="30" fill="hold" nodeType="afterGroup">
                            <p:stCondLst>
                              <p:cond delay="1500"/>
                            </p:stCondLst>
                            <p:childTnLst>
                              <p:par>
                                <p:cTn id="31" presetID="1" presetClass="entr" presetSubtype="0"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childTnLst>
                                </p:cTn>
                              </p:par>
                            </p:childTnLst>
                          </p:cTn>
                        </p:par>
                        <p:par>
                          <p:cTn id="33" fill="hold" nodeType="afterGroup">
                            <p:stCondLst>
                              <p:cond delay="1500"/>
                            </p:stCondLst>
                            <p:childTnLst>
                              <p:par>
                                <p:cTn id="34" presetID="22" presetClass="entr" presetSubtype="1" fill="hold" nodeType="after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wipe(up)">
                                      <p:cBhvr>
                                        <p:cTn id="36" dur="500"/>
                                        <p:tgtEl>
                                          <p:spTgt spid="12"/>
                                        </p:tgtEl>
                                      </p:cBhvr>
                                    </p:animEffect>
                                  </p:childTnLst>
                                </p:cTn>
                              </p:par>
                            </p:childTnLst>
                          </p:cTn>
                        </p:par>
                        <p:par>
                          <p:cTn id="37" fill="hold" nodeType="afterGroup">
                            <p:stCondLst>
                              <p:cond delay="2000"/>
                            </p:stCondLst>
                            <p:childTnLst>
                              <p:par>
                                <p:cTn id="38" presetID="1" presetClass="entr" presetSubtype="0" fill="hold" grpId="0" nodeType="afterEffect">
                                  <p:stCondLst>
                                    <p:cond delay="0"/>
                                  </p:stCondLst>
                                  <p:childTnLst>
                                    <p:set>
                                      <p:cBhvr>
                                        <p:cTn id="39" dur="1" fill="hold">
                                          <p:stCondLst>
                                            <p:cond delay="0"/>
                                          </p:stCondLst>
                                        </p:cTn>
                                        <p:tgtEl>
                                          <p:spTgt spid="11"/>
                                        </p:tgtEl>
                                        <p:attrNameLst>
                                          <p:attrName>style.visibility</p:attrName>
                                        </p:attrNameLst>
                                      </p:cBhvr>
                                      <p:to>
                                        <p:strVal val="visible"/>
                                      </p:to>
                                    </p:set>
                                  </p:childTnLst>
                                </p:cTn>
                              </p:par>
                            </p:childTnLst>
                          </p:cTn>
                        </p:par>
                        <p:par>
                          <p:cTn id="40" fill="hold" nodeType="afterGroup">
                            <p:stCondLst>
                              <p:cond delay="2000"/>
                            </p:stCondLst>
                            <p:childTnLst>
                              <p:par>
                                <p:cTn id="41" presetID="1" presetClass="entr" presetSubtype="0" fill="hold" grpId="0" nodeType="after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par>
                          <p:cTn id="43" fill="hold" nodeType="afterGroup">
                            <p:stCondLst>
                              <p:cond delay="2000"/>
                            </p:stCondLst>
                            <p:childTnLst>
                              <p:par>
                                <p:cTn id="44" presetID="1" presetClass="entr" presetSubtype="0"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childTnLst>
                                </p:cTn>
                              </p:par>
                            </p:childTnLst>
                          </p:cTn>
                        </p:par>
                        <p:par>
                          <p:cTn id="46" fill="hold" nodeType="afterGroup">
                            <p:stCondLst>
                              <p:cond delay="2000"/>
                            </p:stCondLst>
                            <p:childTnLst>
                              <p:par>
                                <p:cTn id="47" presetID="22" presetClass="entr" presetSubtype="1" fill="hold" nodeType="after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wipe(up)">
                                      <p:cBhvr>
                                        <p:cTn id="4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9" grpId="0"/>
      <p:bldP spid="11" grpId="0"/>
      <p:bldP spid="13" grpId="0"/>
      <p:bldP spid="16" grpId="0"/>
      <p:bldP spid="1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68513" y="1819275"/>
            <a:ext cx="4999037"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1"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Aggregate Supply: Short Run</a:t>
            </a:r>
          </a:p>
        </p:txBody>
      </p:sp>
      <p:sp>
        <p:nvSpPr>
          <p:cNvPr id="6" name="Rectangle 12"/>
          <p:cNvSpPr>
            <a:spLocks noChangeArrowheads="1"/>
          </p:cNvSpPr>
          <p:nvPr/>
        </p:nvSpPr>
        <p:spPr bwMode="auto">
          <a:xfrm>
            <a:off x="2068513" y="1819275"/>
            <a:ext cx="4999037" cy="35941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7" name="Text Box 13"/>
          <p:cNvSpPr txBox="1">
            <a:spLocks noChangeArrowheads="1"/>
          </p:cNvSpPr>
          <p:nvPr/>
        </p:nvSpPr>
        <p:spPr bwMode="auto">
          <a:xfrm>
            <a:off x="2916238" y="5729288"/>
            <a:ext cx="31591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Real domestic output, GDP</a:t>
            </a:r>
          </a:p>
        </p:txBody>
      </p:sp>
      <p:sp>
        <p:nvSpPr>
          <p:cNvPr id="8" name="Text Box 14"/>
          <p:cNvSpPr txBox="1">
            <a:spLocks noChangeArrowheads="1"/>
          </p:cNvSpPr>
          <p:nvPr/>
        </p:nvSpPr>
        <p:spPr bwMode="auto">
          <a:xfrm rot="-5400000">
            <a:off x="904876" y="3419475"/>
            <a:ext cx="13255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Price level</a:t>
            </a:r>
          </a:p>
        </p:txBody>
      </p:sp>
      <p:sp>
        <p:nvSpPr>
          <p:cNvPr id="9" name="Text Box 15"/>
          <p:cNvSpPr txBox="1">
            <a:spLocks noChangeArrowheads="1"/>
          </p:cNvSpPr>
          <p:nvPr/>
        </p:nvSpPr>
        <p:spPr bwMode="auto">
          <a:xfrm>
            <a:off x="1854200" y="5307013"/>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0</a:t>
            </a:r>
          </a:p>
        </p:txBody>
      </p:sp>
      <p:sp>
        <p:nvSpPr>
          <p:cNvPr id="10" name="Text Box 16"/>
          <p:cNvSpPr txBox="1">
            <a:spLocks noChangeArrowheads="1"/>
          </p:cNvSpPr>
          <p:nvPr/>
        </p:nvSpPr>
        <p:spPr bwMode="auto">
          <a:xfrm>
            <a:off x="4378325" y="5394325"/>
            <a:ext cx="3889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Q</a:t>
            </a:r>
            <a:r>
              <a:rPr lang="en-US" altLang="en-US" sz="1600" b="1" baseline="-25000" dirty="0">
                <a:latin typeface="Arial" panose="020B0604020202020204" pitchFamily="34" charset="0"/>
              </a:rPr>
              <a:t>f</a:t>
            </a:r>
          </a:p>
        </p:txBody>
      </p:sp>
      <p:sp>
        <p:nvSpPr>
          <p:cNvPr id="11" name="Line 18"/>
          <p:cNvSpPr>
            <a:spLocks noChangeShapeType="1"/>
          </p:cNvSpPr>
          <p:nvPr/>
        </p:nvSpPr>
        <p:spPr bwMode="auto">
          <a:xfrm>
            <a:off x="4564063" y="3967163"/>
            <a:ext cx="0" cy="14382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2" name="Arc 17"/>
          <p:cNvSpPr>
            <a:spLocks/>
          </p:cNvSpPr>
          <p:nvPr/>
        </p:nvSpPr>
        <p:spPr bwMode="auto">
          <a:xfrm rot="21312619" flipV="1">
            <a:off x="2954338" y="2165350"/>
            <a:ext cx="2532062" cy="2281238"/>
          </a:xfrm>
          <a:custGeom>
            <a:avLst/>
            <a:gdLst>
              <a:gd name="T0" fmla="*/ 0 w 21289"/>
              <a:gd name="T1" fmla="*/ 0 h 21600"/>
              <a:gd name="T2" fmla="*/ 2147483646 w 21289"/>
              <a:gd name="T3" fmla="*/ 2147483646 h 21600"/>
              <a:gd name="T4" fmla="*/ 0 w 21289"/>
              <a:gd name="T5" fmla="*/ 2147483646 h 21600"/>
              <a:gd name="T6" fmla="*/ 0 60000 65536"/>
              <a:gd name="T7" fmla="*/ 0 60000 65536"/>
              <a:gd name="T8" fmla="*/ 0 60000 65536"/>
              <a:gd name="T9" fmla="*/ 0 w 21289"/>
              <a:gd name="T10" fmla="*/ 0 h 21600"/>
              <a:gd name="T11" fmla="*/ 21289 w 21289"/>
              <a:gd name="T12" fmla="*/ 21600 h 21600"/>
            </a:gdLst>
            <a:ahLst/>
            <a:cxnLst>
              <a:cxn ang="T6">
                <a:pos x="T0" y="T1"/>
              </a:cxn>
              <a:cxn ang="T7">
                <a:pos x="T2" y="T3"/>
              </a:cxn>
              <a:cxn ang="T8">
                <a:pos x="T4" y="T5"/>
              </a:cxn>
            </a:cxnLst>
            <a:rect l="T9" t="T10" r="T11" b="T12"/>
            <a:pathLst>
              <a:path w="21289" h="21600" fill="none" extrusionOk="0">
                <a:moveTo>
                  <a:pt x="-1" y="0"/>
                </a:moveTo>
                <a:cubicBezTo>
                  <a:pt x="10520" y="0"/>
                  <a:pt x="19510" y="7579"/>
                  <a:pt x="21289" y="17947"/>
                </a:cubicBezTo>
              </a:path>
              <a:path w="21289" h="21600" stroke="0" extrusionOk="0">
                <a:moveTo>
                  <a:pt x="-1" y="0"/>
                </a:moveTo>
                <a:cubicBezTo>
                  <a:pt x="10520" y="0"/>
                  <a:pt x="19510" y="7579"/>
                  <a:pt x="21289" y="17947"/>
                </a:cubicBezTo>
                <a:lnTo>
                  <a:pt x="0" y="21600"/>
                </a:lnTo>
                <a:lnTo>
                  <a:pt x="-1" y="0"/>
                </a:lnTo>
                <a:close/>
              </a:path>
            </a:pathLst>
          </a:custGeom>
          <a:noFill/>
          <a:ln w="57150">
            <a:solidFill>
              <a:srgbClr val="99003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3" name="Text Box 8"/>
          <p:cNvSpPr txBox="1">
            <a:spLocks noChangeArrowheads="1"/>
          </p:cNvSpPr>
          <p:nvPr/>
        </p:nvSpPr>
        <p:spPr bwMode="auto">
          <a:xfrm>
            <a:off x="5181600" y="2144713"/>
            <a:ext cx="5048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AS</a:t>
            </a:r>
            <a:endParaRPr lang="en-US" altLang="en-US" sz="1800" b="1" baseline="-25000" dirty="0">
              <a:latin typeface="Arial" panose="020B0604020202020204" pitchFamily="34" charset="0"/>
            </a:endParaRPr>
          </a:p>
        </p:txBody>
      </p:sp>
      <p:sp>
        <p:nvSpPr>
          <p:cNvPr id="14" name="TextBox 13"/>
          <p:cNvSpPr txBox="1">
            <a:spLocks noChangeArrowheads="1"/>
          </p:cNvSpPr>
          <p:nvPr/>
        </p:nvSpPr>
        <p:spPr bwMode="auto">
          <a:xfrm>
            <a:off x="2133600" y="2514600"/>
            <a:ext cx="2514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sz="2000" b="1" dirty="0">
                <a:latin typeface="Arial" panose="020B0604020202020204" pitchFamily="34" charset="0"/>
              </a:rPr>
              <a:t>Aggregate supply</a:t>
            </a:r>
          </a:p>
          <a:p>
            <a:pPr algn="ctr" eaLnBrk="1" hangingPunct="1">
              <a:spcBef>
                <a:spcPct val="0"/>
              </a:spcBef>
              <a:buClrTx/>
              <a:buFontTx/>
              <a:buNone/>
            </a:pPr>
            <a:r>
              <a:rPr lang="en-US" altLang="en-US" sz="2000" b="1" dirty="0">
                <a:latin typeface="Arial" panose="020B0604020202020204" pitchFamily="34" charset="0"/>
              </a:rPr>
              <a:t>(short run)</a:t>
            </a:r>
          </a:p>
        </p:txBody>
      </p:sp>
      <p:cxnSp>
        <p:nvCxnSpPr>
          <p:cNvPr id="16" name="Straight Connector 15"/>
          <p:cNvCxnSpPr>
            <a:stCxn id="14" idx="2"/>
          </p:cNvCxnSpPr>
          <p:nvPr/>
        </p:nvCxnSpPr>
        <p:spPr>
          <a:xfrm rot="16200000" flipH="1">
            <a:off x="3268662" y="3344863"/>
            <a:ext cx="892175" cy="647700"/>
          </a:xfrm>
          <a:prstGeom prst="line">
            <a:avLst/>
          </a:prstGeom>
          <a:ln w="28575"/>
        </p:spPr>
        <p:style>
          <a:lnRef idx="1">
            <a:schemeClr val="dk1"/>
          </a:lnRef>
          <a:fillRef idx="0">
            <a:schemeClr val="dk1"/>
          </a:fillRef>
          <a:effectRef idx="0">
            <a:schemeClr val="dk1"/>
          </a:effectRef>
          <a:fontRef idx="minor">
            <a:schemeClr val="tx1"/>
          </a:fontRef>
        </p:style>
      </p:cxnSp>
      <p:sp>
        <p:nvSpPr>
          <p:cNvPr id="26638" name="TextBox 2"/>
          <p:cNvSpPr txBox="1">
            <a:spLocks noChangeArrowheads="1"/>
          </p:cNvSpPr>
          <p:nvPr/>
        </p:nvSpPr>
        <p:spPr bwMode="auto">
          <a:xfrm>
            <a:off x="0" y="6477000"/>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par>
                                <p:cTn id="9" presetID="53" presetClass="entr" presetSubtype="16"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par>
                                <p:cTn id="14" presetID="23" presetClass="entr" presetSubtype="16"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500" fill="hold"/>
                                        <p:tgtEl>
                                          <p:spTgt spid="8"/>
                                        </p:tgtEl>
                                        <p:attrNameLst>
                                          <p:attrName>ppt_w</p:attrName>
                                        </p:attrNameLst>
                                      </p:cBhvr>
                                      <p:tavLst>
                                        <p:tav tm="0">
                                          <p:val>
                                            <p:fltVal val="0"/>
                                          </p:val>
                                        </p:tav>
                                        <p:tav tm="100000">
                                          <p:val>
                                            <p:strVal val="#ppt_w"/>
                                          </p:val>
                                        </p:tav>
                                      </p:tavLst>
                                    </p:anim>
                                    <p:anim calcmode="lin" valueType="num">
                                      <p:cBhvr>
                                        <p:cTn id="17" dur="500" fill="hold"/>
                                        <p:tgtEl>
                                          <p:spTgt spid="8"/>
                                        </p:tgtEl>
                                        <p:attrNameLst>
                                          <p:attrName>ppt_h</p:attrName>
                                        </p:attrNameLst>
                                      </p:cBhvr>
                                      <p:tavLst>
                                        <p:tav tm="0">
                                          <p:val>
                                            <p:fltVal val="0"/>
                                          </p:val>
                                        </p:tav>
                                        <p:tav tm="100000">
                                          <p:val>
                                            <p:strVal val="#ppt_h"/>
                                          </p:val>
                                        </p:tav>
                                      </p:tavLst>
                                    </p:anim>
                                  </p:childTnLst>
                                </p:cTn>
                              </p:par>
                              <p:par>
                                <p:cTn id="18" presetID="23" presetClass="entr" presetSubtype="16"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500" fill="hold"/>
                                        <p:tgtEl>
                                          <p:spTgt spid="7"/>
                                        </p:tgtEl>
                                        <p:attrNameLst>
                                          <p:attrName>ppt_w</p:attrName>
                                        </p:attrNameLst>
                                      </p:cBhvr>
                                      <p:tavLst>
                                        <p:tav tm="0">
                                          <p:val>
                                            <p:fltVal val="0"/>
                                          </p:val>
                                        </p:tav>
                                        <p:tav tm="100000">
                                          <p:val>
                                            <p:strVal val="#ppt_w"/>
                                          </p:val>
                                        </p:tav>
                                      </p:tavLst>
                                    </p:anim>
                                    <p:anim calcmode="lin" valueType="num">
                                      <p:cBhvr>
                                        <p:cTn id="21" dur="500" fill="hold"/>
                                        <p:tgtEl>
                                          <p:spTgt spid="7"/>
                                        </p:tgtEl>
                                        <p:attrNameLst>
                                          <p:attrName>ppt_h</p:attrName>
                                        </p:attrNameLst>
                                      </p:cBhvr>
                                      <p:tavLst>
                                        <p:tav tm="0">
                                          <p:val>
                                            <p:fltVal val="0"/>
                                          </p:val>
                                        </p:tav>
                                        <p:tav tm="100000">
                                          <p:val>
                                            <p:strVal val="#ppt_h"/>
                                          </p:val>
                                        </p:tav>
                                      </p:tavLst>
                                    </p:anim>
                                  </p:childTnLst>
                                </p:cTn>
                              </p:par>
                              <p:par>
                                <p:cTn id="22" presetID="23" presetClass="entr" presetSubtype="16"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p:cTn id="24" dur="500" fill="hold"/>
                                        <p:tgtEl>
                                          <p:spTgt spid="9"/>
                                        </p:tgtEl>
                                        <p:attrNameLst>
                                          <p:attrName>ppt_w</p:attrName>
                                        </p:attrNameLst>
                                      </p:cBhvr>
                                      <p:tavLst>
                                        <p:tav tm="0">
                                          <p:val>
                                            <p:fltVal val="0"/>
                                          </p:val>
                                        </p:tav>
                                        <p:tav tm="100000">
                                          <p:val>
                                            <p:strVal val="#ppt_w"/>
                                          </p:val>
                                        </p:tav>
                                      </p:tavLst>
                                    </p:anim>
                                    <p:anim calcmode="lin" valueType="num">
                                      <p:cBhvr>
                                        <p:cTn id="25" dur="500" fill="hold"/>
                                        <p:tgtEl>
                                          <p:spTgt spid="9"/>
                                        </p:tgtEl>
                                        <p:attrNameLst>
                                          <p:attrName>ppt_h</p:attrName>
                                        </p:attrNameLst>
                                      </p:cBhvr>
                                      <p:tavLst>
                                        <p:tav tm="0">
                                          <p:val>
                                            <p:fltVal val="0"/>
                                          </p:val>
                                        </p:tav>
                                        <p:tav tm="100000">
                                          <p:val>
                                            <p:strVal val="#ppt_h"/>
                                          </p:val>
                                        </p:tav>
                                      </p:tavLst>
                                    </p:anim>
                                  </p:childTnLst>
                                </p:cTn>
                              </p:par>
                            </p:childTnLst>
                          </p:cTn>
                        </p:par>
                        <p:par>
                          <p:cTn id="26" fill="hold" nodeType="afterGroup">
                            <p:stCondLst>
                              <p:cond delay="500"/>
                            </p:stCondLst>
                            <p:childTnLst>
                              <p:par>
                                <p:cTn id="27" presetID="22" presetClass="entr" presetSubtype="8" fill="hold"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wipe(left)">
                                      <p:cBhvr>
                                        <p:cTn id="29" dur="2000"/>
                                        <p:tgtEl>
                                          <p:spTgt spid="12"/>
                                        </p:tgtEl>
                                      </p:cBhvr>
                                    </p:animEffect>
                                  </p:childTnLst>
                                </p:cTn>
                              </p:par>
                            </p:childTnLst>
                          </p:cTn>
                        </p:par>
                        <p:par>
                          <p:cTn id="30" fill="hold" nodeType="afterGroup">
                            <p:stCondLst>
                              <p:cond delay="2500"/>
                            </p:stCondLst>
                            <p:childTnLst>
                              <p:par>
                                <p:cTn id="31" presetID="1" presetClass="entr" presetSubtype="0" fill="hold" grpId="0" nodeType="after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childTnLst>
                          </p:cTn>
                        </p:par>
                        <p:par>
                          <p:cTn id="33" fill="hold" nodeType="afterGroup">
                            <p:stCondLst>
                              <p:cond delay="2500"/>
                            </p:stCondLst>
                            <p:childTnLst>
                              <p:par>
                                <p:cTn id="34" presetID="22" presetClass="entr" presetSubtype="1" fill="hold" nodeType="after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wipe(up)">
                                      <p:cBhvr>
                                        <p:cTn id="36" dur="500"/>
                                        <p:tgtEl>
                                          <p:spTgt spid="11"/>
                                        </p:tgtEl>
                                      </p:cBhvr>
                                    </p:animEffect>
                                  </p:childTnLst>
                                </p:cTn>
                              </p:par>
                            </p:childTnLst>
                          </p:cTn>
                        </p:par>
                        <p:par>
                          <p:cTn id="37" fill="hold" nodeType="afterGroup">
                            <p:stCondLst>
                              <p:cond delay="3000"/>
                            </p:stCondLst>
                            <p:childTnLst>
                              <p:par>
                                <p:cTn id="38" presetID="1" presetClass="entr" presetSubtype="0" fill="hold" grpId="0" nodeType="afterEffect">
                                  <p:stCondLst>
                                    <p:cond delay="0"/>
                                  </p:stCondLst>
                                  <p:childTnLst>
                                    <p:set>
                                      <p:cBhvr>
                                        <p:cTn id="39" dur="1" fill="hold">
                                          <p:stCondLst>
                                            <p:cond delay="0"/>
                                          </p:stCondLst>
                                        </p:cTn>
                                        <p:tgtEl>
                                          <p:spTgt spid="10"/>
                                        </p:tgtEl>
                                        <p:attrNameLst>
                                          <p:attrName>style.visibility</p:attrName>
                                        </p:attrNameLst>
                                      </p:cBhvr>
                                      <p:to>
                                        <p:strVal val="visible"/>
                                      </p:to>
                                    </p:set>
                                  </p:childTnLst>
                                </p:cTn>
                              </p:par>
                            </p:childTnLst>
                          </p:cTn>
                        </p:par>
                        <p:par>
                          <p:cTn id="40" fill="hold" nodeType="afterGroup">
                            <p:stCondLst>
                              <p:cond delay="3000"/>
                            </p:stCondLst>
                            <p:childTnLst>
                              <p:par>
                                <p:cTn id="41" presetID="1" presetClass="entr" presetSubtype="0"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par>
                          <p:cTn id="43" fill="hold" nodeType="afterGroup">
                            <p:stCondLst>
                              <p:cond delay="3000"/>
                            </p:stCondLst>
                            <p:childTnLst>
                              <p:par>
                                <p:cTn id="44" presetID="22" presetClass="entr" presetSubtype="1" fill="hold" nodeType="after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wipe(up)">
                                      <p:cBhvr>
                                        <p:cTn id="4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9" grpId="0"/>
      <p:bldP spid="10" grpId="0"/>
      <p:bldP spid="13" grpId="0"/>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1466850"/>
            <a:ext cx="5105400" cy="470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9"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Aggregate Supply: Long Run</a:t>
            </a:r>
          </a:p>
        </p:txBody>
      </p:sp>
      <p:sp>
        <p:nvSpPr>
          <p:cNvPr id="6" name="Rectangle 4"/>
          <p:cNvSpPr>
            <a:spLocks noChangeArrowheads="1"/>
          </p:cNvSpPr>
          <p:nvPr/>
        </p:nvSpPr>
        <p:spPr bwMode="auto">
          <a:xfrm>
            <a:off x="1981200" y="1466850"/>
            <a:ext cx="5089525" cy="449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7" name="Text Box 5"/>
          <p:cNvSpPr txBox="1">
            <a:spLocks noChangeArrowheads="1"/>
          </p:cNvSpPr>
          <p:nvPr/>
        </p:nvSpPr>
        <p:spPr bwMode="auto">
          <a:xfrm>
            <a:off x="2820988" y="6186488"/>
            <a:ext cx="31591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Real domestic output, GDP</a:t>
            </a:r>
          </a:p>
        </p:txBody>
      </p:sp>
      <p:sp>
        <p:nvSpPr>
          <p:cNvPr id="8" name="Text Box 6"/>
          <p:cNvSpPr txBox="1">
            <a:spLocks noChangeArrowheads="1"/>
          </p:cNvSpPr>
          <p:nvPr/>
        </p:nvSpPr>
        <p:spPr bwMode="auto">
          <a:xfrm rot="-5400000">
            <a:off x="817562" y="3449638"/>
            <a:ext cx="1325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Price level</a:t>
            </a:r>
          </a:p>
        </p:txBody>
      </p:sp>
      <p:sp>
        <p:nvSpPr>
          <p:cNvPr id="9" name="Text Box 8"/>
          <p:cNvSpPr txBox="1">
            <a:spLocks noChangeArrowheads="1"/>
          </p:cNvSpPr>
          <p:nvPr/>
        </p:nvSpPr>
        <p:spPr bwMode="auto">
          <a:xfrm>
            <a:off x="4614863" y="2047875"/>
            <a:ext cx="711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AS</a:t>
            </a:r>
            <a:r>
              <a:rPr lang="en-US" altLang="en-US" sz="1800" b="1" baseline="-25000" dirty="0">
                <a:latin typeface="Arial" panose="020B0604020202020204" pitchFamily="34" charset="0"/>
              </a:rPr>
              <a:t>LR</a:t>
            </a:r>
          </a:p>
        </p:txBody>
      </p:sp>
      <p:cxnSp>
        <p:nvCxnSpPr>
          <p:cNvPr id="10" name="Straight Connector 9"/>
          <p:cNvCxnSpPr>
            <a:cxnSpLocks noChangeShapeType="1"/>
          </p:cNvCxnSpPr>
          <p:nvPr/>
        </p:nvCxnSpPr>
        <p:spPr bwMode="auto">
          <a:xfrm rot="5400000" flipH="1" flipV="1">
            <a:off x="2954338" y="4216400"/>
            <a:ext cx="3479800" cy="3175"/>
          </a:xfrm>
          <a:prstGeom prst="line">
            <a:avLst/>
          </a:prstGeom>
          <a:noFill/>
          <a:ln w="57150">
            <a:solidFill>
              <a:srgbClr val="800000"/>
            </a:solidFill>
            <a:round/>
            <a:headEnd/>
            <a:tailEnd/>
          </a:ln>
          <a:effectLst>
            <a:outerShdw blurRad="63500" dist="20000" dir="5400000" rotWithShape="0">
              <a:srgbClr val="000000">
                <a:alpha val="37999"/>
              </a:srgbClr>
            </a:outerShdw>
          </a:effectLst>
          <a:extLst>
            <a:ext uri="{909E8E84-426E-40dd-AFC4-6F175D3DCCD1}"/>
          </a:extLst>
        </p:spPr>
      </p:cxnSp>
      <p:sp>
        <p:nvSpPr>
          <p:cNvPr id="11" name="Text Box 16"/>
          <p:cNvSpPr txBox="1">
            <a:spLocks noChangeArrowheads="1"/>
          </p:cNvSpPr>
          <p:nvPr/>
        </p:nvSpPr>
        <p:spPr bwMode="auto">
          <a:xfrm>
            <a:off x="4503738" y="5988050"/>
            <a:ext cx="3889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Q</a:t>
            </a:r>
            <a:r>
              <a:rPr lang="en-US" altLang="en-US" sz="1600" b="1" baseline="-25000" dirty="0">
                <a:latin typeface="Arial" panose="020B0604020202020204" pitchFamily="34" charset="0"/>
              </a:rPr>
              <a:t>f</a:t>
            </a:r>
          </a:p>
        </p:txBody>
      </p:sp>
      <p:sp>
        <p:nvSpPr>
          <p:cNvPr id="12" name="Text Box 15"/>
          <p:cNvSpPr txBox="1">
            <a:spLocks noChangeArrowheads="1"/>
          </p:cNvSpPr>
          <p:nvPr/>
        </p:nvSpPr>
        <p:spPr bwMode="auto">
          <a:xfrm>
            <a:off x="1698625" y="594360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0</a:t>
            </a:r>
          </a:p>
        </p:txBody>
      </p:sp>
      <p:sp>
        <p:nvSpPr>
          <p:cNvPr id="13" name="TextBox 12"/>
          <p:cNvSpPr txBox="1">
            <a:spLocks noChangeArrowheads="1"/>
          </p:cNvSpPr>
          <p:nvPr/>
        </p:nvSpPr>
        <p:spPr bwMode="auto">
          <a:xfrm>
            <a:off x="2590800" y="3952875"/>
            <a:ext cx="1676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000" b="1" dirty="0">
                <a:latin typeface="Arial" panose="020B0604020202020204" pitchFamily="34" charset="0"/>
              </a:rPr>
              <a:t>Long-run</a:t>
            </a:r>
          </a:p>
          <a:p>
            <a:pPr eaLnBrk="1" hangingPunct="1">
              <a:spcBef>
                <a:spcPct val="0"/>
              </a:spcBef>
              <a:buClrTx/>
              <a:buFontTx/>
              <a:buNone/>
            </a:pPr>
            <a:r>
              <a:rPr lang="en-US" altLang="en-US" sz="2000" b="1" dirty="0">
                <a:latin typeface="Arial" panose="020B0604020202020204" pitchFamily="34" charset="0"/>
              </a:rPr>
              <a:t>aggregate</a:t>
            </a:r>
          </a:p>
          <a:p>
            <a:pPr eaLnBrk="1" hangingPunct="1">
              <a:spcBef>
                <a:spcPct val="0"/>
              </a:spcBef>
              <a:buClrTx/>
              <a:buFontTx/>
              <a:buNone/>
            </a:pPr>
            <a:r>
              <a:rPr lang="en-US" altLang="en-US" sz="2000" b="1" dirty="0">
                <a:latin typeface="Arial" panose="020B0604020202020204" pitchFamily="34" charset="0"/>
              </a:rPr>
              <a:t>supply</a:t>
            </a:r>
          </a:p>
        </p:txBody>
      </p:sp>
      <p:cxnSp>
        <p:nvCxnSpPr>
          <p:cNvPr id="15" name="Straight Connector 14"/>
          <p:cNvCxnSpPr/>
          <p:nvPr/>
        </p:nvCxnSpPr>
        <p:spPr>
          <a:xfrm flipV="1">
            <a:off x="3733800" y="3429000"/>
            <a:ext cx="838200" cy="60960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8685" name="TextBox 2"/>
          <p:cNvSpPr txBox="1">
            <a:spLocks noChangeArrowheads="1"/>
          </p:cNvSpPr>
          <p:nvPr/>
        </p:nvSpPr>
        <p:spPr bwMode="auto">
          <a:xfrm>
            <a:off x="0" y="6478588"/>
            <a:ext cx="990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par>
                                <p:cTn id="9" presetID="53" presetClass="entr" presetSubtype="16"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par>
                                <p:cTn id="14" presetID="23" presetClass="entr" presetSubtype="16"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500" fill="hold"/>
                                        <p:tgtEl>
                                          <p:spTgt spid="8"/>
                                        </p:tgtEl>
                                        <p:attrNameLst>
                                          <p:attrName>ppt_w</p:attrName>
                                        </p:attrNameLst>
                                      </p:cBhvr>
                                      <p:tavLst>
                                        <p:tav tm="0">
                                          <p:val>
                                            <p:fltVal val="0"/>
                                          </p:val>
                                        </p:tav>
                                        <p:tav tm="100000">
                                          <p:val>
                                            <p:strVal val="#ppt_w"/>
                                          </p:val>
                                        </p:tav>
                                      </p:tavLst>
                                    </p:anim>
                                    <p:anim calcmode="lin" valueType="num">
                                      <p:cBhvr>
                                        <p:cTn id="17" dur="500" fill="hold"/>
                                        <p:tgtEl>
                                          <p:spTgt spid="8"/>
                                        </p:tgtEl>
                                        <p:attrNameLst>
                                          <p:attrName>ppt_h</p:attrName>
                                        </p:attrNameLst>
                                      </p:cBhvr>
                                      <p:tavLst>
                                        <p:tav tm="0">
                                          <p:val>
                                            <p:fltVal val="0"/>
                                          </p:val>
                                        </p:tav>
                                        <p:tav tm="100000">
                                          <p:val>
                                            <p:strVal val="#ppt_h"/>
                                          </p:val>
                                        </p:tav>
                                      </p:tavLst>
                                    </p:anim>
                                  </p:childTnLst>
                                </p:cTn>
                              </p:par>
                              <p:par>
                                <p:cTn id="18" presetID="23" presetClass="entr" presetSubtype="16"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500" fill="hold"/>
                                        <p:tgtEl>
                                          <p:spTgt spid="7"/>
                                        </p:tgtEl>
                                        <p:attrNameLst>
                                          <p:attrName>ppt_w</p:attrName>
                                        </p:attrNameLst>
                                      </p:cBhvr>
                                      <p:tavLst>
                                        <p:tav tm="0">
                                          <p:val>
                                            <p:fltVal val="0"/>
                                          </p:val>
                                        </p:tav>
                                        <p:tav tm="100000">
                                          <p:val>
                                            <p:strVal val="#ppt_w"/>
                                          </p:val>
                                        </p:tav>
                                      </p:tavLst>
                                    </p:anim>
                                    <p:anim calcmode="lin" valueType="num">
                                      <p:cBhvr>
                                        <p:cTn id="21" dur="500" fill="hold"/>
                                        <p:tgtEl>
                                          <p:spTgt spid="7"/>
                                        </p:tgtEl>
                                        <p:attrNameLst>
                                          <p:attrName>ppt_h</p:attrName>
                                        </p:attrNameLst>
                                      </p:cBhvr>
                                      <p:tavLst>
                                        <p:tav tm="0">
                                          <p:val>
                                            <p:fltVal val="0"/>
                                          </p:val>
                                        </p:tav>
                                        <p:tav tm="100000">
                                          <p:val>
                                            <p:strVal val="#ppt_h"/>
                                          </p:val>
                                        </p:tav>
                                      </p:tavLst>
                                    </p:anim>
                                  </p:childTnLst>
                                </p:cTn>
                              </p:par>
                              <p:par>
                                <p:cTn id="22" presetID="23" presetClass="entr" presetSubtype="16"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p:cTn id="24" dur="500" fill="hold"/>
                                        <p:tgtEl>
                                          <p:spTgt spid="12"/>
                                        </p:tgtEl>
                                        <p:attrNameLst>
                                          <p:attrName>ppt_w</p:attrName>
                                        </p:attrNameLst>
                                      </p:cBhvr>
                                      <p:tavLst>
                                        <p:tav tm="0">
                                          <p:val>
                                            <p:fltVal val="0"/>
                                          </p:val>
                                        </p:tav>
                                        <p:tav tm="100000">
                                          <p:val>
                                            <p:strVal val="#ppt_w"/>
                                          </p:val>
                                        </p:tav>
                                      </p:tavLst>
                                    </p:anim>
                                    <p:anim calcmode="lin" valueType="num">
                                      <p:cBhvr>
                                        <p:cTn id="25" dur="500" fill="hold"/>
                                        <p:tgtEl>
                                          <p:spTgt spid="12"/>
                                        </p:tgtEl>
                                        <p:attrNameLst>
                                          <p:attrName>ppt_h</p:attrName>
                                        </p:attrNameLst>
                                      </p:cBhvr>
                                      <p:tavLst>
                                        <p:tav tm="0">
                                          <p:val>
                                            <p:fltVal val="0"/>
                                          </p:val>
                                        </p:tav>
                                        <p:tav tm="100000">
                                          <p:val>
                                            <p:strVal val="#ppt_h"/>
                                          </p:val>
                                        </p:tav>
                                      </p:tavLst>
                                    </p:anim>
                                  </p:childTnLst>
                                </p:cTn>
                              </p:par>
                            </p:childTnLst>
                          </p:cTn>
                        </p:par>
                        <p:par>
                          <p:cTn id="26" fill="hold" nodeType="afterGroup">
                            <p:stCondLst>
                              <p:cond delay="500"/>
                            </p:stCondLst>
                            <p:childTnLst>
                              <p:par>
                                <p:cTn id="27" presetID="22" presetClass="entr" presetSubtype="4" fill="hold"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wipe(down)">
                                      <p:cBhvr>
                                        <p:cTn id="29" dur="1000"/>
                                        <p:tgtEl>
                                          <p:spTgt spid="10"/>
                                        </p:tgtEl>
                                      </p:cBhvr>
                                    </p:animEffect>
                                  </p:childTnLst>
                                </p:cTn>
                              </p:par>
                            </p:childTnLst>
                          </p:cTn>
                        </p:par>
                        <p:par>
                          <p:cTn id="30" fill="hold" nodeType="afterGroup">
                            <p:stCondLst>
                              <p:cond delay="1500"/>
                            </p:stCondLst>
                            <p:childTnLst>
                              <p:par>
                                <p:cTn id="31" presetID="1" presetClass="entr" presetSubtype="0"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childTnLst>
                                </p:cTn>
                              </p:par>
                            </p:childTnLst>
                          </p:cTn>
                        </p:par>
                        <p:par>
                          <p:cTn id="33" fill="hold" nodeType="afterGroup">
                            <p:stCondLst>
                              <p:cond delay="1500"/>
                            </p:stCondLst>
                            <p:childTnLst>
                              <p:par>
                                <p:cTn id="34" presetID="1" presetClass="entr" presetSubtype="0" fill="hold" grpId="0" nodeType="afterEffect">
                                  <p:stCondLst>
                                    <p:cond delay="0"/>
                                  </p:stCondLst>
                                  <p:childTnLst>
                                    <p:set>
                                      <p:cBhvr>
                                        <p:cTn id="35" dur="1" fill="hold">
                                          <p:stCondLst>
                                            <p:cond delay="0"/>
                                          </p:stCondLst>
                                        </p:cTn>
                                        <p:tgtEl>
                                          <p:spTgt spid="11"/>
                                        </p:tgtEl>
                                        <p:attrNameLst>
                                          <p:attrName>style.visibility</p:attrName>
                                        </p:attrNameLst>
                                      </p:cBhvr>
                                      <p:to>
                                        <p:strVal val="visible"/>
                                      </p:to>
                                    </p:set>
                                  </p:childTnLst>
                                </p:cTn>
                              </p:par>
                            </p:childTnLst>
                          </p:cTn>
                        </p:par>
                        <p:par>
                          <p:cTn id="36" fill="hold" nodeType="afterGroup">
                            <p:stCondLst>
                              <p:cond delay="1500"/>
                            </p:stCondLst>
                            <p:childTnLst>
                              <p:par>
                                <p:cTn id="37" presetID="1" presetClass="entr" presetSubtype="0"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par>
                          <p:cTn id="39" fill="hold" nodeType="afterGroup">
                            <p:stCondLst>
                              <p:cond delay="1500"/>
                            </p:stCondLst>
                            <p:childTnLst>
                              <p:par>
                                <p:cTn id="40" presetID="22" presetClass="entr" presetSubtype="4" fill="hold" nodeType="after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wipe(down)">
                                      <p:cBhvr>
                                        <p:cTn id="4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9" grpId="0"/>
      <p:bldP spid="11" grpId="0"/>
      <p:bldP spid="12" grpId="0"/>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Changes in Aggregate Supply</a:t>
            </a:r>
          </a:p>
        </p:txBody>
      </p:sp>
      <p:sp>
        <p:nvSpPr>
          <p:cNvPr id="30723" name="Rectangle 3"/>
          <p:cNvSpPr>
            <a:spLocks noGrp="1" noChangeArrowheads="1"/>
          </p:cNvSpPr>
          <p:nvPr>
            <p:ph idx="1"/>
          </p:nvPr>
        </p:nvSpPr>
        <p:spPr/>
        <p:txBody>
          <a:bodyPr/>
          <a:lstStyle/>
          <a:p>
            <a:pPr eaLnBrk="1" hangingPunct="1"/>
            <a:r>
              <a:rPr lang="en-US" altLang="en-US" sz="3200" dirty="0"/>
              <a:t>Determinants of aggregate supply</a:t>
            </a:r>
          </a:p>
          <a:p>
            <a:pPr lvl="1" eaLnBrk="1" hangingPunct="1">
              <a:buClr>
                <a:schemeClr val="accent1"/>
              </a:buClr>
            </a:pPr>
            <a:r>
              <a:rPr lang="en-US" altLang="en-US" sz="3200" dirty="0"/>
              <a:t>Shift factors</a:t>
            </a:r>
          </a:p>
          <a:p>
            <a:pPr eaLnBrk="1" hangingPunct="1"/>
            <a:r>
              <a:rPr lang="en-US" altLang="en-US" sz="3200" dirty="0"/>
              <a:t>Collectively position the AS curve</a:t>
            </a:r>
          </a:p>
          <a:p>
            <a:pPr eaLnBrk="1" hangingPunct="1"/>
            <a:r>
              <a:rPr lang="en-US" altLang="en-US" sz="3200" dirty="0"/>
              <a:t>Changes raise or lower per-unit production costs</a:t>
            </a:r>
          </a:p>
        </p:txBody>
      </p:sp>
      <p:sp>
        <p:nvSpPr>
          <p:cNvPr id="30724" name="TextBox 1"/>
          <p:cNvSpPr txBox="1">
            <a:spLocks noChangeArrowheads="1"/>
          </p:cNvSpPr>
          <p:nvPr/>
        </p:nvSpPr>
        <p:spPr bwMode="auto">
          <a:xfrm>
            <a:off x="0" y="6477000"/>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LO4</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30413" y="1611337"/>
            <a:ext cx="5132387" cy="468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5"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Changes in Aggregate Supply Continued</a:t>
            </a:r>
          </a:p>
        </p:txBody>
      </p:sp>
      <p:sp>
        <p:nvSpPr>
          <p:cNvPr id="5" name="Rectangle 3"/>
          <p:cNvSpPr>
            <a:spLocks noChangeArrowheads="1"/>
          </p:cNvSpPr>
          <p:nvPr/>
        </p:nvSpPr>
        <p:spPr bwMode="auto">
          <a:xfrm>
            <a:off x="2057400" y="1611337"/>
            <a:ext cx="5089525" cy="449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6" name="Text Box 4"/>
          <p:cNvSpPr txBox="1">
            <a:spLocks noChangeArrowheads="1"/>
          </p:cNvSpPr>
          <p:nvPr/>
        </p:nvSpPr>
        <p:spPr bwMode="auto">
          <a:xfrm>
            <a:off x="2897188" y="6330975"/>
            <a:ext cx="31591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Real domestic output, GDP</a:t>
            </a:r>
          </a:p>
        </p:txBody>
      </p:sp>
      <p:sp>
        <p:nvSpPr>
          <p:cNvPr id="7" name="Text Box 5"/>
          <p:cNvSpPr txBox="1">
            <a:spLocks noChangeArrowheads="1"/>
          </p:cNvSpPr>
          <p:nvPr/>
        </p:nvSpPr>
        <p:spPr bwMode="auto">
          <a:xfrm rot="16200000">
            <a:off x="738982" y="3604443"/>
            <a:ext cx="1327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Price level</a:t>
            </a:r>
          </a:p>
        </p:txBody>
      </p:sp>
      <p:sp>
        <p:nvSpPr>
          <p:cNvPr id="8" name="Text Box 6"/>
          <p:cNvSpPr txBox="1">
            <a:spLocks noChangeArrowheads="1"/>
          </p:cNvSpPr>
          <p:nvPr/>
        </p:nvSpPr>
        <p:spPr bwMode="auto">
          <a:xfrm>
            <a:off x="5470525" y="1866925"/>
            <a:ext cx="6302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000" b="1" i="1" dirty="0">
                <a:latin typeface="Arial" panose="020B0604020202020204" pitchFamily="34" charset="0"/>
              </a:rPr>
              <a:t>AS</a:t>
            </a:r>
            <a:r>
              <a:rPr lang="en-US" altLang="en-US" sz="2000" b="1" i="1" baseline="-25000" dirty="0">
                <a:latin typeface="Arial" panose="020B0604020202020204" pitchFamily="34" charset="0"/>
              </a:rPr>
              <a:t>1</a:t>
            </a:r>
          </a:p>
        </p:txBody>
      </p:sp>
      <p:sp>
        <p:nvSpPr>
          <p:cNvPr id="9" name="Text Box 14"/>
          <p:cNvSpPr txBox="1">
            <a:spLocks noChangeArrowheads="1"/>
          </p:cNvSpPr>
          <p:nvPr/>
        </p:nvSpPr>
        <p:spPr bwMode="auto">
          <a:xfrm>
            <a:off x="4587875" y="1722462"/>
            <a:ext cx="6302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000" b="1" i="1" dirty="0">
                <a:latin typeface="Arial" panose="020B0604020202020204" pitchFamily="34" charset="0"/>
              </a:rPr>
              <a:t>AS</a:t>
            </a:r>
            <a:r>
              <a:rPr lang="en-US" altLang="en-US" sz="2000" b="1" i="1" baseline="-25000" dirty="0">
                <a:latin typeface="Arial" panose="020B0604020202020204" pitchFamily="34" charset="0"/>
              </a:rPr>
              <a:t>3</a:t>
            </a:r>
          </a:p>
        </p:txBody>
      </p:sp>
      <p:sp>
        <p:nvSpPr>
          <p:cNvPr id="10" name="Text Box 15"/>
          <p:cNvSpPr txBox="1">
            <a:spLocks noChangeArrowheads="1"/>
          </p:cNvSpPr>
          <p:nvPr/>
        </p:nvSpPr>
        <p:spPr bwMode="auto">
          <a:xfrm>
            <a:off x="6111875" y="2322537"/>
            <a:ext cx="6302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000" b="1" i="1" dirty="0">
                <a:latin typeface="Arial" panose="020B0604020202020204" pitchFamily="34" charset="0"/>
              </a:rPr>
              <a:t>AS</a:t>
            </a:r>
            <a:r>
              <a:rPr lang="en-US" altLang="en-US" sz="2000" b="1" i="1" baseline="-25000" dirty="0">
                <a:latin typeface="Arial" panose="020B0604020202020204" pitchFamily="34" charset="0"/>
              </a:rPr>
              <a:t>2</a:t>
            </a:r>
          </a:p>
        </p:txBody>
      </p:sp>
      <p:sp>
        <p:nvSpPr>
          <p:cNvPr id="11" name="Arc 21"/>
          <p:cNvSpPr>
            <a:spLocks/>
          </p:cNvSpPr>
          <p:nvPr/>
        </p:nvSpPr>
        <p:spPr bwMode="auto">
          <a:xfrm rot="21312619" flipV="1">
            <a:off x="3243263" y="2417787"/>
            <a:ext cx="3122612" cy="2813050"/>
          </a:xfrm>
          <a:custGeom>
            <a:avLst/>
            <a:gdLst>
              <a:gd name="T0" fmla="*/ 0 w 21289"/>
              <a:gd name="T1" fmla="*/ 0 h 21600"/>
              <a:gd name="T2" fmla="*/ 2147483646 w 21289"/>
              <a:gd name="T3" fmla="*/ 2147483646 h 21600"/>
              <a:gd name="T4" fmla="*/ 0 w 21289"/>
              <a:gd name="T5" fmla="*/ 2147483646 h 21600"/>
              <a:gd name="T6" fmla="*/ 0 60000 65536"/>
              <a:gd name="T7" fmla="*/ 0 60000 65536"/>
              <a:gd name="T8" fmla="*/ 0 60000 65536"/>
              <a:gd name="T9" fmla="*/ 0 w 21289"/>
              <a:gd name="T10" fmla="*/ 0 h 21600"/>
              <a:gd name="T11" fmla="*/ 21289 w 21289"/>
              <a:gd name="T12" fmla="*/ 21600 h 21600"/>
            </a:gdLst>
            <a:ahLst/>
            <a:cxnLst>
              <a:cxn ang="T6">
                <a:pos x="T0" y="T1"/>
              </a:cxn>
              <a:cxn ang="T7">
                <a:pos x="T2" y="T3"/>
              </a:cxn>
              <a:cxn ang="T8">
                <a:pos x="T4" y="T5"/>
              </a:cxn>
            </a:cxnLst>
            <a:rect l="T9" t="T10" r="T11" b="T12"/>
            <a:pathLst>
              <a:path w="21289" h="21600" fill="none" extrusionOk="0">
                <a:moveTo>
                  <a:pt x="-1" y="0"/>
                </a:moveTo>
                <a:cubicBezTo>
                  <a:pt x="10520" y="0"/>
                  <a:pt x="19510" y="7579"/>
                  <a:pt x="21289" y="17947"/>
                </a:cubicBezTo>
              </a:path>
              <a:path w="21289" h="21600" stroke="0" extrusionOk="0">
                <a:moveTo>
                  <a:pt x="-1" y="0"/>
                </a:moveTo>
                <a:cubicBezTo>
                  <a:pt x="10520" y="0"/>
                  <a:pt x="19510" y="7579"/>
                  <a:pt x="21289" y="17947"/>
                </a:cubicBezTo>
                <a:lnTo>
                  <a:pt x="0" y="21600"/>
                </a:lnTo>
                <a:lnTo>
                  <a:pt x="-1" y="0"/>
                </a:lnTo>
                <a:close/>
              </a:path>
            </a:pathLst>
          </a:custGeom>
          <a:noFill/>
          <a:ln w="57150">
            <a:solidFill>
              <a:srgbClr val="99003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3" name="Arc 23"/>
          <p:cNvSpPr>
            <a:spLocks/>
          </p:cNvSpPr>
          <p:nvPr/>
        </p:nvSpPr>
        <p:spPr bwMode="auto">
          <a:xfrm rot="21312619" flipV="1">
            <a:off x="1976438" y="1279550"/>
            <a:ext cx="2984500" cy="2808287"/>
          </a:xfrm>
          <a:custGeom>
            <a:avLst/>
            <a:gdLst>
              <a:gd name="T0" fmla="*/ 2147483646 w 20344"/>
              <a:gd name="T1" fmla="*/ 0 h 21564"/>
              <a:gd name="T2" fmla="*/ 2147483646 w 20344"/>
              <a:gd name="T3" fmla="*/ 2147483646 h 21564"/>
              <a:gd name="T4" fmla="*/ 0 w 20344"/>
              <a:gd name="T5" fmla="*/ 2147483646 h 21564"/>
              <a:gd name="T6" fmla="*/ 0 60000 65536"/>
              <a:gd name="T7" fmla="*/ 0 60000 65536"/>
              <a:gd name="T8" fmla="*/ 0 60000 65536"/>
              <a:gd name="T9" fmla="*/ 0 w 20344"/>
              <a:gd name="T10" fmla="*/ 0 h 21564"/>
              <a:gd name="T11" fmla="*/ 20344 w 20344"/>
              <a:gd name="T12" fmla="*/ 21564 h 21564"/>
            </a:gdLst>
            <a:ahLst/>
            <a:cxnLst>
              <a:cxn ang="T6">
                <a:pos x="T0" y="T1"/>
              </a:cxn>
              <a:cxn ang="T7">
                <a:pos x="T2" y="T3"/>
              </a:cxn>
              <a:cxn ang="T8">
                <a:pos x="T4" y="T5"/>
              </a:cxn>
            </a:cxnLst>
            <a:rect l="T9" t="T10" r="T11" b="T12"/>
            <a:pathLst>
              <a:path w="20344" h="21564" fill="none" extrusionOk="0">
                <a:moveTo>
                  <a:pt x="1246" y="-1"/>
                </a:moveTo>
                <a:cubicBezTo>
                  <a:pt x="9907" y="500"/>
                  <a:pt x="17428" y="6134"/>
                  <a:pt x="20343" y="14305"/>
                </a:cubicBezTo>
              </a:path>
              <a:path w="20344" h="21564" stroke="0" extrusionOk="0">
                <a:moveTo>
                  <a:pt x="1246" y="-1"/>
                </a:moveTo>
                <a:cubicBezTo>
                  <a:pt x="9907" y="500"/>
                  <a:pt x="17428" y="6134"/>
                  <a:pt x="20343" y="14305"/>
                </a:cubicBezTo>
                <a:lnTo>
                  <a:pt x="0" y="21564"/>
                </a:lnTo>
                <a:lnTo>
                  <a:pt x="1246" y="-1"/>
                </a:lnTo>
                <a:close/>
              </a:path>
            </a:pathLst>
          </a:custGeom>
          <a:noFill/>
          <a:ln w="57150">
            <a:solidFill>
              <a:srgbClr val="99003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4" name="AutoShape 24"/>
          <p:cNvSpPr>
            <a:spLocks noChangeArrowheads="1"/>
          </p:cNvSpPr>
          <p:nvPr/>
        </p:nvSpPr>
        <p:spPr bwMode="auto">
          <a:xfrm>
            <a:off x="4330700" y="4406925"/>
            <a:ext cx="523875" cy="512762"/>
          </a:xfrm>
          <a:prstGeom prst="rightArrow">
            <a:avLst>
              <a:gd name="adj1" fmla="val 50000"/>
              <a:gd name="adj2" fmla="val 25542"/>
            </a:avLst>
          </a:prstGeom>
          <a:solidFill>
            <a:srgbClr val="990033">
              <a:alpha val="70195"/>
            </a:srgbClr>
          </a:solidFill>
          <a:ln w="9525">
            <a:solidFill>
              <a:schemeClr val="tx1"/>
            </a:solidFill>
            <a:miter lim="800000"/>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15" name="AutoShape 25"/>
          <p:cNvSpPr>
            <a:spLocks noChangeArrowheads="1"/>
          </p:cNvSpPr>
          <p:nvPr/>
        </p:nvSpPr>
        <p:spPr bwMode="auto">
          <a:xfrm flipH="1">
            <a:off x="4654550" y="2620987"/>
            <a:ext cx="523875" cy="512763"/>
          </a:xfrm>
          <a:prstGeom prst="rightArrow">
            <a:avLst>
              <a:gd name="adj1" fmla="val 50000"/>
              <a:gd name="adj2" fmla="val 25542"/>
            </a:avLst>
          </a:prstGeom>
          <a:solidFill>
            <a:srgbClr val="990033">
              <a:alpha val="70195"/>
            </a:srgbClr>
          </a:solidFill>
          <a:ln w="9525">
            <a:solidFill>
              <a:schemeClr val="tx1"/>
            </a:solidFill>
            <a:miter lim="800000"/>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17" name="Arc 19"/>
          <p:cNvSpPr>
            <a:spLocks/>
          </p:cNvSpPr>
          <p:nvPr/>
        </p:nvSpPr>
        <p:spPr bwMode="auto">
          <a:xfrm rot="21312619" flipV="1">
            <a:off x="2643188" y="1874862"/>
            <a:ext cx="3122612" cy="2813050"/>
          </a:xfrm>
          <a:custGeom>
            <a:avLst/>
            <a:gdLst>
              <a:gd name="T0" fmla="*/ 0 w 21289"/>
              <a:gd name="T1" fmla="*/ 0 h 21600"/>
              <a:gd name="T2" fmla="*/ 2147483646 w 21289"/>
              <a:gd name="T3" fmla="*/ 2147483646 h 21600"/>
              <a:gd name="T4" fmla="*/ 0 w 21289"/>
              <a:gd name="T5" fmla="*/ 2147483646 h 21600"/>
              <a:gd name="T6" fmla="*/ 0 60000 65536"/>
              <a:gd name="T7" fmla="*/ 0 60000 65536"/>
              <a:gd name="T8" fmla="*/ 0 60000 65536"/>
              <a:gd name="T9" fmla="*/ 0 w 21289"/>
              <a:gd name="T10" fmla="*/ 0 h 21600"/>
              <a:gd name="T11" fmla="*/ 21289 w 21289"/>
              <a:gd name="T12" fmla="*/ 21600 h 21600"/>
            </a:gdLst>
            <a:ahLst/>
            <a:cxnLst>
              <a:cxn ang="T6">
                <a:pos x="T0" y="T1"/>
              </a:cxn>
              <a:cxn ang="T7">
                <a:pos x="T2" y="T3"/>
              </a:cxn>
              <a:cxn ang="T8">
                <a:pos x="T4" y="T5"/>
              </a:cxn>
            </a:cxnLst>
            <a:rect l="T9" t="T10" r="T11" b="T12"/>
            <a:pathLst>
              <a:path w="21289" h="21600" fill="none" extrusionOk="0">
                <a:moveTo>
                  <a:pt x="-1" y="0"/>
                </a:moveTo>
                <a:cubicBezTo>
                  <a:pt x="10520" y="0"/>
                  <a:pt x="19510" y="7579"/>
                  <a:pt x="21289" y="17947"/>
                </a:cubicBezTo>
              </a:path>
              <a:path w="21289" h="21600" stroke="0" extrusionOk="0">
                <a:moveTo>
                  <a:pt x="-1" y="0"/>
                </a:moveTo>
                <a:cubicBezTo>
                  <a:pt x="10520" y="0"/>
                  <a:pt x="19510" y="7579"/>
                  <a:pt x="21289" y="17947"/>
                </a:cubicBezTo>
                <a:lnTo>
                  <a:pt x="0" y="21600"/>
                </a:lnTo>
                <a:lnTo>
                  <a:pt x="-1" y="0"/>
                </a:lnTo>
                <a:close/>
              </a:path>
            </a:pathLst>
          </a:custGeom>
          <a:noFill/>
          <a:ln w="57150" cap="flat" cmpd="sng">
            <a:solidFill>
              <a:srgbClr val="990033">
                <a:alpha val="59999"/>
              </a:srgbClr>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p>
        </p:txBody>
      </p:sp>
      <p:sp>
        <p:nvSpPr>
          <p:cNvPr id="18" name="Text Box 15"/>
          <p:cNvSpPr txBox="1">
            <a:spLocks noChangeArrowheads="1"/>
          </p:cNvSpPr>
          <p:nvPr/>
        </p:nvSpPr>
        <p:spPr bwMode="auto">
          <a:xfrm>
            <a:off x="1774825" y="6088087"/>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0</a:t>
            </a:r>
          </a:p>
        </p:txBody>
      </p:sp>
      <p:sp>
        <p:nvSpPr>
          <p:cNvPr id="32784" name="TextBox 2"/>
          <p:cNvSpPr txBox="1">
            <a:spLocks noChangeArrowheads="1"/>
          </p:cNvSpPr>
          <p:nvPr/>
        </p:nvSpPr>
        <p:spPr bwMode="auto">
          <a:xfrm>
            <a:off x="15875" y="6543508"/>
            <a:ext cx="990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par>
                                <p:cTn id="9" presetID="53" presetClass="entr" presetSubtype="16"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par>
                                <p:cTn id="14" presetID="23" presetClass="entr" presetSubtype="16"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p:cTn id="16" dur="500" fill="hold"/>
                                        <p:tgtEl>
                                          <p:spTgt spid="7"/>
                                        </p:tgtEl>
                                        <p:attrNameLst>
                                          <p:attrName>ppt_w</p:attrName>
                                        </p:attrNameLst>
                                      </p:cBhvr>
                                      <p:tavLst>
                                        <p:tav tm="0">
                                          <p:val>
                                            <p:fltVal val="0"/>
                                          </p:val>
                                        </p:tav>
                                        <p:tav tm="100000">
                                          <p:val>
                                            <p:strVal val="#ppt_w"/>
                                          </p:val>
                                        </p:tav>
                                      </p:tavLst>
                                    </p:anim>
                                    <p:anim calcmode="lin" valueType="num">
                                      <p:cBhvr>
                                        <p:cTn id="17" dur="500" fill="hold"/>
                                        <p:tgtEl>
                                          <p:spTgt spid="7"/>
                                        </p:tgtEl>
                                        <p:attrNameLst>
                                          <p:attrName>ppt_h</p:attrName>
                                        </p:attrNameLst>
                                      </p:cBhvr>
                                      <p:tavLst>
                                        <p:tav tm="0">
                                          <p:val>
                                            <p:fltVal val="0"/>
                                          </p:val>
                                        </p:tav>
                                        <p:tav tm="100000">
                                          <p:val>
                                            <p:strVal val="#ppt_h"/>
                                          </p:val>
                                        </p:tav>
                                      </p:tavLst>
                                    </p:anim>
                                  </p:childTnLst>
                                </p:cTn>
                              </p:par>
                              <p:par>
                                <p:cTn id="18" presetID="23" presetClass="entr" presetSubtype="16"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500" fill="hold"/>
                                        <p:tgtEl>
                                          <p:spTgt spid="6"/>
                                        </p:tgtEl>
                                        <p:attrNameLst>
                                          <p:attrName>ppt_w</p:attrName>
                                        </p:attrNameLst>
                                      </p:cBhvr>
                                      <p:tavLst>
                                        <p:tav tm="0">
                                          <p:val>
                                            <p:fltVal val="0"/>
                                          </p:val>
                                        </p:tav>
                                        <p:tav tm="100000">
                                          <p:val>
                                            <p:strVal val="#ppt_w"/>
                                          </p:val>
                                        </p:tav>
                                      </p:tavLst>
                                    </p:anim>
                                    <p:anim calcmode="lin" valueType="num">
                                      <p:cBhvr>
                                        <p:cTn id="21" dur="500" fill="hold"/>
                                        <p:tgtEl>
                                          <p:spTgt spid="6"/>
                                        </p:tgtEl>
                                        <p:attrNameLst>
                                          <p:attrName>ppt_h</p:attrName>
                                        </p:attrNameLst>
                                      </p:cBhvr>
                                      <p:tavLst>
                                        <p:tav tm="0">
                                          <p:val>
                                            <p:fltVal val="0"/>
                                          </p:val>
                                        </p:tav>
                                        <p:tav tm="100000">
                                          <p:val>
                                            <p:strVal val="#ppt_h"/>
                                          </p:val>
                                        </p:tav>
                                      </p:tavLst>
                                    </p:anim>
                                  </p:childTnLst>
                                </p:cTn>
                              </p:par>
                              <p:par>
                                <p:cTn id="22" presetID="23" presetClass="entr" presetSubtype="16" fill="hold" grpId="0" nodeType="withEffect">
                                  <p:stCondLst>
                                    <p:cond delay="0"/>
                                  </p:stCondLst>
                                  <p:childTnLst>
                                    <p:set>
                                      <p:cBhvr>
                                        <p:cTn id="23" dur="1" fill="hold">
                                          <p:stCondLst>
                                            <p:cond delay="0"/>
                                          </p:stCondLst>
                                        </p:cTn>
                                        <p:tgtEl>
                                          <p:spTgt spid="18"/>
                                        </p:tgtEl>
                                        <p:attrNameLst>
                                          <p:attrName>style.visibility</p:attrName>
                                        </p:attrNameLst>
                                      </p:cBhvr>
                                      <p:to>
                                        <p:strVal val="visible"/>
                                      </p:to>
                                    </p:set>
                                    <p:anim calcmode="lin" valueType="num">
                                      <p:cBhvr>
                                        <p:cTn id="24" dur="500" fill="hold"/>
                                        <p:tgtEl>
                                          <p:spTgt spid="18"/>
                                        </p:tgtEl>
                                        <p:attrNameLst>
                                          <p:attrName>ppt_w</p:attrName>
                                        </p:attrNameLst>
                                      </p:cBhvr>
                                      <p:tavLst>
                                        <p:tav tm="0">
                                          <p:val>
                                            <p:fltVal val="0"/>
                                          </p:val>
                                        </p:tav>
                                        <p:tav tm="100000">
                                          <p:val>
                                            <p:strVal val="#ppt_w"/>
                                          </p:val>
                                        </p:tav>
                                      </p:tavLst>
                                    </p:anim>
                                    <p:anim calcmode="lin" valueType="num">
                                      <p:cBhvr>
                                        <p:cTn id="25" dur="500" fill="hold"/>
                                        <p:tgtEl>
                                          <p:spTgt spid="18"/>
                                        </p:tgtEl>
                                        <p:attrNameLst>
                                          <p:attrName>ppt_h</p:attrName>
                                        </p:attrNameLst>
                                      </p:cBhvr>
                                      <p:tavLst>
                                        <p:tav tm="0">
                                          <p:val>
                                            <p:fltVal val="0"/>
                                          </p:val>
                                        </p:tav>
                                        <p:tav tm="100000">
                                          <p:val>
                                            <p:strVal val="#ppt_h"/>
                                          </p:val>
                                        </p:tav>
                                      </p:tavLst>
                                    </p:anim>
                                  </p:childTnLst>
                                </p:cTn>
                              </p:par>
                            </p:childTnLst>
                          </p:cTn>
                        </p:par>
                        <p:par>
                          <p:cTn id="26" fill="hold" nodeType="afterGroup">
                            <p:stCondLst>
                              <p:cond delay="500"/>
                            </p:stCondLst>
                            <p:childTnLst>
                              <p:par>
                                <p:cTn id="27" presetID="22" presetClass="entr" presetSubtype="4" fill="hold" nodeType="after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wipe(down)">
                                      <p:cBhvr>
                                        <p:cTn id="29" dur="500"/>
                                        <p:tgtEl>
                                          <p:spTgt spid="17"/>
                                        </p:tgtEl>
                                      </p:cBhvr>
                                    </p:animEffect>
                                  </p:childTnLst>
                                </p:cTn>
                              </p:par>
                            </p:childTnLst>
                          </p:cTn>
                        </p:par>
                        <p:par>
                          <p:cTn id="30" fill="hold" nodeType="afterGroup">
                            <p:stCondLst>
                              <p:cond delay="1000"/>
                            </p:stCondLst>
                            <p:childTnLst>
                              <p:par>
                                <p:cTn id="31" presetID="1" presetClass="entr" presetSubtype="0" fill="hold" grpId="0" nodeType="afterEffect">
                                  <p:stCondLst>
                                    <p:cond delay="0"/>
                                  </p:stCondLst>
                                  <p:childTnLst>
                                    <p:set>
                                      <p:cBhvr>
                                        <p:cTn id="32" dur="1" fill="hold">
                                          <p:stCondLst>
                                            <p:cond delay="0"/>
                                          </p:stCondLst>
                                        </p:cTn>
                                        <p:tgtEl>
                                          <p:spTgt spid="8"/>
                                        </p:tgtEl>
                                        <p:attrNameLst>
                                          <p:attrName>style.visibility</p:attrName>
                                        </p:attrNameLst>
                                      </p:cBhvr>
                                      <p:to>
                                        <p:strVal val="visible"/>
                                      </p:to>
                                    </p:set>
                                  </p:childTnLst>
                                </p:cTn>
                              </p:par>
                            </p:childTnLst>
                          </p:cTn>
                        </p:par>
                        <p:par>
                          <p:cTn id="33" fill="hold" nodeType="afterGroup">
                            <p:stCondLst>
                              <p:cond delay="1000"/>
                            </p:stCondLst>
                            <p:childTnLst>
                              <p:par>
                                <p:cTn id="34" presetID="22" presetClass="entr" presetSubtype="8" fill="hold" grpId="0" nodeType="after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wipe(left)">
                                      <p:cBhvr>
                                        <p:cTn id="36" dur="500"/>
                                        <p:tgtEl>
                                          <p:spTgt spid="14"/>
                                        </p:tgtEl>
                                      </p:cBhvr>
                                    </p:animEffect>
                                  </p:childTnLst>
                                </p:cTn>
                              </p:par>
                            </p:childTnLst>
                          </p:cTn>
                        </p:par>
                        <p:par>
                          <p:cTn id="37" fill="hold" nodeType="afterGroup">
                            <p:stCondLst>
                              <p:cond delay="1500"/>
                            </p:stCondLst>
                            <p:childTnLst>
                              <p:par>
                                <p:cTn id="38" presetID="1" presetClass="entr" presetSubtype="0" fill="hold" nodeType="afterEffect">
                                  <p:stCondLst>
                                    <p:cond delay="0"/>
                                  </p:stCondLst>
                                  <p:childTnLst>
                                    <p:set>
                                      <p:cBhvr>
                                        <p:cTn id="39" dur="1" fill="hold">
                                          <p:stCondLst>
                                            <p:cond delay="0"/>
                                          </p:stCondLst>
                                        </p:cTn>
                                        <p:tgtEl>
                                          <p:spTgt spid="11"/>
                                        </p:tgtEl>
                                        <p:attrNameLst>
                                          <p:attrName>style.visibility</p:attrName>
                                        </p:attrNameLst>
                                      </p:cBhvr>
                                      <p:to>
                                        <p:strVal val="visible"/>
                                      </p:to>
                                    </p:set>
                                  </p:childTnLst>
                                </p:cTn>
                              </p:par>
                            </p:childTnLst>
                          </p:cTn>
                        </p:par>
                        <p:par>
                          <p:cTn id="40" fill="hold" nodeType="afterGroup">
                            <p:stCondLst>
                              <p:cond delay="1500"/>
                            </p:stCondLst>
                            <p:childTnLst>
                              <p:par>
                                <p:cTn id="41" presetID="63" presetClass="path" presetSubtype="0" accel="50000" decel="50000" fill="hold" nodeType="afterEffect">
                                  <p:stCondLst>
                                    <p:cond delay="0"/>
                                  </p:stCondLst>
                                  <p:childTnLst>
                                    <p:animMotion origin="layout" path="M -0.05069 -0.05852 L 0.00139 -0.00925 " pathEditMode="relative" rAng="0" ptsTypes="AA">
                                      <p:cBhvr>
                                        <p:cTn id="42" dur="2000" fill="hold"/>
                                        <p:tgtEl>
                                          <p:spTgt spid="11"/>
                                        </p:tgtEl>
                                        <p:attrNameLst>
                                          <p:attrName>ppt_x</p:attrName>
                                          <p:attrName>ppt_y</p:attrName>
                                        </p:attrNameLst>
                                      </p:cBhvr>
                                      <p:rCtr x="260000" y="250000"/>
                                    </p:animMotion>
                                  </p:childTnLst>
                                </p:cTn>
                              </p:par>
                            </p:childTnLst>
                          </p:cTn>
                        </p:par>
                        <p:par>
                          <p:cTn id="43" fill="hold" nodeType="afterGroup">
                            <p:stCondLst>
                              <p:cond delay="3500"/>
                            </p:stCondLst>
                            <p:childTnLst>
                              <p:par>
                                <p:cTn id="44" presetID="1" presetClass="entr" presetSubtype="0" fill="hold" grpId="0" nodeType="afterEffect">
                                  <p:stCondLst>
                                    <p:cond delay="0"/>
                                  </p:stCondLst>
                                  <p:childTnLst>
                                    <p:set>
                                      <p:cBhvr>
                                        <p:cTn id="45" dur="1" fill="hold">
                                          <p:stCondLst>
                                            <p:cond delay="0"/>
                                          </p:stCondLst>
                                        </p:cTn>
                                        <p:tgtEl>
                                          <p:spTgt spid="10"/>
                                        </p:tgtEl>
                                        <p:attrNameLst>
                                          <p:attrName>style.visibility</p:attrName>
                                        </p:attrNameLst>
                                      </p:cBhvr>
                                      <p:to>
                                        <p:strVal val="visible"/>
                                      </p:to>
                                    </p:set>
                                  </p:childTnLst>
                                </p:cTn>
                              </p:par>
                            </p:childTnLst>
                          </p:cTn>
                        </p:par>
                        <p:par>
                          <p:cTn id="46" fill="hold" nodeType="afterGroup">
                            <p:stCondLst>
                              <p:cond delay="3500"/>
                            </p:stCondLst>
                            <p:childTnLst>
                              <p:par>
                                <p:cTn id="47" presetID="22" presetClass="entr" presetSubtype="2" fill="hold" grpId="0" nodeType="after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wipe(right)">
                                      <p:cBhvr>
                                        <p:cTn id="49" dur="500"/>
                                        <p:tgtEl>
                                          <p:spTgt spid="15"/>
                                        </p:tgtEl>
                                      </p:cBhvr>
                                    </p:animEffect>
                                  </p:childTnLst>
                                </p:cTn>
                              </p:par>
                            </p:childTnLst>
                          </p:cTn>
                        </p:par>
                        <p:par>
                          <p:cTn id="50" fill="hold" nodeType="afterGroup">
                            <p:stCondLst>
                              <p:cond delay="4000"/>
                            </p:stCondLst>
                            <p:childTnLst>
                              <p:par>
                                <p:cTn id="51" presetID="1" presetClass="entr" presetSubtype="0" fill="hold" nodeType="afterEffect">
                                  <p:stCondLst>
                                    <p:cond delay="0"/>
                                  </p:stCondLst>
                                  <p:childTnLst>
                                    <p:set>
                                      <p:cBhvr>
                                        <p:cTn id="52" dur="1" fill="hold">
                                          <p:stCondLst>
                                            <p:cond delay="0"/>
                                          </p:stCondLst>
                                        </p:cTn>
                                        <p:tgtEl>
                                          <p:spTgt spid="13"/>
                                        </p:tgtEl>
                                        <p:attrNameLst>
                                          <p:attrName>style.visibility</p:attrName>
                                        </p:attrNameLst>
                                      </p:cBhvr>
                                      <p:to>
                                        <p:strVal val="visible"/>
                                      </p:to>
                                    </p:set>
                                  </p:childTnLst>
                                </p:cTn>
                              </p:par>
                            </p:childTnLst>
                          </p:cTn>
                        </p:par>
                        <p:par>
                          <p:cTn id="53" fill="hold" nodeType="afterGroup">
                            <p:stCondLst>
                              <p:cond delay="4000"/>
                            </p:stCondLst>
                            <p:childTnLst>
                              <p:par>
                                <p:cTn id="54" presetID="35" presetClass="path" presetSubtype="0" accel="50000" decel="50000" fill="hold" nodeType="afterEffect">
                                  <p:stCondLst>
                                    <p:cond delay="0"/>
                                  </p:stCondLst>
                                  <p:childTnLst>
                                    <p:animMotion origin="layout" path="M 0.05208 0.0576 L -0.00226 0.01111 " pathEditMode="relative" rAng="0" ptsTypes="AA">
                                      <p:cBhvr>
                                        <p:cTn id="55" dur="2000" fill="hold"/>
                                        <p:tgtEl>
                                          <p:spTgt spid="13"/>
                                        </p:tgtEl>
                                        <p:attrNameLst>
                                          <p:attrName>ppt_x</p:attrName>
                                          <p:attrName>ppt_y</p:attrName>
                                        </p:attrNameLst>
                                      </p:cBhvr>
                                      <p:rCtr x="-270000" y="-230000"/>
                                    </p:animMotion>
                                  </p:childTnLst>
                                </p:cTn>
                              </p:par>
                            </p:childTnLst>
                          </p:cTn>
                        </p:par>
                        <p:par>
                          <p:cTn id="56" fill="hold" nodeType="afterGroup">
                            <p:stCondLst>
                              <p:cond delay="6000"/>
                            </p:stCondLst>
                            <p:childTnLst>
                              <p:par>
                                <p:cTn id="57" presetID="1" presetClass="entr" presetSubtype="0" fill="hold" grpId="0" nodeType="afterEffect">
                                  <p:stCondLst>
                                    <p:cond delay="0"/>
                                  </p:stCondLst>
                                  <p:childTnLst>
                                    <p:set>
                                      <p:cBhvr>
                                        <p:cTn id="5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8" grpId="0"/>
      <p:bldP spid="9" grpId="0"/>
      <p:bldP spid="10" grpId="0"/>
      <p:bldP spid="14" grpId="0" animBg="1"/>
      <p:bldP spid="15" grpId="0" animBg="1"/>
      <p:bldP spid="1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Input Prices</a:t>
            </a:r>
          </a:p>
        </p:txBody>
      </p:sp>
      <p:sp>
        <p:nvSpPr>
          <p:cNvPr id="34819" name="Rectangle 3"/>
          <p:cNvSpPr>
            <a:spLocks noGrp="1" noChangeArrowheads="1"/>
          </p:cNvSpPr>
          <p:nvPr>
            <p:ph idx="1"/>
          </p:nvPr>
        </p:nvSpPr>
        <p:spPr/>
        <p:txBody>
          <a:bodyPr/>
          <a:lstStyle/>
          <a:p>
            <a:pPr eaLnBrk="1" hangingPunct="1"/>
            <a:r>
              <a:rPr lang="en-US" altLang="en-US" sz="3200" dirty="0"/>
              <a:t>Domestic resource prices</a:t>
            </a:r>
          </a:p>
          <a:p>
            <a:pPr lvl="1" eaLnBrk="1" hangingPunct="1">
              <a:buClr>
                <a:schemeClr val="accent1"/>
              </a:buClr>
            </a:pPr>
            <a:r>
              <a:rPr lang="en-US" altLang="en-US" sz="3200" dirty="0"/>
              <a:t>Labor</a:t>
            </a:r>
          </a:p>
          <a:p>
            <a:pPr lvl="1" eaLnBrk="1" hangingPunct="1">
              <a:buClr>
                <a:schemeClr val="accent1"/>
              </a:buClr>
            </a:pPr>
            <a:r>
              <a:rPr lang="en-US" altLang="en-US" sz="3200" dirty="0"/>
              <a:t>Capital</a:t>
            </a:r>
          </a:p>
          <a:p>
            <a:pPr lvl="1" eaLnBrk="1" hangingPunct="1">
              <a:buClr>
                <a:schemeClr val="accent1"/>
              </a:buClr>
            </a:pPr>
            <a:r>
              <a:rPr lang="en-US" altLang="en-US" sz="3200" dirty="0"/>
              <a:t>Land</a:t>
            </a:r>
          </a:p>
          <a:p>
            <a:pPr eaLnBrk="1" hangingPunct="1"/>
            <a:r>
              <a:rPr lang="en-US" altLang="en-US" sz="3200" dirty="0"/>
              <a:t>Prices of imported resources</a:t>
            </a:r>
          </a:p>
          <a:p>
            <a:pPr lvl="1" eaLnBrk="1" hangingPunct="1">
              <a:buClr>
                <a:schemeClr val="accent1"/>
              </a:buClr>
            </a:pPr>
            <a:r>
              <a:rPr lang="en-US" altLang="en-US" sz="3200" dirty="0"/>
              <a:t>Imported oil</a:t>
            </a:r>
          </a:p>
          <a:p>
            <a:pPr lvl="1" eaLnBrk="1" hangingPunct="1">
              <a:buClr>
                <a:schemeClr val="accent1"/>
              </a:buClr>
            </a:pPr>
            <a:r>
              <a:rPr lang="en-US" altLang="en-US" sz="3200" dirty="0"/>
              <a:t>Exchange rates</a:t>
            </a:r>
          </a:p>
        </p:txBody>
      </p:sp>
      <p:sp>
        <p:nvSpPr>
          <p:cNvPr id="34820" name="TextBox 1"/>
          <p:cNvSpPr txBox="1">
            <a:spLocks noChangeArrowheads="1"/>
          </p:cNvSpPr>
          <p:nvPr/>
        </p:nvSpPr>
        <p:spPr bwMode="auto">
          <a:xfrm>
            <a:off x="0" y="6477000"/>
            <a:ext cx="838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LO4</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Productivity</a:t>
            </a:r>
          </a:p>
        </p:txBody>
      </p:sp>
      <p:sp>
        <p:nvSpPr>
          <p:cNvPr id="36867" name="Rectangle 3"/>
          <p:cNvSpPr>
            <a:spLocks noGrp="1" noChangeArrowheads="1"/>
          </p:cNvSpPr>
          <p:nvPr>
            <p:ph idx="1"/>
          </p:nvPr>
        </p:nvSpPr>
        <p:spPr/>
        <p:txBody>
          <a:bodyPr/>
          <a:lstStyle/>
          <a:p>
            <a:pPr eaLnBrk="1" hangingPunct="1"/>
            <a:r>
              <a:rPr lang="en-US" altLang="en-US" sz="3200" dirty="0"/>
              <a:t>Real output per unit of input</a:t>
            </a:r>
          </a:p>
          <a:p>
            <a:pPr lvl="1" eaLnBrk="1" hangingPunct="1">
              <a:buClr>
                <a:schemeClr val="accent1"/>
              </a:buClr>
            </a:pPr>
            <a:r>
              <a:rPr lang="en-US" altLang="en-US" sz="3200" dirty="0"/>
              <a:t>Increases in productivity reduce costs</a:t>
            </a:r>
          </a:p>
          <a:p>
            <a:pPr lvl="1" eaLnBrk="1" hangingPunct="1">
              <a:buClr>
                <a:schemeClr val="accent1"/>
              </a:buClr>
            </a:pPr>
            <a:r>
              <a:rPr lang="en-US" altLang="en-US" sz="3200" dirty="0"/>
              <a:t>Decreases in productivity increase costs</a:t>
            </a:r>
          </a:p>
        </p:txBody>
      </p:sp>
      <p:grpSp>
        <p:nvGrpSpPr>
          <p:cNvPr id="36868" name="Group 20"/>
          <p:cNvGrpSpPr>
            <a:grpSpLocks/>
          </p:cNvGrpSpPr>
          <p:nvPr/>
        </p:nvGrpSpPr>
        <p:grpSpPr bwMode="auto">
          <a:xfrm>
            <a:off x="1143000" y="5224463"/>
            <a:ext cx="6705600" cy="823912"/>
            <a:chOff x="990600" y="5410200"/>
            <a:chExt cx="6705600" cy="822960"/>
          </a:xfrm>
        </p:grpSpPr>
        <p:sp>
          <p:nvSpPr>
            <p:cNvPr id="36877" name="TextBox 6"/>
            <p:cNvSpPr txBox="1">
              <a:spLocks noChangeArrowheads="1"/>
            </p:cNvSpPr>
            <p:nvPr/>
          </p:nvSpPr>
          <p:spPr bwMode="auto">
            <a:xfrm>
              <a:off x="990600" y="5634335"/>
              <a:ext cx="35661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400" dirty="0">
                  <a:latin typeface="Arial" panose="020B0604020202020204" pitchFamily="34" charset="0"/>
                </a:rPr>
                <a:t>Per-unit production cost</a:t>
              </a:r>
            </a:p>
          </p:txBody>
        </p:sp>
        <p:sp>
          <p:nvSpPr>
            <p:cNvPr id="36878" name="TextBox 7"/>
            <p:cNvSpPr txBox="1">
              <a:spLocks noChangeArrowheads="1"/>
            </p:cNvSpPr>
            <p:nvPr/>
          </p:nvSpPr>
          <p:spPr bwMode="auto">
            <a:xfrm>
              <a:off x="4495800" y="5587425"/>
              <a:ext cx="457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3200" b="1" dirty="0">
                  <a:latin typeface="Arial" panose="020B0604020202020204" pitchFamily="34" charset="0"/>
                </a:rPr>
                <a:t>=</a:t>
              </a:r>
            </a:p>
          </p:txBody>
        </p:sp>
        <p:sp>
          <p:nvSpPr>
            <p:cNvPr id="36879" name="TextBox 8"/>
            <p:cNvSpPr txBox="1">
              <a:spLocks noChangeArrowheads="1"/>
            </p:cNvSpPr>
            <p:nvPr/>
          </p:nvSpPr>
          <p:spPr bwMode="auto">
            <a:xfrm>
              <a:off x="5257800" y="54102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400" dirty="0">
                  <a:latin typeface="Arial" panose="020B0604020202020204" pitchFamily="34" charset="0"/>
                </a:rPr>
                <a:t>total input cost</a:t>
              </a:r>
            </a:p>
          </p:txBody>
        </p:sp>
        <p:sp>
          <p:nvSpPr>
            <p:cNvPr id="36880" name="TextBox 9"/>
            <p:cNvSpPr txBox="1">
              <a:spLocks noChangeArrowheads="1"/>
            </p:cNvSpPr>
            <p:nvPr/>
          </p:nvSpPr>
          <p:spPr bwMode="auto">
            <a:xfrm>
              <a:off x="5410200" y="5867400"/>
              <a:ext cx="2286000" cy="365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400" dirty="0">
                  <a:latin typeface="Arial" panose="020B0604020202020204" pitchFamily="34" charset="0"/>
                </a:rPr>
                <a:t>total output</a:t>
              </a:r>
            </a:p>
          </p:txBody>
        </p:sp>
        <p:cxnSp>
          <p:nvCxnSpPr>
            <p:cNvPr id="12" name="Straight Connector 11"/>
            <p:cNvCxnSpPr/>
            <p:nvPr/>
          </p:nvCxnSpPr>
          <p:spPr>
            <a:xfrm>
              <a:off x="5287963" y="5866872"/>
              <a:ext cx="2103437" cy="1585"/>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36869" name="Group 19"/>
          <p:cNvGrpSpPr>
            <a:grpSpLocks/>
          </p:cNvGrpSpPr>
          <p:nvPr/>
        </p:nvGrpSpPr>
        <p:grpSpPr bwMode="auto">
          <a:xfrm>
            <a:off x="2133600" y="3886200"/>
            <a:ext cx="4876800" cy="822325"/>
            <a:chOff x="2133600" y="4114800"/>
            <a:chExt cx="4876800" cy="822960"/>
          </a:xfrm>
        </p:grpSpPr>
        <p:cxnSp>
          <p:nvCxnSpPr>
            <p:cNvPr id="17" name="Straight Connector 16"/>
            <p:cNvCxnSpPr/>
            <p:nvPr/>
          </p:nvCxnSpPr>
          <p:spPr>
            <a:xfrm>
              <a:off x="4800600" y="4570765"/>
              <a:ext cx="1554163" cy="1588"/>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pSp>
          <p:nvGrpSpPr>
            <p:cNvPr id="36872" name="Group 18"/>
            <p:cNvGrpSpPr>
              <a:grpSpLocks/>
            </p:cNvGrpSpPr>
            <p:nvPr/>
          </p:nvGrpSpPr>
          <p:grpSpPr bwMode="auto">
            <a:xfrm>
              <a:off x="2133600" y="4114800"/>
              <a:ext cx="4876800" cy="822960"/>
              <a:chOff x="2590800" y="4114800"/>
              <a:chExt cx="4876800" cy="822960"/>
            </a:xfrm>
          </p:grpSpPr>
          <p:sp>
            <p:nvSpPr>
              <p:cNvPr id="36873" name="TextBox 13"/>
              <p:cNvSpPr txBox="1">
                <a:spLocks noChangeArrowheads="1"/>
              </p:cNvSpPr>
              <p:nvPr/>
            </p:nvSpPr>
            <p:spPr bwMode="auto">
              <a:xfrm>
                <a:off x="2590800" y="4343400"/>
                <a:ext cx="182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400" dirty="0">
                    <a:latin typeface="Arial" panose="020B0604020202020204" pitchFamily="34" charset="0"/>
                  </a:rPr>
                  <a:t>Productivity</a:t>
                </a:r>
              </a:p>
            </p:txBody>
          </p:sp>
          <p:sp>
            <p:nvSpPr>
              <p:cNvPr id="36874" name="TextBox 14"/>
              <p:cNvSpPr txBox="1">
                <a:spLocks noChangeArrowheads="1"/>
              </p:cNvSpPr>
              <p:nvPr/>
            </p:nvSpPr>
            <p:spPr bwMode="auto">
              <a:xfrm>
                <a:off x="4495800" y="4292025"/>
                <a:ext cx="457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3200" b="1" dirty="0">
                    <a:latin typeface="Arial" panose="020B0604020202020204" pitchFamily="34" charset="0"/>
                  </a:rPr>
                  <a:t>=</a:t>
                </a:r>
              </a:p>
            </p:txBody>
          </p:sp>
          <p:sp>
            <p:nvSpPr>
              <p:cNvPr id="36875" name="TextBox 15"/>
              <p:cNvSpPr txBox="1">
                <a:spLocks noChangeArrowheads="1"/>
              </p:cNvSpPr>
              <p:nvPr/>
            </p:nvSpPr>
            <p:spPr bwMode="auto">
              <a:xfrm>
                <a:off x="5181600" y="4114800"/>
                <a:ext cx="1828800" cy="365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400" dirty="0">
                    <a:latin typeface="Arial" panose="020B0604020202020204" pitchFamily="34" charset="0"/>
                  </a:rPr>
                  <a:t>total output</a:t>
                </a:r>
              </a:p>
            </p:txBody>
          </p:sp>
          <p:sp>
            <p:nvSpPr>
              <p:cNvPr id="36876" name="TextBox 17"/>
              <p:cNvSpPr txBox="1">
                <a:spLocks noChangeArrowheads="1"/>
              </p:cNvSpPr>
              <p:nvPr/>
            </p:nvSpPr>
            <p:spPr bwMode="auto">
              <a:xfrm>
                <a:off x="5181600" y="4572000"/>
                <a:ext cx="2286000" cy="365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400" dirty="0">
                    <a:latin typeface="Arial" panose="020B0604020202020204" pitchFamily="34" charset="0"/>
                  </a:rPr>
                  <a:t>total inputs</a:t>
                </a:r>
              </a:p>
            </p:txBody>
          </p:sp>
        </p:grpSp>
      </p:grpSp>
      <p:sp>
        <p:nvSpPr>
          <p:cNvPr id="36870" name="TextBox 1"/>
          <p:cNvSpPr txBox="1">
            <a:spLocks noChangeArrowheads="1"/>
          </p:cNvSpPr>
          <p:nvPr/>
        </p:nvSpPr>
        <p:spPr bwMode="auto">
          <a:xfrm>
            <a:off x="0" y="6477000"/>
            <a:ext cx="838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LO4</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81000" y="274638"/>
            <a:ext cx="7848600" cy="1143000"/>
          </a:xfrm>
        </p:spPr>
        <p:txBody>
          <a:bodyPr/>
          <a:lstStyle/>
          <a:p>
            <a:pPr eaLnBrk="1" fontAlgn="auto" hangingPunct="1">
              <a:spcAft>
                <a:spcPts val="0"/>
              </a:spcAft>
              <a:defRPr/>
            </a:pPr>
            <a:r>
              <a:rPr lang="en-US" altLang="en-US" dirty="0">
                <a:ea typeface="+mj-ea"/>
              </a:rPr>
              <a:t>Legal-Institutional Environment</a:t>
            </a:r>
          </a:p>
        </p:txBody>
      </p:sp>
      <p:sp>
        <p:nvSpPr>
          <p:cNvPr id="38915" name="Rectangle 3"/>
          <p:cNvSpPr>
            <a:spLocks noGrp="1" noChangeArrowheads="1"/>
          </p:cNvSpPr>
          <p:nvPr>
            <p:ph idx="1"/>
          </p:nvPr>
        </p:nvSpPr>
        <p:spPr/>
        <p:txBody>
          <a:bodyPr/>
          <a:lstStyle/>
          <a:p>
            <a:pPr eaLnBrk="1" hangingPunct="1"/>
            <a:r>
              <a:rPr lang="en-US" altLang="en-US" sz="3200" dirty="0"/>
              <a:t>Legal changes alter per-unit costs of output</a:t>
            </a:r>
          </a:p>
          <a:p>
            <a:pPr lvl="1" eaLnBrk="1" hangingPunct="1">
              <a:buClr>
                <a:schemeClr val="accent1"/>
              </a:buClr>
            </a:pPr>
            <a:r>
              <a:rPr lang="en-US" altLang="en-US" sz="3200" dirty="0"/>
              <a:t>Taxes and subsidies</a:t>
            </a:r>
          </a:p>
          <a:p>
            <a:pPr lvl="1" eaLnBrk="1" hangingPunct="1">
              <a:buClr>
                <a:schemeClr val="accent1"/>
              </a:buClr>
            </a:pPr>
            <a:r>
              <a:rPr lang="en-US" altLang="en-US" sz="3200" dirty="0"/>
              <a:t>Extent of government regulation</a:t>
            </a:r>
          </a:p>
        </p:txBody>
      </p:sp>
      <p:sp>
        <p:nvSpPr>
          <p:cNvPr id="38916" name="TextBox 1"/>
          <p:cNvSpPr txBox="1">
            <a:spLocks noChangeArrowheads="1"/>
          </p:cNvSpPr>
          <p:nvPr/>
        </p:nvSpPr>
        <p:spPr bwMode="auto">
          <a:xfrm>
            <a:off x="0" y="6491288"/>
            <a:ext cx="1066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LO4</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Equilibrium</a:t>
            </a:r>
          </a:p>
        </p:txBody>
      </p:sp>
      <p:grpSp>
        <p:nvGrpSpPr>
          <p:cNvPr id="40963" name="Group 31"/>
          <p:cNvGrpSpPr>
            <a:grpSpLocks/>
          </p:cNvGrpSpPr>
          <p:nvPr/>
        </p:nvGrpSpPr>
        <p:grpSpPr bwMode="auto">
          <a:xfrm>
            <a:off x="152400" y="1727200"/>
            <a:ext cx="4348163" cy="3990084"/>
            <a:chOff x="152401" y="1727200"/>
            <a:chExt cx="4348896" cy="3989820"/>
          </a:xfrm>
        </p:grpSpPr>
        <p:pic>
          <p:nvPicPr>
            <p:cNvPr id="4101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48322" y="1727200"/>
              <a:ext cx="3552975" cy="330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5" name="Rectangle 2"/>
            <p:cNvSpPr>
              <a:spLocks noChangeArrowheads="1"/>
            </p:cNvSpPr>
            <p:nvPr/>
          </p:nvSpPr>
          <p:spPr bwMode="auto">
            <a:xfrm>
              <a:off x="938630" y="1727200"/>
              <a:ext cx="3562667" cy="314706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endParaRPr lang="en-US" altLang="en-US" sz="1800" dirty="0">
                <a:latin typeface="Arial" panose="020B0604020202020204" pitchFamily="34" charset="0"/>
              </a:endParaRPr>
            </a:p>
          </p:txBody>
        </p:sp>
        <p:sp>
          <p:nvSpPr>
            <p:cNvPr id="41016" name="Text Box 4"/>
            <p:cNvSpPr txBox="1">
              <a:spLocks noChangeArrowheads="1"/>
            </p:cNvSpPr>
            <p:nvPr/>
          </p:nvSpPr>
          <p:spPr bwMode="auto">
            <a:xfrm>
              <a:off x="1315323" y="5206111"/>
              <a:ext cx="2831224" cy="510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lnSpc>
                  <a:spcPct val="85000"/>
                </a:lnSpc>
                <a:spcBef>
                  <a:spcPct val="0"/>
                </a:spcBef>
                <a:buClrTx/>
                <a:buFontTx/>
                <a:buNone/>
              </a:pPr>
              <a:r>
                <a:rPr lang="en-US" altLang="en-US" sz="1600" b="1" dirty="0">
                  <a:latin typeface="Arial" panose="020B0604020202020204" pitchFamily="34" charset="0"/>
                </a:rPr>
                <a:t>Real domestic output, GDP</a:t>
              </a:r>
            </a:p>
            <a:p>
              <a:pPr algn="ctr" eaLnBrk="1" hangingPunct="1">
                <a:lnSpc>
                  <a:spcPct val="85000"/>
                </a:lnSpc>
                <a:spcBef>
                  <a:spcPct val="0"/>
                </a:spcBef>
                <a:buClrTx/>
                <a:buFontTx/>
                <a:buNone/>
              </a:pPr>
              <a:r>
                <a:rPr lang="en-US" altLang="en-US" sz="1600" b="1" dirty="0">
                  <a:latin typeface="Arial" panose="020B0604020202020204" pitchFamily="34" charset="0"/>
                </a:rPr>
                <a:t>(billions of dollars)</a:t>
              </a:r>
            </a:p>
          </p:txBody>
        </p:sp>
        <p:sp>
          <p:nvSpPr>
            <p:cNvPr id="41017" name="Text Box 5"/>
            <p:cNvSpPr txBox="1">
              <a:spLocks noChangeArrowheads="1"/>
            </p:cNvSpPr>
            <p:nvPr/>
          </p:nvSpPr>
          <p:spPr bwMode="auto">
            <a:xfrm rot="-5400000">
              <a:off x="-1105957" y="3290358"/>
              <a:ext cx="285526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Price level (index numbers)</a:t>
              </a:r>
            </a:p>
          </p:txBody>
        </p:sp>
      </p:grpSp>
      <p:sp>
        <p:nvSpPr>
          <p:cNvPr id="40964" name="Text Box 6"/>
          <p:cNvSpPr txBox="1">
            <a:spLocks noChangeArrowheads="1"/>
          </p:cNvSpPr>
          <p:nvPr/>
        </p:nvSpPr>
        <p:spPr bwMode="auto">
          <a:xfrm>
            <a:off x="439738" y="3200400"/>
            <a:ext cx="4826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r" eaLnBrk="1" hangingPunct="1">
              <a:lnSpc>
                <a:spcPct val="220000"/>
              </a:lnSpc>
              <a:spcBef>
                <a:spcPct val="0"/>
              </a:spcBef>
              <a:buClrTx/>
              <a:buFontTx/>
              <a:buNone/>
            </a:pPr>
            <a:r>
              <a:rPr lang="en-US" altLang="en-US" sz="1400" b="1" dirty="0">
                <a:latin typeface="Arial" panose="020B0604020202020204" pitchFamily="34" charset="0"/>
              </a:rPr>
              <a:t>100</a:t>
            </a:r>
          </a:p>
          <a:p>
            <a:pPr algn="r" eaLnBrk="1" hangingPunct="1">
              <a:lnSpc>
                <a:spcPct val="220000"/>
              </a:lnSpc>
              <a:spcBef>
                <a:spcPct val="0"/>
              </a:spcBef>
              <a:buClrTx/>
              <a:buFontTx/>
              <a:buNone/>
            </a:pPr>
            <a:r>
              <a:rPr lang="en-US" altLang="en-US" sz="1600" b="1" dirty="0">
                <a:latin typeface="Arial" panose="020B0604020202020204" pitchFamily="34" charset="0"/>
              </a:rPr>
              <a:t>92</a:t>
            </a:r>
          </a:p>
        </p:txBody>
      </p:sp>
      <p:sp>
        <p:nvSpPr>
          <p:cNvPr id="10" name="Text Box 7"/>
          <p:cNvSpPr txBox="1">
            <a:spLocks noChangeArrowheads="1"/>
          </p:cNvSpPr>
          <p:nvPr/>
        </p:nvSpPr>
        <p:spPr bwMode="auto">
          <a:xfrm>
            <a:off x="1830388" y="4887913"/>
            <a:ext cx="482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502</a:t>
            </a:r>
          </a:p>
        </p:txBody>
      </p:sp>
      <p:sp>
        <p:nvSpPr>
          <p:cNvPr id="11" name="Text Box 8"/>
          <p:cNvSpPr txBox="1">
            <a:spLocks noChangeArrowheads="1"/>
          </p:cNvSpPr>
          <p:nvPr/>
        </p:nvSpPr>
        <p:spPr bwMode="auto">
          <a:xfrm>
            <a:off x="2362200" y="4887913"/>
            <a:ext cx="482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510</a:t>
            </a:r>
          </a:p>
        </p:txBody>
      </p:sp>
      <p:sp>
        <p:nvSpPr>
          <p:cNvPr id="12" name="Text Box 9"/>
          <p:cNvSpPr txBox="1">
            <a:spLocks noChangeArrowheads="1"/>
          </p:cNvSpPr>
          <p:nvPr/>
        </p:nvSpPr>
        <p:spPr bwMode="auto">
          <a:xfrm>
            <a:off x="2819400" y="4887913"/>
            <a:ext cx="482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514</a:t>
            </a:r>
          </a:p>
        </p:txBody>
      </p:sp>
      <p:sp>
        <p:nvSpPr>
          <p:cNvPr id="13" name="Line 12"/>
          <p:cNvSpPr>
            <a:spLocks noChangeShapeType="1"/>
          </p:cNvSpPr>
          <p:nvPr/>
        </p:nvSpPr>
        <p:spPr bwMode="auto">
          <a:xfrm>
            <a:off x="947738" y="3967163"/>
            <a:ext cx="2011362" cy="0"/>
          </a:xfrm>
          <a:prstGeom prst="line">
            <a:avLst/>
          </a:prstGeom>
          <a:noFill/>
          <a:ln w="28575">
            <a:solidFill>
              <a:srgbClr val="5F5F5F"/>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4" name="Line 13"/>
          <p:cNvSpPr>
            <a:spLocks noChangeShapeType="1"/>
          </p:cNvSpPr>
          <p:nvPr/>
        </p:nvSpPr>
        <p:spPr bwMode="auto">
          <a:xfrm>
            <a:off x="947738" y="3627438"/>
            <a:ext cx="1692275" cy="0"/>
          </a:xfrm>
          <a:prstGeom prst="line">
            <a:avLst/>
          </a:prstGeom>
          <a:noFill/>
          <a:ln w="28575">
            <a:solidFill>
              <a:srgbClr val="5F5F5F"/>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5" name="Line 14"/>
          <p:cNvSpPr>
            <a:spLocks noChangeShapeType="1"/>
          </p:cNvSpPr>
          <p:nvPr/>
        </p:nvSpPr>
        <p:spPr bwMode="auto">
          <a:xfrm>
            <a:off x="2000250" y="3963988"/>
            <a:ext cx="0" cy="949325"/>
          </a:xfrm>
          <a:prstGeom prst="line">
            <a:avLst/>
          </a:prstGeom>
          <a:noFill/>
          <a:ln w="28575">
            <a:solidFill>
              <a:srgbClr val="5F5F5F"/>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6" name="Line 15"/>
          <p:cNvSpPr>
            <a:spLocks noChangeShapeType="1"/>
          </p:cNvSpPr>
          <p:nvPr/>
        </p:nvSpPr>
        <p:spPr bwMode="auto">
          <a:xfrm>
            <a:off x="2673350" y="3625850"/>
            <a:ext cx="0" cy="1287463"/>
          </a:xfrm>
          <a:prstGeom prst="line">
            <a:avLst/>
          </a:prstGeom>
          <a:noFill/>
          <a:ln w="28575">
            <a:solidFill>
              <a:srgbClr val="5F5F5F"/>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7" name="Line 16"/>
          <p:cNvSpPr>
            <a:spLocks noChangeShapeType="1"/>
          </p:cNvSpPr>
          <p:nvPr/>
        </p:nvSpPr>
        <p:spPr bwMode="auto">
          <a:xfrm>
            <a:off x="2960688" y="3965575"/>
            <a:ext cx="0" cy="947738"/>
          </a:xfrm>
          <a:prstGeom prst="line">
            <a:avLst/>
          </a:prstGeom>
          <a:noFill/>
          <a:ln w="28575">
            <a:solidFill>
              <a:srgbClr val="5F5F5F"/>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8" name="Text Box 17"/>
          <p:cNvSpPr txBox="1">
            <a:spLocks noChangeArrowheads="1"/>
          </p:cNvSpPr>
          <p:nvPr/>
        </p:nvSpPr>
        <p:spPr bwMode="auto">
          <a:xfrm>
            <a:off x="1828800" y="3581400"/>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a</a:t>
            </a:r>
          </a:p>
        </p:txBody>
      </p:sp>
      <p:sp>
        <p:nvSpPr>
          <p:cNvPr id="19" name="Text Box 18"/>
          <p:cNvSpPr txBox="1">
            <a:spLocks noChangeArrowheads="1"/>
          </p:cNvSpPr>
          <p:nvPr/>
        </p:nvSpPr>
        <p:spPr bwMode="auto">
          <a:xfrm>
            <a:off x="3027363" y="3756025"/>
            <a:ext cx="3254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b</a:t>
            </a:r>
          </a:p>
        </p:txBody>
      </p:sp>
      <p:sp>
        <p:nvSpPr>
          <p:cNvPr id="20" name="Arc 10"/>
          <p:cNvSpPr>
            <a:spLocks/>
          </p:cNvSpPr>
          <p:nvPr/>
        </p:nvSpPr>
        <p:spPr bwMode="auto">
          <a:xfrm rot="21312619" flipV="1">
            <a:off x="1349375" y="2025650"/>
            <a:ext cx="2184400" cy="1968500"/>
          </a:xfrm>
          <a:custGeom>
            <a:avLst/>
            <a:gdLst>
              <a:gd name="T0" fmla="*/ 0 w 21289"/>
              <a:gd name="T1" fmla="*/ 0 h 21600"/>
              <a:gd name="T2" fmla="*/ 2147483646 w 21289"/>
              <a:gd name="T3" fmla="*/ 2147483646 h 21600"/>
              <a:gd name="T4" fmla="*/ 0 w 21289"/>
              <a:gd name="T5" fmla="*/ 2147483646 h 21600"/>
              <a:gd name="T6" fmla="*/ 0 60000 65536"/>
              <a:gd name="T7" fmla="*/ 0 60000 65536"/>
              <a:gd name="T8" fmla="*/ 0 60000 65536"/>
              <a:gd name="T9" fmla="*/ 0 w 21289"/>
              <a:gd name="T10" fmla="*/ 0 h 21600"/>
              <a:gd name="T11" fmla="*/ 21289 w 21289"/>
              <a:gd name="T12" fmla="*/ 21600 h 21600"/>
            </a:gdLst>
            <a:ahLst/>
            <a:cxnLst>
              <a:cxn ang="T6">
                <a:pos x="T0" y="T1"/>
              </a:cxn>
              <a:cxn ang="T7">
                <a:pos x="T2" y="T3"/>
              </a:cxn>
              <a:cxn ang="T8">
                <a:pos x="T4" y="T5"/>
              </a:cxn>
            </a:cxnLst>
            <a:rect l="T9" t="T10" r="T11" b="T12"/>
            <a:pathLst>
              <a:path w="21289" h="21600" fill="none" extrusionOk="0">
                <a:moveTo>
                  <a:pt x="-1" y="0"/>
                </a:moveTo>
                <a:cubicBezTo>
                  <a:pt x="10520" y="0"/>
                  <a:pt x="19510" y="7579"/>
                  <a:pt x="21289" y="17947"/>
                </a:cubicBezTo>
              </a:path>
              <a:path w="21289" h="21600" stroke="0" extrusionOk="0">
                <a:moveTo>
                  <a:pt x="-1" y="0"/>
                </a:moveTo>
                <a:cubicBezTo>
                  <a:pt x="10520" y="0"/>
                  <a:pt x="19510" y="7579"/>
                  <a:pt x="21289" y="17947"/>
                </a:cubicBezTo>
                <a:lnTo>
                  <a:pt x="0" y="21600"/>
                </a:lnTo>
                <a:lnTo>
                  <a:pt x="-1" y="0"/>
                </a:lnTo>
                <a:close/>
              </a:path>
            </a:pathLst>
          </a:custGeom>
          <a:noFill/>
          <a:ln w="57150">
            <a:solidFill>
              <a:srgbClr val="99003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21" name="Arc 11"/>
          <p:cNvSpPr>
            <a:spLocks/>
          </p:cNvSpPr>
          <p:nvPr/>
        </p:nvSpPr>
        <p:spPr bwMode="auto">
          <a:xfrm rot="-1216564" flipH="1" flipV="1">
            <a:off x="2322513" y="1785938"/>
            <a:ext cx="2282825" cy="2620962"/>
          </a:xfrm>
          <a:custGeom>
            <a:avLst/>
            <a:gdLst>
              <a:gd name="T0" fmla="*/ 2147483646 w 21600"/>
              <a:gd name="T1" fmla="*/ 0 h 15790"/>
              <a:gd name="T2" fmla="*/ 2147483646 w 21600"/>
              <a:gd name="T3" fmla="*/ 2147483646 h 15790"/>
              <a:gd name="T4" fmla="*/ 0 w 21600"/>
              <a:gd name="T5" fmla="*/ 2147483646 h 15790"/>
              <a:gd name="T6" fmla="*/ 0 60000 65536"/>
              <a:gd name="T7" fmla="*/ 0 60000 65536"/>
              <a:gd name="T8" fmla="*/ 0 60000 65536"/>
              <a:gd name="T9" fmla="*/ 0 w 21600"/>
              <a:gd name="T10" fmla="*/ 0 h 15790"/>
              <a:gd name="T11" fmla="*/ 21600 w 21600"/>
              <a:gd name="T12" fmla="*/ 15790 h 15790"/>
            </a:gdLst>
            <a:ahLst/>
            <a:cxnLst>
              <a:cxn ang="T6">
                <a:pos x="T0" y="T1"/>
              </a:cxn>
              <a:cxn ang="T7">
                <a:pos x="T2" y="T3"/>
              </a:cxn>
              <a:cxn ang="T8">
                <a:pos x="T4" y="T5"/>
              </a:cxn>
            </a:cxnLst>
            <a:rect l="T9" t="T10" r="T11" b="T12"/>
            <a:pathLst>
              <a:path w="21600" h="15790" fill="none" extrusionOk="0">
                <a:moveTo>
                  <a:pt x="14738" y="0"/>
                </a:moveTo>
                <a:cubicBezTo>
                  <a:pt x="19115" y="4085"/>
                  <a:pt x="21600" y="9803"/>
                  <a:pt x="21600" y="15790"/>
                </a:cubicBezTo>
              </a:path>
              <a:path w="21600" h="15790" stroke="0" extrusionOk="0">
                <a:moveTo>
                  <a:pt x="14738" y="0"/>
                </a:moveTo>
                <a:cubicBezTo>
                  <a:pt x="19115" y="4085"/>
                  <a:pt x="21600" y="9803"/>
                  <a:pt x="21600" y="15790"/>
                </a:cubicBezTo>
                <a:lnTo>
                  <a:pt x="0" y="15790"/>
                </a:lnTo>
                <a:lnTo>
                  <a:pt x="14738" y="0"/>
                </a:lnTo>
                <a:close/>
              </a:path>
            </a:pathLst>
          </a:custGeom>
          <a:noFill/>
          <a:ln w="57150">
            <a:solidFill>
              <a:srgbClr val="66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22" name="Text Box 19"/>
          <p:cNvSpPr txBox="1">
            <a:spLocks noChangeArrowheads="1"/>
          </p:cNvSpPr>
          <p:nvPr/>
        </p:nvSpPr>
        <p:spPr bwMode="auto">
          <a:xfrm>
            <a:off x="3506788" y="4330700"/>
            <a:ext cx="5175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AD</a:t>
            </a:r>
          </a:p>
        </p:txBody>
      </p:sp>
      <p:sp>
        <p:nvSpPr>
          <p:cNvPr id="23" name="Text Box 20"/>
          <p:cNvSpPr txBox="1">
            <a:spLocks noChangeArrowheads="1"/>
          </p:cNvSpPr>
          <p:nvPr/>
        </p:nvSpPr>
        <p:spPr bwMode="auto">
          <a:xfrm>
            <a:off x="3305175" y="1905000"/>
            <a:ext cx="5048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AS</a:t>
            </a:r>
          </a:p>
        </p:txBody>
      </p:sp>
      <p:graphicFrame>
        <p:nvGraphicFramePr>
          <p:cNvPr id="25" name="Table 24"/>
          <p:cNvGraphicFramePr>
            <a:graphicFrameLocks noGrp="1"/>
          </p:cNvGraphicFramePr>
          <p:nvPr>
            <p:extLst>
              <p:ext uri="{D42A27DB-BD31-4B8C-83A1-F6EECF244321}">
                <p14:modId xmlns:p14="http://schemas.microsoft.com/office/powerpoint/2010/main" val="1186353618"/>
              </p:ext>
            </p:extLst>
          </p:nvPr>
        </p:nvGraphicFramePr>
        <p:xfrm>
          <a:off x="4708525" y="1676400"/>
          <a:ext cx="4297363" cy="2586039"/>
        </p:xfrm>
        <a:graphic>
          <a:graphicData uri="http://schemas.openxmlformats.org/drawingml/2006/table">
            <a:tbl>
              <a:tblPr firstRow="1" bandRow="1">
                <a:tableStyleId>{5C22544A-7EE6-4342-B048-85BDC9FD1C3A}</a:tableStyleId>
              </a:tblPr>
              <a:tblGrid>
                <a:gridCol w="1371499">
                  <a:extLst>
                    <a:ext uri="{9D8B030D-6E8A-4147-A177-3AD203B41FA5}">
                      <a16:colId xmlns:a16="http://schemas.microsoft.com/office/drawing/2014/main" xmlns="" val="20000"/>
                    </a:ext>
                  </a:extLst>
                </a:gridCol>
                <a:gridCol w="1554365">
                  <a:extLst>
                    <a:ext uri="{9D8B030D-6E8A-4147-A177-3AD203B41FA5}">
                      <a16:colId xmlns:a16="http://schemas.microsoft.com/office/drawing/2014/main" xmlns="" val="20001"/>
                    </a:ext>
                  </a:extLst>
                </a:gridCol>
                <a:gridCol w="1371499">
                  <a:extLst>
                    <a:ext uri="{9D8B030D-6E8A-4147-A177-3AD203B41FA5}">
                      <a16:colId xmlns:a16="http://schemas.microsoft.com/office/drawing/2014/main" xmlns="" val="20002"/>
                    </a:ext>
                  </a:extLst>
                </a:gridCol>
              </a:tblGrid>
              <a:tr h="731609">
                <a:tc>
                  <a:txBody>
                    <a:bodyPr/>
                    <a:lstStyle/>
                    <a:p>
                      <a:pPr algn="ctr"/>
                      <a:r>
                        <a:rPr lang="en-US" sz="1400" b="1" dirty="0">
                          <a:solidFill>
                            <a:schemeClr val="tx1"/>
                          </a:solidFill>
                        </a:rPr>
                        <a:t>Real Output</a:t>
                      </a:r>
                      <a:r>
                        <a:rPr lang="en-US" sz="1400" b="1" baseline="0" dirty="0">
                          <a:solidFill>
                            <a:schemeClr val="tx1"/>
                          </a:solidFill>
                        </a:rPr>
                        <a:t> Demanded</a:t>
                      </a:r>
                    </a:p>
                    <a:p>
                      <a:pPr algn="ctr"/>
                      <a:r>
                        <a:rPr lang="en-US" sz="1400" b="1" baseline="0" dirty="0">
                          <a:solidFill>
                            <a:schemeClr val="tx1"/>
                          </a:solidFill>
                        </a:rPr>
                        <a:t>(Billions)</a:t>
                      </a:r>
                      <a:endParaRPr lang="en-US" sz="1400" b="1" dirty="0">
                        <a:solidFill>
                          <a:schemeClr val="tx1"/>
                        </a:solidFill>
                      </a:endParaRPr>
                    </a:p>
                  </a:txBody>
                  <a:tcPr marL="91433" marR="91433" marT="45726" marB="45726" anchor="b"/>
                </a:tc>
                <a:tc>
                  <a:txBody>
                    <a:bodyPr/>
                    <a:lstStyle/>
                    <a:p>
                      <a:pPr algn="ctr"/>
                      <a:r>
                        <a:rPr lang="en-US" sz="1400" b="1" dirty="0">
                          <a:solidFill>
                            <a:schemeClr val="tx1"/>
                          </a:solidFill>
                        </a:rPr>
                        <a:t>Price</a:t>
                      </a:r>
                      <a:r>
                        <a:rPr lang="en-US" sz="1400" b="1" baseline="0" dirty="0">
                          <a:solidFill>
                            <a:schemeClr val="tx1"/>
                          </a:solidFill>
                        </a:rPr>
                        <a:t> Level</a:t>
                      </a:r>
                    </a:p>
                    <a:p>
                      <a:pPr algn="ctr"/>
                      <a:r>
                        <a:rPr lang="en-US" sz="1400" b="1" baseline="0" dirty="0">
                          <a:solidFill>
                            <a:schemeClr val="tx1"/>
                          </a:solidFill>
                        </a:rPr>
                        <a:t>(Index Number)</a:t>
                      </a:r>
                      <a:endParaRPr lang="en-US" sz="1400" b="1" dirty="0">
                        <a:solidFill>
                          <a:schemeClr val="tx1"/>
                        </a:solidFill>
                      </a:endParaRPr>
                    </a:p>
                  </a:txBody>
                  <a:tcPr marL="91433" marR="91433" marT="45726" marB="45726" anchor="b"/>
                </a:tc>
                <a:tc>
                  <a:txBody>
                    <a:bodyPr/>
                    <a:lstStyle/>
                    <a:p>
                      <a:pPr algn="ctr"/>
                      <a:r>
                        <a:rPr lang="en-US" sz="1400" b="1" dirty="0">
                          <a:solidFill>
                            <a:schemeClr val="tx1"/>
                          </a:solidFill>
                        </a:rPr>
                        <a:t>Real</a:t>
                      </a:r>
                      <a:r>
                        <a:rPr lang="en-US" sz="1400" b="1" baseline="0" dirty="0">
                          <a:solidFill>
                            <a:schemeClr val="tx1"/>
                          </a:solidFill>
                        </a:rPr>
                        <a:t> Output</a:t>
                      </a:r>
                    </a:p>
                    <a:p>
                      <a:pPr algn="ctr"/>
                      <a:r>
                        <a:rPr lang="en-US" sz="1400" b="1" baseline="0" dirty="0">
                          <a:solidFill>
                            <a:schemeClr val="tx1"/>
                          </a:solidFill>
                        </a:rPr>
                        <a:t>Supplied</a:t>
                      </a:r>
                    </a:p>
                    <a:p>
                      <a:pPr algn="ctr"/>
                      <a:r>
                        <a:rPr lang="en-US" sz="1400" b="1" baseline="0" dirty="0">
                          <a:solidFill>
                            <a:schemeClr val="tx1"/>
                          </a:solidFill>
                        </a:rPr>
                        <a:t>(Billions)</a:t>
                      </a:r>
                      <a:endParaRPr lang="en-US" sz="1400" b="1" dirty="0">
                        <a:solidFill>
                          <a:schemeClr val="tx1"/>
                        </a:solidFill>
                      </a:endParaRPr>
                    </a:p>
                  </a:txBody>
                  <a:tcPr marL="91433" marR="91433" marT="45726" marB="45726" anchor="b"/>
                </a:tc>
                <a:extLst>
                  <a:ext uri="{0D108BD9-81ED-4DB2-BD59-A6C34878D82A}">
                    <a16:rowId xmlns:a16="http://schemas.microsoft.com/office/drawing/2014/main" xmlns="" val="10000"/>
                  </a:ext>
                </a:extLst>
              </a:tr>
              <a:tr h="370886">
                <a:tc>
                  <a:txBody>
                    <a:bodyPr/>
                    <a:lstStyle/>
                    <a:p>
                      <a:pPr algn="ctr"/>
                      <a:r>
                        <a:rPr lang="en-US" sz="1800" dirty="0"/>
                        <a:t>$506</a:t>
                      </a:r>
                    </a:p>
                  </a:txBody>
                  <a:tcPr marL="91433" marR="91433" marT="45726" marB="45726"/>
                </a:tc>
                <a:tc>
                  <a:txBody>
                    <a:bodyPr/>
                    <a:lstStyle/>
                    <a:p>
                      <a:pPr algn="ctr"/>
                      <a:r>
                        <a:rPr lang="en-US" sz="1800" dirty="0"/>
                        <a:t>108</a:t>
                      </a:r>
                    </a:p>
                  </a:txBody>
                  <a:tcPr marL="91433" marR="91433" marT="45726" marB="45726"/>
                </a:tc>
                <a:tc>
                  <a:txBody>
                    <a:bodyPr/>
                    <a:lstStyle/>
                    <a:p>
                      <a:pPr algn="ctr"/>
                      <a:r>
                        <a:rPr lang="en-US" sz="1800" dirty="0"/>
                        <a:t>$513</a:t>
                      </a:r>
                    </a:p>
                  </a:txBody>
                  <a:tcPr marL="91433" marR="91433" marT="45726" marB="45726"/>
                </a:tc>
                <a:extLst>
                  <a:ext uri="{0D108BD9-81ED-4DB2-BD59-A6C34878D82A}">
                    <a16:rowId xmlns:a16="http://schemas.microsoft.com/office/drawing/2014/main" xmlns="" val="10001"/>
                  </a:ext>
                </a:extLst>
              </a:tr>
              <a:tr h="370886">
                <a:tc>
                  <a:txBody>
                    <a:bodyPr/>
                    <a:lstStyle/>
                    <a:p>
                      <a:pPr algn="ctr"/>
                      <a:r>
                        <a:rPr lang="en-US" sz="1800" dirty="0"/>
                        <a:t>  508</a:t>
                      </a:r>
                    </a:p>
                  </a:txBody>
                  <a:tcPr marL="91433" marR="91433" marT="45726" marB="45726"/>
                </a:tc>
                <a:tc>
                  <a:txBody>
                    <a:bodyPr/>
                    <a:lstStyle/>
                    <a:p>
                      <a:pPr algn="ctr"/>
                      <a:r>
                        <a:rPr lang="en-US" sz="1800" dirty="0"/>
                        <a:t>104</a:t>
                      </a:r>
                    </a:p>
                  </a:txBody>
                  <a:tcPr marL="91433" marR="91433" marT="45726" marB="45726"/>
                </a:tc>
                <a:tc>
                  <a:txBody>
                    <a:bodyPr/>
                    <a:lstStyle/>
                    <a:p>
                      <a:pPr algn="ctr"/>
                      <a:r>
                        <a:rPr lang="en-US" sz="1800" dirty="0"/>
                        <a:t>  512</a:t>
                      </a:r>
                    </a:p>
                  </a:txBody>
                  <a:tcPr marL="91433" marR="91433" marT="45726" marB="45726"/>
                </a:tc>
                <a:extLst>
                  <a:ext uri="{0D108BD9-81ED-4DB2-BD59-A6C34878D82A}">
                    <a16:rowId xmlns:a16="http://schemas.microsoft.com/office/drawing/2014/main" xmlns="" val="10002"/>
                  </a:ext>
                </a:extLst>
              </a:tr>
              <a:tr h="370886">
                <a:tc>
                  <a:txBody>
                    <a:bodyPr/>
                    <a:lstStyle/>
                    <a:p>
                      <a:pPr algn="ctr"/>
                      <a:r>
                        <a:rPr lang="en-US" sz="1800" dirty="0"/>
                        <a:t>  510</a:t>
                      </a:r>
                    </a:p>
                  </a:txBody>
                  <a:tcPr marL="91433" marR="91433" marT="45726" marB="45726">
                    <a:solidFill>
                      <a:srgbClr val="C3E1E3"/>
                    </a:solidFill>
                  </a:tcPr>
                </a:tc>
                <a:tc>
                  <a:txBody>
                    <a:bodyPr/>
                    <a:lstStyle/>
                    <a:p>
                      <a:pPr algn="ctr"/>
                      <a:r>
                        <a:rPr lang="en-US" sz="1800" dirty="0"/>
                        <a:t>100</a:t>
                      </a:r>
                    </a:p>
                  </a:txBody>
                  <a:tcPr marL="91433" marR="91433" marT="45726" marB="45726">
                    <a:solidFill>
                      <a:srgbClr val="C3E1E3"/>
                    </a:solidFill>
                  </a:tcPr>
                </a:tc>
                <a:tc>
                  <a:txBody>
                    <a:bodyPr/>
                    <a:lstStyle/>
                    <a:p>
                      <a:pPr algn="ctr"/>
                      <a:r>
                        <a:rPr lang="en-US" sz="1800" dirty="0"/>
                        <a:t>  510</a:t>
                      </a:r>
                    </a:p>
                  </a:txBody>
                  <a:tcPr marL="91433" marR="91433" marT="45726" marB="45726">
                    <a:solidFill>
                      <a:srgbClr val="C3E1E3"/>
                    </a:solidFill>
                  </a:tcPr>
                </a:tc>
                <a:extLst>
                  <a:ext uri="{0D108BD9-81ED-4DB2-BD59-A6C34878D82A}">
                    <a16:rowId xmlns:a16="http://schemas.microsoft.com/office/drawing/2014/main" xmlns="" val="10003"/>
                  </a:ext>
                </a:extLst>
              </a:tr>
              <a:tr h="370886">
                <a:tc>
                  <a:txBody>
                    <a:bodyPr/>
                    <a:lstStyle/>
                    <a:p>
                      <a:pPr algn="ctr"/>
                      <a:r>
                        <a:rPr lang="en-US" sz="1800" dirty="0"/>
                        <a:t>  512</a:t>
                      </a:r>
                    </a:p>
                  </a:txBody>
                  <a:tcPr marL="91433" marR="91433" marT="45726" marB="45726"/>
                </a:tc>
                <a:tc>
                  <a:txBody>
                    <a:bodyPr/>
                    <a:lstStyle/>
                    <a:p>
                      <a:pPr algn="ctr"/>
                      <a:r>
                        <a:rPr lang="en-US" sz="1800" dirty="0"/>
                        <a:t>96</a:t>
                      </a:r>
                    </a:p>
                  </a:txBody>
                  <a:tcPr marL="91433" marR="91433" marT="45726" marB="45726"/>
                </a:tc>
                <a:tc>
                  <a:txBody>
                    <a:bodyPr/>
                    <a:lstStyle/>
                    <a:p>
                      <a:pPr algn="ctr"/>
                      <a:r>
                        <a:rPr lang="en-US" sz="1800" dirty="0"/>
                        <a:t>  507</a:t>
                      </a:r>
                    </a:p>
                  </a:txBody>
                  <a:tcPr marL="91433" marR="91433" marT="45726" marB="45726"/>
                </a:tc>
                <a:extLst>
                  <a:ext uri="{0D108BD9-81ED-4DB2-BD59-A6C34878D82A}">
                    <a16:rowId xmlns:a16="http://schemas.microsoft.com/office/drawing/2014/main" xmlns="" val="10004"/>
                  </a:ext>
                </a:extLst>
              </a:tr>
              <a:tr h="370886">
                <a:tc>
                  <a:txBody>
                    <a:bodyPr/>
                    <a:lstStyle/>
                    <a:p>
                      <a:pPr algn="ctr"/>
                      <a:r>
                        <a:rPr lang="en-US" sz="1800" dirty="0"/>
                        <a:t>  514</a:t>
                      </a:r>
                    </a:p>
                  </a:txBody>
                  <a:tcPr marL="91433" marR="91433" marT="45726" marB="45726"/>
                </a:tc>
                <a:tc>
                  <a:txBody>
                    <a:bodyPr/>
                    <a:lstStyle/>
                    <a:p>
                      <a:pPr algn="ctr"/>
                      <a:r>
                        <a:rPr lang="en-US" sz="1800" dirty="0"/>
                        <a:t>92</a:t>
                      </a:r>
                    </a:p>
                  </a:txBody>
                  <a:tcPr marL="91433" marR="91433" marT="45726" marB="45726"/>
                </a:tc>
                <a:tc>
                  <a:txBody>
                    <a:bodyPr/>
                    <a:lstStyle/>
                    <a:p>
                      <a:pPr algn="ctr"/>
                      <a:r>
                        <a:rPr lang="en-US" sz="1800" dirty="0"/>
                        <a:t>  502</a:t>
                      </a:r>
                    </a:p>
                  </a:txBody>
                  <a:tcPr marL="91433" marR="91433" marT="45726" marB="45726"/>
                </a:tc>
                <a:extLst>
                  <a:ext uri="{0D108BD9-81ED-4DB2-BD59-A6C34878D82A}">
                    <a16:rowId xmlns:a16="http://schemas.microsoft.com/office/drawing/2014/main" xmlns="" val="10005"/>
                  </a:ext>
                </a:extLst>
              </a:tr>
            </a:tbl>
          </a:graphicData>
        </a:graphic>
      </p:graphicFrame>
      <p:sp>
        <p:nvSpPr>
          <p:cNvPr id="41009" name="Text Box 15"/>
          <p:cNvSpPr txBox="1">
            <a:spLocks noChangeArrowheads="1"/>
          </p:cNvSpPr>
          <p:nvPr/>
        </p:nvSpPr>
        <p:spPr bwMode="auto">
          <a:xfrm>
            <a:off x="719138" y="485140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0</a:t>
            </a:r>
          </a:p>
        </p:txBody>
      </p:sp>
      <p:sp>
        <p:nvSpPr>
          <p:cNvPr id="28" name="Oval 36"/>
          <p:cNvSpPr>
            <a:spLocks noChangeAspect="1" noChangeArrowheads="1"/>
          </p:cNvSpPr>
          <p:nvPr/>
        </p:nvSpPr>
        <p:spPr bwMode="auto">
          <a:xfrm>
            <a:off x="2593975" y="3549650"/>
            <a:ext cx="136525" cy="136525"/>
          </a:xfrm>
          <a:prstGeom prst="ellipse">
            <a:avLst/>
          </a:prstGeom>
          <a:solidFill>
            <a:schemeClr val="bg1"/>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29" name="Oval 36"/>
          <p:cNvSpPr>
            <a:spLocks noChangeAspect="1" noChangeArrowheads="1"/>
          </p:cNvSpPr>
          <p:nvPr/>
        </p:nvSpPr>
        <p:spPr bwMode="auto">
          <a:xfrm>
            <a:off x="1905000" y="3902075"/>
            <a:ext cx="136525" cy="136525"/>
          </a:xfrm>
          <a:prstGeom prst="ellipse">
            <a:avLst/>
          </a:prstGeom>
          <a:solidFill>
            <a:schemeClr val="tx2"/>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30" name="Oval 36"/>
          <p:cNvSpPr>
            <a:spLocks noChangeAspect="1" noChangeArrowheads="1"/>
          </p:cNvSpPr>
          <p:nvPr/>
        </p:nvSpPr>
        <p:spPr bwMode="auto">
          <a:xfrm>
            <a:off x="2892425" y="3902075"/>
            <a:ext cx="136525" cy="136525"/>
          </a:xfrm>
          <a:prstGeom prst="ellipse">
            <a:avLst/>
          </a:prstGeom>
          <a:solidFill>
            <a:schemeClr val="tx2"/>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41013" name="TextBox 2"/>
          <p:cNvSpPr txBox="1">
            <a:spLocks noChangeArrowheads="1"/>
          </p:cNvSpPr>
          <p:nvPr/>
        </p:nvSpPr>
        <p:spPr bwMode="auto">
          <a:xfrm>
            <a:off x="-12700" y="6507163"/>
            <a:ext cx="10017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up)">
                                      <p:cBhvr>
                                        <p:cTn id="7" dur="500"/>
                                        <p:tgtEl>
                                          <p:spTgt spid="21"/>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wipe(up)">
                                      <p:cBhvr>
                                        <p:cTn id="11" dur="500"/>
                                        <p:tgtEl>
                                          <p:spTgt spid="22"/>
                                        </p:tgtEl>
                                      </p:cBhvr>
                                    </p:animEffect>
                                  </p:childTnLst>
                                </p:cTn>
                              </p:par>
                            </p:childTnLst>
                          </p:cTn>
                        </p:par>
                        <p:par>
                          <p:cTn id="12" fill="hold" nodeType="afterGroup">
                            <p:stCondLst>
                              <p:cond delay="1000"/>
                            </p:stCondLst>
                            <p:childTnLst>
                              <p:par>
                                <p:cTn id="13" presetID="22" presetClass="entr" presetSubtype="1" fill="hold"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ipe(up)">
                                      <p:cBhvr>
                                        <p:cTn id="15" dur="500"/>
                                        <p:tgtEl>
                                          <p:spTgt spid="20"/>
                                        </p:tgtEl>
                                      </p:cBhvr>
                                    </p:animEffect>
                                  </p:childTnLst>
                                </p:cTn>
                              </p:par>
                            </p:childTnLst>
                          </p:cTn>
                        </p:par>
                        <p:par>
                          <p:cTn id="16" fill="hold" nodeType="afterGroup">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wipe(up)">
                                      <p:cBhvr>
                                        <p:cTn id="19" dur="500"/>
                                        <p:tgtEl>
                                          <p:spTgt spid="23"/>
                                        </p:tgtEl>
                                      </p:cBhvr>
                                    </p:animEffect>
                                  </p:childTnLst>
                                </p:cTn>
                              </p:par>
                            </p:childTnLst>
                          </p:cTn>
                        </p:par>
                        <p:par>
                          <p:cTn id="20" fill="hold" nodeType="afterGroup">
                            <p:stCondLst>
                              <p:cond delay="2000"/>
                            </p:stCondLst>
                            <p:childTnLst>
                              <p:par>
                                <p:cTn id="21" presetID="1" presetClass="entr" presetSubtype="0" fill="hold" grpId="0" nodeType="after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childTnLst>
                          </p:cTn>
                        </p:par>
                        <p:par>
                          <p:cTn id="23" fill="hold" nodeType="afterGroup">
                            <p:stCondLst>
                              <p:cond delay="2000"/>
                            </p:stCondLst>
                            <p:childTnLst>
                              <p:par>
                                <p:cTn id="24" presetID="1" presetClass="entr" presetSubtype="0" fill="hold" grpId="0" nodeType="afterEffect">
                                  <p:stCondLst>
                                    <p:cond delay="0"/>
                                  </p:stCondLst>
                                  <p:childTnLst>
                                    <p:set>
                                      <p:cBhvr>
                                        <p:cTn id="25" dur="1" fill="hold">
                                          <p:stCondLst>
                                            <p:cond delay="0"/>
                                          </p:stCondLst>
                                        </p:cTn>
                                        <p:tgtEl>
                                          <p:spTgt spid="30"/>
                                        </p:tgtEl>
                                        <p:attrNameLst>
                                          <p:attrName>style.visibility</p:attrName>
                                        </p:attrNameLst>
                                      </p:cBhvr>
                                      <p:to>
                                        <p:strVal val="visible"/>
                                      </p:to>
                                    </p:set>
                                  </p:childTnLst>
                                </p:cTn>
                              </p:par>
                            </p:childTnLst>
                          </p:cTn>
                        </p:par>
                        <p:par>
                          <p:cTn id="26" fill="hold" nodeType="afterGroup">
                            <p:stCondLst>
                              <p:cond delay="2000"/>
                            </p:stCondLst>
                            <p:childTnLst>
                              <p:par>
                                <p:cTn id="27" presetID="22" presetClass="entr" presetSubtype="4" fill="hold" grpId="1" nodeType="after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wipe(down)">
                                      <p:cBhvr>
                                        <p:cTn id="29" dur="500"/>
                                        <p:tgtEl>
                                          <p:spTgt spid="29"/>
                                        </p:tgtEl>
                                      </p:cBhvr>
                                    </p:animEffect>
                                  </p:childTnLst>
                                </p:cTn>
                              </p:par>
                            </p:childTnLst>
                          </p:cTn>
                        </p:par>
                        <p:par>
                          <p:cTn id="30" fill="hold" nodeType="afterGroup">
                            <p:stCondLst>
                              <p:cond delay="2500"/>
                            </p:stCondLst>
                            <p:childTnLst>
                              <p:par>
                                <p:cTn id="31" presetID="22" presetClass="entr" presetSubtype="4" fill="hold" grpId="0" nodeType="after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wipe(down)">
                                      <p:cBhvr>
                                        <p:cTn id="33" dur="500"/>
                                        <p:tgtEl>
                                          <p:spTgt spid="18"/>
                                        </p:tgtEl>
                                      </p:cBhvr>
                                    </p:animEffect>
                                  </p:childTnLst>
                                </p:cTn>
                              </p:par>
                            </p:childTnLst>
                          </p:cTn>
                        </p:par>
                        <p:par>
                          <p:cTn id="34" fill="hold" nodeType="afterGroup">
                            <p:stCondLst>
                              <p:cond delay="3000"/>
                            </p:stCondLst>
                            <p:childTnLst>
                              <p:par>
                                <p:cTn id="35" presetID="22" presetClass="entr" presetSubtype="4" fill="hold" grpId="0" nodeType="after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wipe(down)">
                                      <p:cBhvr>
                                        <p:cTn id="37" dur="500"/>
                                        <p:tgtEl>
                                          <p:spTgt spid="19"/>
                                        </p:tgtEl>
                                      </p:cBhvr>
                                    </p:animEffect>
                                  </p:childTnLst>
                                </p:cTn>
                              </p:par>
                            </p:childTnLst>
                          </p:cTn>
                        </p:par>
                        <p:par>
                          <p:cTn id="38" fill="hold" nodeType="afterGroup">
                            <p:stCondLst>
                              <p:cond delay="3500"/>
                            </p:stCondLst>
                            <p:childTnLst>
                              <p:par>
                                <p:cTn id="39" presetID="22" presetClass="entr" presetSubtype="2" fill="hold" nodeType="after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wipe(right)">
                                      <p:cBhvr>
                                        <p:cTn id="41" dur="500"/>
                                        <p:tgtEl>
                                          <p:spTgt spid="13"/>
                                        </p:tgtEl>
                                      </p:cBhvr>
                                    </p:animEffect>
                                  </p:childTnLst>
                                </p:cTn>
                              </p:par>
                            </p:childTnLst>
                          </p:cTn>
                        </p:par>
                        <p:par>
                          <p:cTn id="42" fill="hold" nodeType="afterGroup">
                            <p:stCondLst>
                              <p:cond delay="4000"/>
                            </p:stCondLst>
                            <p:childTnLst>
                              <p:par>
                                <p:cTn id="43" presetID="22" presetClass="entr" presetSubtype="1" fill="hold" nodeType="after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wipe(up)">
                                      <p:cBhvr>
                                        <p:cTn id="45" dur="500"/>
                                        <p:tgtEl>
                                          <p:spTgt spid="15"/>
                                        </p:tgtEl>
                                      </p:cBhvr>
                                    </p:animEffect>
                                  </p:childTnLst>
                                </p:cTn>
                              </p:par>
                            </p:childTnLst>
                          </p:cTn>
                        </p:par>
                        <p:par>
                          <p:cTn id="46" fill="hold" nodeType="afterGroup">
                            <p:stCondLst>
                              <p:cond delay="4500"/>
                            </p:stCondLst>
                            <p:childTnLst>
                              <p:par>
                                <p:cTn id="47" presetID="22" presetClass="entr" presetSubtype="1" fill="hold" grpId="0" nodeType="after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wipe(up)">
                                      <p:cBhvr>
                                        <p:cTn id="49" dur="500"/>
                                        <p:tgtEl>
                                          <p:spTgt spid="10"/>
                                        </p:tgtEl>
                                      </p:cBhvr>
                                    </p:animEffect>
                                  </p:childTnLst>
                                </p:cTn>
                              </p:par>
                            </p:childTnLst>
                          </p:cTn>
                        </p:par>
                        <p:par>
                          <p:cTn id="50" fill="hold" nodeType="afterGroup">
                            <p:stCondLst>
                              <p:cond delay="5000"/>
                            </p:stCondLst>
                            <p:childTnLst>
                              <p:par>
                                <p:cTn id="51" presetID="22" presetClass="entr" presetSubtype="1" fill="hold" nodeType="after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wipe(up)">
                                      <p:cBhvr>
                                        <p:cTn id="53" dur="500"/>
                                        <p:tgtEl>
                                          <p:spTgt spid="17"/>
                                        </p:tgtEl>
                                      </p:cBhvr>
                                    </p:animEffect>
                                  </p:childTnLst>
                                </p:cTn>
                              </p:par>
                            </p:childTnLst>
                          </p:cTn>
                        </p:par>
                        <p:par>
                          <p:cTn id="54" fill="hold" nodeType="afterGroup">
                            <p:stCondLst>
                              <p:cond delay="5500"/>
                            </p:stCondLst>
                            <p:childTnLst>
                              <p:par>
                                <p:cTn id="55" presetID="22" presetClass="entr" presetSubtype="1" fill="hold" grpId="0" nodeType="after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wipe(up)">
                                      <p:cBhvr>
                                        <p:cTn id="57" dur="500"/>
                                        <p:tgtEl>
                                          <p:spTgt spid="12"/>
                                        </p:tgtEl>
                                      </p:cBhvr>
                                    </p:animEffect>
                                  </p:childTnLst>
                                </p:cTn>
                              </p:par>
                              <p:par>
                                <p:cTn id="58" presetID="23" presetClass="entr" presetSubtype="16" fill="hold" grpId="0" nodeType="withEffect">
                                  <p:stCondLst>
                                    <p:cond delay="0"/>
                                  </p:stCondLst>
                                  <p:childTnLst>
                                    <p:set>
                                      <p:cBhvr>
                                        <p:cTn id="59" dur="1" fill="hold">
                                          <p:stCondLst>
                                            <p:cond delay="0"/>
                                          </p:stCondLst>
                                        </p:cTn>
                                        <p:tgtEl>
                                          <p:spTgt spid="28"/>
                                        </p:tgtEl>
                                        <p:attrNameLst>
                                          <p:attrName>style.visibility</p:attrName>
                                        </p:attrNameLst>
                                      </p:cBhvr>
                                      <p:to>
                                        <p:strVal val="visible"/>
                                      </p:to>
                                    </p:set>
                                    <p:anim calcmode="lin" valueType="num">
                                      <p:cBhvr>
                                        <p:cTn id="60" dur="500" fill="hold"/>
                                        <p:tgtEl>
                                          <p:spTgt spid="28"/>
                                        </p:tgtEl>
                                        <p:attrNameLst>
                                          <p:attrName>ppt_w</p:attrName>
                                        </p:attrNameLst>
                                      </p:cBhvr>
                                      <p:tavLst>
                                        <p:tav tm="0">
                                          <p:val>
                                            <p:fltVal val="0"/>
                                          </p:val>
                                        </p:tav>
                                        <p:tav tm="100000">
                                          <p:val>
                                            <p:strVal val="#ppt_w"/>
                                          </p:val>
                                        </p:tav>
                                      </p:tavLst>
                                    </p:anim>
                                    <p:anim calcmode="lin" valueType="num">
                                      <p:cBhvr>
                                        <p:cTn id="61" dur="500" fill="hold"/>
                                        <p:tgtEl>
                                          <p:spTgt spid="28"/>
                                        </p:tgtEl>
                                        <p:attrNameLst>
                                          <p:attrName>ppt_h</p:attrName>
                                        </p:attrNameLst>
                                      </p:cBhvr>
                                      <p:tavLst>
                                        <p:tav tm="0">
                                          <p:val>
                                            <p:fltVal val="0"/>
                                          </p:val>
                                        </p:tav>
                                        <p:tav tm="100000">
                                          <p:val>
                                            <p:strVal val="#ppt_h"/>
                                          </p:val>
                                        </p:tav>
                                      </p:tavLst>
                                    </p:anim>
                                  </p:childTnLst>
                                </p:cTn>
                              </p:par>
                            </p:childTnLst>
                          </p:cTn>
                        </p:par>
                        <p:par>
                          <p:cTn id="62" fill="hold" nodeType="afterGroup">
                            <p:stCondLst>
                              <p:cond delay="6000"/>
                            </p:stCondLst>
                            <p:childTnLst>
                              <p:par>
                                <p:cTn id="63" presetID="22" presetClass="entr" presetSubtype="2" fill="hold" nodeType="afterEffect">
                                  <p:stCondLst>
                                    <p:cond delay="0"/>
                                  </p:stCondLst>
                                  <p:childTnLst>
                                    <p:set>
                                      <p:cBhvr>
                                        <p:cTn id="64" dur="1" fill="hold">
                                          <p:stCondLst>
                                            <p:cond delay="0"/>
                                          </p:stCondLst>
                                        </p:cTn>
                                        <p:tgtEl>
                                          <p:spTgt spid="14"/>
                                        </p:tgtEl>
                                        <p:attrNameLst>
                                          <p:attrName>style.visibility</p:attrName>
                                        </p:attrNameLst>
                                      </p:cBhvr>
                                      <p:to>
                                        <p:strVal val="visible"/>
                                      </p:to>
                                    </p:set>
                                    <p:animEffect transition="in" filter="wipe(right)">
                                      <p:cBhvr>
                                        <p:cTn id="65" dur="500"/>
                                        <p:tgtEl>
                                          <p:spTgt spid="14"/>
                                        </p:tgtEl>
                                      </p:cBhvr>
                                    </p:animEffect>
                                  </p:childTnLst>
                                </p:cTn>
                              </p:par>
                            </p:childTnLst>
                          </p:cTn>
                        </p:par>
                        <p:par>
                          <p:cTn id="66" fill="hold" nodeType="afterGroup">
                            <p:stCondLst>
                              <p:cond delay="6500"/>
                            </p:stCondLst>
                            <p:childTnLst>
                              <p:par>
                                <p:cTn id="67" presetID="22" presetClass="entr" presetSubtype="1" fill="hold" nodeType="afterEffect">
                                  <p:stCondLst>
                                    <p:cond delay="0"/>
                                  </p:stCondLst>
                                  <p:childTnLst>
                                    <p:set>
                                      <p:cBhvr>
                                        <p:cTn id="68" dur="1" fill="hold">
                                          <p:stCondLst>
                                            <p:cond delay="0"/>
                                          </p:stCondLst>
                                        </p:cTn>
                                        <p:tgtEl>
                                          <p:spTgt spid="16"/>
                                        </p:tgtEl>
                                        <p:attrNameLst>
                                          <p:attrName>style.visibility</p:attrName>
                                        </p:attrNameLst>
                                      </p:cBhvr>
                                      <p:to>
                                        <p:strVal val="visible"/>
                                      </p:to>
                                    </p:set>
                                    <p:animEffect transition="in" filter="wipe(up)">
                                      <p:cBhvr>
                                        <p:cTn id="69" dur="500"/>
                                        <p:tgtEl>
                                          <p:spTgt spid="16"/>
                                        </p:tgtEl>
                                      </p:cBhvr>
                                    </p:animEffect>
                                  </p:childTnLst>
                                </p:cTn>
                              </p:par>
                            </p:childTnLst>
                          </p:cTn>
                        </p:par>
                        <p:par>
                          <p:cTn id="70" fill="hold" nodeType="afterGroup">
                            <p:stCondLst>
                              <p:cond delay="7000"/>
                            </p:stCondLst>
                            <p:childTnLst>
                              <p:par>
                                <p:cTn id="71" presetID="22" presetClass="entr" presetSubtype="1" fill="hold" grpId="0" nodeType="afterEffect">
                                  <p:stCondLst>
                                    <p:cond delay="0"/>
                                  </p:stCondLst>
                                  <p:childTnLst>
                                    <p:set>
                                      <p:cBhvr>
                                        <p:cTn id="72" dur="1" fill="hold">
                                          <p:stCondLst>
                                            <p:cond delay="0"/>
                                          </p:stCondLst>
                                        </p:cTn>
                                        <p:tgtEl>
                                          <p:spTgt spid="11"/>
                                        </p:tgtEl>
                                        <p:attrNameLst>
                                          <p:attrName>style.visibility</p:attrName>
                                        </p:attrNameLst>
                                      </p:cBhvr>
                                      <p:to>
                                        <p:strVal val="visible"/>
                                      </p:to>
                                    </p:set>
                                    <p:animEffect transition="in" filter="wipe(up)">
                                      <p:cBhvr>
                                        <p:cTn id="7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8" grpId="0"/>
      <p:bldP spid="19" grpId="0"/>
      <p:bldP spid="22" grpId="0"/>
      <p:bldP spid="23" grpId="0"/>
      <p:bldP spid="28" grpId="0" animBg="1"/>
      <p:bldP spid="29" grpId="0" animBg="1"/>
      <p:bldP spid="29" grpId="1" animBg="1"/>
      <p:bldP spid="3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Aggregate Demand</a:t>
            </a:r>
          </a:p>
        </p:txBody>
      </p:sp>
      <p:sp>
        <p:nvSpPr>
          <p:cNvPr id="6147" name="Rectangle 3"/>
          <p:cNvSpPr>
            <a:spLocks noGrp="1" noChangeArrowheads="1"/>
          </p:cNvSpPr>
          <p:nvPr>
            <p:ph idx="1"/>
          </p:nvPr>
        </p:nvSpPr>
        <p:spPr/>
        <p:txBody>
          <a:bodyPr/>
          <a:lstStyle/>
          <a:p>
            <a:pPr eaLnBrk="1" hangingPunct="1"/>
            <a:r>
              <a:rPr lang="en-US" altLang="en-US" sz="3200" dirty="0"/>
              <a:t>Real GDP desired at each price level</a:t>
            </a:r>
          </a:p>
          <a:p>
            <a:pPr eaLnBrk="1" hangingPunct="1"/>
            <a:r>
              <a:rPr lang="en-US" altLang="en-US" sz="3200" dirty="0"/>
              <a:t>Inverse relationship</a:t>
            </a:r>
          </a:p>
          <a:p>
            <a:pPr lvl="1" eaLnBrk="1" hangingPunct="1">
              <a:buClr>
                <a:schemeClr val="accent1"/>
              </a:buClr>
            </a:pPr>
            <a:r>
              <a:rPr lang="en-US" altLang="en-US" sz="3200" dirty="0"/>
              <a:t>Real balances effect</a:t>
            </a:r>
          </a:p>
          <a:p>
            <a:pPr lvl="1" eaLnBrk="1" hangingPunct="1">
              <a:buClr>
                <a:schemeClr val="accent1"/>
              </a:buClr>
            </a:pPr>
            <a:r>
              <a:rPr lang="en-US" altLang="en-US" sz="3200" dirty="0"/>
              <a:t>Interest effect</a:t>
            </a:r>
          </a:p>
          <a:p>
            <a:pPr lvl="1" eaLnBrk="1" hangingPunct="1">
              <a:buClr>
                <a:schemeClr val="accent1"/>
              </a:buClr>
            </a:pPr>
            <a:r>
              <a:rPr lang="en-US" altLang="en-US" sz="3200" dirty="0"/>
              <a:t>Foreign purchases effect</a:t>
            </a:r>
          </a:p>
        </p:txBody>
      </p:sp>
      <p:sp>
        <p:nvSpPr>
          <p:cNvPr id="6148" name="TextBox 2"/>
          <p:cNvSpPr txBox="1">
            <a:spLocks noChangeArrowheads="1"/>
          </p:cNvSpPr>
          <p:nvPr/>
        </p:nvSpPr>
        <p:spPr bwMode="auto">
          <a:xfrm>
            <a:off x="0" y="6477000"/>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LO1</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11363" y="1431925"/>
            <a:ext cx="5121275" cy="466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5"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Changes in Equilibrium</a:t>
            </a:r>
          </a:p>
        </p:txBody>
      </p:sp>
      <p:sp>
        <p:nvSpPr>
          <p:cNvPr id="43012" name="Rectangle 2"/>
          <p:cNvSpPr>
            <a:spLocks noChangeArrowheads="1"/>
          </p:cNvSpPr>
          <p:nvPr/>
        </p:nvSpPr>
        <p:spPr bwMode="auto">
          <a:xfrm>
            <a:off x="2043113" y="1431925"/>
            <a:ext cx="5089525" cy="449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endParaRPr lang="en-US" altLang="en-US" sz="1800" dirty="0">
              <a:latin typeface="Arial" panose="020B0604020202020204" pitchFamily="34" charset="0"/>
            </a:endParaRPr>
          </a:p>
        </p:txBody>
      </p:sp>
      <p:sp>
        <p:nvSpPr>
          <p:cNvPr id="43013" name="Text Box 4"/>
          <p:cNvSpPr txBox="1">
            <a:spLocks noChangeArrowheads="1"/>
          </p:cNvSpPr>
          <p:nvPr/>
        </p:nvSpPr>
        <p:spPr bwMode="auto">
          <a:xfrm>
            <a:off x="3011488" y="6281738"/>
            <a:ext cx="2832100"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lnSpc>
                <a:spcPct val="85000"/>
              </a:lnSpc>
              <a:spcBef>
                <a:spcPct val="0"/>
              </a:spcBef>
              <a:buClrTx/>
              <a:buFontTx/>
              <a:buNone/>
            </a:pPr>
            <a:r>
              <a:rPr lang="en-US" altLang="en-US" sz="1600" b="1" dirty="0">
                <a:latin typeface="Arial" panose="020B0604020202020204" pitchFamily="34" charset="0"/>
              </a:rPr>
              <a:t>Real domestic output, GDP</a:t>
            </a:r>
          </a:p>
        </p:txBody>
      </p:sp>
      <p:sp>
        <p:nvSpPr>
          <p:cNvPr id="43014" name="Text Box 5"/>
          <p:cNvSpPr txBox="1">
            <a:spLocks noChangeArrowheads="1"/>
          </p:cNvSpPr>
          <p:nvPr/>
        </p:nvSpPr>
        <p:spPr bwMode="auto">
          <a:xfrm rot="-5400000">
            <a:off x="798513" y="3506787"/>
            <a:ext cx="12001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Price level</a:t>
            </a:r>
          </a:p>
        </p:txBody>
      </p:sp>
      <p:sp>
        <p:nvSpPr>
          <p:cNvPr id="8" name="Line 10"/>
          <p:cNvSpPr>
            <a:spLocks noChangeShapeType="1"/>
          </p:cNvSpPr>
          <p:nvPr/>
        </p:nvSpPr>
        <p:spPr bwMode="auto">
          <a:xfrm>
            <a:off x="2057400" y="3603625"/>
            <a:ext cx="3017838" cy="0"/>
          </a:xfrm>
          <a:prstGeom prst="line">
            <a:avLst/>
          </a:prstGeom>
          <a:noFill/>
          <a:ln w="28575">
            <a:solidFill>
              <a:srgbClr val="5F5F5F"/>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9" name="Line 11"/>
          <p:cNvSpPr>
            <a:spLocks noChangeShapeType="1"/>
          </p:cNvSpPr>
          <p:nvPr/>
        </p:nvSpPr>
        <p:spPr bwMode="auto">
          <a:xfrm>
            <a:off x="4533900" y="4151313"/>
            <a:ext cx="985838" cy="0"/>
          </a:xfrm>
          <a:prstGeom prst="line">
            <a:avLst/>
          </a:prstGeom>
          <a:noFill/>
          <a:ln w="19050">
            <a:solidFill>
              <a:srgbClr val="5F5F5F"/>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3017" name="Line 13"/>
          <p:cNvSpPr>
            <a:spLocks noChangeShapeType="1"/>
          </p:cNvSpPr>
          <p:nvPr/>
        </p:nvSpPr>
        <p:spPr bwMode="auto">
          <a:xfrm>
            <a:off x="4521200" y="4144963"/>
            <a:ext cx="0" cy="1782762"/>
          </a:xfrm>
          <a:prstGeom prst="line">
            <a:avLst/>
          </a:prstGeom>
          <a:noFill/>
          <a:ln w="28575">
            <a:solidFill>
              <a:srgbClr val="5F5F5F"/>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 name="Line 14"/>
          <p:cNvSpPr>
            <a:spLocks noChangeShapeType="1"/>
          </p:cNvSpPr>
          <p:nvPr/>
        </p:nvSpPr>
        <p:spPr bwMode="auto">
          <a:xfrm>
            <a:off x="5083175" y="3611563"/>
            <a:ext cx="0" cy="2286000"/>
          </a:xfrm>
          <a:prstGeom prst="line">
            <a:avLst/>
          </a:prstGeom>
          <a:noFill/>
          <a:ln w="28575">
            <a:solidFill>
              <a:srgbClr val="5F5F5F"/>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3019" name="Arc 17"/>
          <p:cNvSpPr>
            <a:spLocks/>
          </p:cNvSpPr>
          <p:nvPr/>
        </p:nvSpPr>
        <p:spPr bwMode="auto">
          <a:xfrm rot="21312619" flipV="1">
            <a:off x="2628900" y="1857375"/>
            <a:ext cx="3122613" cy="2813050"/>
          </a:xfrm>
          <a:custGeom>
            <a:avLst/>
            <a:gdLst>
              <a:gd name="T0" fmla="*/ 0 w 21289"/>
              <a:gd name="T1" fmla="*/ 0 h 21600"/>
              <a:gd name="T2" fmla="*/ 2147483646 w 21289"/>
              <a:gd name="T3" fmla="*/ 2147483646 h 21600"/>
              <a:gd name="T4" fmla="*/ 0 w 21289"/>
              <a:gd name="T5" fmla="*/ 2147483646 h 21600"/>
              <a:gd name="T6" fmla="*/ 0 60000 65536"/>
              <a:gd name="T7" fmla="*/ 0 60000 65536"/>
              <a:gd name="T8" fmla="*/ 0 60000 65536"/>
              <a:gd name="T9" fmla="*/ 0 w 21289"/>
              <a:gd name="T10" fmla="*/ 0 h 21600"/>
              <a:gd name="T11" fmla="*/ 21289 w 21289"/>
              <a:gd name="T12" fmla="*/ 21600 h 21600"/>
            </a:gdLst>
            <a:ahLst/>
            <a:cxnLst>
              <a:cxn ang="T6">
                <a:pos x="T0" y="T1"/>
              </a:cxn>
              <a:cxn ang="T7">
                <a:pos x="T2" y="T3"/>
              </a:cxn>
              <a:cxn ang="T8">
                <a:pos x="T4" y="T5"/>
              </a:cxn>
            </a:cxnLst>
            <a:rect l="T9" t="T10" r="T11" b="T12"/>
            <a:pathLst>
              <a:path w="21289" h="21600" fill="none" extrusionOk="0">
                <a:moveTo>
                  <a:pt x="-1" y="0"/>
                </a:moveTo>
                <a:cubicBezTo>
                  <a:pt x="10520" y="0"/>
                  <a:pt x="19510" y="7579"/>
                  <a:pt x="21289" y="17947"/>
                </a:cubicBezTo>
              </a:path>
              <a:path w="21289" h="21600" stroke="0" extrusionOk="0">
                <a:moveTo>
                  <a:pt x="-1" y="0"/>
                </a:moveTo>
                <a:cubicBezTo>
                  <a:pt x="10520" y="0"/>
                  <a:pt x="19510" y="7579"/>
                  <a:pt x="21289" y="17947"/>
                </a:cubicBezTo>
                <a:lnTo>
                  <a:pt x="0" y="21600"/>
                </a:lnTo>
                <a:lnTo>
                  <a:pt x="-1" y="0"/>
                </a:lnTo>
                <a:close/>
              </a:path>
            </a:pathLst>
          </a:custGeom>
          <a:noFill/>
          <a:ln w="57150">
            <a:solidFill>
              <a:srgbClr val="99003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43020" name="Arc 18"/>
          <p:cNvSpPr>
            <a:spLocks/>
          </p:cNvSpPr>
          <p:nvPr/>
        </p:nvSpPr>
        <p:spPr bwMode="auto">
          <a:xfrm rot="-1216564" flipH="1" flipV="1">
            <a:off x="4019550" y="1392238"/>
            <a:ext cx="3262313" cy="3743325"/>
          </a:xfrm>
          <a:custGeom>
            <a:avLst/>
            <a:gdLst>
              <a:gd name="T0" fmla="*/ 2147483646 w 21600"/>
              <a:gd name="T1" fmla="*/ 0 h 15790"/>
              <a:gd name="T2" fmla="*/ 2147483646 w 21600"/>
              <a:gd name="T3" fmla="*/ 2147483646 h 15790"/>
              <a:gd name="T4" fmla="*/ 0 w 21600"/>
              <a:gd name="T5" fmla="*/ 2147483646 h 15790"/>
              <a:gd name="T6" fmla="*/ 0 60000 65536"/>
              <a:gd name="T7" fmla="*/ 0 60000 65536"/>
              <a:gd name="T8" fmla="*/ 0 60000 65536"/>
              <a:gd name="T9" fmla="*/ 0 w 21600"/>
              <a:gd name="T10" fmla="*/ 0 h 15790"/>
              <a:gd name="T11" fmla="*/ 21600 w 21600"/>
              <a:gd name="T12" fmla="*/ 15790 h 15790"/>
            </a:gdLst>
            <a:ahLst/>
            <a:cxnLst>
              <a:cxn ang="T6">
                <a:pos x="T0" y="T1"/>
              </a:cxn>
              <a:cxn ang="T7">
                <a:pos x="T2" y="T3"/>
              </a:cxn>
              <a:cxn ang="T8">
                <a:pos x="T4" y="T5"/>
              </a:cxn>
            </a:cxnLst>
            <a:rect l="T9" t="T10" r="T11" b="T12"/>
            <a:pathLst>
              <a:path w="21600" h="15790" fill="none" extrusionOk="0">
                <a:moveTo>
                  <a:pt x="14738" y="0"/>
                </a:moveTo>
                <a:cubicBezTo>
                  <a:pt x="19115" y="4085"/>
                  <a:pt x="21600" y="9803"/>
                  <a:pt x="21600" y="15790"/>
                </a:cubicBezTo>
              </a:path>
              <a:path w="21600" h="15790" stroke="0" extrusionOk="0">
                <a:moveTo>
                  <a:pt x="14738" y="0"/>
                </a:moveTo>
                <a:cubicBezTo>
                  <a:pt x="19115" y="4085"/>
                  <a:pt x="21600" y="9803"/>
                  <a:pt x="21600" y="15790"/>
                </a:cubicBezTo>
                <a:lnTo>
                  <a:pt x="0" y="15790"/>
                </a:lnTo>
                <a:lnTo>
                  <a:pt x="14738" y="0"/>
                </a:lnTo>
                <a:close/>
              </a:path>
            </a:pathLst>
          </a:custGeom>
          <a:noFill/>
          <a:ln w="57150">
            <a:solidFill>
              <a:srgbClr val="73C147">
                <a:alpha val="90195"/>
              </a:srgbClr>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43021" name="Text Box 19"/>
          <p:cNvSpPr txBox="1">
            <a:spLocks noChangeArrowheads="1"/>
          </p:cNvSpPr>
          <p:nvPr/>
        </p:nvSpPr>
        <p:spPr bwMode="auto">
          <a:xfrm>
            <a:off x="5664200" y="5237163"/>
            <a:ext cx="6032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AD</a:t>
            </a:r>
            <a:r>
              <a:rPr lang="en-US" altLang="en-US" sz="1800" b="1" baseline="-25000" dirty="0">
                <a:latin typeface="Arial" panose="020B0604020202020204" pitchFamily="34" charset="0"/>
              </a:rPr>
              <a:t>1</a:t>
            </a:r>
          </a:p>
        </p:txBody>
      </p:sp>
      <p:sp>
        <p:nvSpPr>
          <p:cNvPr id="43022" name="Text Box 20"/>
          <p:cNvSpPr txBox="1">
            <a:spLocks noChangeArrowheads="1"/>
          </p:cNvSpPr>
          <p:nvPr/>
        </p:nvSpPr>
        <p:spPr bwMode="auto">
          <a:xfrm>
            <a:off x="5616575" y="1903413"/>
            <a:ext cx="501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AS</a:t>
            </a:r>
          </a:p>
        </p:txBody>
      </p:sp>
      <p:sp>
        <p:nvSpPr>
          <p:cNvPr id="16" name="Arc 26"/>
          <p:cNvSpPr>
            <a:spLocks/>
          </p:cNvSpPr>
          <p:nvPr/>
        </p:nvSpPr>
        <p:spPr bwMode="auto">
          <a:xfrm rot="-1216564" flipH="1" flipV="1">
            <a:off x="4724400" y="1058863"/>
            <a:ext cx="3262313" cy="3743325"/>
          </a:xfrm>
          <a:custGeom>
            <a:avLst/>
            <a:gdLst>
              <a:gd name="T0" fmla="*/ 2147483646 w 21600"/>
              <a:gd name="T1" fmla="*/ 0 h 15790"/>
              <a:gd name="T2" fmla="*/ 2147483646 w 21600"/>
              <a:gd name="T3" fmla="*/ 2147483646 h 15790"/>
              <a:gd name="T4" fmla="*/ 0 w 21600"/>
              <a:gd name="T5" fmla="*/ 2147483646 h 15790"/>
              <a:gd name="T6" fmla="*/ 0 60000 65536"/>
              <a:gd name="T7" fmla="*/ 0 60000 65536"/>
              <a:gd name="T8" fmla="*/ 0 60000 65536"/>
              <a:gd name="T9" fmla="*/ 0 w 21600"/>
              <a:gd name="T10" fmla="*/ 0 h 15790"/>
              <a:gd name="T11" fmla="*/ 21600 w 21600"/>
              <a:gd name="T12" fmla="*/ 15790 h 15790"/>
            </a:gdLst>
            <a:ahLst/>
            <a:cxnLst>
              <a:cxn ang="T6">
                <a:pos x="T0" y="T1"/>
              </a:cxn>
              <a:cxn ang="T7">
                <a:pos x="T2" y="T3"/>
              </a:cxn>
              <a:cxn ang="T8">
                <a:pos x="T4" y="T5"/>
              </a:cxn>
            </a:cxnLst>
            <a:rect l="T9" t="T10" r="T11" b="T12"/>
            <a:pathLst>
              <a:path w="21600" h="15790" fill="none" extrusionOk="0">
                <a:moveTo>
                  <a:pt x="14738" y="0"/>
                </a:moveTo>
                <a:cubicBezTo>
                  <a:pt x="19115" y="4085"/>
                  <a:pt x="21600" y="9803"/>
                  <a:pt x="21600" y="15790"/>
                </a:cubicBezTo>
              </a:path>
              <a:path w="21600" h="15790" stroke="0" extrusionOk="0">
                <a:moveTo>
                  <a:pt x="14738" y="0"/>
                </a:moveTo>
                <a:cubicBezTo>
                  <a:pt x="19115" y="4085"/>
                  <a:pt x="21600" y="9803"/>
                  <a:pt x="21600" y="15790"/>
                </a:cubicBezTo>
                <a:lnTo>
                  <a:pt x="0" y="15790"/>
                </a:lnTo>
                <a:lnTo>
                  <a:pt x="14738" y="0"/>
                </a:lnTo>
                <a:close/>
              </a:path>
            </a:pathLst>
          </a:custGeom>
          <a:noFill/>
          <a:ln w="57150">
            <a:solidFill>
              <a:srgbClr val="66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7" name="Text Box 28"/>
          <p:cNvSpPr txBox="1">
            <a:spLocks noChangeArrowheads="1"/>
          </p:cNvSpPr>
          <p:nvPr/>
        </p:nvSpPr>
        <p:spPr bwMode="auto">
          <a:xfrm>
            <a:off x="1584325" y="3954463"/>
            <a:ext cx="4206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P</a:t>
            </a:r>
            <a:r>
              <a:rPr lang="en-US" altLang="en-US" sz="1800" b="1" i="1" baseline="-25000" dirty="0">
                <a:latin typeface="Arial" panose="020B0604020202020204" pitchFamily="34" charset="0"/>
              </a:rPr>
              <a:t>1</a:t>
            </a:r>
          </a:p>
        </p:txBody>
      </p:sp>
      <p:sp>
        <p:nvSpPr>
          <p:cNvPr id="18" name="Text Box 29"/>
          <p:cNvSpPr txBox="1">
            <a:spLocks noChangeArrowheads="1"/>
          </p:cNvSpPr>
          <p:nvPr/>
        </p:nvSpPr>
        <p:spPr bwMode="auto">
          <a:xfrm>
            <a:off x="1574800" y="3411538"/>
            <a:ext cx="4206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P</a:t>
            </a:r>
            <a:r>
              <a:rPr lang="en-US" altLang="en-US" sz="1800" b="1" i="1" baseline="-25000" dirty="0">
                <a:latin typeface="Arial" panose="020B0604020202020204" pitchFamily="34" charset="0"/>
              </a:rPr>
              <a:t>2</a:t>
            </a:r>
          </a:p>
        </p:txBody>
      </p:sp>
      <p:sp>
        <p:nvSpPr>
          <p:cNvPr id="19" name="Text Box 30"/>
          <p:cNvSpPr txBox="1">
            <a:spLocks noChangeArrowheads="1"/>
          </p:cNvSpPr>
          <p:nvPr/>
        </p:nvSpPr>
        <p:spPr bwMode="auto">
          <a:xfrm>
            <a:off x="5327650" y="5926138"/>
            <a:ext cx="4460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Q</a:t>
            </a:r>
            <a:r>
              <a:rPr lang="en-US" altLang="en-US" sz="1800" b="1" i="1" baseline="-25000" dirty="0">
                <a:latin typeface="Arial" panose="020B0604020202020204" pitchFamily="34" charset="0"/>
              </a:rPr>
              <a:t>2</a:t>
            </a:r>
          </a:p>
        </p:txBody>
      </p:sp>
      <p:sp>
        <p:nvSpPr>
          <p:cNvPr id="20" name="Text Box 31"/>
          <p:cNvSpPr txBox="1">
            <a:spLocks noChangeArrowheads="1"/>
          </p:cNvSpPr>
          <p:nvPr/>
        </p:nvSpPr>
        <p:spPr bwMode="auto">
          <a:xfrm>
            <a:off x="4856163" y="5926138"/>
            <a:ext cx="4460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Q</a:t>
            </a:r>
            <a:r>
              <a:rPr lang="en-US" altLang="en-US" sz="1800" b="1" i="1" baseline="-25000" dirty="0">
                <a:latin typeface="Arial" panose="020B0604020202020204" pitchFamily="34" charset="0"/>
              </a:rPr>
              <a:t>1</a:t>
            </a:r>
          </a:p>
        </p:txBody>
      </p:sp>
      <p:sp>
        <p:nvSpPr>
          <p:cNvPr id="21" name="Text Box 32"/>
          <p:cNvSpPr txBox="1">
            <a:spLocks noChangeArrowheads="1"/>
          </p:cNvSpPr>
          <p:nvPr/>
        </p:nvSpPr>
        <p:spPr bwMode="auto">
          <a:xfrm>
            <a:off x="4313238" y="5926138"/>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Q</a:t>
            </a:r>
            <a:r>
              <a:rPr lang="en-US" altLang="en-US" sz="1800" b="1" i="1" baseline="-25000" dirty="0">
                <a:latin typeface="Arial" panose="020B0604020202020204" pitchFamily="34" charset="0"/>
              </a:rPr>
              <a:t>f</a:t>
            </a:r>
          </a:p>
        </p:txBody>
      </p:sp>
      <p:sp>
        <p:nvSpPr>
          <p:cNvPr id="22" name="Line 33"/>
          <p:cNvSpPr>
            <a:spLocks noChangeShapeType="1"/>
          </p:cNvSpPr>
          <p:nvPr/>
        </p:nvSpPr>
        <p:spPr bwMode="auto">
          <a:xfrm>
            <a:off x="5549900" y="4144963"/>
            <a:ext cx="0" cy="1782762"/>
          </a:xfrm>
          <a:prstGeom prst="line">
            <a:avLst/>
          </a:prstGeom>
          <a:noFill/>
          <a:ln w="28575">
            <a:solidFill>
              <a:srgbClr val="5F5F5F"/>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3" name="AutoShape 34"/>
          <p:cNvSpPr>
            <a:spLocks noChangeArrowheads="1"/>
          </p:cNvSpPr>
          <p:nvPr/>
        </p:nvSpPr>
        <p:spPr bwMode="auto">
          <a:xfrm>
            <a:off x="3733800" y="2265363"/>
            <a:ext cx="523875" cy="512762"/>
          </a:xfrm>
          <a:prstGeom prst="rightArrow">
            <a:avLst>
              <a:gd name="adj1" fmla="val 50000"/>
              <a:gd name="adj2" fmla="val 25542"/>
            </a:avLst>
          </a:prstGeom>
          <a:solidFill>
            <a:srgbClr val="669900">
              <a:alpha val="59999"/>
            </a:srgbClr>
          </a:solidFill>
          <a:ln w="9525">
            <a:solidFill>
              <a:srgbClr val="008000"/>
            </a:solidFill>
            <a:miter lim="800000"/>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24" name="Oval 36"/>
          <p:cNvSpPr>
            <a:spLocks noChangeArrowheads="1"/>
          </p:cNvSpPr>
          <p:nvPr/>
        </p:nvSpPr>
        <p:spPr bwMode="auto">
          <a:xfrm>
            <a:off x="5010150" y="3521075"/>
            <a:ext cx="136525" cy="136525"/>
          </a:xfrm>
          <a:prstGeom prst="ellipse">
            <a:avLst/>
          </a:prstGeom>
          <a:solidFill>
            <a:schemeClr val="bg1"/>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25" name="Oval 37"/>
          <p:cNvSpPr>
            <a:spLocks noChangeArrowheads="1"/>
          </p:cNvSpPr>
          <p:nvPr/>
        </p:nvSpPr>
        <p:spPr bwMode="auto">
          <a:xfrm>
            <a:off x="5472113" y="4083050"/>
            <a:ext cx="136525" cy="136525"/>
          </a:xfrm>
          <a:prstGeom prst="ellipse">
            <a:avLst/>
          </a:prstGeom>
          <a:solidFill>
            <a:schemeClr val="tx2"/>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26" name="Text Box 38"/>
          <p:cNvSpPr txBox="1">
            <a:spLocks noChangeArrowheads="1"/>
          </p:cNvSpPr>
          <p:nvPr/>
        </p:nvSpPr>
        <p:spPr bwMode="auto">
          <a:xfrm>
            <a:off x="6388100" y="4875213"/>
            <a:ext cx="6032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AD</a:t>
            </a:r>
            <a:r>
              <a:rPr lang="en-US" altLang="en-US" sz="1800" b="1" baseline="-25000" dirty="0">
                <a:latin typeface="Arial" panose="020B0604020202020204" pitchFamily="34" charset="0"/>
              </a:rPr>
              <a:t>2</a:t>
            </a:r>
          </a:p>
        </p:txBody>
      </p:sp>
      <p:sp>
        <p:nvSpPr>
          <p:cNvPr id="43034" name="Line 39"/>
          <p:cNvSpPr>
            <a:spLocks noChangeShapeType="1"/>
          </p:cNvSpPr>
          <p:nvPr/>
        </p:nvSpPr>
        <p:spPr bwMode="auto">
          <a:xfrm>
            <a:off x="2057400" y="4151313"/>
            <a:ext cx="2422525" cy="0"/>
          </a:xfrm>
          <a:prstGeom prst="line">
            <a:avLst/>
          </a:prstGeom>
          <a:noFill/>
          <a:ln w="28575">
            <a:solidFill>
              <a:srgbClr val="5F5F5F"/>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8" name="Oval 35"/>
          <p:cNvSpPr>
            <a:spLocks noChangeArrowheads="1"/>
          </p:cNvSpPr>
          <p:nvPr/>
        </p:nvSpPr>
        <p:spPr bwMode="auto">
          <a:xfrm>
            <a:off x="4440238" y="4075113"/>
            <a:ext cx="136525" cy="136525"/>
          </a:xfrm>
          <a:prstGeom prst="ellipse">
            <a:avLst/>
          </a:prstGeom>
          <a:solidFill>
            <a:schemeClr val="bg1"/>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43036" name="Text Box 15"/>
          <p:cNvSpPr txBox="1">
            <a:spLocks noChangeArrowheads="1"/>
          </p:cNvSpPr>
          <p:nvPr/>
        </p:nvSpPr>
        <p:spPr bwMode="auto">
          <a:xfrm>
            <a:off x="1752600" y="5915025"/>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0</a:t>
            </a:r>
          </a:p>
        </p:txBody>
      </p:sp>
      <p:sp>
        <p:nvSpPr>
          <p:cNvPr id="43037" name="TextBox 1"/>
          <p:cNvSpPr txBox="1">
            <a:spLocks noChangeArrowheads="1"/>
          </p:cNvSpPr>
          <p:nvPr/>
        </p:nvSpPr>
        <p:spPr bwMode="auto">
          <a:xfrm>
            <a:off x="0" y="6494463"/>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0"/>
                                  </p:stCondLst>
                                  <p:childTnLst>
                                    <p:set>
                                      <p:cBhvr>
                                        <p:cTn id="9" dur="1" fill="hold">
                                          <p:stCondLst>
                                            <p:cond delay="0"/>
                                          </p:stCondLst>
                                        </p:cTn>
                                        <p:tgtEl>
                                          <p:spTgt spid="21"/>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0"/>
                                          </p:stCondLst>
                                        </p:cTn>
                                        <p:tgtEl>
                                          <p:spTgt spid="17"/>
                                        </p:tgtEl>
                                        <p:attrNameLst>
                                          <p:attrName>style.visibility</p:attrName>
                                        </p:attrNameLst>
                                      </p:cBhvr>
                                      <p:to>
                                        <p:strVal val="visible"/>
                                      </p:to>
                                    </p:set>
                                  </p:childTnLst>
                                </p:cTn>
                              </p:par>
                            </p:childTnLst>
                          </p:cTn>
                        </p:par>
                        <p:par>
                          <p:cTn id="12" fill="hold" nodeType="afterGroup">
                            <p:stCondLst>
                              <p:cond delay="0"/>
                            </p:stCondLst>
                            <p:childTnLst>
                              <p:par>
                                <p:cTn id="13" presetID="22" presetClass="entr" presetSubtype="8" fill="hold" grpId="0" nodeType="after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wipe(left)">
                                      <p:cBhvr>
                                        <p:cTn id="15" dur="1000"/>
                                        <p:tgtEl>
                                          <p:spTgt spid="23"/>
                                        </p:tgtEl>
                                      </p:cBhvr>
                                    </p:animEffect>
                                  </p:childTnLst>
                                </p:cTn>
                              </p:par>
                            </p:childTnLst>
                          </p:cTn>
                        </p:par>
                        <p:par>
                          <p:cTn id="16" fill="hold" nodeType="afterGroup">
                            <p:stCondLst>
                              <p:cond delay="1000"/>
                            </p:stCondLst>
                            <p:childTnLst>
                              <p:par>
                                <p:cTn id="17" presetID="1" presetClass="entr" presetSubtype="0" fill="hold" nodeType="after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par>
                          <p:cTn id="19" fill="hold" nodeType="afterGroup">
                            <p:stCondLst>
                              <p:cond delay="1000"/>
                            </p:stCondLst>
                            <p:childTnLst>
                              <p:par>
                                <p:cTn id="20" presetID="63" presetClass="path" presetSubtype="0" accel="50000" decel="50000" fill="hold" nodeType="afterEffect">
                                  <p:stCondLst>
                                    <p:cond delay="0"/>
                                  </p:stCondLst>
                                  <p:childTnLst>
                                    <p:animMotion origin="layout" path="M -0.07136 0.04649 L -0.00833 -0.01804 " pathEditMode="relative" rAng="0" ptsTypes="AA">
                                      <p:cBhvr>
                                        <p:cTn id="21" dur="2000" fill="hold"/>
                                        <p:tgtEl>
                                          <p:spTgt spid="16"/>
                                        </p:tgtEl>
                                        <p:attrNameLst>
                                          <p:attrName>ppt_x</p:attrName>
                                          <p:attrName>ppt_y</p:attrName>
                                        </p:attrNameLst>
                                      </p:cBhvr>
                                      <p:rCtr x="310000" y="-320000"/>
                                    </p:animMotion>
                                  </p:childTnLst>
                                </p:cTn>
                              </p:par>
                            </p:childTnLst>
                          </p:cTn>
                        </p:par>
                        <p:par>
                          <p:cTn id="22" fill="hold" nodeType="afterGroup">
                            <p:stCondLst>
                              <p:cond delay="3000"/>
                            </p:stCondLst>
                            <p:childTnLst>
                              <p:par>
                                <p:cTn id="23" presetID="1" presetClass="entr" presetSubtype="0"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par>
                                <p:cTn id="25" presetID="1" presetClass="emph" presetSubtype="1" nodeType="withEffect">
                                  <p:stCondLst>
                                    <p:cond delay="0"/>
                                  </p:stCondLst>
                                  <p:childTnLst>
                                    <p:set>
                                      <p:cBhvr>
                                        <p:cTn id="26" dur="indefinite"/>
                                        <p:tgtEl>
                                          <p:spTgt spid="28"/>
                                        </p:tgtEl>
                                        <p:attrNameLst>
                                          <p:attrName>fillcolor</p:attrName>
                                        </p:attrNameLst>
                                      </p:cBhvr>
                                      <p:to>
                                        <p:clrVal>
                                          <a:schemeClr val="bg1"/>
                                        </p:clrVal>
                                      </p:to>
                                    </p:set>
                                    <p:set>
                                      <p:cBhvr>
                                        <p:cTn id="27" dur="indefinite"/>
                                        <p:tgtEl>
                                          <p:spTgt spid="28"/>
                                        </p:tgtEl>
                                        <p:attrNameLst>
                                          <p:attrName>fill.type</p:attrName>
                                        </p:attrNameLst>
                                      </p:cBhvr>
                                      <p:to>
                                        <p:strVal val="solid"/>
                                      </p:to>
                                    </p:set>
                                    <p:set>
                                      <p:cBhvr>
                                        <p:cTn id="28" dur="indefinite"/>
                                        <p:tgtEl>
                                          <p:spTgt spid="28"/>
                                        </p:tgtEl>
                                        <p:attrNameLst>
                                          <p:attrName>fill.on</p:attrName>
                                        </p:attrNameLst>
                                      </p:cBhvr>
                                      <p:to>
                                        <p:strVal val="true"/>
                                      </p:to>
                                    </p:set>
                                  </p:childTnLst>
                                </p:cTn>
                              </p:par>
                            </p:childTnLst>
                          </p:cTn>
                        </p:par>
                        <p:par>
                          <p:cTn id="29" fill="hold" nodeType="afterGroup">
                            <p:stCondLst>
                              <p:cond delay="3000"/>
                            </p:stCondLst>
                            <p:childTnLst>
                              <p:par>
                                <p:cTn id="30" presetID="22" presetClass="entr" presetSubtype="2" fill="hold" nodeType="after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right)">
                                      <p:cBhvr>
                                        <p:cTn id="32" dur="500"/>
                                        <p:tgtEl>
                                          <p:spTgt spid="8"/>
                                        </p:tgtEl>
                                      </p:cBhvr>
                                    </p:animEffect>
                                  </p:childTnLst>
                                </p:cTn>
                              </p:par>
                              <p:par>
                                <p:cTn id="33" presetID="22" presetClass="entr" presetSubtype="1" fill="hold" nodeType="with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ipe(up)">
                                      <p:cBhvr>
                                        <p:cTn id="35" dur="500"/>
                                        <p:tgtEl>
                                          <p:spTgt spid="11"/>
                                        </p:tgtEl>
                                      </p:cBhvr>
                                    </p:animEffect>
                                  </p:childTnLst>
                                </p:cTn>
                              </p:par>
                              <p:par>
                                <p:cTn id="36" presetID="1" presetClass="entr" presetSubtype="0" fill="hold" grpId="0" nodeType="withEffect">
                                  <p:stCondLst>
                                    <p:cond delay="0"/>
                                  </p:stCondLst>
                                  <p:childTnLst>
                                    <p:set>
                                      <p:cBhvr>
                                        <p:cTn id="37" dur="1" fill="hold">
                                          <p:stCondLst>
                                            <p:cond delay="0"/>
                                          </p:stCondLst>
                                        </p:cTn>
                                        <p:tgtEl>
                                          <p:spTgt spid="26"/>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20"/>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childTnLst>
                                </p:cTn>
                              </p:par>
                            </p:childTnLst>
                          </p:cTn>
                        </p:par>
                        <p:par>
                          <p:cTn id="42" fill="hold" nodeType="afterGroup">
                            <p:stCondLst>
                              <p:cond delay="3500"/>
                            </p:stCondLst>
                            <p:childTnLst>
                              <p:par>
                                <p:cTn id="43" presetID="1" presetClass="entr" presetSubtype="0" fill="hold" grpId="0" nodeType="afterEffect">
                                  <p:stCondLst>
                                    <p:cond delay="0"/>
                                  </p:stCondLst>
                                  <p:childTnLst>
                                    <p:set>
                                      <p:cBhvr>
                                        <p:cTn id="44" dur="1" fill="hold">
                                          <p:stCondLst>
                                            <p:cond delay="0"/>
                                          </p:stCondLst>
                                        </p:cTn>
                                        <p:tgtEl>
                                          <p:spTgt spid="25"/>
                                        </p:tgtEl>
                                        <p:attrNameLst>
                                          <p:attrName>style.visibility</p:attrName>
                                        </p:attrNameLst>
                                      </p:cBhvr>
                                      <p:to>
                                        <p:strVal val="visible"/>
                                      </p:to>
                                    </p:set>
                                  </p:childTnLst>
                                </p:cTn>
                              </p:par>
                              <p:par>
                                <p:cTn id="45" presetID="1" presetClass="emph" presetSubtype="1" nodeType="withEffect">
                                  <p:stCondLst>
                                    <p:cond delay="0"/>
                                  </p:stCondLst>
                                  <p:childTnLst>
                                    <p:set>
                                      <p:cBhvr>
                                        <p:cTn id="46" dur="indefinite"/>
                                        <p:tgtEl>
                                          <p:spTgt spid="24"/>
                                        </p:tgtEl>
                                        <p:attrNameLst>
                                          <p:attrName>fillcolor</p:attrName>
                                        </p:attrNameLst>
                                      </p:cBhvr>
                                      <p:to>
                                        <p:clrVal>
                                          <a:schemeClr val="bg1"/>
                                        </p:clrVal>
                                      </p:to>
                                    </p:set>
                                    <p:set>
                                      <p:cBhvr>
                                        <p:cTn id="47" dur="indefinite"/>
                                        <p:tgtEl>
                                          <p:spTgt spid="24"/>
                                        </p:tgtEl>
                                        <p:attrNameLst>
                                          <p:attrName>fill.type</p:attrName>
                                        </p:attrNameLst>
                                      </p:cBhvr>
                                      <p:to>
                                        <p:strVal val="solid"/>
                                      </p:to>
                                    </p:set>
                                    <p:set>
                                      <p:cBhvr>
                                        <p:cTn id="48" dur="indefinite"/>
                                        <p:tgtEl>
                                          <p:spTgt spid="24"/>
                                        </p:tgtEl>
                                        <p:attrNameLst>
                                          <p:attrName>fill.on</p:attrName>
                                        </p:attrNameLst>
                                      </p:cBhvr>
                                      <p:to>
                                        <p:strVal val="true"/>
                                      </p:to>
                                    </p:set>
                                  </p:childTnLst>
                                </p:cTn>
                              </p:par>
                            </p:childTnLst>
                          </p:cTn>
                        </p:par>
                        <p:par>
                          <p:cTn id="49" fill="hold" nodeType="afterGroup">
                            <p:stCondLst>
                              <p:cond delay="3500"/>
                            </p:stCondLst>
                            <p:childTnLst>
                              <p:par>
                                <p:cTn id="50" presetID="22" presetClass="entr" presetSubtype="1" fill="hold" nodeType="after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wipe(up)">
                                      <p:cBhvr>
                                        <p:cTn id="52" dur="500"/>
                                        <p:tgtEl>
                                          <p:spTgt spid="22"/>
                                        </p:tgtEl>
                                      </p:cBhvr>
                                    </p:animEffect>
                                  </p:childTnLst>
                                </p:cTn>
                              </p:par>
                              <p:par>
                                <p:cTn id="53" presetID="22" presetClass="entr" presetSubtype="2" fill="hold" nodeType="withEffect">
                                  <p:stCondLst>
                                    <p:cond delay="0"/>
                                  </p:stCondLst>
                                  <p:childTnLst>
                                    <p:set>
                                      <p:cBhvr>
                                        <p:cTn id="54" dur="1" fill="hold">
                                          <p:stCondLst>
                                            <p:cond delay="0"/>
                                          </p:stCondLst>
                                        </p:cTn>
                                        <p:tgtEl>
                                          <p:spTgt spid="9"/>
                                        </p:tgtEl>
                                        <p:attrNameLst>
                                          <p:attrName>style.visibility</p:attrName>
                                        </p:attrNameLst>
                                      </p:cBhvr>
                                      <p:to>
                                        <p:strVal val="visible"/>
                                      </p:to>
                                    </p:set>
                                    <p:animEffect transition="in" filter="wipe(right)">
                                      <p:cBhvr>
                                        <p:cTn id="55" dur="500"/>
                                        <p:tgtEl>
                                          <p:spTgt spid="9"/>
                                        </p:tgtEl>
                                      </p:cBhvr>
                                    </p:animEffect>
                                  </p:childTnLst>
                                </p:cTn>
                              </p:par>
                            </p:childTnLst>
                          </p:cTn>
                        </p:par>
                        <p:par>
                          <p:cTn id="56" fill="hold" nodeType="afterGroup">
                            <p:stCondLst>
                              <p:cond delay="4000"/>
                            </p:stCondLst>
                            <p:childTnLst>
                              <p:par>
                                <p:cTn id="57" presetID="1" presetClass="entr" presetSubtype="0" fill="hold" grpId="0" nodeType="afterEffect">
                                  <p:stCondLst>
                                    <p:cond delay="0"/>
                                  </p:stCondLst>
                                  <p:childTnLst>
                                    <p:set>
                                      <p:cBhvr>
                                        <p:cTn id="5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P spid="21" grpId="0"/>
      <p:bldP spid="23" grpId="0" animBg="1"/>
      <p:bldP spid="24" grpId="0" animBg="1"/>
      <p:bldP spid="25" grpId="0" animBg="1"/>
      <p:bldP spid="26" grpId="0"/>
      <p:bldP spid="2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76438" y="1524000"/>
            <a:ext cx="5106987" cy="465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3"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Decreases in AD: Recession</a:t>
            </a:r>
          </a:p>
        </p:txBody>
      </p:sp>
      <p:sp>
        <p:nvSpPr>
          <p:cNvPr id="45060" name="Rectangle 2"/>
          <p:cNvSpPr>
            <a:spLocks noChangeArrowheads="1"/>
          </p:cNvSpPr>
          <p:nvPr/>
        </p:nvSpPr>
        <p:spPr bwMode="auto">
          <a:xfrm>
            <a:off x="1993900" y="1524000"/>
            <a:ext cx="5089525" cy="449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endParaRPr lang="en-US" altLang="en-US" sz="1800" dirty="0">
              <a:latin typeface="Arial" panose="020B0604020202020204" pitchFamily="34" charset="0"/>
            </a:endParaRPr>
          </a:p>
        </p:txBody>
      </p:sp>
      <p:sp>
        <p:nvSpPr>
          <p:cNvPr id="45061" name="Text Box 4"/>
          <p:cNvSpPr txBox="1">
            <a:spLocks noChangeArrowheads="1"/>
          </p:cNvSpPr>
          <p:nvPr/>
        </p:nvSpPr>
        <p:spPr bwMode="auto">
          <a:xfrm>
            <a:off x="2962275" y="6407150"/>
            <a:ext cx="2830513"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lnSpc>
                <a:spcPct val="85000"/>
              </a:lnSpc>
              <a:spcBef>
                <a:spcPct val="0"/>
              </a:spcBef>
              <a:buClrTx/>
              <a:buFontTx/>
              <a:buNone/>
            </a:pPr>
            <a:r>
              <a:rPr lang="en-US" altLang="en-US" sz="1600" b="1" dirty="0">
                <a:latin typeface="Arial" panose="020B0604020202020204" pitchFamily="34" charset="0"/>
              </a:rPr>
              <a:t>Real domestic output, GDP</a:t>
            </a:r>
          </a:p>
        </p:txBody>
      </p:sp>
      <p:sp>
        <p:nvSpPr>
          <p:cNvPr id="45062" name="Text Box 5"/>
          <p:cNvSpPr txBox="1">
            <a:spLocks noChangeArrowheads="1"/>
          </p:cNvSpPr>
          <p:nvPr/>
        </p:nvSpPr>
        <p:spPr bwMode="auto">
          <a:xfrm rot="-5400000">
            <a:off x="748507" y="3939381"/>
            <a:ext cx="120173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Price level</a:t>
            </a:r>
          </a:p>
        </p:txBody>
      </p:sp>
      <p:sp>
        <p:nvSpPr>
          <p:cNvPr id="9" name="Line 6"/>
          <p:cNvSpPr>
            <a:spLocks noChangeShapeType="1"/>
          </p:cNvSpPr>
          <p:nvPr/>
        </p:nvSpPr>
        <p:spPr bwMode="auto">
          <a:xfrm>
            <a:off x="1989138" y="4486275"/>
            <a:ext cx="2011362" cy="0"/>
          </a:xfrm>
          <a:prstGeom prst="line">
            <a:avLst/>
          </a:prstGeom>
          <a:noFill/>
          <a:ln w="28575">
            <a:solidFill>
              <a:srgbClr val="5F5F5F"/>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5064" name="Line 8"/>
          <p:cNvSpPr>
            <a:spLocks noChangeShapeType="1"/>
          </p:cNvSpPr>
          <p:nvPr/>
        </p:nvSpPr>
        <p:spPr bwMode="auto">
          <a:xfrm>
            <a:off x="4471988" y="4237038"/>
            <a:ext cx="0" cy="1782762"/>
          </a:xfrm>
          <a:prstGeom prst="line">
            <a:avLst/>
          </a:prstGeom>
          <a:noFill/>
          <a:ln w="28575">
            <a:solidFill>
              <a:srgbClr val="5F5F5F"/>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 name="Line 9"/>
          <p:cNvSpPr>
            <a:spLocks noChangeShapeType="1"/>
          </p:cNvSpPr>
          <p:nvPr/>
        </p:nvSpPr>
        <p:spPr bwMode="auto">
          <a:xfrm>
            <a:off x="4033838" y="4546600"/>
            <a:ext cx="0" cy="14636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5066" name="Arc 10"/>
          <p:cNvSpPr>
            <a:spLocks/>
          </p:cNvSpPr>
          <p:nvPr/>
        </p:nvSpPr>
        <p:spPr bwMode="auto">
          <a:xfrm rot="21312619" flipV="1">
            <a:off x="2579688" y="1949450"/>
            <a:ext cx="3122612" cy="2813050"/>
          </a:xfrm>
          <a:custGeom>
            <a:avLst/>
            <a:gdLst>
              <a:gd name="T0" fmla="*/ 0 w 21289"/>
              <a:gd name="T1" fmla="*/ 0 h 21600"/>
              <a:gd name="T2" fmla="*/ 2147483646 w 21289"/>
              <a:gd name="T3" fmla="*/ 2147483646 h 21600"/>
              <a:gd name="T4" fmla="*/ 0 w 21289"/>
              <a:gd name="T5" fmla="*/ 2147483646 h 21600"/>
              <a:gd name="T6" fmla="*/ 0 60000 65536"/>
              <a:gd name="T7" fmla="*/ 0 60000 65536"/>
              <a:gd name="T8" fmla="*/ 0 60000 65536"/>
              <a:gd name="T9" fmla="*/ 0 w 21289"/>
              <a:gd name="T10" fmla="*/ 0 h 21600"/>
              <a:gd name="T11" fmla="*/ 21289 w 21289"/>
              <a:gd name="T12" fmla="*/ 21600 h 21600"/>
            </a:gdLst>
            <a:ahLst/>
            <a:cxnLst>
              <a:cxn ang="T6">
                <a:pos x="T0" y="T1"/>
              </a:cxn>
              <a:cxn ang="T7">
                <a:pos x="T2" y="T3"/>
              </a:cxn>
              <a:cxn ang="T8">
                <a:pos x="T4" y="T5"/>
              </a:cxn>
            </a:cxnLst>
            <a:rect l="T9" t="T10" r="T11" b="T12"/>
            <a:pathLst>
              <a:path w="21289" h="21600" fill="none" extrusionOk="0">
                <a:moveTo>
                  <a:pt x="-1" y="0"/>
                </a:moveTo>
                <a:cubicBezTo>
                  <a:pt x="10520" y="0"/>
                  <a:pt x="19510" y="7579"/>
                  <a:pt x="21289" y="17947"/>
                </a:cubicBezTo>
              </a:path>
              <a:path w="21289" h="21600" stroke="0" extrusionOk="0">
                <a:moveTo>
                  <a:pt x="-1" y="0"/>
                </a:moveTo>
                <a:cubicBezTo>
                  <a:pt x="10520" y="0"/>
                  <a:pt x="19510" y="7579"/>
                  <a:pt x="21289" y="17947"/>
                </a:cubicBezTo>
                <a:lnTo>
                  <a:pt x="0" y="21600"/>
                </a:lnTo>
                <a:lnTo>
                  <a:pt x="-1" y="0"/>
                </a:lnTo>
                <a:close/>
              </a:path>
            </a:pathLst>
          </a:custGeom>
          <a:noFill/>
          <a:ln w="57150">
            <a:solidFill>
              <a:srgbClr val="99003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45067" name="Arc 11"/>
          <p:cNvSpPr>
            <a:spLocks/>
          </p:cNvSpPr>
          <p:nvPr/>
        </p:nvSpPr>
        <p:spPr bwMode="auto">
          <a:xfrm rot="-1216564" flipH="1" flipV="1">
            <a:off x="4008438" y="1452563"/>
            <a:ext cx="3262312" cy="3743325"/>
          </a:xfrm>
          <a:custGeom>
            <a:avLst/>
            <a:gdLst>
              <a:gd name="T0" fmla="*/ 2147483646 w 21600"/>
              <a:gd name="T1" fmla="*/ 0 h 15790"/>
              <a:gd name="T2" fmla="*/ 2147483646 w 21600"/>
              <a:gd name="T3" fmla="*/ 2147483646 h 15790"/>
              <a:gd name="T4" fmla="*/ 0 w 21600"/>
              <a:gd name="T5" fmla="*/ 2147483646 h 15790"/>
              <a:gd name="T6" fmla="*/ 0 60000 65536"/>
              <a:gd name="T7" fmla="*/ 0 60000 65536"/>
              <a:gd name="T8" fmla="*/ 0 60000 65536"/>
              <a:gd name="T9" fmla="*/ 0 w 21600"/>
              <a:gd name="T10" fmla="*/ 0 h 15790"/>
              <a:gd name="T11" fmla="*/ 21600 w 21600"/>
              <a:gd name="T12" fmla="*/ 15790 h 15790"/>
            </a:gdLst>
            <a:ahLst/>
            <a:cxnLst>
              <a:cxn ang="T6">
                <a:pos x="T0" y="T1"/>
              </a:cxn>
              <a:cxn ang="T7">
                <a:pos x="T2" y="T3"/>
              </a:cxn>
              <a:cxn ang="T8">
                <a:pos x="T4" y="T5"/>
              </a:cxn>
            </a:cxnLst>
            <a:rect l="T9" t="T10" r="T11" b="T12"/>
            <a:pathLst>
              <a:path w="21600" h="15790" fill="none" extrusionOk="0">
                <a:moveTo>
                  <a:pt x="14738" y="0"/>
                </a:moveTo>
                <a:cubicBezTo>
                  <a:pt x="19115" y="4085"/>
                  <a:pt x="21600" y="9803"/>
                  <a:pt x="21600" y="15790"/>
                </a:cubicBezTo>
              </a:path>
              <a:path w="21600" h="15790" stroke="0" extrusionOk="0">
                <a:moveTo>
                  <a:pt x="14738" y="0"/>
                </a:moveTo>
                <a:cubicBezTo>
                  <a:pt x="19115" y="4085"/>
                  <a:pt x="21600" y="9803"/>
                  <a:pt x="21600" y="15790"/>
                </a:cubicBezTo>
                <a:lnTo>
                  <a:pt x="0" y="15790"/>
                </a:lnTo>
                <a:lnTo>
                  <a:pt x="14738" y="0"/>
                </a:lnTo>
                <a:close/>
              </a:path>
            </a:pathLst>
          </a:custGeom>
          <a:noFill/>
          <a:ln w="57150">
            <a:solidFill>
              <a:srgbClr val="73C147">
                <a:alpha val="92940"/>
              </a:srgbClr>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45068" name="Text Box 12"/>
          <p:cNvSpPr txBox="1">
            <a:spLocks noChangeArrowheads="1"/>
          </p:cNvSpPr>
          <p:nvPr/>
        </p:nvSpPr>
        <p:spPr bwMode="auto">
          <a:xfrm>
            <a:off x="5614988" y="5329238"/>
            <a:ext cx="5984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AD</a:t>
            </a:r>
            <a:r>
              <a:rPr lang="en-US" altLang="en-US" sz="1800" b="1" baseline="-25000" dirty="0">
                <a:latin typeface="Arial" panose="020B0604020202020204" pitchFamily="34" charset="0"/>
              </a:rPr>
              <a:t>1</a:t>
            </a:r>
          </a:p>
        </p:txBody>
      </p:sp>
      <p:sp>
        <p:nvSpPr>
          <p:cNvPr id="45069" name="Text Box 13"/>
          <p:cNvSpPr txBox="1">
            <a:spLocks noChangeArrowheads="1"/>
          </p:cNvSpPr>
          <p:nvPr/>
        </p:nvSpPr>
        <p:spPr bwMode="auto">
          <a:xfrm>
            <a:off x="5567363" y="1995488"/>
            <a:ext cx="501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AS</a:t>
            </a:r>
          </a:p>
        </p:txBody>
      </p:sp>
      <p:sp>
        <p:nvSpPr>
          <p:cNvPr id="16" name="Arc 14"/>
          <p:cNvSpPr>
            <a:spLocks/>
          </p:cNvSpPr>
          <p:nvPr/>
        </p:nvSpPr>
        <p:spPr bwMode="auto">
          <a:xfrm rot="-1268821" flipH="1" flipV="1">
            <a:off x="3525838" y="1946275"/>
            <a:ext cx="3262312" cy="3548063"/>
          </a:xfrm>
          <a:custGeom>
            <a:avLst/>
            <a:gdLst>
              <a:gd name="T0" fmla="*/ 2147483646 w 21600"/>
              <a:gd name="T1" fmla="*/ 0 h 14965"/>
              <a:gd name="T2" fmla="*/ 2147483646 w 21600"/>
              <a:gd name="T3" fmla="*/ 2147483646 h 14965"/>
              <a:gd name="T4" fmla="*/ 0 w 21600"/>
              <a:gd name="T5" fmla="*/ 2147483646 h 14965"/>
              <a:gd name="T6" fmla="*/ 0 60000 65536"/>
              <a:gd name="T7" fmla="*/ 0 60000 65536"/>
              <a:gd name="T8" fmla="*/ 0 60000 65536"/>
              <a:gd name="T9" fmla="*/ 0 w 21600"/>
              <a:gd name="T10" fmla="*/ 0 h 14965"/>
              <a:gd name="T11" fmla="*/ 21600 w 21600"/>
              <a:gd name="T12" fmla="*/ 14965 h 14965"/>
            </a:gdLst>
            <a:ahLst/>
            <a:cxnLst>
              <a:cxn ang="T6">
                <a:pos x="T0" y="T1"/>
              </a:cxn>
              <a:cxn ang="T7">
                <a:pos x="T2" y="T3"/>
              </a:cxn>
              <a:cxn ang="T8">
                <a:pos x="T4" y="T5"/>
              </a:cxn>
            </a:cxnLst>
            <a:rect l="T9" t="T10" r="T11" b="T12"/>
            <a:pathLst>
              <a:path w="21600" h="14965" fill="none" extrusionOk="0">
                <a:moveTo>
                  <a:pt x="15575" y="0"/>
                </a:moveTo>
                <a:cubicBezTo>
                  <a:pt x="19441" y="4023"/>
                  <a:pt x="21600" y="9385"/>
                  <a:pt x="21600" y="14965"/>
                </a:cubicBezTo>
              </a:path>
              <a:path w="21600" h="14965" stroke="0" extrusionOk="0">
                <a:moveTo>
                  <a:pt x="15575" y="0"/>
                </a:moveTo>
                <a:cubicBezTo>
                  <a:pt x="19441" y="4023"/>
                  <a:pt x="21600" y="9385"/>
                  <a:pt x="21600" y="14965"/>
                </a:cubicBezTo>
                <a:lnTo>
                  <a:pt x="0" y="14965"/>
                </a:lnTo>
                <a:lnTo>
                  <a:pt x="15575" y="0"/>
                </a:lnTo>
                <a:close/>
              </a:path>
            </a:pathLst>
          </a:custGeom>
          <a:noFill/>
          <a:ln w="57150">
            <a:solidFill>
              <a:srgbClr val="66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7" name="Text Box 15"/>
          <p:cNvSpPr txBox="1">
            <a:spLocks noChangeArrowheads="1"/>
          </p:cNvSpPr>
          <p:nvPr/>
        </p:nvSpPr>
        <p:spPr bwMode="auto">
          <a:xfrm>
            <a:off x="1535113" y="4046538"/>
            <a:ext cx="4206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P</a:t>
            </a:r>
            <a:r>
              <a:rPr lang="en-US" altLang="en-US" sz="1800" b="1" i="1" baseline="-25000" dirty="0">
                <a:latin typeface="Arial" panose="020B0604020202020204" pitchFamily="34" charset="0"/>
              </a:rPr>
              <a:t>1</a:t>
            </a:r>
          </a:p>
        </p:txBody>
      </p:sp>
      <p:sp>
        <p:nvSpPr>
          <p:cNvPr id="18" name="Text Box 16"/>
          <p:cNvSpPr txBox="1">
            <a:spLocks noChangeArrowheads="1"/>
          </p:cNvSpPr>
          <p:nvPr/>
        </p:nvSpPr>
        <p:spPr bwMode="auto">
          <a:xfrm>
            <a:off x="1525588" y="4398963"/>
            <a:ext cx="4206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P</a:t>
            </a:r>
            <a:r>
              <a:rPr lang="en-US" altLang="en-US" sz="1800" b="1" i="1" baseline="-25000" dirty="0">
                <a:latin typeface="Arial" panose="020B0604020202020204" pitchFamily="34" charset="0"/>
              </a:rPr>
              <a:t>2</a:t>
            </a:r>
          </a:p>
        </p:txBody>
      </p:sp>
      <p:sp>
        <p:nvSpPr>
          <p:cNvPr id="19" name="Text Box 17"/>
          <p:cNvSpPr txBox="1">
            <a:spLocks noChangeArrowheads="1"/>
          </p:cNvSpPr>
          <p:nvPr/>
        </p:nvSpPr>
        <p:spPr bwMode="auto">
          <a:xfrm>
            <a:off x="3592513" y="6018213"/>
            <a:ext cx="4460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Q</a:t>
            </a:r>
            <a:r>
              <a:rPr lang="en-US" altLang="en-US" sz="1800" b="1" i="1" baseline="-25000" dirty="0">
                <a:latin typeface="Arial" panose="020B0604020202020204" pitchFamily="34" charset="0"/>
              </a:rPr>
              <a:t>1</a:t>
            </a:r>
          </a:p>
        </p:txBody>
      </p:sp>
      <p:sp>
        <p:nvSpPr>
          <p:cNvPr id="20" name="Text Box 18"/>
          <p:cNvSpPr txBox="1">
            <a:spLocks noChangeArrowheads="1"/>
          </p:cNvSpPr>
          <p:nvPr/>
        </p:nvSpPr>
        <p:spPr bwMode="auto">
          <a:xfrm>
            <a:off x="3863975" y="6018213"/>
            <a:ext cx="5127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 Q</a:t>
            </a:r>
            <a:r>
              <a:rPr lang="en-US" altLang="en-US" sz="1800" b="1" i="1" baseline="-25000" dirty="0">
                <a:latin typeface="Arial" panose="020B0604020202020204" pitchFamily="34" charset="0"/>
              </a:rPr>
              <a:t>2</a:t>
            </a:r>
          </a:p>
        </p:txBody>
      </p:sp>
      <p:sp>
        <p:nvSpPr>
          <p:cNvPr id="21" name="Text Box 19"/>
          <p:cNvSpPr txBox="1">
            <a:spLocks noChangeArrowheads="1"/>
          </p:cNvSpPr>
          <p:nvPr/>
        </p:nvSpPr>
        <p:spPr bwMode="auto">
          <a:xfrm>
            <a:off x="4264025" y="6018213"/>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Q</a:t>
            </a:r>
            <a:r>
              <a:rPr lang="en-US" altLang="en-US" sz="1800" b="1" i="1" baseline="-25000" dirty="0">
                <a:latin typeface="Arial" panose="020B0604020202020204" pitchFamily="34" charset="0"/>
              </a:rPr>
              <a:t>f</a:t>
            </a:r>
          </a:p>
        </p:txBody>
      </p:sp>
      <p:sp>
        <p:nvSpPr>
          <p:cNvPr id="22" name="Line 20"/>
          <p:cNvSpPr>
            <a:spLocks noChangeShapeType="1"/>
          </p:cNvSpPr>
          <p:nvPr/>
        </p:nvSpPr>
        <p:spPr bwMode="auto">
          <a:xfrm>
            <a:off x="3814763" y="4286250"/>
            <a:ext cx="0" cy="1736725"/>
          </a:xfrm>
          <a:prstGeom prst="line">
            <a:avLst/>
          </a:prstGeom>
          <a:noFill/>
          <a:ln w="28575">
            <a:solidFill>
              <a:srgbClr val="5F5F5F"/>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3" name="AutoShape 21"/>
          <p:cNvSpPr>
            <a:spLocks noChangeArrowheads="1"/>
          </p:cNvSpPr>
          <p:nvPr/>
        </p:nvSpPr>
        <p:spPr bwMode="auto">
          <a:xfrm flipH="1">
            <a:off x="3186113" y="2654300"/>
            <a:ext cx="390525" cy="512763"/>
          </a:xfrm>
          <a:prstGeom prst="rightArrow">
            <a:avLst>
              <a:gd name="adj1" fmla="val 50000"/>
              <a:gd name="adj2" fmla="val 25000"/>
            </a:avLst>
          </a:prstGeom>
          <a:solidFill>
            <a:srgbClr val="669900">
              <a:alpha val="59999"/>
            </a:srgbClr>
          </a:solidFill>
          <a:ln w="9525">
            <a:solidFill>
              <a:srgbClr val="008000">
                <a:alpha val="59999"/>
              </a:srgbClr>
            </a:solidFill>
            <a:miter lim="800000"/>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25" name="Text Box 24"/>
          <p:cNvSpPr txBox="1">
            <a:spLocks noChangeArrowheads="1"/>
          </p:cNvSpPr>
          <p:nvPr/>
        </p:nvSpPr>
        <p:spPr bwMode="auto">
          <a:xfrm>
            <a:off x="4967288" y="5634038"/>
            <a:ext cx="5984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AD</a:t>
            </a:r>
            <a:r>
              <a:rPr lang="en-US" altLang="en-US" sz="1800" b="1" baseline="-25000" dirty="0">
                <a:latin typeface="Arial" panose="020B0604020202020204" pitchFamily="34" charset="0"/>
              </a:rPr>
              <a:t>2</a:t>
            </a:r>
          </a:p>
        </p:txBody>
      </p:sp>
      <p:sp>
        <p:nvSpPr>
          <p:cNvPr id="26" name="Line 25"/>
          <p:cNvSpPr>
            <a:spLocks noChangeShapeType="1"/>
          </p:cNvSpPr>
          <p:nvPr/>
        </p:nvSpPr>
        <p:spPr bwMode="auto">
          <a:xfrm>
            <a:off x="1989138" y="4233863"/>
            <a:ext cx="2468562" cy="0"/>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8" name="Oval 23"/>
          <p:cNvSpPr>
            <a:spLocks noChangeArrowheads="1"/>
          </p:cNvSpPr>
          <p:nvPr/>
        </p:nvSpPr>
        <p:spPr bwMode="auto">
          <a:xfrm>
            <a:off x="3730625" y="4159250"/>
            <a:ext cx="136525" cy="136525"/>
          </a:xfrm>
          <a:prstGeom prst="ellipse">
            <a:avLst/>
          </a:prstGeom>
          <a:solidFill>
            <a:schemeClr val="tx2"/>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29" name="Oval 26"/>
          <p:cNvSpPr>
            <a:spLocks noChangeArrowheads="1"/>
          </p:cNvSpPr>
          <p:nvPr/>
        </p:nvSpPr>
        <p:spPr bwMode="auto">
          <a:xfrm>
            <a:off x="4391025" y="4151313"/>
            <a:ext cx="136525" cy="136525"/>
          </a:xfrm>
          <a:prstGeom prst="ellipse">
            <a:avLst/>
          </a:prstGeom>
          <a:solidFill>
            <a:schemeClr val="bg1"/>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31" name="Text Box 33"/>
          <p:cNvSpPr txBox="1">
            <a:spLocks noChangeArrowheads="1"/>
          </p:cNvSpPr>
          <p:nvPr/>
        </p:nvSpPr>
        <p:spPr bwMode="auto">
          <a:xfrm>
            <a:off x="4041775" y="434657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i="1" dirty="0">
                <a:latin typeface="Arial" panose="020B0604020202020204" pitchFamily="34" charset="0"/>
              </a:rPr>
              <a:t>c</a:t>
            </a:r>
          </a:p>
        </p:txBody>
      </p:sp>
      <p:sp>
        <p:nvSpPr>
          <p:cNvPr id="30" name="Text Box 32"/>
          <p:cNvSpPr txBox="1">
            <a:spLocks noChangeArrowheads="1"/>
          </p:cNvSpPr>
          <p:nvPr/>
        </p:nvSpPr>
        <p:spPr bwMode="auto">
          <a:xfrm>
            <a:off x="4518025" y="403542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i="1" dirty="0">
                <a:latin typeface="Arial" panose="020B0604020202020204" pitchFamily="34" charset="0"/>
              </a:rPr>
              <a:t>a</a:t>
            </a:r>
          </a:p>
        </p:txBody>
      </p:sp>
      <p:sp>
        <p:nvSpPr>
          <p:cNvPr id="32" name="Text Box 34"/>
          <p:cNvSpPr txBox="1">
            <a:spLocks noChangeArrowheads="1"/>
          </p:cNvSpPr>
          <p:nvPr/>
        </p:nvSpPr>
        <p:spPr bwMode="auto">
          <a:xfrm>
            <a:off x="3736975" y="3879850"/>
            <a:ext cx="3079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i="1" dirty="0">
                <a:latin typeface="Arial" panose="020B0604020202020204" pitchFamily="34" charset="0"/>
              </a:rPr>
              <a:t>b</a:t>
            </a:r>
          </a:p>
        </p:txBody>
      </p:sp>
      <p:sp>
        <p:nvSpPr>
          <p:cNvPr id="33" name="Oval 23"/>
          <p:cNvSpPr>
            <a:spLocks noChangeArrowheads="1"/>
          </p:cNvSpPr>
          <p:nvPr/>
        </p:nvSpPr>
        <p:spPr bwMode="auto">
          <a:xfrm>
            <a:off x="3940175" y="4438650"/>
            <a:ext cx="136525" cy="136525"/>
          </a:xfrm>
          <a:prstGeom prst="ellipse">
            <a:avLst/>
          </a:prstGeom>
          <a:solidFill>
            <a:schemeClr val="tx2"/>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45086" name="Text Box 15"/>
          <p:cNvSpPr txBox="1">
            <a:spLocks noChangeArrowheads="1"/>
          </p:cNvSpPr>
          <p:nvPr/>
        </p:nvSpPr>
        <p:spPr bwMode="auto">
          <a:xfrm>
            <a:off x="1736725" y="6022975"/>
            <a:ext cx="2825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0</a:t>
            </a:r>
          </a:p>
        </p:txBody>
      </p:sp>
      <p:sp>
        <p:nvSpPr>
          <p:cNvPr id="45087" name="TextBox 1"/>
          <p:cNvSpPr txBox="1">
            <a:spLocks noChangeArrowheads="1"/>
          </p:cNvSpPr>
          <p:nvPr/>
        </p:nvSpPr>
        <p:spPr bwMode="auto">
          <a:xfrm>
            <a:off x="0" y="6473825"/>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0"/>
                                  </p:stCondLst>
                                  <p:childTnLst>
                                    <p:set>
                                      <p:cBhvr>
                                        <p:cTn id="9" dur="1" fill="hold">
                                          <p:stCondLst>
                                            <p:cond delay="0"/>
                                          </p:stCondLst>
                                        </p:cTn>
                                        <p:tgtEl>
                                          <p:spTgt spid="30"/>
                                        </p:tgtEl>
                                        <p:attrNameLst>
                                          <p:attrName>style.visibility</p:attrName>
                                        </p:attrNameLst>
                                      </p:cBhvr>
                                      <p:to>
                                        <p:strVal val="visible"/>
                                      </p:to>
                                    </p:set>
                                  </p:childTnLst>
                                </p:cTn>
                              </p:par>
                            </p:childTnLst>
                          </p:cTn>
                        </p:par>
                        <p:par>
                          <p:cTn id="10" fill="hold" nodeType="afterGroup">
                            <p:stCondLst>
                              <p:cond delay="0"/>
                            </p:stCondLst>
                            <p:childTnLst>
                              <p:par>
                                <p:cTn id="11" presetID="22" presetClass="entr" presetSubtype="2" fill="hold" nodeType="after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wipe(right)">
                                      <p:cBhvr>
                                        <p:cTn id="13" dur="1000"/>
                                        <p:tgtEl>
                                          <p:spTgt spid="26"/>
                                        </p:tgtEl>
                                      </p:cBhvr>
                                    </p:animEffect>
                                  </p:childTnLst>
                                </p:cTn>
                              </p:par>
                            </p:childTnLst>
                          </p:cTn>
                        </p:par>
                        <p:par>
                          <p:cTn id="14" fill="hold" nodeType="afterGroup">
                            <p:stCondLst>
                              <p:cond delay="1000"/>
                            </p:stCondLst>
                            <p:childTnLst>
                              <p:par>
                                <p:cTn id="15" presetID="1" presetClass="entr" presetSubtype="0" fill="hold" grpId="0" nodeType="after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par>
                          <p:cTn id="19" fill="hold" nodeType="afterGroup">
                            <p:stCondLst>
                              <p:cond delay="1000"/>
                            </p:stCondLst>
                            <p:childTnLst>
                              <p:par>
                                <p:cTn id="20" presetID="22" presetClass="entr" presetSubtype="2" fill="hold" grpId="0" nodeType="after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wipe(right)">
                                      <p:cBhvr>
                                        <p:cTn id="22" dur="1000"/>
                                        <p:tgtEl>
                                          <p:spTgt spid="23"/>
                                        </p:tgtEl>
                                      </p:cBhvr>
                                    </p:animEffect>
                                  </p:childTnLst>
                                </p:cTn>
                              </p:par>
                            </p:childTnLst>
                          </p:cTn>
                        </p:par>
                        <p:par>
                          <p:cTn id="23" fill="hold" nodeType="afterGroup">
                            <p:stCondLst>
                              <p:cond delay="2000"/>
                            </p:stCondLst>
                            <p:childTnLst>
                              <p:par>
                                <p:cTn id="24" presetID="1" presetClass="entr" presetSubtype="0" fill="hold" nodeType="afterEffect">
                                  <p:stCondLst>
                                    <p:cond delay="0"/>
                                  </p:stCondLst>
                                  <p:childTnLst>
                                    <p:set>
                                      <p:cBhvr>
                                        <p:cTn id="25" dur="1" fill="hold">
                                          <p:stCondLst>
                                            <p:cond delay="0"/>
                                          </p:stCondLst>
                                        </p:cTn>
                                        <p:tgtEl>
                                          <p:spTgt spid="16"/>
                                        </p:tgtEl>
                                        <p:attrNameLst>
                                          <p:attrName>style.visibility</p:attrName>
                                        </p:attrNameLst>
                                      </p:cBhvr>
                                      <p:to>
                                        <p:strVal val="visible"/>
                                      </p:to>
                                    </p:set>
                                  </p:childTnLst>
                                </p:cTn>
                              </p:par>
                            </p:childTnLst>
                          </p:cTn>
                        </p:par>
                        <p:par>
                          <p:cTn id="26" fill="hold" nodeType="afterGroup">
                            <p:stCondLst>
                              <p:cond delay="2000"/>
                            </p:stCondLst>
                            <p:childTnLst>
                              <p:par>
                                <p:cTn id="27" presetID="35" presetClass="path" presetSubtype="0" accel="50000" decel="50000" fill="hold" nodeType="afterEffect">
                                  <p:stCondLst>
                                    <p:cond delay="0"/>
                                  </p:stCondLst>
                                  <p:childTnLst>
                                    <p:animMotion origin="layout" path="M 0.04791 -0.04441 L -0.00104 -0.00255 " pathEditMode="relative" rAng="0" ptsTypes="AA">
                                      <p:cBhvr>
                                        <p:cTn id="28" dur="2000" fill="hold"/>
                                        <p:tgtEl>
                                          <p:spTgt spid="16"/>
                                        </p:tgtEl>
                                        <p:attrNameLst>
                                          <p:attrName>ppt_x</p:attrName>
                                          <p:attrName>ppt_y</p:attrName>
                                        </p:attrNameLst>
                                      </p:cBhvr>
                                      <p:rCtr x="-240000" y="210000"/>
                                    </p:animMotion>
                                  </p:childTnLst>
                                </p:cTn>
                              </p:par>
                            </p:childTnLst>
                          </p:cTn>
                        </p:par>
                        <p:par>
                          <p:cTn id="29" fill="hold" nodeType="afterGroup">
                            <p:stCondLst>
                              <p:cond delay="4000"/>
                            </p:stCondLst>
                            <p:childTnLst>
                              <p:par>
                                <p:cTn id="30" presetID="1" presetClass="entr" presetSubtype="0" fill="hold" grpId="0" nodeType="afterEffect">
                                  <p:stCondLst>
                                    <p:cond delay="0"/>
                                  </p:stCondLst>
                                  <p:childTnLst>
                                    <p:set>
                                      <p:cBhvr>
                                        <p:cTn id="31" dur="1" fill="hold">
                                          <p:stCondLst>
                                            <p:cond delay="0"/>
                                          </p:stCondLst>
                                        </p:cTn>
                                        <p:tgtEl>
                                          <p:spTgt spid="25"/>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28"/>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32"/>
                                        </p:tgtEl>
                                        <p:attrNameLst>
                                          <p:attrName>style.visibility</p:attrName>
                                        </p:attrNameLst>
                                      </p:cBhvr>
                                      <p:to>
                                        <p:strVal val="visible"/>
                                      </p:to>
                                    </p:set>
                                  </p:childTnLst>
                                </p:cTn>
                              </p:par>
                            </p:childTnLst>
                          </p:cTn>
                        </p:par>
                        <p:par>
                          <p:cTn id="36" fill="hold" nodeType="afterGroup">
                            <p:stCondLst>
                              <p:cond delay="4000"/>
                            </p:stCondLst>
                            <p:childTnLst>
                              <p:par>
                                <p:cTn id="37" presetID="22" presetClass="entr" presetSubtype="1" fill="hold" nodeType="after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wipe(up)">
                                      <p:cBhvr>
                                        <p:cTn id="39" dur="500"/>
                                        <p:tgtEl>
                                          <p:spTgt spid="22"/>
                                        </p:tgtEl>
                                      </p:cBhvr>
                                    </p:animEffect>
                                  </p:childTnLst>
                                </p:cTn>
                              </p:par>
                            </p:childTnLst>
                          </p:cTn>
                        </p:par>
                        <p:par>
                          <p:cTn id="40" fill="hold" nodeType="afterGroup">
                            <p:stCondLst>
                              <p:cond delay="4500"/>
                            </p:stCondLst>
                            <p:childTnLst>
                              <p:par>
                                <p:cTn id="41" presetID="1" presetClass="entr" presetSubtype="0" fill="hold" grpId="0" nodeType="after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childTnLst>
                          </p:cTn>
                        </p:par>
                        <p:par>
                          <p:cTn id="43" fill="hold" nodeType="afterGroup">
                            <p:stCondLst>
                              <p:cond delay="4500"/>
                            </p:stCondLst>
                            <p:childTnLst>
                              <p:par>
                                <p:cTn id="44" presetID="1" presetClass="entr" presetSubtype="0" fill="hold" grpId="0" nodeType="afterEffect">
                                  <p:stCondLst>
                                    <p:cond delay="0"/>
                                  </p:stCondLst>
                                  <p:childTnLst>
                                    <p:set>
                                      <p:cBhvr>
                                        <p:cTn id="45" dur="1" fill="hold">
                                          <p:stCondLst>
                                            <p:cond delay="0"/>
                                          </p:stCondLst>
                                        </p:cTn>
                                        <p:tgtEl>
                                          <p:spTgt spid="31"/>
                                        </p:tgtEl>
                                        <p:attrNameLst>
                                          <p:attrName>style.visibility</p:attrName>
                                        </p:attrNameLst>
                                      </p:cBhvr>
                                      <p:to>
                                        <p:strVal val="visible"/>
                                      </p:to>
                                    </p:set>
                                  </p:childTnLst>
                                </p:cTn>
                              </p:par>
                            </p:childTnLst>
                          </p:cTn>
                        </p:par>
                        <p:par>
                          <p:cTn id="46" fill="hold" nodeType="afterGroup">
                            <p:stCondLst>
                              <p:cond delay="4500"/>
                            </p:stCondLst>
                            <p:childTnLst>
                              <p:par>
                                <p:cTn id="47" presetID="22" presetClass="entr" presetSubtype="2" fill="hold" nodeType="after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wipe(right)">
                                      <p:cBhvr>
                                        <p:cTn id="49" dur="500"/>
                                        <p:tgtEl>
                                          <p:spTgt spid="9"/>
                                        </p:tgtEl>
                                      </p:cBhvr>
                                    </p:animEffect>
                                  </p:childTnLst>
                                </p:cTn>
                              </p:par>
                              <p:par>
                                <p:cTn id="50" presetID="22" presetClass="entr" presetSubtype="1" fill="hold" nodeType="with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wipe(up)">
                                      <p:cBhvr>
                                        <p:cTn id="52" dur="500"/>
                                        <p:tgtEl>
                                          <p:spTgt spid="11"/>
                                        </p:tgtEl>
                                      </p:cBhvr>
                                    </p:animEffect>
                                  </p:childTnLst>
                                </p:cTn>
                              </p:par>
                              <p:par>
                                <p:cTn id="53" presetID="1" presetClass="entr" presetSubtype="0"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8"/>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P spid="21" grpId="0"/>
      <p:bldP spid="23" grpId="0" animBg="1"/>
      <p:bldP spid="25" grpId="0"/>
      <p:bldP spid="28" grpId="0" animBg="1"/>
      <p:bldP spid="29" grpId="0" animBg="1"/>
      <p:bldP spid="31" grpId="0"/>
      <p:bldP spid="30" grpId="0"/>
      <p:bldP spid="32" grpId="0"/>
      <p:bldP spid="3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Decreases in AD: Recession Continued</a:t>
            </a:r>
          </a:p>
        </p:txBody>
      </p:sp>
      <p:sp>
        <p:nvSpPr>
          <p:cNvPr id="47107" name="Rectangle 3"/>
          <p:cNvSpPr>
            <a:spLocks noGrp="1" noChangeArrowheads="1"/>
          </p:cNvSpPr>
          <p:nvPr>
            <p:ph idx="1"/>
          </p:nvPr>
        </p:nvSpPr>
        <p:spPr>
          <a:xfrm>
            <a:off x="457200" y="1752600"/>
            <a:ext cx="7620000" cy="4800600"/>
          </a:xfrm>
        </p:spPr>
        <p:txBody>
          <a:bodyPr/>
          <a:lstStyle/>
          <a:p>
            <a:pPr eaLnBrk="1" hangingPunct="1"/>
            <a:r>
              <a:rPr lang="en-US" altLang="en-US" sz="3200" dirty="0"/>
              <a:t>Prices are downwardly inflexible</a:t>
            </a:r>
          </a:p>
          <a:p>
            <a:pPr lvl="1" eaLnBrk="1" hangingPunct="1">
              <a:buClr>
                <a:schemeClr val="accent1"/>
              </a:buClr>
            </a:pPr>
            <a:r>
              <a:rPr lang="en-US" altLang="en-US" sz="3200" dirty="0"/>
              <a:t>Fear of price wars</a:t>
            </a:r>
          </a:p>
          <a:p>
            <a:pPr lvl="1" eaLnBrk="1" hangingPunct="1">
              <a:buClr>
                <a:schemeClr val="accent1"/>
              </a:buClr>
            </a:pPr>
            <a:r>
              <a:rPr lang="en-US" altLang="en-US" sz="3200" dirty="0"/>
              <a:t>Menu costs</a:t>
            </a:r>
          </a:p>
          <a:p>
            <a:pPr lvl="1" eaLnBrk="1" hangingPunct="1">
              <a:buClr>
                <a:schemeClr val="accent1"/>
              </a:buClr>
            </a:pPr>
            <a:r>
              <a:rPr lang="en-US" altLang="en-US" sz="3200" dirty="0"/>
              <a:t>Wage contracts</a:t>
            </a:r>
          </a:p>
          <a:p>
            <a:pPr lvl="1" eaLnBrk="1" hangingPunct="1">
              <a:buClr>
                <a:schemeClr val="accent1"/>
              </a:buClr>
            </a:pPr>
            <a:r>
              <a:rPr lang="en-US" altLang="en-US" sz="3200" dirty="0"/>
              <a:t>Efficiency wages</a:t>
            </a:r>
          </a:p>
          <a:p>
            <a:pPr lvl="1" eaLnBrk="1" hangingPunct="1">
              <a:buClr>
                <a:schemeClr val="accent1"/>
              </a:buClr>
            </a:pPr>
            <a:r>
              <a:rPr lang="en-US" altLang="en-US" sz="3200" dirty="0"/>
              <a:t>Minimum wage law</a:t>
            </a:r>
          </a:p>
        </p:txBody>
      </p:sp>
      <p:sp>
        <p:nvSpPr>
          <p:cNvPr id="47108" name="TextBox 2"/>
          <p:cNvSpPr txBox="1">
            <a:spLocks noChangeArrowheads="1"/>
          </p:cNvSpPr>
          <p:nvPr/>
        </p:nvSpPr>
        <p:spPr bwMode="auto">
          <a:xfrm>
            <a:off x="0" y="6489700"/>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LO6</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66913" y="1489075"/>
            <a:ext cx="5094287" cy="4652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79" name="Rectangle 2"/>
          <p:cNvSpPr>
            <a:spLocks noGrp="1" noChangeArrowheads="1"/>
          </p:cNvSpPr>
          <p:nvPr>
            <p:ph type="title"/>
          </p:nvPr>
        </p:nvSpPr>
        <p:spPr>
          <a:xfrm>
            <a:off x="457200" y="274638"/>
            <a:ext cx="7620000" cy="1044601"/>
          </a:xfrm>
        </p:spPr>
        <p:txBody>
          <a:bodyPr/>
          <a:lstStyle/>
          <a:p>
            <a:pPr eaLnBrk="1" fontAlgn="auto" hangingPunct="1">
              <a:spcAft>
                <a:spcPts val="0"/>
              </a:spcAft>
              <a:defRPr/>
            </a:pPr>
            <a:r>
              <a:rPr lang="en-US" altLang="en-US" dirty="0">
                <a:ea typeface="+mj-ea"/>
              </a:rPr>
              <a:t>Decreases in AS: Cost-Push Inflation</a:t>
            </a:r>
          </a:p>
        </p:txBody>
      </p:sp>
      <p:sp>
        <p:nvSpPr>
          <p:cNvPr id="6" name="Rectangle 2"/>
          <p:cNvSpPr>
            <a:spLocks noChangeArrowheads="1"/>
          </p:cNvSpPr>
          <p:nvPr/>
        </p:nvSpPr>
        <p:spPr bwMode="auto">
          <a:xfrm>
            <a:off x="1971675" y="1489075"/>
            <a:ext cx="5089525" cy="449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endParaRPr lang="en-US" altLang="en-US" sz="1800" dirty="0">
              <a:latin typeface="Arial" panose="020B0604020202020204" pitchFamily="34" charset="0"/>
            </a:endParaRPr>
          </a:p>
        </p:txBody>
      </p:sp>
      <p:sp>
        <p:nvSpPr>
          <p:cNvPr id="7" name="Text Box 4"/>
          <p:cNvSpPr txBox="1">
            <a:spLocks noChangeArrowheads="1"/>
          </p:cNvSpPr>
          <p:nvPr/>
        </p:nvSpPr>
        <p:spPr bwMode="auto">
          <a:xfrm>
            <a:off x="2940050" y="6338888"/>
            <a:ext cx="2832100"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lnSpc>
                <a:spcPct val="85000"/>
              </a:lnSpc>
              <a:spcBef>
                <a:spcPct val="0"/>
              </a:spcBef>
              <a:buClrTx/>
              <a:buFontTx/>
              <a:buNone/>
            </a:pPr>
            <a:r>
              <a:rPr lang="en-US" altLang="en-US" sz="1600" b="1" dirty="0">
                <a:latin typeface="Arial" panose="020B0604020202020204" pitchFamily="34" charset="0"/>
              </a:rPr>
              <a:t>Real domestic output, GDP</a:t>
            </a:r>
          </a:p>
        </p:txBody>
      </p:sp>
      <p:sp>
        <p:nvSpPr>
          <p:cNvPr id="8" name="Text Box 5"/>
          <p:cNvSpPr txBox="1">
            <a:spLocks noChangeArrowheads="1"/>
          </p:cNvSpPr>
          <p:nvPr/>
        </p:nvSpPr>
        <p:spPr bwMode="auto">
          <a:xfrm rot="-5400000">
            <a:off x="727076" y="3563937"/>
            <a:ext cx="12001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Price level</a:t>
            </a:r>
          </a:p>
        </p:txBody>
      </p:sp>
      <p:sp>
        <p:nvSpPr>
          <p:cNvPr id="9" name="Line 6"/>
          <p:cNvSpPr>
            <a:spLocks noChangeShapeType="1"/>
          </p:cNvSpPr>
          <p:nvPr/>
        </p:nvSpPr>
        <p:spPr bwMode="auto">
          <a:xfrm>
            <a:off x="1966913" y="3660775"/>
            <a:ext cx="21209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 name="Line 7"/>
          <p:cNvSpPr>
            <a:spLocks noChangeShapeType="1"/>
          </p:cNvSpPr>
          <p:nvPr/>
        </p:nvSpPr>
        <p:spPr bwMode="auto">
          <a:xfrm flipH="1">
            <a:off x="4430713" y="4208463"/>
            <a:ext cx="3175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 name="Line 8"/>
          <p:cNvSpPr>
            <a:spLocks noChangeShapeType="1"/>
          </p:cNvSpPr>
          <p:nvPr/>
        </p:nvSpPr>
        <p:spPr bwMode="auto">
          <a:xfrm>
            <a:off x="4449763" y="4202113"/>
            <a:ext cx="0" cy="183832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2" name="Line 9"/>
          <p:cNvSpPr>
            <a:spLocks noChangeShapeType="1"/>
          </p:cNvSpPr>
          <p:nvPr/>
        </p:nvSpPr>
        <p:spPr bwMode="auto">
          <a:xfrm>
            <a:off x="4087813" y="3668713"/>
            <a:ext cx="0" cy="237172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3" name="Arc 10"/>
          <p:cNvSpPr>
            <a:spLocks/>
          </p:cNvSpPr>
          <p:nvPr/>
        </p:nvSpPr>
        <p:spPr bwMode="auto">
          <a:xfrm rot="21312619" flipV="1">
            <a:off x="2557463" y="1914525"/>
            <a:ext cx="3122612" cy="2813050"/>
          </a:xfrm>
          <a:custGeom>
            <a:avLst/>
            <a:gdLst>
              <a:gd name="T0" fmla="*/ 0 w 21289"/>
              <a:gd name="T1" fmla="*/ 0 h 21600"/>
              <a:gd name="T2" fmla="*/ 2147483646 w 21289"/>
              <a:gd name="T3" fmla="*/ 2147483646 h 21600"/>
              <a:gd name="T4" fmla="*/ 0 w 21289"/>
              <a:gd name="T5" fmla="*/ 2147483646 h 21600"/>
              <a:gd name="T6" fmla="*/ 0 60000 65536"/>
              <a:gd name="T7" fmla="*/ 0 60000 65536"/>
              <a:gd name="T8" fmla="*/ 0 60000 65536"/>
              <a:gd name="T9" fmla="*/ 0 w 21289"/>
              <a:gd name="T10" fmla="*/ 0 h 21600"/>
              <a:gd name="T11" fmla="*/ 21289 w 21289"/>
              <a:gd name="T12" fmla="*/ 21600 h 21600"/>
            </a:gdLst>
            <a:ahLst/>
            <a:cxnLst>
              <a:cxn ang="T6">
                <a:pos x="T0" y="T1"/>
              </a:cxn>
              <a:cxn ang="T7">
                <a:pos x="T2" y="T3"/>
              </a:cxn>
              <a:cxn ang="T8">
                <a:pos x="T4" y="T5"/>
              </a:cxn>
            </a:cxnLst>
            <a:rect l="T9" t="T10" r="T11" b="T12"/>
            <a:pathLst>
              <a:path w="21289" h="21600" fill="none" extrusionOk="0">
                <a:moveTo>
                  <a:pt x="-1" y="0"/>
                </a:moveTo>
                <a:cubicBezTo>
                  <a:pt x="10520" y="0"/>
                  <a:pt x="19510" y="7579"/>
                  <a:pt x="21289" y="17947"/>
                </a:cubicBezTo>
              </a:path>
              <a:path w="21289" h="21600" stroke="0" extrusionOk="0">
                <a:moveTo>
                  <a:pt x="-1" y="0"/>
                </a:moveTo>
                <a:cubicBezTo>
                  <a:pt x="10520" y="0"/>
                  <a:pt x="19510" y="7579"/>
                  <a:pt x="21289" y="17947"/>
                </a:cubicBezTo>
                <a:lnTo>
                  <a:pt x="0" y="21600"/>
                </a:lnTo>
                <a:lnTo>
                  <a:pt x="-1" y="0"/>
                </a:lnTo>
                <a:close/>
              </a:path>
            </a:pathLst>
          </a:custGeom>
          <a:noFill/>
          <a:ln w="57150">
            <a:solidFill>
              <a:srgbClr val="990033">
                <a:alpha val="59999"/>
              </a:srgbClr>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4" name="Arc 11"/>
          <p:cNvSpPr>
            <a:spLocks/>
          </p:cNvSpPr>
          <p:nvPr/>
        </p:nvSpPr>
        <p:spPr bwMode="auto">
          <a:xfrm rot="-1216564" flipH="1" flipV="1">
            <a:off x="3962400" y="1411288"/>
            <a:ext cx="3262313" cy="3743325"/>
          </a:xfrm>
          <a:custGeom>
            <a:avLst/>
            <a:gdLst>
              <a:gd name="T0" fmla="*/ 2147483646 w 21600"/>
              <a:gd name="T1" fmla="*/ 0 h 15790"/>
              <a:gd name="T2" fmla="*/ 2147483646 w 21600"/>
              <a:gd name="T3" fmla="*/ 2147483646 h 15790"/>
              <a:gd name="T4" fmla="*/ 0 w 21600"/>
              <a:gd name="T5" fmla="*/ 2147483646 h 15790"/>
              <a:gd name="T6" fmla="*/ 0 60000 65536"/>
              <a:gd name="T7" fmla="*/ 0 60000 65536"/>
              <a:gd name="T8" fmla="*/ 0 60000 65536"/>
              <a:gd name="T9" fmla="*/ 0 w 21600"/>
              <a:gd name="T10" fmla="*/ 0 h 15790"/>
              <a:gd name="T11" fmla="*/ 21600 w 21600"/>
              <a:gd name="T12" fmla="*/ 15790 h 15790"/>
            </a:gdLst>
            <a:ahLst/>
            <a:cxnLst>
              <a:cxn ang="T6">
                <a:pos x="T0" y="T1"/>
              </a:cxn>
              <a:cxn ang="T7">
                <a:pos x="T2" y="T3"/>
              </a:cxn>
              <a:cxn ang="T8">
                <a:pos x="T4" y="T5"/>
              </a:cxn>
            </a:cxnLst>
            <a:rect l="T9" t="T10" r="T11" b="T12"/>
            <a:pathLst>
              <a:path w="21600" h="15790" fill="none" extrusionOk="0">
                <a:moveTo>
                  <a:pt x="14738" y="0"/>
                </a:moveTo>
                <a:cubicBezTo>
                  <a:pt x="19115" y="4085"/>
                  <a:pt x="21600" y="9803"/>
                  <a:pt x="21600" y="15790"/>
                </a:cubicBezTo>
              </a:path>
              <a:path w="21600" h="15790" stroke="0" extrusionOk="0">
                <a:moveTo>
                  <a:pt x="14738" y="0"/>
                </a:moveTo>
                <a:cubicBezTo>
                  <a:pt x="19115" y="4085"/>
                  <a:pt x="21600" y="9803"/>
                  <a:pt x="21600" y="15790"/>
                </a:cubicBezTo>
                <a:lnTo>
                  <a:pt x="0" y="15790"/>
                </a:lnTo>
                <a:lnTo>
                  <a:pt x="14738" y="0"/>
                </a:lnTo>
                <a:close/>
              </a:path>
            </a:pathLst>
          </a:custGeom>
          <a:noFill/>
          <a:ln w="57150">
            <a:solidFill>
              <a:srgbClr val="66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5" name="Text Box 12"/>
          <p:cNvSpPr txBox="1">
            <a:spLocks noChangeArrowheads="1"/>
          </p:cNvSpPr>
          <p:nvPr/>
        </p:nvSpPr>
        <p:spPr bwMode="auto">
          <a:xfrm>
            <a:off x="5592763" y="5294313"/>
            <a:ext cx="514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AD</a:t>
            </a:r>
          </a:p>
        </p:txBody>
      </p:sp>
      <p:sp>
        <p:nvSpPr>
          <p:cNvPr id="16" name="Text Box 13"/>
          <p:cNvSpPr txBox="1">
            <a:spLocks noChangeArrowheads="1"/>
          </p:cNvSpPr>
          <p:nvPr/>
        </p:nvSpPr>
        <p:spPr bwMode="auto">
          <a:xfrm>
            <a:off x="5395913" y="1914525"/>
            <a:ext cx="58578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AS</a:t>
            </a:r>
            <a:r>
              <a:rPr lang="en-US" altLang="en-US" sz="1800" b="1" baseline="-25000" dirty="0">
                <a:latin typeface="Arial" panose="020B0604020202020204" pitchFamily="34" charset="0"/>
              </a:rPr>
              <a:t>1</a:t>
            </a:r>
          </a:p>
        </p:txBody>
      </p:sp>
      <p:sp>
        <p:nvSpPr>
          <p:cNvPr id="17" name="Text Box 15"/>
          <p:cNvSpPr txBox="1">
            <a:spLocks noChangeArrowheads="1"/>
          </p:cNvSpPr>
          <p:nvPr/>
        </p:nvSpPr>
        <p:spPr bwMode="auto">
          <a:xfrm>
            <a:off x="1512888" y="4011613"/>
            <a:ext cx="4206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P</a:t>
            </a:r>
            <a:r>
              <a:rPr lang="en-US" altLang="en-US" sz="1800" b="1" i="1" baseline="-25000" dirty="0">
                <a:latin typeface="Arial" panose="020B0604020202020204" pitchFamily="34" charset="0"/>
              </a:rPr>
              <a:t>1</a:t>
            </a:r>
          </a:p>
        </p:txBody>
      </p:sp>
      <p:sp>
        <p:nvSpPr>
          <p:cNvPr id="18" name="Text Box 16"/>
          <p:cNvSpPr txBox="1">
            <a:spLocks noChangeArrowheads="1"/>
          </p:cNvSpPr>
          <p:nvPr/>
        </p:nvSpPr>
        <p:spPr bwMode="auto">
          <a:xfrm>
            <a:off x="1503363" y="3468688"/>
            <a:ext cx="4206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P</a:t>
            </a:r>
            <a:r>
              <a:rPr lang="en-US" altLang="en-US" sz="1800" b="1" i="1" baseline="-25000" dirty="0">
                <a:latin typeface="Arial" panose="020B0604020202020204" pitchFamily="34" charset="0"/>
              </a:rPr>
              <a:t>2</a:t>
            </a:r>
          </a:p>
        </p:txBody>
      </p:sp>
      <p:sp>
        <p:nvSpPr>
          <p:cNvPr id="19" name="Text Box 18"/>
          <p:cNvSpPr txBox="1">
            <a:spLocks noChangeArrowheads="1"/>
          </p:cNvSpPr>
          <p:nvPr/>
        </p:nvSpPr>
        <p:spPr bwMode="auto">
          <a:xfrm>
            <a:off x="3860800" y="5983288"/>
            <a:ext cx="4460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Q</a:t>
            </a:r>
            <a:r>
              <a:rPr lang="en-US" altLang="en-US" sz="1800" b="1" i="1" baseline="-25000" dirty="0">
                <a:latin typeface="Arial" panose="020B0604020202020204" pitchFamily="34" charset="0"/>
              </a:rPr>
              <a:t>1</a:t>
            </a:r>
          </a:p>
        </p:txBody>
      </p:sp>
      <p:sp>
        <p:nvSpPr>
          <p:cNvPr id="20" name="Text Box 19"/>
          <p:cNvSpPr txBox="1">
            <a:spLocks noChangeArrowheads="1"/>
          </p:cNvSpPr>
          <p:nvPr/>
        </p:nvSpPr>
        <p:spPr bwMode="auto">
          <a:xfrm>
            <a:off x="4241800" y="5983288"/>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Q</a:t>
            </a:r>
            <a:r>
              <a:rPr lang="en-US" altLang="en-US" sz="1800" b="1" i="1" baseline="-25000" dirty="0">
                <a:latin typeface="Arial" panose="020B0604020202020204" pitchFamily="34" charset="0"/>
              </a:rPr>
              <a:t>f</a:t>
            </a:r>
          </a:p>
        </p:txBody>
      </p:sp>
      <p:sp>
        <p:nvSpPr>
          <p:cNvPr id="21" name="AutoShape 21"/>
          <p:cNvSpPr>
            <a:spLocks noChangeArrowheads="1"/>
          </p:cNvSpPr>
          <p:nvPr/>
        </p:nvSpPr>
        <p:spPr bwMode="auto">
          <a:xfrm flipH="1">
            <a:off x="4892675" y="2503488"/>
            <a:ext cx="523875" cy="512762"/>
          </a:xfrm>
          <a:prstGeom prst="rightArrow">
            <a:avLst>
              <a:gd name="adj1" fmla="val 50000"/>
              <a:gd name="adj2" fmla="val 25542"/>
            </a:avLst>
          </a:prstGeom>
          <a:solidFill>
            <a:srgbClr val="990033">
              <a:alpha val="59999"/>
            </a:srgbClr>
          </a:solidFill>
          <a:ln w="9525">
            <a:solidFill>
              <a:srgbClr val="990033"/>
            </a:solidFill>
            <a:miter lim="800000"/>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22" name="Line 25"/>
          <p:cNvSpPr>
            <a:spLocks noChangeShapeType="1"/>
          </p:cNvSpPr>
          <p:nvPr/>
        </p:nvSpPr>
        <p:spPr bwMode="auto">
          <a:xfrm>
            <a:off x="1966913" y="4208463"/>
            <a:ext cx="2468562"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3" name="Oval 26"/>
          <p:cNvSpPr>
            <a:spLocks noChangeArrowheads="1"/>
          </p:cNvSpPr>
          <p:nvPr/>
        </p:nvSpPr>
        <p:spPr bwMode="auto">
          <a:xfrm>
            <a:off x="4368800" y="4132263"/>
            <a:ext cx="136525" cy="136525"/>
          </a:xfrm>
          <a:prstGeom prst="ellipse">
            <a:avLst/>
          </a:prstGeom>
          <a:solidFill>
            <a:schemeClr val="bg1"/>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25" name="Arc 30"/>
          <p:cNvSpPr>
            <a:spLocks/>
          </p:cNvSpPr>
          <p:nvPr/>
        </p:nvSpPr>
        <p:spPr bwMode="auto">
          <a:xfrm rot="21312619" flipV="1">
            <a:off x="2109788" y="1449388"/>
            <a:ext cx="3074987" cy="2813050"/>
          </a:xfrm>
          <a:custGeom>
            <a:avLst/>
            <a:gdLst>
              <a:gd name="T0" fmla="*/ 0 w 20965"/>
              <a:gd name="T1" fmla="*/ 0 h 21600"/>
              <a:gd name="T2" fmla="*/ 2147483646 w 20965"/>
              <a:gd name="T3" fmla="*/ 2147483646 h 21600"/>
              <a:gd name="T4" fmla="*/ 0 w 20965"/>
              <a:gd name="T5" fmla="*/ 2147483646 h 21600"/>
              <a:gd name="T6" fmla="*/ 0 60000 65536"/>
              <a:gd name="T7" fmla="*/ 0 60000 65536"/>
              <a:gd name="T8" fmla="*/ 0 60000 65536"/>
              <a:gd name="T9" fmla="*/ 0 w 20965"/>
              <a:gd name="T10" fmla="*/ 0 h 21600"/>
              <a:gd name="T11" fmla="*/ 20965 w 20965"/>
              <a:gd name="T12" fmla="*/ 21600 h 21600"/>
            </a:gdLst>
            <a:ahLst/>
            <a:cxnLst>
              <a:cxn ang="T6">
                <a:pos x="T0" y="T1"/>
              </a:cxn>
              <a:cxn ang="T7">
                <a:pos x="T2" y="T3"/>
              </a:cxn>
              <a:cxn ang="T8">
                <a:pos x="T4" y="T5"/>
              </a:cxn>
            </a:cxnLst>
            <a:rect l="T9" t="T10" r="T11" b="T12"/>
            <a:pathLst>
              <a:path w="20965" h="21600" fill="none" extrusionOk="0">
                <a:moveTo>
                  <a:pt x="-1" y="0"/>
                </a:moveTo>
                <a:cubicBezTo>
                  <a:pt x="9927" y="0"/>
                  <a:pt x="18576" y="6766"/>
                  <a:pt x="20965" y="16402"/>
                </a:cubicBezTo>
              </a:path>
              <a:path w="20965" h="21600" stroke="0" extrusionOk="0">
                <a:moveTo>
                  <a:pt x="-1" y="0"/>
                </a:moveTo>
                <a:cubicBezTo>
                  <a:pt x="9927" y="0"/>
                  <a:pt x="18576" y="6766"/>
                  <a:pt x="20965" y="16402"/>
                </a:cubicBezTo>
                <a:lnTo>
                  <a:pt x="0" y="21600"/>
                </a:lnTo>
                <a:lnTo>
                  <a:pt x="-1" y="0"/>
                </a:lnTo>
                <a:close/>
              </a:path>
            </a:pathLst>
          </a:custGeom>
          <a:noFill/>
          <a:ln w="57150">
            <a:solidFill>
              <a:srgbClr val="99003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26" name="Oval 22"/>
          <p:cNvSpPr>
            <a:spLocks noChangeArrowheads="1"/>
          </p:cNvSpPr>
          <p:nvPr/>
        </p:nvSpPr>
        <p:spPr bwMode="auto">
          <a:xfrm>
            <a:off x="4021138" y="3590925"/>
            <a:ext cx="136525" cy="136525"/>
          </a:xfrm>
          <a:prstGeom prst="ellipse">
            <a:avLst/>
          </a:prstGeom>
          <a:solidFill>
            <a:schemeClr val="bg1"/>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27" name="Text Box 32"/>
          <p:cNvSpPr txBox="1">
            <a:spLocks noChangeArrowheads="1"/>
          </p:cNvSpPr>
          <p:nvPr/>
        </p:nvSpPr>
        <p:spPr bwMode="auto">
          <a:xfrm>
            <a:off x="4938713" y="1700213"/>
            <a:ext cx="5857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AS</a:t>
            </a:r>
            <a:r>
              <a:rPr lang="en-US" altLang="en-US" sz="1800" b="1" baseline="-25000" dirty="0">
                <a:latin typeface="Arial" panose="020B0604020202020204" pitchFamily="34" charset="0"/>
              </a:rPr>
              <a:t>2</a:t>
            </a:r>
          </a:p>
        </p:txBody>
      </p:sp>
      <p:sp>
        <p:nvSpPr>
          <p:cNvPr id="28" name="Text Box 33"/>
          <p:cNvSpPr txBox="1">
            <a:spLocks noChangeArrowheads="1"/>
          </p:cNvSpPr>
          <p:nvPr/>
        </p:nvSpPr>
        <p:spPr bwMode="auto">
          <a:xfrm>
            <a:off x="4325938" y="3808413"/>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a</a:t>
            </a:r>
          </a:p>
        </p:txBody>
      </p:sp>
      <p:sp>
        <p:nvSpPr>
          <p:cNvPr id="29" name="Text Box 34"/>
          <p:cNvSpPr txBox="1">
            <a:spLocks noChangeArrowheads="1"/>
          </p:cNvSpPr>
          <p:nvPr/>
        </p:nvSpPr>
        <p:spPr bwMode="auto">
          <a:xfrm>
            <a:off x="3975100" y="3232150"/>
            <a:ext cx="323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b</a:t>
            </a:r>
          </a:p>
        </p:txBody>
      </p:sp>
      <p:sp>
        <p:nvSpPr>
          <p:cNvPr id="30" name="Text Box 15"/>
          <p:cNvSpPr txBox="1">
            <a:spLocks noChangeArrowheads="1"/>
          </p:cNvSpPr>
          <p:nvPr/>
        </p:nvSpPr>
        <p:spPr bwMode="auto">
          <a:xfrm>
            <a:off x="1662113" y="5964238"/>
            <a:ext cx="2825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0</a:t>
            </a:r>
          </a:p>
        </p:txBody>
      </p:sp>
      <p:sp>
        <p:nvSpPr>
          <p:cNvPr id="49180" name="TextBox 2"/>
          <p:cNvSpPr txBox="1">
            <a:spLocks noChangeArrowheads="1"/>
          </p:cNvSpPr>
          <p:nvPr/>
        </p:nvSpPr>
        <p:spPr bwMode="auto">
          <a:xfrm>
            <a:off x="0" y="6489700"/>
            <a:ext cx="1066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par>
                                <p:cTn id="9" presetID="53" presetClass="entr" presetSubtype="16"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nodeType="afterGroup">
                            <p:stCondLst>
                              <p:cond delay="500"/>
                            </p:stCondLst>
                            <p:childTnLst>
                              <p:par>
                                <p:cTn id="15" presetID="23" presetClass="entr" presetSubtype="16"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childTnLst>
                                </p:cTn>
                              </p:par>
                            </p:childTnLst>
                          </p:cTn>
                        </p:par>
                        <p:par>
                          <p:cTn id="19" fill="hold" nodeType="afterGroup">
                            <p:stCondLst>
                              <p:cond delay="1000"/>
                            </p:stCondLst>
                            <p:childTnLst>
                              <p:par>
                                <p:cTn id="20" presetID="23" presetClass="entr" presetSubtype="16"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fltVal val="0"/>
                                          </p:val>
                                        </p:tav>
                                        <p:tav tm="100000">
                                          <p:val>
                                            <p:strVal val="#ppt_h"/>
                                          </p:val>
                                        </p:tav>
                                      </p:tavLst>
                                    </p:anim>
                                  </p:childTnLst>
                                </p:cTn>
                              </p:par>
                              <p:par>
                                <p:cTn id="24" presetID="23" presetClass="entr" presetSubtype="16" fill="hold" grpId="0" nodeType="withEffect">
                                  <p:stCondLst>
                                    <p:cond delay="0"/>
                                  </p:stCondLst>
                                  <p:childTnLst>
                                    <p:set>
                                      <p:cBhvr>
                                        <p:cTn id="25" dur="1" fill="hold">
                                          <p:stCondLst>
                                            <p:cond delay="0"/>
                                          </p:stCondLst>
                                        </p:cTn>
                                        <p:tgtEl>
                                          <p:spTgt spid="30"/>
                                        </p:tgtEl>
                                        <p:attrNameLst>
                                          <p:attrName>style.visibility</p:attrName>
                                        </p:attrNameLst>
                                      </p:cBhvr>
                                      <p:to>
                                        <p:strVal val="visible"/>
                                      </p:to>
                                    </p:set>
                                    <p:anim calcmode="lin" valueType="num">
                                      <p:cBhvr>
                                        <p:cTn id="26" dur="500" fill="hold"/>
                                        <p:tgtEl>
                                          <p:spTgt spid="30"/>
                                        </p:tgtEl>
                                        <p:attrNameLst>
                                          <p:attrName>ppt_w</p:attrName>
                                        </p:attrNameLst>
                                      </p:cBhvr>
                                      <p:tavLst>
                                        <p:tav tm="0">
                                          <p:val>
                                            <p:fltVal val="0"/>
                                          </p:val>
                                        </p:tav>
                                        <p:tav tm="100000">
                                          <p:val>
                                            <p:strVal val="#ppt_w"/>
                                          </p:val>
                                        </p:tav>
                                      </p:tavLst>
                                    </p:anim>
                                    <p:anim calcmode="lin" valueType="num">
                                      <p:cBhvr>
                                        <p:cTn id="27" dur="500" fill="hold"/>
                                        <p:tgtEl>
                                          <p:spTgt spid="30"/>
                                        </p:tgtEl>
                                        <p:attrNameLst>
                                          <p:attrName>ppt_h</p:attrName>
                                        </p:attrNameLst>
                                      </p:cBhvr>
                                      <p:tavLst>
                                        <p:tav tm="0">
                                          <p:val>
                                            <p:fltVal val="0"/>
                                          </p:val>
                                        </p:tav>
                                        <p:tav tm="100000">
                                          <p:val>
                                            <p:strVal val="#ppt_h"/>
                                          </p:val>
                                        </p:tav>
                                      </p:tavLst>
                                    </p:anim>
                                  </p:childTnLst>
                                </p:cTn>
                              </p:par>
                            </p:childTnLst>
                          </p:cTn>
                        </p:par>
                        <p:par>
                          <p:cTn id="28" fill="hold" nodeType="afterGroup">
                            <p:stCondLst>
                              <p:cond delay="1500"/>
                            </p:stCondLst>
                            <p:childTnLst>
                              <p:par>
                                <p:cTn id="29" presetID="22" presetClass="entr" presetSubtype="1" fill="hold"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wipe(up)">
                                      <p:cBhvr>
                                        <p:cTn id="31" dur="500"/>
                                        <p:tgtEl>
                                          <p:spTgt spid="14"/>
                                        </p:tgtEl>
                                      </p:cBhvr>
                                    </p:animEffect>
                                  </p:childTnLst>
                                </p:cTn>
                              </p:par>
                            </p:childTnLst>
                          </p:cTn>
                        </p:par>
                        <p:par>
                          <p:cTn id="32" fill="hold" nodeType="afterGroup">
                            <p:stCondLst>
                              <p:cond delay="2000"/>
                            </p:stCondLst>
                            <p:childTnLst>
                              <p:par>
                                <p:cTn id="33" presetID="1" presetClass="entr" presetSubtype="0"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par>
                          <p:cTn id="35" fill="hold" nodeType="afterGroup">
                            <p:stCondLst>
                              <p:cond delay="2000"/>
                            </p:stCondLst>
                            <p:childTnLst>
                              <p:par>
                                <p:cTn id="36" presetID="22" presetClass="entr" presetSubtype="8" fill="hold" nodeType="after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wipe(left)">
                                      <p:cBhvr>
                                        <p:cTn id="38" dur="500"/>
                                        <p:tgtEl>
                                          <p:spTgt spid="13"/>
                                        </p:tgtEl>
                                      </p:cBhvr>
                                    </p:animEffect>
                                  </p:childTnLst>
                                </p:cTn>
                              </p:par>
                            </p:childTnLst>
                          </p:cTn>
                        </p:par>
                        <p:par>
                          <p:cTn id="39" fill="hold" nodeType="afterGroup">
                            <p:stCondLst>
                              <p:cond delay="2500"/>
                            </p:stCondLst>
                            <p:childTnLst>
                              <p:par>
                                <p:cTn id="40" presetID="1" presetClass="entr" presetSubtype="0" fill="hold" grpId="0" nodeType="afterEffect">
                                  <p:stCondLst>
                                    <p:cond delay="0"/>
                                  </p:stCondLst>
                                  <p:childTnLst>
                                    <p:set>
                                      <p:cBhvr>
                                        <p:cTn id="41" dur="1" fill="hold">
                                          <p:stCondLst>
                                            <p:cond delay="0"/>
                                          </p:stCondLst>
                                        </p:cTn>
                                        <p:tgtEl>
                                          <p:spTgt spid="16"/>
                                        </p:tgtEl>
                                        <p:attrNameLst>
                                          <p:attrName>style.visibility</p:attrName>
                                        </p:attrNameLst>
                                      </p:cBhvr>
                                      <p:to>
                                        <p:strVal val="visible"/>
                                      </p:to>
                                    </p:set>
                                  </p:childTnLst>
                                </p:cTn>
                              </p:par>
                            </p:childTnLst>
                          </p:cTn>
                        </p:par>
                        <p:par>
                          <p:cTn id="42" fill="hold" nodeType="afterGroup">
                            <p:stCondLst>
                              <p:cond delay="2500"/>
                            </p:stCondLst>
                            <p:childTnLst>
                              <p:par>
                                <p:cTn id="43" presetID="1" presetClass="entr" presetSubtype="0" fill="hold" grpId="0" nodeType="afterEffect">
                                  <p:stCondLst>
                                    <p:cond delay="0"/>
                                  </p:stCondLst>
                                  <p:childTnLst>
                                    <p:set>
                                      <p:cBhvr>
                                        <p:cTn id="44" dur="1" fill="hold">
                                          <p:stCondLst>
                                            <p:cond delay="0"/>
                                          </p:stCondLst>
                                        </p:cTn>
                                        <p:tgtEl>
                                          <p:spTgt spid="2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8"/>
                                        </p:tgtEl>
                                        <p:attrNameLst>
                                          <p:attrName>style.visibility</p:attrName>
                                        </p:attrNameLst>
                                      </p:cBhvr>
                                      <p:to>
                                        <p:strVal val="visible"/>
                                      </p:to>
                                    </p:set>
                                  </p:childTnLst>
                                </p:cTn>
                              </p:par>
                            </p:childTnLst>
                          </p:cTn>
                        </p:par>
                        <p:par>
                          <p:cTn id="47" fill="hold" nodeType="afterGroup">
                            <p:stCondLst>
                              <p:cond delay="2500"/>
                            </p:stCondLst>
                            <p:childTnLst>
                              <p:par>
                                <p:cTn id="48" presetID="22" presetClass="entr" presetSubtype="1" fill="hold" nodeType="afterEffect">
                                  <p:stCondLst>
                                    <p:cond delay="0"/>
                                  </p:stCondLst>
                                  <p:childTnLst>
                                    <p:set>
                                      <p:cBhvr>
                                        <p:cTn id="49" dur="1" fill="hold">
                                          <p:stCondLst>
                                            <p:cond delay="0"/>
                                          </p:stCondLst>
                                        </p:cTn>
                                        <p:tgtEl>
                                          <p:spTgt spid="11"/>
                                        </p:tgtEl>
                                        <p:attrNameLst>
                                          <p:attrName>style.visibility</p:attrName>
                                        </p:attrNameLst>
                                      </p:cBhvr>
                                      <p:to>
                                        <p:strVal val="visible"/>
                                      </p:to>
                                    </p:set>
                                    <p:animEffect transition="in" filter="wipe(up)">
                                      <p:cBhvr>
                                        <p:cTn id="50" dur="500"/>
                                        <p:tgtEl>
                                          <p:spTgt spid="11"/>
                                        </p:tgtEl>
                                      </p:cBhvr>
                                    </p:animEffect>
                                  </p:childTnLst>
                                </p:cTn>
                              </p:par>
                              <p:par>
                                <p:cTn id="51" presetID="22" presetClass="entr" presetSubtype="2" fill="hold" nodeType="with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wipe(right)">
                                      <p:cBhvr>
                                        <p:cTn id="53" dur="500"/>
                                        <p:tgtEl>
                                          <p:spTgt spid="22"/>
                                        </p:tgtEl>
                                      </p:cBhvr>
                                    </p:animEffect>
                                  </p:childTnLst>
                                </p:cTn>
                              </p:par>
                            </p:childTnLst>
                          </p:cTn>
                        </p:par>
                        <p:par>
                          <p:cTn id="54" fill="hold" nodeType="afterGroup">
                            <p:stCondLst>
                              <p:cond delay="3000"/>
                            </p:stCondLst>
                            <p:childTnLst>
                              <p:par>
                                <p:cTn id="55" presetID="1" presetClass="entr" presetSubtype="0" fill="hold" grpId="0" nodeType="afterEffect">
                                  <p:stCondLst>
                                    <p:cond delay="0"/>
                                  </p:stCondLst>
                                  <p:childTnLst>
                                    <p:set>
                                      <p:cBhvr>
                                        <p:cTn id="56" dur="1" fill="hold">
                                          <p:stCondLst>
                                            <p:cond delay="0"/>
                                          </p:stCondLst>
                                        </p:cTn>
                                        <p:tgtEl>
                                          <p:spTgt spid="20"/>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7"/>
                                        </p:tgtEl>
                                        <p:attrNameLst>
                                          <p:attrName>style.visibility</p:attrName>
                                        </p:attrNameLst>
                                      </p:cBhvr>
                                      <p:to>
                                        <p:strVal val="visible"/>
                                      </p:to>
                                    </p:set>
                                  </p:childTnLst>
                                </p:cTn>
                              </p:par>
                            </p:childTnLst>
                          </p:cTn>
                        </p:par>
                        <p:par>
                          <p:cTn id="59" fill="hold" nodeType="afterGroup">
                            <p:stCondLst>
                              <p:cond delay="3000"/>
                            </p:stCondLst>
                            <p:childTnLst>
                              <p:par>
                                <p:cTn id="60" presetID="22" presetClass="entr" presetSubtype="2" fill="hold" grpId="0" nodeType="afterEffect">
                                  <p:stCondLst>
                                    <p:cond delay="0"/>
                                  </p:stCondLst>
                                  <p:childTnLst>
                                    <p:set>
                                      <p:cBhvr>
                                        <p:cTn id="61" dur="1" fill="hold">
                                          <p:stCondLst>
                                            <p:cond delay="0"/>
                                          </p:stCondLst>
                                        </p:cTn>
                                        <p:tgtEl>
                                          <p:spTgt spid="21"/>
                                        </p:tgtEl>
                                        <p:attrNameLst>
                                          <p:attrName>style.visibility</p:attrName>
                                        </p:attrNameLst>
                                      </p:cBhvr>
                                      <p:to>
                                        <p:strVal val="visible"/>
                                      </p:to>
                                    </p:set>
                                    <p:animEffect transition="in" filter="wipe(right)">
                                      <p:cBhvr>
                                        <p:cTn id="62" dur="1000"/>
                                        <p:tgtEl>
                                          <p:spTgt spid="21"/>
                                        </p:tgtEl>
                                      </p:cBhvr>
                                    </p:animEffect>
                                  </p:childTnLst>
                                </p:cTn>
                              </p:par>
                            </p:childTnLst>
                          </p:cTn>
                        </p:par>
                        <p:par>
                          <p:cTn id="63" fill="hold" nodeType="afterGroup">
                            <p:stCondLst>
                              <p:cond delay="4000"/>
                            </p:stCondLst>
                            <p:childTnLst>
                              <p:par>
                                <p:cTn id="64" presetID="1" presetClass="entr" presetSubtype="0" fill="hold" nodeType="afterEffect">
                                  <p:stCondLst>
                                    <p:cond delay="0"/>
                                  </p:stCondLst>
                                  <p:childTnLst>
                                    <p:set>
                                      <p:cBhvr>
                                        <p:cTn id="65" dur="1" fill="hold">
                                          <p:stCondLst>
                                            <p:cond delay="0"/>
                                          </p:stCondLst>
                                        </p:cTn>
                                        <p:tgtEl>
                                          <p:spTgt spid="25"/>
                                        </p:tgtEl>
                                        <p:attrNameLst>
                                          <p:attrName>style.visibility</p:attrName>
                                        </p:attrNameLst>
                                      </p:cBhvr>
                                      <p:to>
                                        <p:strVal val="visible"/>
                                      </p:to>
                                    </p:set>
                                  </p:childTnLst>
                                </p:cTn>
                              </p:par>
                            </p:childTnLst>
                          </p:cTn>
                        </p:par>
                        <p:par>
                          <p:cTn id="66" fill="hold" nodeType="afterGroup">
                            <p:stCondLst>
                              <p:cond delay="4000"/>
                            </p:stCondLst>
                            <p:childTnLst>
                              <p:par>
                                <p:cTn id="67" presetID="35" presetClass="path" presetSubtype="0" accel="50000" decel="50000" fill="hold" nodeType="afterEffect">
                                  <p:stCondLst>
                                    <p:cond delay="0"/>
                                  </p:stCondLst>
                                  <p:childTnLst>
                                    <p:animMotion origin="layout" path="M 0.04427 0.05829 L -0.00312 0.00416 " pathEditMode="relative" rAng="0" ptsTypes="AA">
                                      <p:cBhvr>
                                        <p:cTn id="68" dur="2000" fill="hold"/>
                                        <p:tgtEl>
                                          <p:spTgt spid="25"/>
                                        </p:tgtEl>
                                        <p:attrNameLst>
                                          <p:attrName>ppt_x</p:attrName>
                                          <p:attrName>ppt_y</p:attrName>
                                        </p:attrNameLst>
                                      </p:cBhvr>
                                      <p:rCtr x="-240000" y="-270000"/>
                                    </p:animMotion>
                                  </p:childTnLst>
                                </p:cTn>
                              </p:par>
                            </p:childTnLst>
                          </p:cTn>
                        </p:par>
                        <p:par>
                          <p:cTn id="69" fill="hold" nodeType="afterGroup">
                            <p:stCondLst>
                              <p:cond delay="6000"/>
                            </p:stCondLst>
                            <p:childTnLst>
                              <p:par>
                                <p:cTn id="70" presetID="1" presetClass="entr" presetSubtype="0" fill="hold" grpId="1" nodeType="afterEffect">
                                  <p:stCondLst>
                                    <p:cond delay="0"/>
                                  </p:stCondLst>
                                  <p:childTnLst>
                                    <p:set>
                                      <p:cBhvr>
                                        <p:cTn id="71" dur="1" fill="hold">
                                          <p:stCondLst>
                                            <p:cond delay="0"/>
                                          </p:stCondLst>
                                        </p:cTn>
                                        <p:tgtEl>
                                          <p:spTgt spid="27"/>
                                        </p:tgtEl>
                                        <p:attrNameLst>
                                          <p:attrName>style.visibility</p:attrName>
                                        </p:attrNameLst>
                                      </p:cBhvr>
                                      <p:to>
                                        <p:strVal val="visible"/>
                                      </p:to>
                                    </p:set>
                                  </p:childTnLst>
                                </p:cTn>
                              </p:par>
                            </p:childTnLst>
                          </p:cTn>
                        </p:par>
                        <p:par>
                          <p:cTn id="72" fill="hold" nodeType="afterGroup">
                            <p:stCondLst>
                              <p:cond delay="6000"/>
                            </p:stCondLst>
                            <p:childTnLst>
                              <p:par>
                                <p:cTn id="73" presetID="1" presetClass="entr" presetSubtype="0" fill="hold" grpId="0" nodeType="afterEffect">
                                  <p:stCondLst>
                                    <p:cond delay="0"/>
                                  </p:stCondLst>
                                  <p:childTnLst>
                                    <p:set>
                                      <p:cBhvr>
                                        <p:cTn id="74" dur="1" fill="hold">
                                          <p:stCondLst>
                                            <p:cond delay="0"/>
                                          </p:stCondLst>
                                        </p:cTn>
                                        <p:tgtEl>
                                          <p:spTgt spid="26"/>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29"/>
                                        </p:tgtEl>
                                        <p:attrNameLst>
                                          <p:attrName>style.visibility</p:attrName>
                                        </p:attrNameLst>
                                      </p:cBhvr>
                                      <p:to>
                                        <p:strVal val="visible"/>
                                      </p:to>
                                    </p:set>
                                  </p:childTnLst>
                                </p:cTn>
                              </p:par>
                            </p:childTnLst>
                          </p:cTn>
                        </p:par>
                        <p:par>
                          <p:cTn id="77" fill="hold" nodeType="afterGroup">
                            <p:stCondLst>
                              <p:cond delay="6000"/>
                            </p:stCondLst>
                            <p:childTnLst>
                              <p:par>
                                <p:cTn id="78" presetID="22" presetClass="entr" presetSubtype="1" fill="hold" nodeType="afterEffect">
                                  <p:stCondLst>
                                    <p:cond delay="0"/>
                                  </p:stCondLst>
                                  <p:childTnLst>
                                    <p:set>
                                      <p:cBhvr>
                                        <p:cTn id="79" dur="1" fill="hold">
                                          <p:stCondLst>
                                            <p:cond delay="0"/>
                                          </p:stCondLst>
                                        </p:cTn>
                                        <p:tgtEl>
                                          <p:spTgt spid="12"/>
                                        </p:tgtEl>
                                        <p:attrNameLst>
                                          <p:attrName>style.visibility</p:attrName>
                                        </p:attrNameLst>
                                      </p:cBhvr>
                                      <p:to>
                                        <p:strVal val="visible"/>
                                      </p:to>
                                    </p:set>
                                    <p:animEffect transition="in" filter="wipe(up)">
                                      <p:cBhvr>
                                        <p:cTn id="80" dur="500"/>
                                        <p:tgtEl>
                                          <p:spTgt spid="12"/>
                                        </p:tgtEl>
                                      </p:cBhvr>
                                    </p:animEffect>
                                  </p:childTnLst>
                                </p:cTn>
                              </p:par>
                              <p:par>
                                <p:cTn id="81" presetID="22" presetClass="entr" presetSubtype="2" fill="hold" nodeType="withEffect">
                                  <p:stCondLst>
                                    <p:cond delay="0"/>
                                  </p:stCondLst>
                                  <p:childTnLst>
                                    <p:set>
                                      <p:cBhvr>
                                        <p:cTn id="82" dur="1" fill="hold">
                                          <p:stCondLst>
                                            <p:cond delay="0"/>
                                          </p:stCondLst>
                                        </p:cTn>
                                        <p:tgtEl>
                                          <p:spTgt spid="9"/>
                                        </p:tgtEl>
                                        <p:attrNameLst>
                                          <p:attrName>style.visibility</p:attrName>
                                        </p:attrNameLst>
                                      </p:cBhvr>
                                      <p:to>
                                        <p:strVal val="visible"/>
                                      </p:to>
                                    </p:set>
                                    <p:animEffect transition="in" filter="wipe(right)">
                                      <p:cBhvr>
                                        <p:cTn id="83" dur="500"/>
                                        <p:tgtEl>
                                          <p:spTgt spid="9"/>
                                        </p:tgtEl>
                                      </p:cBhvr>
                                    </p:animEffect>
                                  </p:childTnLst>
                                </p:cTn>
                              </p:par>
                              <p:par>
                                <p:cTn id="84" presetID="1" presetClass="entr" presetSubtype="0" fill="hold" grpId="0" nodeType="withEffect">
                                  <p:stCondLst>
                                    <p:cond delay="0"/>
                                  </p:stCondLst>
                                  <p:childTnLst>
                                    <p:set>
                                      <p:cBhvr>
                                        <p:cTn id="85" dur="1" fill="hold">
                                          <p:stCondLst>
                                            <p:cond delay="0"/>
                                          </p:stCondLst>
                                        </p:cTn>
                                        <p:tgtEl>
                                          <p:spTgt spid="19"/>
                                        </p:tgtEl>
                                        <p:attrNameLst>
                                          <p:attrName>style.visibility</p:attrName>
                                        </p:attrNameLst>
                                      </p:cBhvr>
                                      <p:to>
                                        <p:strVal val="visible"/>
                                      </p:to>
                                    </p:set>
                                  </p:childTnLst>
                                </p:cTn>
                              </p:par>
                              <p:par>
                                <p:cTn id="86" presetID="1" presetClass="entr" presetSubtype="0" fill="hold" grpId="0" nodeType="withEffect">
                                  <p:stCondLst>
                                    <p:cond delay="0"/>
                                  </p:stCondLst>
                                  <p:childTnLst>
                                    <p:set>
                                      <p:cBhvr>
                                        <p:cTn id="87" dur="1" fill="hold">
                                          <p:stCondLst>
                                            <p:cond delay="0"/>
                                          </p:stCondLst>
                                        </p:cTn>
                                        <p:tgtEl>
                                          <p:spTgt spid="18"/>
                                        </p:tgtEl>
                                        <p:attrNameLst>
                                          <p:attrName>style.visibility</p:attrName>
                                        </p:attrNameLst>
                                      </p:cBhvr>
                                      <p:to>
                                        <p:strVal val="visible"/>
                                      </p:to>
                                    </p:set>
                                  </p:childTnLst>
                                </p:cTn>
                              </p:par>
                              <p:par>
                                <p:cTn id="88" presetID="22" presetClass="entr" presetSubtype="2" fill="hold" nodeType="withEffect">
                                  <p:stCondLst>
                                    <p:cond delay="0"/>
                                  </p:stCondLst>
                                  <p:childTnLst>
                                    <p:set>
                                      <p:cBhvr>
                                        <p:cTn id="89" dur="1" fill="hold">
                                          <p:stCondLst>
                                            <p:cond delay="0"/>
                                          </p:stCondLst>
                                        </p:cTn>
                                        <p:tgtEl>
                                          <p:spTgt spid="10"/>
                                        </p:tgtEl>
                                        <p:attrNameLst>
                                          <p:attrName>style.visibility</p:attrName>
                                        </p:attrNameLst>
                                      </p:cBhvr>
                                      <p:to>
                                        <p:strVal val="visible"/>
                                      </p:to>
                                    </p:set>
                                    <p:animEffect transition="in" filter="wipe(right)">
                                      <p:cBhvr>
                                        <p:cTn id="90" dur="500"/>
                                        <p:tgtEl>
                                          <p:spTgt spid="10"/>
                                        </p:tgtEl>
                                      </p:cBhvr>
                                    </p:animEffect>
                                  </p:childTnLst>
                                </p:cTn>
                              </p:par>
                            </p:childTnLst>
                          </p:cTn>
                        </p:par>
                        <p:par>
                          <p:cTn id="91" fill="hold" nodeType="afterGroup">
                            <p:stCondLst>
                              <p:cond delay="6500"/>
                            </p:stCondLst>
                            <p:childTnLst>
                              <p:par>
                                <p:cTn id="92" presetID="1" presetClass="entr" presetSubtype="0" fill="hold" grpId="0" nodeType="afterEffect">
                                  <p:stCondLst>
                                    <p:cond delay="0"/>
                                  </p:stCondLst>
                                  <p:childTnLst>
                                    <p:set>
                                      <p:cBhvr>
                                        <p:cTn id="93"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15" grpId="0"/>
      <p:bldP spid="16" grpId="0"/>
      <p:bldP spid="17" grpId="0"/>
      <p:bldP spid="18" grpId="0"/>
      <p:bldP spid="19" grpId="0"/>
      <p:bldP spid="20" grpId="0"/>
      <p:bldP spid="21" grpId="0" animBg="1"/>
      <p:bldP spid="23" grpId="0" animBg="1"/>
      <p:bldP spid="26" grpId="0" animBg="1"/>
      <p:bldP spid="27" grpId="0"/>
      <p:bldP spid="27" grpId="1"/>
      <p:bldP spid="28" grpId="0"/>
      <p:bldP spid="29" grpId="0"/>
      <p:bldP spid="3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14538" y="1649413"/>
            <a:ext cx="5106987" cy="429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27" name="Rectangle 2"/>
          <p:cNvSpPr>
            <a:spLocks noGrp="1" noChangeArrowheads="1"/>
          </p:cNvSpPr>
          <p:nvPr>
            <p:ph type="title"/>
          </p:nvPr>
        </p:nvSpPr>
        <p:spPr>
          <a:xfrm>
            <a:off x="457200" y="274638"/>
            <a:ext cx="7848600" cy="1066400"/>
          </a:xfrm>
        </p:spPr>
        <p:txBody>
          <a:bodyPr/>
          <a:lstStyle/>
          <a:p>
            <a:pPr eaLnBrk="1" fontAlgn="auto" hangingPunct="1">
              <a:spcAft>
                <a:spcPts val="0"/>
              </a:spcAft>
              <a:defRPr/>
            </a:pPr>
            <a:r>
              <a:rPr lang="en-US" altLang="en-US" dirty="0">
                <a:ea typeface="+mj-ea"/>
              </a:rPr>
              <a:t>Increases in AS: </a:t>
            </a:r>
            <a:br>
              <a:rPr lang="en-US" altLang="en-US" dirty="0">
                <a:ea typeface="+mj-ea"/>
              </a:rPr>
            </a:br>
            <a:r>
              <a:rPr lang="en-US" altLang="en-US" dirty="0">
                <a:ea typeface="+mj-ea"/>
              </a:rPr>
              <a:t>Full-Employment</a:t>
            </a:r>
          </a:p>
        </p:txBody>
      </p:sp>
      <p:sp>
        <p:nvSpPr>
          <p:cNvPr id="5" name="Rectangle 2"/>
          <p:cNvSpPr>
            <a:spLocks noChangeArrowheads="1"/>
          </p:cNvSpPr>
          <p:nvPr/>
        </p:nvSpPr>
        <p:spPr bwMode="auto">
          <a:xfrm>
            <a:off x="2032000" y="1649413"/>
            <a:ext cx="5089525" cy="41544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endParaRPr lang="en-US" altLang="en-US" sz="1800" dirty="0">
              <a:latin typeface="Arial" panose="020B0604020202020204" pitchFamily="34" charset="0"/>
            </a:endParaRPr>
          </a:p>
        </p:txBody>
      </p:sp>
      <p:sp>
        <p:nvSpPr>
          <p:cNvPr id="6" name="Text Box 4"/>
          <p:cNvSpPr txBox="1">
            <a:spLocks noChangeArrowheads="1"/>
          </p:cNvSpPr>
          <p:nvPr/>
        </p:nvSpPr>
        <p:spPr bwMode="auto">
          <a:xfrm>
            <a:off x="3000375" y="6175375"/>
            <a:ext cx="2830513"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lnSpc>
                <a:spcPct val="85000"/>
              </a:lnSpc>
              <a:spcBef>
                <a:spcPct val="0"/>
              </a:spcBef>
              <a:buClrTx/>
              <a:buFontTx/>
              <a:buNone/>
            </a:pPr>
            <a:r>
              <a:rPr lang="en-US" altLang="en-US" sz="1600" b="1" dirty="0">
                <a:latin typeface="Arial" panose="020B0604020202020204" pitchFamily="34" charset="0"/>
              </a:rPr>
              <a:t>Real domestic output, GDP</a:t>
            </a:r>
          </a:p>
        </p:txBody>
      </p:sp>
      <p:sp>
        <p:nvSpPr>
          <p:cNvPr id="7" name="Text Box 5"/>
          <p:cNvSpPr txBox="1">
            <a:spLocks noChangeArrowheads="1"/>
          </p:cNvSpPr>
          <p:nvPr/>
        </p:nvSpPr>
        <p:spPr bwMode="auto">
          <a:xfrm rot="-5400000">
            <a:off x="787401" y="3382962"/>
            <a:ext cx="12001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Price level</a:t>
            </a:r>
          </a:p>
        </p:txBody>
      </p:sp>
      <p:sp>
        <p:nvSpPr>
          <p:cNvPr id="8" name="Line 6"/>
          <p:cNvSpPr>
            <a:spLocks noChangeShapeType="1"/>
          </p:cNvSpPr>
          <p:nvPr/>
        </p:nvSpPr>
        <p:spPr bwMode="auto">
          <a:xfrm>
            <a:off x="2041525" y="3222625"/>
            <a:ext cx="283527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9" name="Line 7"/>
          <p:cNvSpPr>
            <a:spLocks noChangeShapeType="1"/>
          </p:cNvSpPr>
          <p:nvPr/>
        </p:nvSpPr>
        <p:spPr bwMode="auto">
          <a:xfrm flipH="1">
            <a:off x="4491038" y="4027488"/>
            <a:ext cx="3175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 name="Line 8"/>
          <p:cNvSpPr>
            <a:spLocks noChangeShapeType="1"/>
          </p:cNvSpPr>
          <p:nvPr/>
        </p:nvSpPr>
        <p:spPr bwMode="auto">
          <a:xfrm>
            <a:off x="4138613" y="3517900"/>
            <a:ext cx="0" cy="22860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 name="Line 9"/>
          <p:cNvSpPr>
            <a:spLocks noChangeShapeType="1"/>
          </p:cNvSpPr>
          <p:nvPr/>
        </p:nvSpPr>
        <p:spPr bwMode="auto">
          <a:xfrm>
            <a:off x="4700588" y="2913063"/>
            <a:ext cx="0" cy="287972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2" name="Arc 10"/>
          <p:cNvSpPr>
            <a:spLocks/>
          </p:cNvSpPr>
          <p:nvPr/>
        </p:nvSpPr>
        <p:spPr bwMode="auto">
          <a:xfrm rot="21312619" flipV="1">
            <a:off x="2417763" y="1533525"/>
            <a:ext cx="3122612" cy="2813050"/>
          </a:xfrm>
          <a:custGeom>
            <a:avLst/>
            <a:gdLst>
              <a:gd name="T0" fmla="*/ 0 w 21289"/>
              <a:gd name="T1" fmla="*/ 0 h 21600"/>
              <a:gd name="T2" fmla="*/ 2147483646 w 21289"/>
              <a:gd name="T3" fmla="*/ 2147483646 h 21600"/>
              <a:gd name="T4" fmla="*/ 0 w 21289"/>
              <a:gd name="T5" fmla="*/ 2147483646 h 21600"/>
              <a:gd name="T6" fmla="*/ 0 60000 65536"/>
              <a:gd name="T7" fmla="*/ 0 60000 65536"/>
              <a:gd name="T8" fmla="*/ 0 60000 65536"/>
              <a:gd name="T9" fmla="*/ 0 w 21289"/>
              <a:gd name="T10" fmla="*/ 0 h 21600"/>
              <a:gd name="T11" fmla="*/ 21289 w 21289"/>
              <a:gd name="T12" fmla="*/ 21600 h 21600"/>
            </a:gdLst>
            <a:ahLst/>
            <a:cxnLst>
              <a:cxn ang="T6">
                <a:pos x="T0" y="T1"/>
              </a:cxn>
              <a:cxn ang="T7">
                <a:pos x="T2" y="T3"/>
              </a:cxn>
              <a:cxn ang="T8">
                <a:pos x="T4" y="T5"/>
              </a:cxn>
            </a:cxnLst>
            <a:rect l="T9" t="T10" r="T11" b="T12"/>
            <a:pathLst>
              <a:path w="21289" h="21600" fill="none" extrusionOk="0">
                <a:moveTo>
                  <a:pt x="-1" y="0"/>
                </a:moveTo>
                <a:cubicBezTo>
                  <a:pt x="10520" y="0"/>
                  <a:pt x="19510" y="7579"/>
                  <a:pt x="21289" y="17947"/>
                </a:cubicBezTo>
              </a:path>
              <a:path w="21289" h="21600" stroke="0" extrusionOk="0">
                <a:moveTo>
                  <a:pt x="-1" y="0"/>
                </a:moveTo>
                <a:cubicBezTo>
                  <a:pt x="10520" y="0"/>
                  <a:pt x="19510" y="7579"/>
                  <a:pt x="21289" y="17947"/>
                </a:cubicBezTo>
                <a:lnTo>
                  <a:pt x="0" y="21600"/>
                </a:lnTo>
                <a:lnTo>
                  <a:pt x="-1" y="0"/>
                </a:lnTo>
                <a:close/>
              </a:path>
            </a:pathLst>
          </a:custGeom>
          <a:noFill/>
          <a:ln w="57150">
            <a:solidFill>
              <a:srgbClr val="99003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3" name="Arc 11"/>
          <p:cNvSpPr>
            <a:spLocks/>
          </p:cNvSpPr>
          <p:nvPr/>
        </p:nvSpPr>
        <p:spPr bwMode="auto">
          <a:xfrm rot="-1216564" flipH="1" flipV="1">
            <a:off x="4008438" y="1392238"/>
            <a:ext cx="3262312" cy="3743325"/>
          </a:xfrm>
          <a:custGeom>
            <a:avLst/>
            <a:gdLst>
              <a:gd name="T0" fmla="*/ 2147483646 w 21600"/>
              <a:gd name="T1" fmla="*/ 0 h 15790"/>
              <a:gd name="T2" fmla="*/ 2147483646 w 21600"/>
              <a:gd name="T3" fmla="*/ 2147483646 h 15790"/>
              <a:gd name="T4" fmla="*/ 0 w 21600"/>
              <a:gd name="T5" fmla="*/ 2147483646 h 15790"/>
              <a:gd name="T6" fmla="*/ 0 60000 65536"/>
              <a:gd name="T7" fmla="*/ 0 60000 65536"/>
              <a:gd name="T8" fmla="*/ 0 60000 65536"/>
              <a:gd name="T9" fmla="*/ 0 w 21600"/>
              <a:gd name="T10" fmla="*/ 0 h 15790"/>
              <a:gd name="T11" fmla="*/ 21600 w 21600"/>
              <a:gd name="T12" fmla="*/ 15790 h 15790"/>
            </a:gdLst>
            <a:ahLst/>
            <a:cxnLst>
              <a:cxn ang="T6">
                <a:pos x="T0" y="T1"/>
              </a:cxn>
              <a:cxn ang="T7">
                <a:pos x="T2" y="T3"/>
              </a:cxn>
              <a:cxn ang="T8">
                <a:pos x="T4" y="T5"/>
              </a:cxn>
            </a:cxnLst>
            <a:rect l="T9" t="T10" r="T11" b="T12"/>
            <a:pathLst>
              <a:path w="21600" h="15790" fill="none" extrusionOk="0">
                <a:moveTo>
                  <a:pt x="14738" y="0"/>
                </a:moveTo>
                <a:cubicBezTo>
                  <a:pt x="19115" y="4085"/>
                  <a:pt x="21600" y="9803"/>
                  <a:pt x="21600" y="15790"/>
                </a:cubicBezTo>
              </a:path>
              <a:path w="21600" h="15790" stroke="0" extrusionOk="0">
                <a:moveTo>
                  <a:pt x="14738" y="0"/>
                </a:moveTo>
                <a:cubicBezTo>
                  <a:pt x="19115" y="4085"/>
                  <a:pt x="21600" y="9803"/>
                  <a:pt x="21600" y="15790"/>
                </a:cubicBezTo>
                <a:lnTo>
                  <a:pt x="0" y="15790"/>
                </a:lnTo>
                <a:lnTo>
                  <a:pt x="14738" y="0"/>
                </a:lnTo>
                <a:close/>
              </a:path>
            </a:pathLst>
          </a:custGeom>
          <a:noFill/>
          <a:ln w="57150">
            <a:solidFill>
              <a:srgbClr val="73C147"/>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4" name="Text Box 12"/>
          <p:cNvSpPr txBox="1">
            <a:spLocks noChangeArrowheads="1"/>
          </p:cNvSpPr>
          <p:nvPr/>
        </p:nvSpPr>
        <p:spPr bwMode="auto">
          <a:xfrm>
            <a:off x="5653088" y="5113338"/>
            <a:ext cx="5984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AD</a:t>
            </a:r>
            <a:r>
              <a:rPr lang="en-US" altLang="en-US" sz="1800" b="1" baseline="-25000" dirty="0">
                <a:latin typeface="Arial" panose="020B0604020202020204" pitchFamily="34" charset="0"/>
              </a:rPr>
              <a:t>1</a:t>
            </a:r>
          </a:p>
        </p:txBody>
      </p:sp>
      <p:sp>
        <p:nvSpPr>
          <p:cNvPr id="15" name="Text Box 13"/>
          <p:cNvSpPr txBox="1">
            <a:spLocks noChangeArrowheads="1"/>
          </p:cNvSpPr>
          <p:nvPr/>
        </p:nvSpPr>
        <p:spPr bwMode="auto">
          <a:xfrm>
            <a:off x="5424488" y="1617663"/>
            <a:ext cx="5857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AS</a:t>
            </a:r>
            <a:r>
              <a:rPr lang="en-US" altLang="en-US" sz="1800" b="1" baseline="-25000" dirty="0">
                <a:latin typeface="Arial" panose="020B0604020202020204" pitchFamily="34" charset="0"/>
              </a:rPr>
              <a:t>2</a:t>
            </a:r>
          </a:p>
        </p:txBody>
      </p:sp>
      <p:sp>
        <p:nvSpPr>
          <p:cNvPr id="16" name="Text Box 14"/>
          <p:cNvSpPr txBox="1">
            <a:spLocks noChangeArrowheads="1"/>
          </p:cNvSpPr>
          <p:nvPr/>
        </p:nvSpPr>
        <p:spPr bwMode="auto">
          <a:xfrm>
            <a:off x="1573213" y="3278188"/>
            <a:ext cx="4206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P</a:t>
            </a:r>
            <a:r>
              <a:rPr lang="en-US" altLang="en-US" sz="1800" b="1" i="1" baseline="-25000" dirty="0">
                <a:latin typeface="Arial" panose="020B0604020202020204" pitchFamily="34" charset="0"/>
              </a:rPr>
              <a:t>1</a:t>
            </a:r>
          </a:p>
        </p:txBody>
      </p:sp>
      <p:sp>
        <p:nvSpPr>
          <p:cNvPr id="17" name="Text Box 15"/>
          <p:cNvSpPr txBox="1">
            <a:spLocks noChangeArrowheads="1"/>
          </p:cNvSpPr>
          <p:nvPr/>
        </p:nvSpPr>
        <p:spPr bwMode="auto">
          <a:xfrm>
            <a:off x="1563688" y="3040063"/>
            <a:ext cx="4206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P</a:t>
            </a:r>
            <a:r>
              <a:rPr lang="en-US" altLang="en-US" sz="1800" b="1" i="1" baseline="-25000" dirty="0">
                <a:latin typeface="Arial" panose="020B0604020202020204" pitchFamily="34" charset="0"/>
              </a:rPr>
              <a:t>2</a:t>
            </a:r>
          </a:p>
        </p:txBody>
      </p:sp>
      <p:sp>
        <p:nvSpPr>
          <p:cNvPr id="18" name="Text Box 16"/>
          <p:cNvSpPr txBox="1">
            <a:spLocks noChangeArrowheads="1"/>
          </p:cNvSpPr>
          <p:nvPr/>
        </p:nvSpPr>
        <p:spPr bwMode="auto">
          <a:xfrm>
            <a:off x="4419600" y="5791200"/>
            <a:ext cx="5127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 Q</a:t>
            </a:r>
            <a:r>
              <a:rPr lang="en-US" altLang="en-US" sz="1800" b="1" i="1" baseline="-25000" dirty="0">
                <a:latin typeface="Arial" panose="020B0604020202020204" pitchFamily="34" charset="0"/>
              </a:rPr>
              <a:t>2</a:t>
            </a:r>
          </a:p>
        </p:txBody>
      </p:sp>
      <p:sp>
        <p:nvSpPr>
          <p:cNvPr id="19" name="Text Box 17"/>
          <p:cNvSpPr txBox="1">
            <a:spLocks noChangeArrowheads="1"/>
          </p:cNvSpPr>
          <p:nvPr/>
        </p:nvSpPr>
        <p:spPr bwMode="auto">
          <a:xfrm>
            <a:off x="3930650" y="5802313"/>
            <a:ext cx="4460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Q</a:t>
            </a:r>
            <a:r>
              <a:rPr lang="en-US" altLang="en-US" sz="1800" b="1" i="1" baseline="-25000" dirty="0">
                <a:latin typeface="Arial" panose="020B0604020202020204" pitchFamily="34" charset="0"/>
              </a:rPr>
              <a:t>1</a:t>
            </a:r>
          </a:p>
        </p:txBody>
      </p:sp>
      <p:sp>
        <p:nvSpPr>
          <p:cNvPr id="20" name="AutoShape 18"/>
          <p:cNvSpPr>
            <a:spLocks noChangeArrowheads="1"/>
          </p:cNvSpPr>
          <p:nvPr/>
        </p:nvSpPr>
        <p:spPr bwMode="auto">
          <a:xfrm>
            <a:off x="3740150" y="2041525"/>
            <a:ext cx="523875" cy="512763"/>
          </a:xfrm>
          <a:prstGeom prst="rightArrow">
            <a:avLst>
              <a:gd name="adj1" fmla="val 50000"/>
              <a:gd name="adj2" fmla="val 25542"/>
            </a:avLst>
          </a:prstGeom>
          <a:solidFill>
            <a:srgbClr val="669900">
              <a:alpha val="83920"/>
            </a:srgbClr>
          </a:solidFill>
          <a:ln w="9525">
            <a:solidFill>
              <a:srgbClr val="008000">
                <a:alpha val="59999"/>
              </a:srgbClr>
            </a:solidFill>
            <a:miter lim="800000"/>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21" name="Line 19"/>
          <p:cNvSpPr>
            <a:spLocks noChangeShapeType="1"/>
          </p:cNvSpPr>
          <p:nvPr/>
        </p:nvSpPr>
        <p:spPr bwMode="auto">
          <a:xfrm>
            <a:off x="2011363" y="3475038"/>
            <a:ext cx="2103437"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2" name="Arc 24"/>
          <p:cNvSpPr>
            <a:spLocks/>
          </p:cNvSpPr>
          <p:nvPr/>
        </p:nvSpPr>
        <p:spPr bwMode="auto">
          <a:xfrm rot="21312619" flipV="1">
            <a:off x="2170113" y="1268413"/>
            <a:ext cx="3074987" cy="2813050"/>
          </a:xfrm>
          <a:custGeom>
            <a:avLst/>
            <a:gdLst>
              <a:gd name="T0" fmla="*/ 0 w 20965"/>
              <a:gd name="T1" fmla="*/ 0 h 21600"/>
              <a:gd name="T2" fmla="*/ 2147483646 w 20965"/>
              <a:gd name="T3" fmla="*/ 2147483646 h 21600"/>
              <a:gd name="T4" fmla="*/ 0 w 20965"/>
              <a:gd name="T5" fmla="*/ 2147483646 h 21600"/>
              <a:gd name="T6" fmla="*/ 0 60000 65536"/>
              <a:gd name="T7" fmla="*/ 0 60000 65536"/>
              <a:gd name="T8" fmla="*/ 0 60000 65536"/>
              <a:gd name="T9" fmla="*/ 0 w 20965"/>
              <a:gd name="T10" fmla="*/ 0 h 21600"/>
              <a:gd name="T11" fmla="*/ 20965 w 20965"/>
              <a:gd name="T12" fmla="*/ 21600 h 21600"/>
            </a:gdLst>
            <a:ahLst/>
            <a:cxnLst>
              <a:cxn ang="T6">
                <a:pos x="T0" y="T1"/>
              </a:cxn>
              <a:cxn ang="T7">
                <a:pos x="T2" y="T3"/>
              </a:cxn>
              <a:cxn ang="T8">
                <a:pos x="T4" y="T5"/>
              </a:cxn>
            </a:cxnLst>
            <a:rect l="T9" t="T10" r="T11" b="T12"/>
            <a:pathLst>
              <a:path w="20965" h="21600" fill="none" extrusionOk="0">
                <a:moveTo>
                  <a:pt x="-1" y="0"/>
                </a:moveTo>
                <a:cubicBezTo>
                  <a:pt x="9927" y="0"/>
                  <a:pt x="18576" y="6766"/>
                  <a:pt x="20965" y="16402"/>
                </a:cubicBezTo>
              </a:path>
              <a:path w="20965" h="21600" stroke="0" extrusionOk="0">
                <a:moveTo>
                  <a:pt x="-1" y="0"/>
                </a:moveTo>
                <a:cubicBezTo>
                  <a:pt x="9927" y="0"/>
                  <a:pt x="18576" y="6766"/>
                  <a:pt x="20965" y="16402"/>
                </a:cubicBezTo>
                <a:lnTo>
                  <a:pt x="0" y="21600"/>
                </a:lnTo>
                <a:lnTo>
                  <a:pt x="-1" y="0"/>
                </a:lnTo>
                <a:close/>
              </a:path>
            </a:pathLst>
          </a:custGeom>
          <a:noFill/>
          <a:ln w="57150">
            <a:solidFill>
              <a:srgbClr val="990033">
                <a:alpha val="59999"/>
              </a:srgbClr>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23" name="Text Box 26"/>
          <p:cNvSpPr txBox="1">
            <a:spLocks noChangeArrowheads="1"/>
          </p:cNvSpPr>
          <p:nvPr/>
        </p:nvSpPr>
        <p:spPr bwMode="auto">
          <a:xfrm>
            <a:off x="4624388" y="1608138"/>
            <a:ext cx="5857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AS</a:t>
            </a:r>
            <a:r>
              <a:rPr lang="en-US" altLang="en-US" sz="1800" b="1" baseline="-25000" dirty="0">
                <a:latin typeface="Arial" panose="020B0604020202020204" pitchFamily="34" charset="0"/>
              </a:rPr>
              <a:t>1</a:t>
            </a:r>
          </a:p>
        </p:txBody>
      </p:sp>
      <p:sp>
        <p:nvSpPr>
          <p:cNvPr id="24" name="Text Box 28"/>
          <p:cNvSpPr txBox="1">
            <a:spLocks noChangeArrowheads="1"/>
          </p:cNvSpPr>
          <p:nvPr/>
        </p:nvSpPr>
        <p:spPr bwMode="auto">
          <a:xfrm>
            <a:off x="4730750" y="2720975"/>
            <a:ext cx="323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b</a:t>
            </a:r>
          </a:p>
        </p:txBody>
      </p:sp>
      <p:sp>
        <p:nvSpPr>
          <p:cNvPr id="25" name="Arc 29"/>
          <p:cNvSpPr>
            <a:spLocks/>
          </p:cNvSpPr>
          <p:nvPr/>
        </p:nvSpPr>
        <p:spPr bwMode="auto">
          <a:xfrm rot="-1216564" flipH="1" flipV="1">
            <a:off x="4713288" y="1058863"/>
            <a:ext cx="3262312" cy="3743325"/>
          </a:xfrm>
          <a:custGeom>
            <a:avLst/>
            <a:gdLst>
              <a:gd name="T0" fmla="*/ 2147483646 w 21597"/>
              <a:gd name="T1" fmla="*/ 0 h 15790"/>
              <a:gd name="T2" fmla="*/ 2147483646 w 21597"/>
              <a:gd name="T3" fmla="*/ 2147483646 h 15790"/>
              <a:gd name="T4" fmla="*/ 0 w 21597"/>
              <a:gd name="T5" fmla="*/ 2147483646 h 15790"/>
              <a:gd name="T6" fmla="*/ 0 60000 65536"/>
              <a:gd name="T7" fmla="*/ 0 60000 65536"/>
              <a:gd name="T8" fmla="*/ 0 60000 65536"/>
              <a:gd name="T9" fmla="*/ 0 w 21597"/>
              <a:gd name="T10" fmla="*/ 0 h 15790"/>
              <a:gd name="T11" fmla="*/ 21597 w 21597"/>
              <a:gd name="T12" fmla="*/ 15790 h 15790"/>
            </a:gdLst>
            <a:ahLst/>
            <a:cxnLst>
              <a:cxn ang="T6">
                <a:pos x="T0" y="T1"/>
              </a:cxn>
              <a:cxn ang="T7">
                <a:pos x="T2" y="T3"/>
              </a:cxn>
              <a:cxn ang="T8">
                <a:pos x="T4" y="T5"/>
              </a:cxn>
            </a:cxnLst>
            <a:rect l="T9" t="T10" r="T11" b="T12"/>
            <a:pathLst>
              <a:path w="21597" h="15790" fill="none" extrusionOk="0">
                <a:moveTo>
                  <a:pt x="14738" y="0"/>
                </a:moveTo>
                <a:cubicBezTo>
                  <a:pt x="19024" y="4000"/>
                  <a:pt x="21499" y="9570"/>
                  <a:pt x="21597" y="15431"/>
                </a:cubicBezTo>
              </a:path>
              <a:path w="21597" h="15790" stroke="0" extrusionOk="0">
                <a:moveTo>
                  <a:pt x="14738" y="0"/>
                </a:moveTo>
                <a:cubicBezTo>
                  <a:pt x="19024" y="4000"/>
                  <a:pt x="21499" y="9570"/>
                  <a:pt x="21597" y="15431"/>
                </a:cubicBezTo>
                <a:lnTo>
                  <a:pt x="0" y="15790"/>
                </a:lnTo>
                <a:lnTo>
                  <a:pt x="14738" y="0"/>
                </a:lnTo>
                <a:close/>
              </a:path>
            </a:pathLst>
          </a:custGeom>
          <a:noFill/>
          <a:ln w="57150">
            <a:solidFill>
              <a:srgbClr val="66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26" name="Text Box 30"/>
          <p:cNvSpPr txBox="1">
            <a:spLocks noChangeArrowheads="1"/>
          </p:cNvSpPr>
          <p:nvPr/>
        </p:nvSpPr>
        <p:spPr bwMode="auto">
          <a:xfrm>
            <a:off x="6319838" y="4770438"/>
            <a:ext cx="5984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AD</a:t>
            </a:r>
            <a:r>
              <a:rPr lang="en-US" altLang="en-US" sz="1800" b="1" baseline="-25000" dirty="0">
                <a:latin typeface="Arial" panose="020B0604020202020204" pitchFamily="34" charset="0"/>
              </a:rPr>
              <a:t>2</a:t>
            </a:r>
          </a:p>
        </p:txBody>
      </p:sp>
      <p:sp>
        <p:nvSpPr>
          <p:cNvPr id="27" name="AutoShape 31"/>
          <p:cNvSpPr>
            <a:spLocks noChangeArrowheads="1"/>
          </p:cNvSpPr>
          <p:nvPr/>
        </p:nvSpPr>
        <p:spPr bwMode="auto">
          <a:xfrm>
            <a:off x="3322638" y="3894138"/>
            <a:ext cx="269875" cy="360362"/>
          </a:xfrm>
          <a:prstGeom prst="rightArrow">
            <a:avLst>
              <a:gd name="adj1" fmla="val 50000"/>
              <a:gd name="adj2" fmla="val 25000"/>
            </a:avLst>
          </a:prstGeom>
          <a:solidFill>
            <a:srgbClr val="990033">
              <a:alpha val="85097"/>
            </a:srgbClr>
          </a:solidFill>
          <a:ln w="9525">
            <a:solidFill>
              <a:srgbClr val="990033"/>
            </a:solidFill>
            <a:miter lim="800000"/>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28" name="Text Box 32"/>
          <p:cNvSpPr txBox="1">
            <a:spLocks noChangeArrowheads="1"/>
          </p:cNvSpPr>
          <p:nvPr/>
        </p:nvSpPr>
        <p:spPr bwMode="auto">
          <a:xfrm>
            <a:off x="4949825" y="3025775"/>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c</a:t>
            </a:r>
          </a:p>
        </p:txBody>
      </p:sp>
      <p:sp>
        <p:nvSpPr>
          <p:cNvPr id="29" name="Line 34"/>
          <p:cNvSpPr>
            <a:spLocks noChangeShapeType="1"/>
          </p:cNvSpPr>
          <p:nvPr/>
        </p:nvSpPr>
        <p:spPr bwMode="auto">
          <a:xfrm>
            <a:off x="2041525" y="2889250"/>
            <a:ext cx="260667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 name="Line 35"/>
          <p:cNvSpPr>
            <a:spLocks noChangeShapeType="1"/>
          </p:cNvSpPr>
          <p:nvPr/>
        </p:nvSpPr>
        <p:spPr bwMode="auto">
          <a:xfrm>
            <a:off x="4900613" y="3219450"/>
            <a:ext cx="0" cy="256063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 name="Oval 33"/>
          <p:cNvSpPr>
            <a:spLocks noChangeArrowheads="1"/>
          </p:cNvSpPr>
          <p:nvPr/>
        </p:nvSpPr>
        <p:spPr bwMode="auto">
          <a:xfrm>
            <a:off x="4827588" y="3149600"/>
            <a:ext cx="136525" cy="136525"/>
          </a:xfrm>
          <a:prstGeom prst="ellipse">
            <a:avLst/>
          </a:prstGeom>
          <a:solidFill>
            <a:schemeClr val="bg1"/>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32" name="Text Box 36"/>
          <p:cNvSpPr txBox="1">
            <a:spLocks noChangeArrowheads="1"/>
          </p:cNvSpPr>
          <p:nvPr/>
        </p:nvSpPr>
        <p:spPr bwMode="auto">
          <a:xfrm>
            <a:off x="1563688" y="2697163"/>
            <a:ext cx="4206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P</a:t>
            </a:r>
            <a:r>
              <a:rPr lang="en-US" altLang="en-US" sz="1800" b="1" i="1" baseline="-25000" dirty="0">
                <a:latin typeface="Arial" panose="020B0604020202020204" pitchFamily="34" charset="0"/>
              </a:rPr>
              <a:t>3</a:t>
            </a:r>
          </a:p>
        </p:txBody>
      </p:sp>
      <p:sp>
        <p:nvSpPr>
          <p:cNvPr id="33" name="Text Box 37"/>
          <p:cNvSpPr txBox="1">
            <a:spLocks noChangeArrowheads="1"/>
          </p:cNvSpPr>
          <p:nvPr/>
        </p:nvSpPr>
        <p:spPr bwMode="auto">
          <a:xfrm>
            <a:off x="4800600" y="5791200"/>
            <a:ext cx="4492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Q</a:t>
            </a:r>
            <a:r>
              <a:rPr lang="en-US" altLang="en-US" sz="1800" b="1" i="1" baseline="-25000" dirty="0">
                <a:latin typeface="Arial" panose="020B0604020202020204" pitchFamily="34" charset="0"/>
              </a:rPr>
              <a:t>3</a:t>
            </a:r>
          </a:p>
        </p:txBody>
      </p:sp>
      <p:sp>
        <p:nvSpPr>
          <p:cNvPr id="34" name="Oval 25"/>
          <p:cNvSpPr>
            <a:spLocks noChangeArrowheads="1"/>
          </p:cNvSpPr>
          <p:nvPr/>
        </p:nvSpPr>
        <p:spPr bwMode="auto">
          <a:xfrm>
            <a:off x="4627563" y="2809875"/>
            <a:ext cx="136525" cy="136525"/>
          </a:xfrm>
          <a:prstGeom prst="ellipse">
            <a:avLst/>
          </a:prstGeom>
          <a:solidFill>
            <a:schemeClr val="tx2"/>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35" name="Oval 20"/>
          <p:cNvSpPr>
            <a:spLocks noChangeArrowheads="1"/>
          </p:cNvSpPr>
          <p:nvPr/>
        </p:nvSpPr>
        <p:spPr bwMode="auto">
          <a:xfrm>
            <a:off x="4057650" y="3413125"/>
            <a:ext cx="136525" cy="136525"/>
          </a:xfrm>
          <a:prstGeom prst="ellipse">
            <a:avLst/>
          </a:prstGeom>
          <a:solidFill>
            <a:schemeClr val="bg1"/>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36" name="Text Box 27"/>
          <p:cNvSpPr txBox="1">
            <a:spLocks noChangeArrowheads="1"/>
          </p:cNvSpPr>
          <p:nvPr/>
        </p:nvSpPr>
        <p:spPr bwMode="auto">
          <a:xfrm>
            <a:off x="4176713" y="3265488"/>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a</a:t>
            </a:r>
          </a:p>
        </p:txBody>
      </p:sp>
      <p:sp>
        <p:nvSpPr>
          <p:cNvPr id="37" name="Text Box 15"/>
          <p:cNvSpPr txBox="1">
            <a:spLocks noChangeArrowheads="1"/>
          </p:cNvSpPr>
          <p:nvPr/>
        </p:nvSpPr>
        <p:spPr bwMode="auto">
          <a:xfrm>
            <a:off x="1774825" y="5791200"/>
            <a:ext cx="2825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0</a:t>
            </a:r>
          </a:p>
        </p:txBody>
      </p:sp>
      <p:sp>
        <p:nvSpPr>
          <p:cNvPr id="51237" name="TextBox 2"/>
          <p:cNvSpPr txBox="1">
            <a:spLocks noChangeArrowheads="1"/>
          </p:cNvSpPr>
          <p:nvPr/>
        </p:nvSpPr>
        <p:spPr bwMode="auto">
          <a:xfrm>
            <a:off x="0" y="6477000"/>
            <a:ext cx="838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childTnLst>
                                </p:cTn>
                              </p:par>
                              <p:par>
                                <p:cTn id="9" presetID="53" presetClass="entr" presetSubtype="16"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Effect transition="in" filter="fade">
                                      <p:cBhvr>
                                        <p:cTn id="13" dur="1000"/>
                                        <p:tgtEl>
                                          <p:spTgt spid="2"/>
                                        </p:tgtEl>
                                      </p:cBhvr>
                                    </p:animEffect>
                                  </p:childTnLst>
                                </p:cTn>
                              </p:par>
                              <p:par>
                                <p:cTn id="14" presetID="23" presetClass="entr" presetSubtype="16"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p:cTn id="16" dur="500" fill="hold"/>
                                        <p:tgtEl>
                                          <p:spTgt spid="7"/>
                                        </p:tgtEl>
                                        <p:attrNameLst>
                                          <p:attrName>ppt_w</p:attrName>
                                        </p:attrNameLst>
                                      </p:cBhvr>
                                      <p:tavLst>
                                        <p:tav tm="0">
                                          <p:val>
                                            <p:fltVal val="0"/>
                                          </p:val>
                                        </p:tav>
                                        <p:tav tm="100000">
                                          <p:val>
                                            <p:strVal val="#ppt_w"/>
                                          </p:val>
                                        </p:tav>
                                      </p:tavLst>
                                    </p:anim>
                                    <p:anim calcmode="lin" valueType="num">
                                      <p:cBhvr>
                                        <p:cTn id="17" dur="500" fill="hold"/>
                                        <p:tgtEl>
                                          <p:spTgt spid="7"/>
                                        </p:tgtEl>
                                        <p:attrNameLst>
                                          <p:attrName>ppt_h</p:attrName>
                                        </p:attrNameLst>
                                      </p:cBhvr>
                                      <p:tavLst>
                                        <p:tav tm="0">
                                          <p:val>
                                            <p:fltVal val="0"/>
                                          </p:val>
                                        </p:tav>
                                        <p:tav tm="100000">
                                          <p:val>
                                            <p:strVal val="#ppt_h"/>
                                          </p:val>
                                        </p:tav>
                                      </p:tavLst>
                                    </p:anim>
                                  </p:childTnLst>
                                </p:cTn>
                              </p:par>
                              <p:par>
                                <p:cTn id="18" presetID="23" presetClass="entr" presetSubtype="16"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500" fill="hold"/>
                                        <p:tgtEl>
                                          <p:spTgt spid="6"/>
                                        </p:tgtEl>
                                        <p:attrNameLst>
                                          <p:attrName>ppt_w</p:attrName>
                                        </p:attrNameLst>
                                      </p:cBhvr>
                                      <p:tavLst>
                                        <p:tav tm="0">
                                          <p:val>
                                            <p:fltVal val="0"/>
                                          </p:val>
                                        </p:tav>
                                        <p:tav tm="100000">
                                          <p:val>
                                            <p:strVal val="#ppt_w"/>
                                          </p:val>
                                        </p:tav>
                                      </p:tavLst>
                                    </p:anim>
                                    <p:anim calcmode="lin" valueType="num">
                                      <p:cBhvr>
                                        <p:cTn id="21" dur="500" fill="hold"/>
                                        <p:tgtEl>
                                          <p:spTgt spid="6"/>
                                        </p:tgtEl>
                                        <p:attrNameLst>
                                          <p:attrName>ppt_h</p:attrName>
                                        </p:attrNameLst>
                                      </p:cBhvr>
                                      <p:tavLst>
                                        <p:tav tm="0">
                                          <p:val>
                                            <p:fltVal val="0"/>
                                          </p:val>
                                        </p:tav>
                                        <p:tav tm="100000">
                                          <p:val>
                                            <p:strVal val="#ppt_h"/>
                                          </p:val>
                                        </p:tav>
                                      </p:tavLst>
                                    </p:anim>
                                  </p:childTnLst>
                                </p:cTn>
                              </p:par>
                            </p:childTnLst>
                          </p:cTn>
                        </p:par>
                        <p:par>
                          <p:cTn id="22" fill="hold" nodeType="afterGroup">
                            <p:stCondLst>
                              <p:cond delay="1000"/>
                            </p:stCondLst>
                            <p:childTnLst>
                              <p:par>
                                <p:cTn id="23" presetID="1" presetClass="entr" presetSubtype="0" fill="hold" grpId="0" nodeType="afterEffect">
                                  <p:stCondLst>
                                    <p:cond delay="0"/>
                                  </p:stCondLst>
                                  <p:childTnLst>
                                    <p:set>
                                      <p:cBhvr>
                                        <p:cTn id="24" dur="1" fill="hold">
                                          <p:stCondLst>
                                            <p:cond delay="0"/>
                                          </p:stCondLst>
                                        </p:cTn>
                                        <p:tgtEl>
                                          <p:spTgt spid="37"/>
                                        </p:tgtEl>
                                        <p:attrNameLst>
                                          <p:attrName>style.visibility</p:attrName>
                                        </p:attrNameLst>
                                      </p:cBhvr>
                                      <p:to>
                                        <p:strVal val="visible"/>
                                      </p:to>
                                    </p:set>
                                  </p:childTnLst>
                                </p:cTn>
                              </p:par>
                            </p:childTnLst>
                          </p:cTn>
                        </p:par>
                        <p:par>
                          <p:cTn id="25" fill="hold" nodeType="afterGroup">
                            <p:stCondLst>
                              <p:cond delay="1000"/>
                            </p:stCondLst>
                            <p:childTnLst>
                              <p:par>
                                <p:cTn id="26" presetID="22" presetClass="entr" presetSubtype="1" fill="hold" nodeType="after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up)">
                                      <p:cBhvr>
                                        <p:cTn id="28" dur="1000"/>
                                        <p:tgtEl>
                                          <p:spTgt spid="13"/>
                                        </p:tgtEl>
                                      </p:cBhvr>
                                    </p:animEffect>
                                  </p:childTnLst>
                                </p:cTn>
                              </p:par>
                            </p:childTnLst>
                          </p:cTn>
                        </p:par>
                        <p:par>
                          <p:cTn id="29" fill="hold" nodeType="afterGroup">
                            <p:stCondLst>
                              <p:cond delay="2000"/>
                            </p:stCondLst>
                            <p:childTnLst>
                              <p:par>
                                <p:cTn id="30" presetID="1" presetClass="entr" presetSubtype="0" fill="hold" grpId="0" nodeType="afterEffect">
                                  <p:stCondLst>
                                    <p:cond delay="0"/>
                                  </p:stCondLst>
                                  <p:childTnLst>
                                    <p:set>
                                      <p:cBhvr>
                                        <p:cTn id="31" dur="1" fill="hold">
                                          <p:stCondLst>
                                            <p:cond delay="0"/>
                                          </p:stCondLst>
                                        </p:cTn>
                                        <p:tgtEl>
                                          <p:spTgt spid="14"/>
                                        </p:tgtEl>
                                        <p:attrNameLst>
                                          <p:attrName>style.visibility</p:attrName>
                                        </p:attrNameLst>
                                      </p:cBhvr>
                                      <p:to>
                                        <p:strVal val="visible"/>
                                      </p:to>
                                    </p:set>
                                  </p:childTnLst>
                                </p:cTn>
                              </p:par>
                            </p:childTnLst>
                          </p:cTn>
                        </p:par>
                        <p:par>
                          <p:cTn id="32" fill="hold" nodeType="afterGroup">
                            <p:stCondLst>
                              <p:cond delay="2000"/>
                            </p:stCondLst>
                            <p:childTnLst>
                              <p:par>
                                <p:cTn id="33" presetID="22" presetClass="entr" presetSubtype="8" fill="hold" nodeType="after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wipe(left)">
                                      <p:cBhvr>
                                        <p:cTn id="35" dur="1000"/>
                                        <p:tgtEl>
                                          <p:spTgt spid="22"/>
                                        </p:tgtEl>
                                      </p:cBhvr>
                                    </p:animEffect>
                                  </p:childTnLst>
                                </p:cTn>
                              </p:par>
                            </p:childTnLst>
                          </p:cTn>
                        </p:par>
                        <p:par>
                          <p:cTn id="36" fill="hold" nodeType="afterGroup">
                            <p:stCondLst>
                              <p:cond delay="3000"/>
                            </p:stCondLst>
                            <p:childTnLst>
                              <p:par>
                                <p:cTn id="37" presetID="1" presetClass="entr" presetSubtype="0" fill="hold" grpId="0" nodeType="after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childTnLst>
                          </p:cTn>
                        </p:par>
                        <p:par>
                          <p:cTn id="39" fill="hold" nodeType="afterGroup">
                            <p:stCondLst>
                              <p:cond delay="3000"/>
                            </p:stCondLst>
                            <p:childTnLst>
                              <p:par>
                                <p:cTn id="40" presetID="1" presetClass="entr" presetSubtype="0" fill="hold" grpId="0" nodeType="afterEffect">
                                  <p:stCondLst>
                                    <p:cond delay="0"/>
                                  </p:stCondLst>
                                  <p:childTnLst>
                                    <p:set>
                                      <p:cBhvr>
                                        <p:cTn id="41" dur="1" fill="hold">
                                          <p:stCondLst>
                                            <p:cond delay="0"/>
                                          </p:stCondLst>
                                        </p:cTn>
                                        <p:tgtEl>
                                          <p:spTgt spid="35"/>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36"/>
                                        </p:tgtEl>
                                        <p:attrNameLst>
                                          <p:attrName>style.visibility</p:attrName>
                                        </p:attrNameLst>
                                      </p:cBhvr>
                                      <p:to>
                                        <p:strVal val="visible"/>
                                      </p:to>
                                    </p:set>
                                  </p:childTnLst>
                                </p:cTn>
                              </p:par>
                            </p:childTnLst>
                          </p:cTn>
                        </p:par>
                        <p:par>
                          <p:cTn id="44" fill="hold" nodeType="afterGroup">
                            <p:stCondLst>
                              <p:cond delay="3000"/>
                            </p:stCondLst>
                            <p:childTnLst>
                              <p:par>
                                <p:cTn id="45" presetID="22" presetClass="entr" presetSubtype="1" fill="hold" nodeType="after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wipe(up)">
                                      <p:cBhvr>
                                        <p:cTn id="47" dur="500"/>
                                        <p:tgtEl>
                                          <p:spTgt spid="10"/>
                                        </p:tgtEl>
                                      </p:cBhvr>
                                    </p:animEffect>
                                  </p:childTnLst>
                                </p:cTn>
                              </p:par>
                              <p:par>
                                <p:cTn id="48" presetID="22" presetClass="entr" presetSubtype="2" fill="hold" nodeType="withEffect">
                                  <p:stCondLst>
                                    <p:cond delay="0"/>
                                  </p:stCondLst>
                                  <p:childTnLst>
                                    <p:set>
                                      <p:cBhvr>
                                        <p:cTn id="49" dur="1" fill="hold">
                                          <p:stCondLst>
                                            <p:cond delay="0"/>
                                          </p:stCondLst>
                                        </p:cTn>
                                        <p:tgtEl>
                                          <p:spTgt spid="21"/>
                                        </p:tgtEl>
                                        <p:attrNameLst>
                                          <p:attrName>style.visibility</p:attrName>
                                        </p:attrNameLst>
                                      </p:cBhvr>
                                      <p:to>
                                        <p:strVal val="visible"/>
                                      </p:to>
                                    </p:set>
                                    <p:animEffect transition="in" filter="wipe(right)">
                                      <p:cBhvr>
                                        <p:cTn id="50" dur="500"/>
                                        <p:tgtEl>
                                          <p:spTgt spid="21"/>
                                        </p:tgtEl>
                                      </p:cBhvr>
                                    </p:animEffect>
                                  </p:childTnLst>
                                </p:cTn>
                              </p:par>
                            </p:childTnLst>
                          </p:cTn>
                        </p:par>
                        <p:par>
                          <p:cTn id="51" fill="hold" nodeType="afterGroup">
                            <p:stCondLst>
                              <p:cond delay="3500"/>
                            </p:stCondLst>
                            <p:childTnLst>
                              <p:par>
                                <p:cTn id="52" presetID="1" presetClass="entr" presetSubtype="0" fill="hold" grpId="0" nodeType="afterEffect">
                                  <p:stCondLst>
                                    <p:cond delay="0"/>
                                  </p:stCondLst>
                                  <p:childTnLst>
                                    <p:set>
                                      <p:cBhvr>
                                        <p:cTn id="53" dur="1" fill="hold">
                                          <p:stCondLst>
                                            <p:cond delay="0"/>
                                          </p:stCondLst>
                                        </p:cTn>
                                        <p:tgtEl>
                                          <p:spTgt spid="19"/>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16"/>
                                        </p:tgtEl>
                                        <p:attrNameLst>
                                          <p:attrName>style.visibility</p:attrName>
                                        </p:attrNameLst>
                                      </p:cBhvr>
                                      <p:to>
                                        <p:strVal val="visible"/>
                                      </p:to>
                                    </p:set>
                                  </p:childTnLst>
                                </p:cTn>
                              </p:par>
                            </p:childTnLst>
                          </p:cTn>
                        </p:par>
                        <p:par>
                          <p:cTn id="56" fill="hold" nodeType="afterGroup">
                            <p:stCondLst>
                              <p:cond delay="3500"/>
                            </p:stCondLst>
                            <p:childTnLst>
                              <p:par>
                                <p:cTn id="57" presetID="22" presetClass="entr" presetSubtype="8" fill="hold" grpId="0" nodeType="after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wipe(left)">
                                      <p:cBhvr>
                                        <p:cTn id="59" dur="1000"/>
                                        <p:tgtEl>
                                          <p:spTgt spid="20"/>
                                        </p:tgtEl>
                                      </p:cBhvr>
                                    </p:animEffect>
                                  </p:childTnLst>
                                </p:cTn>
                              </p:par>
                            </p:childTnLst>
                          </p:cTn>
                        </p:par>
                        <p:par>
                          <p:cTn id="60" fill="hold" nodeType="afterGroup">
                            <p:stCondLst>
                              <p:cond delay="4500"/>
                            </p:stCondLst>
                            <p:childTnLst>
                              <p:par>
                                <p:cTn id="61" presetID="1" presetClass="entr" presetSubtype="0" fill="hold" nodeType="afterEffect">
                                  <p:stCondLst>
                                    <p:cond delay="0"/>
                                  </p:stCondLst>
                                  <p:childTnLst>
                                    <p:set>
                                      <p:cBhvr>
                                        <p:cTn id="62" dur="1" fill="hold">
                                          <p:stCondLst>
                                            <p:cond delay="0"/>
                                          </p:stCondLst>
                                        </p:cTn>
                                        <p:tgtEl>
                                          <p:spTgt spid="25"/>
                                        </p:tgtEl>
                                        <p:attrNameLst>
                                          <p:attrName>style.visibility</p:attrName>
                                        </p:attrNameLst>
                                      </p:cBhvr>
                                      <p:to>
                                        <p:strVal val="visible"/>
                                      </p:to>
                                    </p:set>
                                  </p:childTnLst>
                                </p:cTn>
                              </p:par>
                            </p:childTnLst>
                          </p:cTn>
                        </p:par>
                        <p:par>
                          <p:cTn id="63" fill="hold" nodeType="afterGroup">
                            <p:stCondLst>
                              <p:cond delay="4500"/>
                            </p:stCondLst>
                            <p:childTnLst>
                              <p:par>
                                <p:cTn id="64" presetID="63" presetClass="path" presetSubtype="0" accel="50000" decel="50000" fill="hold" nodeType="afterEffect">
                                  <p:stCondLst>
                                    <p:cond delay="0"/>
                                  </p:stCondLst>
                                  <p:childTnLst>
                                    <p:animMotion origin="layout" path="M -0.07136 0.04649 L -0.00833 -0.01804 " pathEditMode="relative" rAng="0" ptsTypes="AA">
                                      <p:cBhvr>
                                        <p:cTn id="65" dur="2000" fill="hold"/>
                                        <p:tgtEl>
                                          <p:spTgt spid="25"/>
                                        </p:tgtEl>
                                        <p:attrNameLst>
                                          <p:attrName>ppt_x</p:attrName>
                                          <p:attrName>ppt_y</p:attrName>
                                        </p:attrNameLst>
                                      </p:cBhvr>
                                      <p:rCtr x="310000" y="-320000"/>
                                    </p:animMotion>
                                  </p:childTnLst>
                                </p:cTn>
                              </p:par>
                            </p:childTnLst>
                          </p:cTn>
                        </p:par>
                        <p:par>
                          <p:cTn id="66" fill="hold" nodeType="afterGroup">
                            <p:stCondLst>
                              <p:cond delay="6500"/>
                            </p:stCondLst>
                            <p:childTnLst>
                              <p:par>
                                <p:cTn id="67" presetID="1" presetClass="entr" presetSubtype="0" fill="hold" grpId="0" nodeType="afterEffect">
                                  <p:stCondLst>
                                    <p:cond delay="0"/>
                                  </p:stCondLst>
                                  <p:childTnLst>
                                    <p:set>
                                      <p:cBhvr>
                                        <p:cTn id="68" dur="1" fill="hold">
                                          <p:stCondLst>
                                            <p:cond delay="0"/>
                                          </p:stCondLst>
                                        </p:cTn>
                                        <p:tgtEl>
                                          <p:spTgt spid="26"/>
                                        </p:tgtEl>
                                        <p:attrNameLst>
                                          <p:attrName>style.visibility</p:attrName>
                                        </p:attrNameLst>
                                      </p:cBhvr>
                                      <p:to>
                                        <p:strVal val="visible"/>
                                      </p:to>
                                    </p:set>
                                  </p:childTnLst>
                                </p:cTn>
                              </p:par>
                            </p:childTnLst>
                          </p:cTn>
                        </p:par>
                        <p:par>
                          <p:cTn id="69" fill="hold" nodeType="afterGroup">
                            <p:stCondLst>
                              <p:cond delay="6500"/>
                            </p:stCondLst>
                            <p:childTnLst>
                              <p:par>
                                <p:cTn id="70" presetID="1" presetClass="entr" presetSubtype="0" fill="hold" grpId="0" nodeType="afterEffect">
                                  <p:stCondLst>
                                    <p:cond delay="0"/>
                                  </p:stCondLst>
                                  <p:childTnLst>
                                    <p:set>
                                      <p:cBhvr>
                                        <p:cTn id="71" dur="1" fill="hold">
                                          <p:stCondLst>
                                            <p:cond delay="0"/>
                                          </p:stCondLst>
                                        </p:cTn>
                                        <p:tgtEl>
                                          <p:spTgt spid="34"/>
                                        </p:tgtEl>
                                        <p:attrNameLst>
                                          <p:attrName>style.visibility</p:attrName>
                                        </p:attrNameLst>
                                      </p:cBhvr>
                                      <p:to>
                                        <p:strVal val="visible"/>
                                      </p:to>
                                    </p:set>
                                  </p:childTnLst>
                                </p:cTn>
                              </p:par>
                              <p:par>
                                <p:cTn id="72" presetID="1" presetClass="entr" presetSubtype="0" fill="hold" grpId="0" nodeType="withEffect">
                                  <p:stCondLst>
                                    <p:cond delay="0"/>
                                  </p:stCondLst>
                                  <p:childTnLst>
                                    <p:set>
                                      <p:cBhvr>
                                        <p:cTn id="73" dur="1" fill="hold">
                                          <p:stCondLst>
                                            <p:cond delay="0"/>
                                          </p:stCondLst>
                                        </p:cTn>
                                        <p:tgtEl>
                                          <p:spTgt spid="24"/>
                                        </p:tgtEl>
                                        <p:attrNameLst>
                                          <p:attrName>style.visibility</p:attrName>
                                        </p:attrNameLst>
                                      </p:cBhvr>
                                      <p:to>
                                        <p:strVal val="visible"/>
                                      </p:to>
                                    </p:set>
                                  </p:childTnLst>
                                </p:cTn>
                              </p:par>
                            </p:childTnLst>
                          </p:cTn>
                        </p:par>
                        <p:par>
                          <p:cTn id="74" fill="hold" nodeType="afterGroup">
                            <p:stCondLst>
                              <p:cond delay="6500"/>
                            </p:stCondLst>
                            <p:childTnLst>
                              <p:par>
                                <p:cTn id="75" presetID="22" presetClass="entr" presetSubtype="1" fill="hold" nodeType="afterEffect">
                                  <p:stCondLst>
                                    <p:cond delay="0"/>
                                  </p:stCondLst>
                                  <p:childTnLst>
                                    <p:set>
                                      <p:cBhvr>
                                        <p:cTn id="76" dur="1" fill="hold">
                                          <p:stCondLst>
                                            <p:cond delay="0"/>
                                          </p:stCondLst>
                                        </p:cTn>
                                        <p:tgtEl>
                                          <p:spTgt spid="11"/>
                                        </p:tgtEl>
                                        <p:attrNameLst>
                                          <p:attrName>style.visibility</p:attrName>
                                        </p:attrNameLst>
                                      </p:cBhvr>
                                      <p:to>
                                        <p:strVal val="visible"/>
                                      </p:to>
                                    </p:set>
                                    <p:animEffect transition="in" filter="wipe(up)">
                                      <p:cBhvr>
                                        <p:cTn id="77" dur="500"/>
                                        <p:tgtEl>
                                          <p:spTgt spid="11"/>
                                        </p:tgtEl>
                                      </p:cBhvr>
                                    </p:animEffect>
                                  </p:childTnLst>
                                </p:cTn>
                              </p:par>
                              <p:par>
                                <p:cTn id="78" presetID="22" presetClass="entr" presetSubtype="2" fill="hold" nodeType="withEffect">
                                  <p:stCondLst>
                                    <p:cond delay="0"/>
                                  </p:stCondLst>
                                  <p:childTnLst>
                                    <p:set>
                                      <p:cBhvr>
                                        <p:cTn id="79" dur="1" fill="hold">
                                          <p:stCondLst>
                                            <p:cond delay="0"/>
                                          </p:stCondLst>
                                        </p:cTn>
                                        <p:tgtEl>
                                          <p:spTgt spid="29"/>
                                        </p:tgtEl>
                                        <p:attrNameLst>
                                          <p:attrName>style.visibility</p:attrName>
                                        </p:attrNameLst>
                                      </p:cBhvr>
                                      <p:to>
                                        <p:strVal val="visible"/>
                                      </p:to>
                                    </p:set>
                                    <p:animEffect transition="in" filter="wipe(right)">
                                      <p:cBhvr>
                                        <p:cTn id="80" dur="500"/>
                                        <p:tgtEl>
                                          <p:spTgt spid="29"/>
                                        </p:tgtEl>
                                      </p:cBhvr>
                                    </p:animEffect>
                                  </p:childTnLst>
                                </p:cTn>
                              </p:par>
                              <p:par>
                                <p:cTn id="81" presetID="1" presetClass="entr" presetSubtype="0" fill="hold" grpId="0" nodeType="withEffect">
                                  <p:stCondLst>
                                    <p:cond delay="0"/>
                                  </p:stCondLst>
                                  <p:childTnLst>
                                    <p:set>
                                      <p:cBhvr>
                                        <p:cTn id="82" dur="1" fill="hold">
                                          <p:stCondLst>
                                            <p:cond delay="0"/>
                                          </p:stCondLst>
                                        </p:cTn>
                                        <p:tgtEl>
                                          <p:spTgt spid="18"/>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32"/>
                                        </p:tgtEl>
                                        <p:attrNameLst>
                                          <p:attrName>style.visibility</p:attrName>
                                        </p:attrNameLst>
                                      </p:cBhvr>
                                      <p:to>
                                        <p:strVal val="visible"/>
                                      </p:to>
                                    </p:set>
                                  </p:childTnLst>
                                </p:cTn>
                              </p:par>
                            </p:childTnLst>
                          </p:cTn>
                        </p:par>
                        <p:par>
                          <p:cTn id="85" fill="hold" nodeType="afterGroup">
                            <p:stCondLst>
                              <p:cond delay="7000"/>
                            </p:stCondLst>
                            <p:childTnLst>
                              <p:par>
                                <p:cTn id="86" presetID="22" presetClass="entr" presetSubtype="8" fill="hold" grpId="0" nodeType="afterEffect">
                                  <p:stCondLst>
                                    <p:cond delay="0"/>
                                  </p:stCondLst>
                                  <p:childTnLst>
                                    <p:set>
                                      <p:cBhvr>
                                        <p:cTn id="87" dur="1" fill="hold">
                                          <p:stCondLst>
                                            <p:cond delay="0"/>
                                          </p:stCondLst>
                                        </p:cTn>
                                        <p:tgtEl>
                                          <p:spTgt spid="27"/>
                                        </p:tgtEl>
                                        <p:attrNameLst>
                                          <p:attrName>style.visibility</p:attrName>
                                        </p:attrNameLst>
                                      </p:cBhvr>
                                      <p:to>
                                        <p:strVal val="visible"/>
                                      </p:to>
                                    </p:set>
                                    <p:animEffect transition="in" filter="wipe(left)">
                                      <p:cBhvr>
                                        <p:cTn id="88" dur="1000"/>
                                        <p:tgtEl>
                                          <p:spTgt spid="27"/>
                                        </p:tgtEl>
                                      </p:cBhvr>
                                    </p:animEffect>
                                  </p:childTnLst>
                                </p:cTn>
                              </p:par>
                            </p:childTnLst>
                          </p:cTn>
                        </p:par>
                        <p:par>
                          <p:cTn id="89" fill="hold" nodeType="afterGroup">
                            <p:stCondLst>
                              <p:cond delay="8000"/>
                            </p:stCondLst>
                            <p:childTnLst>
                              <p:par>
                                <p:cTn id="90" presetID="1" presetClass="entr" presetSubtype="0" fill="hold" nodeType="afterEffect">
                                  <p:stCondLst>
                                    <p:cond delay="0"/>
                                  </p:stCondLst>
                                  <p:childTnLst>
                                    <p:set>
                                      <p:cBhvr>
                                        <p:cTn id="91" dur="1" fill="hold">
                                          <p:stCondLst>
                                            <p:cond delay="0"/>
                                          </p:stCondLst>
                                        </p:cTn>
                                        <p:tgtEl>
                                          <p:spTgt spid="12"/>
                                        </p:tgtEl>
                                        <p:attrNameLst>
                                          <p:attrName>style.visibility</p:attrName>
                                        </p:attrNameLst>
                                      </p:cBhvr>
                                      <p:to>
                                        <p:strVal val="visible"/>
                                      </p:to>
                                    </p:set>
                                  </p:childTnLst>
                                </p:cTn>
                              </p:par>
                              <p:par>
                                <p:cTn id="92" presetID="63" presetClass="path" presetSubtype="0" accel="50000" decel="50000" fill="hold" nodeType="withEffect">
                                  <p:stCondLst>
                                    <p:cond delay="0"/>
                                  </p:stCondLst>
                                  <p:childTnLst>
                                    <p:animMotion origin="layout" path="M -0.02622 -0.02894 L 4.44444E-6 4.44444E-6 " pathEditMode="relative" rAng="0" ptsTypes="AA">
                                      <p:cBhvr>
                                        <p:cTn id="93" dur="2000" fill="hold"/>
                                        <p:tgtEl>
                                          <p:spTgt spid="12"/>
                                        </p:tgtEl>
                                        <p:attrNameLst>
                                          <p:attrName>ppt_x</p:attrName>
                                          <p:attrName>ppt_y</p:attrName>
                                        </p:attrNameLst>
                                      </p:cBhvr>
                                      <p:rCtr x="130000" y="140000"/>
                                    </p:animMotion>
                                  </p:childTnLst>
                                </p:cTn>
                              </p:par>
                            </p:childTnLst>
                          </p:cTn>
                        </p:par>
                        <p:par>
                          <p:cTn id="94" fill="hold" nodeType="afterGroup">
                            <p:stCondLst>
                              <p:cond delay="10000"/>
                            </p:stCondLst>
                            <p:childTnLst>
                              <p:par>
                                <p:cTn id="95" presetID="1" presetClass="entr" presetSubtype="0" fill="hold" grpId="0" nodeType="afterEffect">
                                  <p:stCondLst>
                                    <p:cond delay="0"/>
                                  </p:stCondLst>
                                  <p:childTnLst>
                                    <p:set>
                                      <p:cBhvr>
                                        <p:cTn id="96" dur="1" fill="hold">
                                          <p:stCondLst>
                                            <p:cond delay="0"/>
                                          </p:stCondLst>
                                        </p:cTn>
                                        <p:tgtEl>
                                          <p:spTgt spid="15"/>
                                        </p:tgtEl>
                                        <p:attrNameLst>
                                          <p:attrName>style.visibility</p:attrName>
                                        </p:attrNameLst>
                                      </p:cBhvr>
                                      <p:to>
                                        <p:strVal val="visible"/>
                                      </p:to>
                                    </p:set>
                                  </p:childTnLst>
                                </p:cTn>
                              </p:par>
                            </p:childTnLst>
                          </p:cTn>
                        </p:par>
                        <p:par>
                          <p:cTn id="97" fill="hold" nodeType="afterGroup">
                            <p:stCondLst>
                              <p:cond delay="10000"/>
                            </p:stCondLst>
                            <p:childTnLst>
                              <p:par>
                                <p:cTn id="98" presetID="1" presetClass="entr" presetSubtype="0" fill="hold" grpId="0" nodeType="afterEffect">
                                  <p:stCondLst>
                                    <p:cond delay="0"/>
                                  </p:stCondLst>
                                  <p:childTnLst>
                                    <p:set>
                                      <p:cBhvr>
                                        <p:cTn id="99" dur="1" fill="hold">
                                          <p:stCondLst>
                                            <p:cond delay="0"/>
                                          </p:stCondLst>
                                        </p:cTn>
                                        <p:tgtEl>
                                          <p:spTgt spid="31"/>
                                        </p:tgtEl>
                                        <p:attrNameLst>
                                          <p:attrName>style.visibility</p:attrName>
                                        </p:attrNameLst>
                                      </p:cBhvr>
                                      <p:to>
                                        <p:strVal val="visible"/>
                                      </p:to>
                                    </p:set>
                                  </p:childTnLst>
                                </p:cTn>
                              </p:par>
                              <p:par>
                                <p:cTn id="100" presetID="1" presetClass="entr" presetSubtype="0" fill="hold" grpId="0" nodeType="withEffect">
                                  <p:stCondLst>
                                    <p:cond delay="0"/>
                                  </p:stCondLst>
                                  <p:childTnLst>
                                    <p:set>
                                      <p:cBhvr>
                                        <p:cTn id="101" dur="1" fill="hold">
                                          <p:stCondLst>
                                            <p:cond delay="0"/>
                                          </p:stCondLst>
                                        </p:cTn>
                                        <p:tgtEl>
                                          <p:spTgt spid="28"/>
                                        </p:tgtEl>
                                        <p:attrNameLst>
                                          <p:attrName>style.visibility</p:attrName>
                                        </p:attrNameLst>
                                      </p:cBhvr>
                                      <p:to>
                                        <p:strVal val="visible"/>
                                      </p:to>
                                    </p:set>
                                  </p:childTnLst>
                                </p:cTn>
                              </p:par>
                            </p:childTnLst>
                          </p:cTn>
                        </p:par>
                        <p:par>
                          <p:cTn id="102" fill="hold" nodeType="afterGroup">
                            <p:stCondLst>
                              <p:cond delay="10000"/>
                            </p:stCondLst>
                            <p:childTnLst>
                              <p:par>
                                <p:cTn id="103" presetID="22" presetClass="entr" presetSubtype="1" fill="hold" nodeType="afterEffect">
                                  <p:stCondLst>
                                    <p:cond delay="0"/>
                                  </p:stCondLst>
                                  <p:childTnLst>
                                    <p:set>
                                      <p:cBhvr>
                                        <p:cTn id="104" dur="1" fill="hold">
                                          <p:stCondLst>
                                            <p:cond delay="0"/>
                                          </p:stCondLst>
                                        </p:cTn>
                                        <p:tgtEl>
                                          <p:spTgt spid="30"/>
                                        </p:tgtEl>
                                        <p:attrNameLst>
                                          <p:attrName>style.visibility</p:attrName>
                                        </p:attrNameLst>
                                      </p:cBhvr>
                                      <p:to>
                                        <p:strVal val="visible"/>
                                      </p:to>
                                    </p:set>
                                    <p:animEffect transition="in" filter="wipe(up)">
                                      <p:cBhvr>
                                        <p:cTn id="105" dur="500"/>
                                        <p:tgtEl>
                                          <p:spTgt spid="30"/>
                                        </p:tgtEl>
                                      </p:cBhvr>
                                    </p:animEffect>
                                  </p:childTnLst>
                                </p:cTn>
                              </p:par>
                              <p:par>
                                <p:cTn id="106" presetID="22" presetClass="entr" presetSubtype="2" fill="hold" nodeType="withEffect">
                                  <p:stCondLst>
                                    <p:cond delay="0"/>
                                  </p:stCondLst>
                                  <p:childTnLst>
                                    <p:set>
                                      <p:cBhvr>
                                        <p:cTn id="107" dur="1" fill="hold">
                                          <p:stCondLst>
                                            <p:cond delay="0"/>
                                          </p:stCondLst>
                                        </p:cTn>
                                        <p:tgtEl>
                                          <p:spTgt spid="8"/>
                                        </p:tgtEl>
                                        <p:attrNameLst>
                                          <p:attrName>style.visibility</p:attrName>
                                        </p:attrNameLst>
                                      </p:cBhvr>
                                      <p:to>
                                        <p:strVal val="visible"/>
                                      </p:to>
                                    </p:set>
                                    <p:animEffect transition="in" filter="wipe(right)">
                                      <p:cBhvr>
                                        <p:cTn id="108" dur="500"/>
                                        <p:tgtEl>
                                          <p:spTgt spid="8"/>
                                        </p:tgtEl>
                                      </p:cBhvr>
                                    </p:animEffect>
                                  </p:childTnLst>
                                </p:cTn>
                              </p:par>
                              <p:par>
                                <p:cTn id="109" presetID="1" presetClass="entr" presetSubtype="0" fill="hold" grpId="0" nodeType="withEffect">
                                  <p:stCondLst>
                                    <p:cond delay="0"/>
                                  </p:stCondLst>
                                  <p:childTnLst>
                                    <p:set>
                                      <p:cBhvr>
                                        <p:cTn id="110" dur="1" fill="hold">
                                          <p:stCondLst>
                                            <p:cond delay="0"/>
                                          </p:stCondLst>
                                        </p:cTn>
                                        <p:tgtEl>
                                          <p:spTgt spid="17"/>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33"/>
                                        </p:tgtEl>
                                        <p:attrNameLst>
                                          <p:attrName>style.visibility</p:attrName>
                                        </p:attrNameLst>
                                      </p:cBhvr>
                                      <p:to>
                                        <p:strVal val="visible"/>
                                      </p:to>
                                    </p:set>
                                  </p:childTnLst>
                                </p:cTn>
                              </p:par>
                              <p:par>
                                <p:cTn id="113" presetID="22" presetClass="entr" presetSubtype="2" fill="hold" nodeType="withEffect">
                                  <p:stCondLst>
                                    <p:cond delay="0"/>
                                  </p:stCondLst>
                                  <p:childTnLst>
                                    <p:set>
                                      <p:cBhvr>
                                        <p:cTn id="114" dur="1" fill="hold">
                                          <p:stCondLst>
                                            <p:cond delay="0"/>
                                          </p:stCondLst>
                                        </p:cTn>
                                        <p:tgtEl>
                                          <p:spTgt spid="9"/>
                                        </p:tgtEl>
                                        <p:attrNameLst>
                                          <p:attrName>style.visibility</p:attrName>
                                        </p:attrNameLst>
                                      </p:cBhvr>
                                      <p:to>
                                        <p:strVal val="visible"/>
                                      </p:to>
                                    </p:set>
                                    <p:animEffect transition="in" filter="wipe(right)">
                                      <p:cBhvr>
                                        <p:cTn id="1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14" grpId="0"/>
      <p:bldP spid="15" grpId="0"/>
      <p:bldP spid="16" grpId="0"/>
      <p:bldP spid="17" grpId="0"/>
      <p:bldP spid="18" grpId="0"/>
      <p:bldP spid="19" grpId="0"/>
      <p:bldP spid="20" grpId="0" animBg="1"/>
      <p:bldP spid="23" grpId="0"/>
      <p:bldP spid="24" grpId="0"/>
      <p:bldP spid="26" grpId="0"/>
      <p:bldP spid="27" grpId="0" animBg="1"/>
      <p:bldP spid="28" grpId="0"/>
      <p:bldP spid="31" grpId="0" animBg="1"/>
      <p:bldP spid="32" grpId="0"/>
      <p:bldP spid="33" grpId="0"/>
      <p:bldP spid="34" grpId="0" animBg="1"/>
      <p:bldP spid="35" grpId="0" animBg="1"/>
      <p:bldP spid="36" grpId="0"/>
      <p:bldP spid="3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Stimulus and the Great Recession</a:t>
            </a:r>
          </a:p>
        </p:txBody>
      </p:sp>
      <p:sp>
        <p:nvSpPr>
          <p:cNvPr id="53251" name="Rectangle 3"/>
          <p:cNvSpPr>
            <a:spLocks noGrp="1" noChangeArrowheads="1"/>
          </p:cNvSpPr>
          <p:nvPr>
            <p:ph idx="1"/>
          </p:nvPr>
        </p:nvSpPr>
        <p:spPr>
          <a:xfrm>
            <a:off x="457200" y="1752600"/>
            <a:ext cx="7620000" cy="4800600"/>
          </a:xfrm>
        </p:spPr>
        <p:txBody>
          <a:bodyPr/>
          <a:lstStyle/>
          <a:p>
            <a:pPr lvl="1" eaLnBrk="1" hangingPunct="1">
              <a:buClr>
                <a:schemeClr val="accent1"/>
              </a:buClr>
            </a:pPr>
            <a:r>
              <a:rPr lang="en-US" altLang="en-US" sz="3200" dirty="0"/>
              <a:t>Housing collapse triggers bank failures which leads to recession</a:t>
            </a:r>
          </a:p>
          <a:p>
            <a:pPr lvl="1" eaLnBrk="1" hangingPunct="1">
              <a:buClr>
                <a:schemeClr val="accent1"/>
              </a:buClr>
            </a:pPr>
            <a:r>
              <a:rPr lang="en-US" altLang="en-US" sz="3200" dirty="0"/>
              <a:t>Federal Reserve intervenes</a:t>
            </a:r>
          </a:p>
          <a:p>
            <a:pPr lvl="2" eaLnBrk="1" hangingPunct="1">
              <a:buClr>
                <a:schemeClr val="accent1"/>
              </a:buClr>
            </a:pPr>
            <a:r>
              <a:rPr lang="en-US" altLang="en-US" sz="3200" dirty="0"/>
              <a:t>Lowers short-term interest rates</a:t>
            </a:r>
          </a:p>
          <a:p>
            <a:pPr lvl="1" eaLnBrk="1" hangingPunct="1">
              <a:buClr>
                <a:schemeClr val="accent1"/>
              </a:buClr>
            </a:pPr>
            <a:r>
              <a:rPr lang="en-US" altLang="en-US" sz="3200" dirty="0"/>
              <a:t>Federal Government begins largest peacetime program of spending</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pPr eaLnBrk="1" fontAlgn="auto" hangingPunct="1">
              <a:spcAft>
                <a:spcPts val="0"/>
              </a:spcAft>
              <a:defRPr/>
            </a:pPr>
            <a:r>
              <a:rPr lang="en-US" altLang="en-US" dirty="0">
                <a:ea typeface="+mj-ea"/>
              </a:rPr>
              <a:t>Stimulus and the Great Recession Continued</a:t>
            </a:r>
          </a:p>
        </p:txBody>
      </p:sp>
      <p:sp>
        <p:nvSpPr>
          <p:cNvPr id="55299" name="Content Placeholder 2"/>
          <p:cNvSpPr>
            <a:spLocks noGrp="1"/>
          </p:cNvSpPr>
          <p:nvPr>
            <p:ph idx="1"/>
          </p:nvPr>
        </p:nvSpPr>
        <p:spPr>
          <a:xfrm>
            <a:off x="457200" y="1752600"/>
            <a:ext cx="7620000" cy="4800600"/>
          </a:xfrm>
        </p:spPr>
        <p:txBody>
          <a:bodyPr/>
          <a:lstStyle/>
          <a:p>
            <a:pPr eaLnBrk="1" hangingPunct="1"/>
            <a:r>
              <a:rPr lang="en-US" altLang="en-US" sz="3200" dirty="0"/>
              <a:t>GDP growth has been disappointing</a:t>
            </a:r>
          </a:p>
          <a:p>
            <a:pPr eaLnBrk="1" hangingPunct="1"/>
            <a:r>
              <a:rPr lang="en-US" altLang="en-US" sz="3200" dirty="0"/>
              <a:t>High debt load due to low interest rates</a:t>
            </a:r>
          </a:p>
          <a:p>
            <a:pPr eaLnBrk="1" hangingPunct="1"/>
            <a:r>
              <a:rPr lang="en-US" altLang="en-US" sz="3200" dirty="0"/>
              <a:t>High rate of savings</a:t>
            </a:r>
          </a:p>
          <a:p>
            <a:pPr eaLnBrk="1" hangingPunct="1"/>
            <a:r>
              <a:rPr lang="en-US" altLang="en-US" sz="3200" dirty="0"/>
              <a:t>Unequal impact</a:t>
            </a:r>
          </a:p>
          <a:p>
            <a:pPr eaLnBrk="1" hangingPunct="1"/>
            <a:r>
              <a:rPr lang="en-US" altLang="en-US" sz="3200" dirty="0"/>
              <a:t>Price increases rather than output gains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14538" y="1552575"/>
            <a:ext cx="5132387" cy="465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Aggregate Demand Curve</a:t>
            </a:r>
          </a:p>
        </p:txBody>
      </p:sp>
      <p:sp>
        <p:nvSpPr>
          <p:cNvPr id="6" name="Rectangle 9"/>
          <p:cNvSpPr>
            <a:spLocks noChangeArrowheads="1"/>
          </p:cNvSpPr>
          <p:nvPr/>
        </p:nvSpPr>
        <p:spPr bwMode="auto">
          <a:xfrm>
            <a:off x="2057400" y="1552575"/>
            <a:ext cx="5089525" cy="449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7" name="Text Box 17"/>
          <p:cNvSpPr txBox="1">
            <a:spLocks noChangeArrowheads="1"/>
          </p:cNvSpPr>
          <p:nvPr/>
        </p:nvSpPr>
        <p:spPr bwMode="auto">
          <a:xfrm>
            <a:off x="2936875" y="6096000"/>
            <a:ext cx="31591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Real domestic output, GDP</a:t>
            </a:r>
          </a:p>
        </p:txBody>
      </p:sp>
      <p:sp>
        <p:nvSpPr>
          <p:cNvPr id="8" name="Text Box 18"/>
          <p:cNvSpPr txBox="1">
            <a:spLocks noChangeArrowheads="1"/>
          </p:cNvSpPr>
          <p:nvPr/>
        </p:nvSpPr>
        <p:spPr bwMode="auto">
          <a:xfrm rot="-5400000">
            <a:off x="1056482" y="3545681"/>
            <a:ext cx="1327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Price level</a:t>
            </a:r>
          </a:p>
        </p:txBody>
      </p:sp>
      <p:sp>
        <p:nvSpPr>
          <p:cNvPr id="9" name="Arc 28"/>
          <p:cNvSpPr>
            <a:spLocks/>
          </p:cNvSpPr>
          <p:nvPr/>
        </p:nvSpPr>
        <p:spPr bwMode="auto">
          <a:xfrm rot="-1216564" flipH="1" flipV="1">
            <a:off x="4033838" y="1636713"/>
            <a:ext cx="3262312" cy="3743325"/>
          </a:xfrm>
          <a:custGeom>
            <a:avLst/>
            <a:gdLst>
              <a:gd name="T0" fmla="*/ 2147483646 w 21600"/>
              <a:gd name="T1" fmla="*/ 0 h 15790"/>
              <a:gd name="T2" fmla="*/ 2147483646 w 21600"/>
              <a:gd name="T3" fmla="*/ 2147483646 h 15790"/>
              <a:gd name="T4" fmla="*/ 0 w 21600"/>
              <a:gd name="T5" fmla="*/ 2147483646 h 15790"/>
              <a:gd name="T6" fmla="*/ 0 60000 65536"/>
              <a:gd name="T7" fmla="*/ 0 60000 65536"/>
              <a:gd name="T8" fmla="*/ 0 60000 65536"/>
              <a:gd name="T9" fmla="*/ 0 w 21600"/>
              <a:gd name="T10" fmla="*/ 0 h 15790"/>
              <a:gd name="T11" fmla="*/ 21600 w 21600"/>
              <a:gd name="T12" fmla="*/ 15790 h 15790"/>
            </a:gdLst>
            <a:ahLst/>
            <a:cxnLst>
              <a:cxn ang="T6">
                <a:pos x="T0" y="T1"/>
              </a:cxn>
              <a:cxn ang="T7">
                <a:pos x="T2" y="T3"/>
              </a:cxn>
              <a:cxn ang="T8">
                <a:pos x="T4" y="T5"/>
              </a:cxn>
            </a:cxnLst>
            <a:rect l="T9" t="T10" r="T11" b="T12"/>
            <a:pathLst>
              <a:path w="21600" h="15790" fill="none" extrusionOk="0">
                <a:moveTo>
                  <a:pt x="14738" y="0"/>
                </a:moveTo>
                <a:cubicBezTo>
                  <a:pt x="19115" y="4085"/>
                  <a:pt x="21600" y="9803"/>
                  <a:pt x="21600" y="15790"/>
                </a:cubicBezTo>
              </a:path>
              <a:path w="21600" h="15790" stroke="0" extrusionOk="0">
                <a:moveTo>
                  <a:pt x="14738" y="0"/>
                </a:moveTo>
                <a:cubicBezTo>
                  <a:pt x="19115" y="4085"/>
                  <a:pt x="21600" y="9803"/>
                  <a:pt x="21600" y="15790"/>
                </a:cubicBezTo>
                <a:lnTo>
                  <a:pt x="0" y="15790"/>
                </a:lnTo>
                <a:lnTo>
                  <a:pt x="14738" y="0"/>
                </a:lnTo>
                <a:close/>
              </a:path>
            </a:pathLst>
          </a:custGeom>
          <a:noFill/>
          <a:ln w="57150">
            <a:solidFill>
              <a:srgbClr val="66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0" name="Text Box 30"/>
          <p:cNvSpPr txBox="1">
            <a:spLocks noChangeArrowheads="1"/>
          </p:cNvSpPr>
          <p:nvPr/>
        </p:nvSpPr>
        <p:spPr bwMode="auto">
          <a:xfrm>
            <a:off x="5780088" y="5122863"/>
            <a:ext cx="5524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000" b="1" i="1" dirty="0">
                <a:latin typeface="Arial" panose="020B0604020202020204" pitchFamily="34" charset="0"/>
              </a:rPr>
              <a:t>AD</a:t>
            </a:r>
          </a:p>
        </p:txBody>
      </p:sp>
      <p:sp>
        <p:nvSpPr>
          <p:cNvPr id="11" name="Text Box 15"/>
          <p:cNvSpPr txBox="1">
            <a:spLocks noChangeArrowheads="1"/>
          </p:cNvSpPr>
          <p:nvPr/>
        </p:nvSpPr>
        <p:spPr bwMode="auto">
          <a:xfrm>
            <a:off x="1752600" y="601980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0</a:t>
            </a:r>
          </a:p>
        </p:txBody>
      </p:sp>
      <p:sp>
        <p:nvSpPr>
          <p:cNvPr id="8202" name="TextBox 3"/>
          <p:cNvSpPr txBox="1">
            <a:spLocks noChangeArrowheads="1"/>
          </p:cNvSpPr>
          <p:nvPr/>
        </p:nvSpPr>
        <p:spPr bwMode="auto">
          <a:xfrm>
            <a:off x="0" y="6465888"/>
            <a:ext cx="838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par>
                                <p:cTn id="9" presetID="53" presetClass="entr" presetSubtype="16"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par>
                                <p:cTn id="14" presetID="23" presetClass="entr" presetSubtype="16"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500" fill="hold"/>
                                        <p:tgtEl>
                                          <p:spTgt spid="8"/>
                                        </p:tgtEl>
                                        <p:attrNameLst>
                                          <p:attrName>ppt_w</p:attrName>
                                        </p:attrNameLst>
                                      </p:cBhvr>
                                      <p:tavLst>
                                        <p:tav tm="0">
                                          <p:val>
                                            <p:fltVal val="0"/>
                                          </p:val>
                                        </p:tav>
                                        <p:tav tm="100000">
                                          <p:val>
                                            <p:strVal val="#ppt_w"/>
                                          </p:val>
                                        </p:tav>
                                      </p:tavLst>
                                    </p:anim>
                                    <p:anim calcmode="lin" valueType="num">
                                      <p:cBhvr>
                                        <p:cTn id="17" dur="500" fill="hold"/>
                                        <p:tgtEl>
                                          <p:spTgt spid="8"/>
                                        </p:tgtEl>
                                        <p:attrNameLst>
                                          <p:attrName>ppt_h</p:attrName>
                                        </p:attrNameLst>
                                      </p:cBhvr>
                                      <p:tavLst>
                                        <p:tav tm="0">
                                          <p:val>
                                            <p:fltVal val="0"/>
                                          </p:val>
                                        </p:tav>
                                        <p:tav tm="100000">
                                          <p:val>
                                            <p:strVal val="#ppt_h"/>
                                          </p:val>
                                        </p:tav>
                                      </p:tavLst>
                                    </p:anim>
                                  </p:childTnLst>
                                </p:cTn>
                              </p:par>
                              <p:par>
                                <p:cTn id="18" presetID="23" presetClass="entr" presetSubtype="16"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500" fill="hold"/>
                                        <p:tgtEl>
                                          <p:spTgt spid="7"/>
                                        </p:tgtEl>
                                        <p:attrNameLst>
                                          <p:attrName>ppt_w</p:attrName>
                                        </p:attrNameLst>
                                      </p:cBhvr>
                                      <p:tavLst>
                                        <p:tav tm="0">
                                          <p:val>
                                            <p:fltVal val="0"/>
                                          </p:val>
                                        </p:tav>
                                        <p:tav tm="100000">
                                          <p:val>
                                            <p:strVal val="#ppt_w"/>
                                          </p:val>
                                        </p:tav>
                                      </p:tavLst>
                                    </p:anim>
                                    <p:anim calcmode="lin" valueType="num">
                                      <p:cBhvr>
                                        <p:cTn id="21" dur="500" fill="hold"/>
                                        <p:tgtEl>
                                          <p:spTgt spid="7"/>
                                        </p:tgtEl>
                                        <p:attrNameLst>
                                          <p:attrName>ppt_h</p:attrName>
                                        </p:attrNameLst>
                                      </p:cBhvr>
                                      <p:tavLst>
                                        <p:tav tm="0">
                                          <p:val>
                                            <p:fltVal val="0"/>
                                          </p:val>
                                        </p:tav>
                                        <p:tav tm="100000">
                                          <p:val>
                                            <p:strVal val="#ppt_h"/>
                                          </p:val>
                                        </p:tav>
                                      </p:tavLst>
                                    </p:anim>
                                  </p:childTnLst>
                                </p:cTn>
                              </p:par>
                              <p:par>
                                <p:cTn id="22" presetID="23" presetClass="entr" presetSubtype="16"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p:cTn id="24" dur="500" fill="hold"/>
                                        <p:tgtEl>
                                          <p:spTgt spid="11"/>
                                        </p:tgtEl>
                                        <p:attrNameLst>
                                          <p:attrName>ppt_w</p:attrName>
                                        </p:attrNameLst>
                                      </p:cBhvr>
                                      <p:tavLst>
                                        <p:tav tm="0">
                                          <p:val>
                                            <p:fltVal val="0"/>
                                          </p:val>
                                        </p:tav>
                                        <p:tav tm="100000">
                                          <p:val>
                                            <p:strVal val="#ppt_w"/>
                                          </p:val>
                                        </p:tav>
                                      </p:tavLst>
                                    </p:anim>
                                    <p:anim calcmode="lin" valueType="num">
                                      <p:cBhvr>
                                        <p:cTn id="25" dur="500" fill="hold"/>
                                        <p:tgtEl>
                                          <p:spTgt spid="11"/>
                                        </p:tgtEl>
                                        <p:attrNameLst>
                                          <p:attrName>ppt_h</p:attrName>
                                        </p:attrNameLst>
                                      </p:cBhvr>
                                      <p:tavLst>
                                        <p:tav tm="0">
                                          <p:val>
                                            <p:fltVal val="0"/>
                                          </p:val>
                                        </p:tav>
                                        <p:tav tm="100000">
                                          <p:val>
                                            <p:strVal val="#ppt_h"/>
                                          </p:val>
                                        </p:tav>
                                      </p:tavLst>
                                    </p:anim>
                                  </p:childTnLst>
                                </p:cTn>
                              </p:par>
                            </p:childTnLst>
                          </p:cTn>
                        </p:par>
                        <p:par>
                          <p:cTn id="26" fill="hold" nodeType="afterGroup">
                            <p:stCondLst>
                              <p:cond delay="500"/>
                            </p:stCondLst>
                            <p:childTnLst>
                              <p:par>
                                <p:cTn id="27" presetID="22" presetClass="entr" presetSubtype="1" fill="hold" nodeType="after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wipe(up)">
                                      <p:cBhvr>
                                        <p:cTn id="29" dur="500"/>
                                        <p:tgtEl>
                                          <p:spTgt spid="9"/>
                                        </p:tgtEl>
                                      </p:cBhvr>
                                    </p:animEffect>
                                  </p:childTnLst>
                                </p:cTn>
                              </p:par>
                            </p:childTnLst>
                          </p:cTn>
                        </p:par>
                        <p:par>
                          <p:cTn id="30" fill="hold" nodeType="afterGroup">
                            <p:stCondLst>
                              <p:cond delay="1000"/>
                            </p:stCondLst>
                            <p:childTnLst>
                              <p:par>
                                <p:cTn id="31" presetID="1" presetClass="entr" presetSubtype="0" fill="hold" grpId="0" nodeType="after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Changes in Aggregate Demand</a:t>
            </a:r>
          </a:p>
        </p:txBody>
      </p:sp>
      <p:sp>
        <p:nvSpPr>
          <p:cNvPr id="10243" name="Rectangle 3"/>
          <p:cNvSpPr>
            <a:spLocks noGrp="1" noChangeArrowheads="1"/>
          </p:cNvSpPr>
          <p:nvPr>
            <p:ph idx="1"/>
          </p:nvPr>
        </p:nvSpPr>
        <p:spPr>
          <a:xfrm>
            <a:off x="457200" y="1752600"/>
            <a:ext cx="7620000" cy="4800600"/>
          </a:xfrm>
        </p:spPr>
        <p:txBody>
          <a:bodyPr/>
          <a:lstStyle/>
          <a:p>
            <a:pPr eaLnBrk="1" hangingPunct="1"/>
            <a:r>
              <a:rPr lang="en-US" altLang="en-US" sz="3200" dirty="0"/>
              <a:t>Determinants of aggregate demand</a:t>
            </a:r>
          </a:p>
          <a:p>
            <a:pPr lvl="1" eaLnBrk="1" hangingPunct="1">
              <a:buClr>
                <a:schemeClr val="accent1"/>
              </a:buClr>
            </a:pPr>
            <a:r>
              <a:rPr lang="en-US" altLang="en-US" sz="3200" dirty="0"/>
              <a:t>Shift factors affecting C, I, G, X</a:t>
            </a:r>
            <a:r>
              <a:rPr lang="en-US" altLang="en-US" sz="3200" baseline="-25000" dirty="0"/>
              <a:t>n</a:t>
            </a:r>
          </a:p>
          <a:p>
            <a:pPr eaLnBrk="1" hangingPunct="1"/>
            <a:r>
              <a:rPr lang="en-US" altLang="en-US" sz="3200" dirty="0"/>
              <a:t>2 components involved</a:t>
            </a:r>
          </a:p>
          <a:p>
            <a:pPr lvl="1" eaLnBrk="1" hangingPunct="1">
              <a:buClr>
                <a:schemeClr val="accent1"/>
              </a:buClr>
            </a:pPr>
            <a:r>
              <a:rPr lang="en-US" altLang="en-US" sz="3200" dirty="0"/>
              <a:t>Change in one of the determinants</a:t>
            </a:r>
          </a:p>
          <a:p>
            <a:pPr lvl="1" eaLnBrk="1" hangingPunct="1">
              <a:buClr>
                <a:schemeClr val="accent1"/>
              </a:buClr>
            </a:pPr>
            <a:r>
              <a:rPr lang="en-US" altLang="en-US" sz="3200" dirty="0"/>
              <a:t>Multiplier effect</a:t>
            </a:r>
          </a:p>
        </p:txBody>
      </p:sp>
      <p:sp>
        <p:nvSpPr>
          <p:cNvPr id="10244" name="TextBox 1"/>
          <p:cNvSpPr txBox="1">
            <a:spLocks noChangeArrowheads="1"/>
          </p:cNvSpPr>
          <p:nvPr/>
        </p:nvSpPr>
        <p:spPr bwMode="auto">
          <a:xfrm>
            <a:off x="0" y="6488113"/>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00580" y="1600200"/>
            <a:ext cx="5126037" cy="469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Changes in Aggregate Demand Continued</a:t>
            </a:r>
          </a:p>
        </p:txBody>
      </p:sp>
      <p:sp>
        <p:nvSpPr>
          <p:cNvPr id="5" name="Rectangle 3"/>
          <p:cNvSpPr>
            <a:spLocks noChangeArrowheads="1"/>
          </p:cNvSpPr>
          <p:nvPr/>
        </p:nvSpPr>
        <p:spPr bwMode="auto">
          <a:xfrm>
            <a:off x="2125980" y="1600200"/>
            <a:ext cx="5089525" cy="449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6" name="Text Box 4"/>
          <p:cNvSpPr txBox="1">
            <a:spLocks noChangeArrowheads="1"/>
          </p:cNvSpPr>
          <p:nvPr/>
        </p:nvSpPr>
        <p:spPr bwMode="auto">
          <a:xfrm>
            <a:off x="2965767" y="6319838"/>
            <a:ext cx="31607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Real domestic output, GDP</a:t>
            </a:r>
          </a:p>
        </p:txBody>
      </p:sp>
      <p:sp>
        <p:nvSpPr>
          <p:cNvPr id="7" name="Text Box 5"/>
          <p:cNvSpPr txBox="1">
            <a:spLocks noChangeArrowheads="1"/>
          </p:cNvSpPr>
          <p:nvPr/>
        </p:nvSpPr>
        <p:spPr bwMode="auto">
          <a:xfrm rot="16200000">
            <a:off x="1044893" y="3616325"/>
            <a:ext cx="13255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Price level</a:t>
            </a:r>
          </a:p>
        </p:txBody>
      </p:sp>
      <p:sp>
        <p:nvSpPr>
          <p:cNvPr id="8" name="Text Box 7"/>
          <p:cNvSpPr txBox="1">
            <a:spLocks noChangeArrowheads="1"/>
          </p:cNvSpPr>
          <p:nvPr/>
        </p:nvSpPr>
        <p:spPr bwMode="auto">
          <a:xfrm>
            <a:off x="5743892" y="5514975"/>
            <a:ext cx="6445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000" b="1" i="1" dirty="0">
                <a:latin typeface="Arial" panose="020B0604020202020204" pitchFamily="34" charset="0"/>
              </a:rPr>
              <a:t>AD</a:t>
            </a:r>
            <a:r>
              <a:rPr lang="en-US" altLang="en-US" sz="2000" b="1" i="1" baseline="-25000" dirty="0">
                <a:latin typeface="Arial" panose="020B0604020202020204" pitchFamily="34" charset="0"/>
              </a:rPr>
              <a:t>1</a:t>
            </a:r>
          </a:p>
        </p:txBody>
      </p:sp>
      <p:sp>
        <p:nvSpPr>
          <p:cNvPr id="9" name="Arc 11"/>
          <p:cNvSpPr>
            <a:spLocks/>
          </p:cNvSpPr>
          <p:nvPr/>
        </p:nvSpPr>
        <p:spPr bwMode="auto">
          <a:xfrm rot="20383436" flipH="1" flipV="1">
            <a:off x="4283392" y="1589088"/>
            <a:ext cx="3262313" cy="3743325"/>
          </a:xfrm>
          <a:custGeom>
            <a:avLst/>
            <a:gdLst>
              <a:gd name="T0" fmla="*/ 2147483646 w 21600"/>
              <a:gd name="T1" fmla="*/ 0 h 15790"/>
              <a:gd name="T2" fmla="*/ 2147483646 w 21600"/>
              <a:gd name="T3" fmla="*/ 2147483646 h 15790"/>
              <a:gd name="T4" fmla="*/ 0 w 21600"/>
              <a:gd name="T5" fmla="*/ 2147483646 h 15790"/>
              <a:gd name="T6" fmla="*/ 0 60000 65536"/>
              <a:gd name="T7" fmla="*/ 0 60000 65536"/>
              <a:gd name="T8" fmla="*/ 0 60000 65536"/>
              <a:gd name="T9" fmla="*/ 0 w 21600"/>
              <a:gd name="T10" fmla="*/ 0 h 15790"/>
              <a:gd name="T11" fmla="*/ 21600 w 21600"/>
              <a:gd name="T12" fmla="*/ 15790 h 15790"/>
            </a:gdLst>
            <a:ahLst/>
            <a:cxnLst>
              <a:cxn ang="T6">
                <a:pos x="T0" y="T1"/>
              </a:cxn>
              <a:cxn ang="T7">
                <a:pos x="T2" y="T3"/>
              </a:cxn>
              <a:cxn ang="T8">
                <a:pos x="T4" y="T5"/>
              </a:cxn>
            </a:cxnLst>
            <a:rect l="T9" t="T10" r="T11" b="T12"/>
            <a:pathLst>
              <a:path w="21600" h="15790" fill="none" extrusionOk="0">
                <a:moveTo>
                  <a:pt x="14738" y="0"/>
                </a:moveTo>
                <a:cubicBezTo>
                  <a:pt x="19115" y="4085"/>
                  <a:pt x="21600" y="9803"/>
                  <a:pt x="21600" y="15790"/>
                </a:cubicBezTo>
              </a:path>
              <a:path w="21600" h="15790" stroke="0" extrusionOk="0">
                <a:moveTo>
                  <a:pt x="14738" y="0"/>
                </a:moveTo>
                <a:cubicBezTo>
                  <a:pt x="19115" y="4085"/>
                  <a:pt x="21600" y="9803"/>
                  <a:pt x="21600" y="15790"/>
                </a:cubicBezTo>
                <a:lnTo>
                  <a:pt x="0" y="15790"/>
                </a:lnTo>
                <a:lnTo>
                  <a:pt x="14738" y="0"/>
                </a:lnTo>
                <a:close/>
              </a:path>
            </a:pathLst>
          </a:custGeom>
          <a:noFill/>
          <a:ln w="57150">
            <a:solidFill>
              <a:srgbClr val="669900"/>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0" name="Arc 12"/>
          <p:cNvSpPr>
            <a:spLocks/>
          </p:cNvSpPr>
          <p:nvPr/>
        </p:nvSpPr>
        <p:spPr bwMode="auto">
          <a:xfrm rot="-1216564" flipH="1" flipV="1">
            <a:off x="4876800" y="1135063"/>
            <a:ext cx="3262313" cy="3743325"/>
          </a:xfrm>
          <a:custGeom>
            <a:avLst/>
            <a:gdLst>
              <a:gd name="T0" fmla="*/ 2147483646 w 21600"/>
              <a:gd name="T1" fmla="*/ 0 h 15790"/>
              <a:gd name="T2" fmla="*/ 2147483646 w 21600"/>
              <a:gd name="T3" fmla="*/ 2147483646 h 15790"/>
              <a:gd name="T4" fmla="*/ 0 w 21600"/>
              <a:gd name="T5" fmla="*/ 2147483646 h 15790"/>
              <a:gd name="T6" fmla="*/ 0 60000 65536"/>
              <a:gd name="T7" fmla="*/ 0 60000 65536"/>
              <a:gd name="T8" fmla="*/ 0 60000 65536"/>
              <a:gd name="T9" fmla="*/ 0 w 21600"/>
              <a:gd name="T10" fmla="*/ 0 h 15790"/>
              <a:gd name="T11" fmla="*/ 21600 w 21600"/>
              <a:gd name="T12" fmla="*/ 15790 h 15790"/>
            </a:gdLst>
            <a:ahLst/>
            <a:cxnLst>
              <a:cxn ang="T6">
                <a:pos x="T0" y="T1"/>
              </a:cxn>
              <a:cxn ang="T7">
                <a:pos x="T2" y="T3"/>
              </a:cxn>
              <a:cxn ang="T8">
                <a:pos x="T4" y="T5"/>
              </a:cxn>
            </a:cxnLst>
            <a:rect l="T9" t="T10" r="T11" b="T12"/>
            <a:pathLst>
              <a:path w="21600" h="15790" fill="none" extrusionOk="0">
                <a:moveTo>
                  <a:pt x="14738" y="0"/>
                </a:moveTo>
                <a:cubicBezTo>
                  <a:pt x="19115" y="4085"/>
                  <a:pt x="21600" y="9803"/>
                  <a:pt x="21600" y="15790"/>
                </a:cubicBezTo>
              </a:path>
              <a:path w="21600" h="15790" stroke="0" extrusionOk="0">
                <a:moveTo>
                  <a:pt x="14738" y="0"/>
                </a:moveTo>
                <a:cubicBezTo>
                  <a:pt x="19115" y="4085"/>
                  <a:pt x="21600" y="9803"/>
                  <a:pt x="21600" y="15790"/>
                </a:cubicBezTo>
                <a:lnTo>
                  <a:pt x="0" y="15790"/>
                </a:lnTo>
                <a:lnTo>
                  <a:pt x="14738" y="0"/>
                </a:lnTo>
                <a:close/>
              </a:path>
            </a:pathLst>
          </a:custGeom>
          <a:noFill/>
          <a:ln w="57150">
            <a:solidFill>
              <a:srgbClr val="66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1" name="Arc 13"/>
          <p:cNvSpPr>
            <a:spLocks/>
          </p:cNvSpPr>
          <p:nvPr/>
        </p:nvSpPr>
        <p:spPr bwMode="auto">
          <a:xfrm rot="20383436" flipH="1" flipV="1">
            <a:off x="3940492" y="1798638"/>
            <a:ext cx="3262313" cy="3743325"/>
          </a:xfrm>
          <a:custGeom>
            <a:avLst/>
            <a:gdLst>
              <a:gd name="T0" fmla="*/ 2147483646 w 21600"/>
              <a:gd name="T1" fmla="*/ 0 h 15790"/>
              <a:gd name="T2" fmla="*/ 2147483646 w 21600"/>
              <a:gd name="T3" fmla="*/ 2147483646 h 15790"/>
              <a:gd name="T4" fmla="*/ 0 w 21600"/>
              <a:gd name="T5" fmla="*/ 2147483646 h 15790"/>
              <a:gd name="T6" fmla="*/ 0 60000 65536"/>
              <a:gd name="T7" fmla="*/ 0 60000 65536"/>
              <a:gd name="T8" fmla="*/ 0 60000 65536"/>
              <a:gd name="T9" fmla="*/ 0 w 21600"/>
              <a:gd name="T10" fmla="*/ 0 h 15790"/>
              <a:gd name="T11" fmla="*/ 21600 w 21600"/>
              <a:gd name="T12" fmla="*/ 15790 h 15790"/>
            </a:gdLst>
            <a:ahLst/>
            <a:cxnLst>
              <a:cxn ang="T6">
                <a:pos x="T0" y="T1"/>
              </a:cxn>
              <a:cxn ang="T7">
                <a:pos x="T2" y="T3"/>
              </a:cxn>
              <a:cxn ang="T8">
                <a:pos x="T4" y="T5"/>
              </a:cxn>
            </a:cxnLst>
            <a:rect l="T9" t="T10" r="T11" b="T12"/>
            <a:pathLst>
              <a:path w="21600" h="15790" fill="none" extrusionOk="0">
                <a:moveTo>
                  <a:pt x="14738" y="0"/>
                </a:moveTo>
                <a:cubicBezTo>
                  <a:pt x="19115" y="4085"/>
                  <a:pt x="21600" y="9803"/>
                  <a:pt x="21600" y="15790"/>
                </a:cubicBezTo>
              </a:path>
              <a:path w="21600" h="15790" stroke="0" extrusionOk="0">
                <a:moveTo>
                  <a:pt x="14738" y="0"/>
                </a:moveTo>
                <a:cubicBezTo>
                  <a:pt x="19115" y="4085"/>
                  <a:pt x="21600" y="9803"/>
                  <a:pt x="21600" y="15790"/>
                </a:cubicBezTo>
                <a:lnTo>
                  <a:pt x="0" y="15790"/>
                </a:lnTo>
                <a:lnTo>
                  <a:pt x="14738" y="0"/>
                </a:lnTo>
                <a:close/>
              </a:path>
            </a:pathLst>
          </a:custGeom>
          <a:noFill/>
          <a:ln w="57150">
            <a:solidFill>
              <a:srgbClr val="669900"/>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2" name="Arc 14"/>
          <p:cNvSpPr>
            <a:spLocks/>
          </p:cNvSpPr>
          <p:nvPr/>
        </p:nvSpPr>
        <p:spPr bwMode="auto">
          <a:xfrm rot="20383436" flipH="1" flipV="1">
            <a:off x="3195955" y="1943100"/>
            <a:ext cx="3262312" cy="3697288"/>
          </a:xfrm>
          <a:custGeom>
            <a:avLst/>
            <a:gdLst>
              <a:gd name="T0" fmla="*/ 2147483646 w 21600"/>
              <a:gd name="T1" fmla="*/ 0 h 15595"/>
              <a:gd name="T2" fmla="*/ 2147483646 w 21600"/>
              <a:gd name="T3" fmla="*/ 2147483646 h 15595"/>
              <a:gd name="T4" fmla="*/ 0 w 21600"/>
              <a:gd name="T5" fmla="*/ 2147483646 h 15595"/>
              <a:gd name="T6" fmla="*/ 0 60000 65536"/>
              <a:gd name="T7" fmla="*/ 0 60000 65536"/>
              <a:gd name="T8" fmla="*/ 0 60000 65536"/>
              <a:gd name="T9" fmla="*/ 0 w 21600"/>
              <a:gd name="T10" fmla="*/ 0 h 15595"/>
              <a:gd name="T11" fmla="*/ 21600 w 21600"/>
              <a:gd name="T12" fmla="*/ 15595 h 15595"/>
            </a:gdLst>
            <a:ahLst/>
            <a:cxnLst>
              <a:cxn ang="T6">
                <a:pos x="T0" y="T1"/>
              </a:cxn>
              <a:cxn ang="T7">
                <a:pos x="T2" y="T3"/>
              </a:cxn>
              <a:cxn ang="T8">
                <a:pos x="T4" y="T5"/>
              </a:cxn>
            </a:cxnLst>
            <a:rect l="T9" t="T10" r="T11" b="T12"/>
            <a:pathLst>
              <a:path w="21600" h="15595" fill="none" extrusionOk="0">
                <a:moveTo>
                  <a:pt x="14945" y="-1"/>
                </a:moveTo>
                <a:cubicBezTo>
                  <a:pt x="19196" y="4073"/>
                  <a:pt x="21600" y="9706"/>
                  <a:pt x="21600" y="15595"/>
                </a:cubicBezTo>
              </a:path>
              <a:path w="21600" h="15595" stroke="0" extrusionOk="0">
                <a:moveTo>
                  <a:pt x="14945" y="-1"/>
                </a:moveTo>
                <a:cubicBezTo>
                  <a:pt x="19196" y="4073"/>
                  <a:pt x="21600" y="9706"/>
                  <a:pt x="21600" y="15595"/>
                </a:cubicBezTo>
                <a:lnTo>
                  <a:pt x="0" y="15595"/>
                </a:lnTo>
                <a:lnTo>
                  <a:pt x="14945" y="-1"/>
                </a:lnTo>
                <a:close/>
              </a:path>
            </a:pathLst>
          </a:custGeom>
          <a:noFill/>
          <a:ln w="57150">
            <a:solidFill>
              <a:srgbClr val="66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3" name="Text Box 15"/>
          <p:cNvSpPr txBox="1">
            <a:spLocks noChangeArrowheads="1"/>
          </p:cNvSpPr>
          <p:nvPr/>
        </p:nvSpPr>
        <p:spPr bwMode="auto">
          <a:xfrm>
            <a:off x="4788217" y="5743575"/>
            <a:ext cx="6445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000" b="1" i="1" dirty="0">
                <a:latin typeface="Arial" panose="020B0604020202020204" pitchFamily="34" charset="0"/>
              </a:rPr>
              <a:t>AD</a:t>
            </a:r>
            <a:r>
              <a:rPr lang="en-US" altLang="en-US" sz="2000" b="1" i="1" baseline="-25000" dirty="0">
                <a:latin typeface="Arial" panose="020B0604020202020204" pitchFamily="34" charset="0"/>
              </a:rPr>
              <a:t>3</a:t>
            </a:r>
          </a:p>
        </p:txBody>
      </p:sp>
      <p:sp>
        <p:nvSpPr>
          <p:cNvPr id="14" name="Text Box 16"/>
          <p:cNvSpPr txBox="1">
            <a:spLocks noChangeArrowheads="1"/>
          </p:cNvSpPr>
          <p:nvPr/>
        </p:nvSpPr>
        <p:spPr bwMode="auto">
          <a:xfrm>
            <a:off x="6617017" y="5057775"/>
            <a:ext cx="6445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000" b="1" i="1" dirty="0">
                <a:latin typeface="Arial" panose="020B0604020202020204" pitchFamily="34" charset="0"/>
              </a:rPr>
              <a:t>AD</a:t>
            </a:r>
            <a:r>
              <a:rPr lang="en-US" altLang="en-US" sz="2000" b="1" i="1" baseline="-25000" dirty="0">
                <a:latin typeface="Arial" panose="020B0604020202020204" pitchFamily="34" charset="0"/>
              </a:rPr>
              <a:t>2</a:t>
            </a:r>
          </a:p>
        </p:txBody>
      </p:sp>
      <p:sp>
        <p:nvSpPr>
          <p:cNvPr id="15" name="Arc 6"/>
          <p:cNvSpPr>
            <a:spLocks/>
          </p:cNvSpPr>
          <p:nvPr/>
        </p:nvSpPr>
        <p:spPr bwMode="auto">
          <a:xfrm rot="20383436" flipH="1" flipV="1">
            <a:off x="4102417" y="1684338"/>
            <a:ext cx="3262313" cy="3743325"/>
          </a:xfrm>
          <a:custGeom>
            <a:avLst/>
            <a:gdLst>
              <a:gd name="T0" fmla="*/ 2147483646 w 21600"/>
              <a:gd name="T1" fmla="*/ 0 h 15790"/>
              <a:gd name="T2" fmla="*/ 2147483646 w 21600"/>
              <a:gd name="T3" fmla="*/ 2147483646 h 15790"/>
              <a:gd name="T4" fmla="*/ 0 w 21600"/>
              <a:gd name="T5" fmla="*/ 2147483646 h 15790"/>
              <a:gd name="T6" fmla="*/ 0 60000 65536"/>
              <a:gd name="T7" fmla="*/ 0 60000 65536"/>
              <a:gd name="T8" fmla="*/ 0 60000 65536"/>
              <a:gd name="T9" fmla="*/ 0 w 21600"/>
              <a:gd name="T10" fmla="*/ 0 h 15790"/>
              <a:gd name="T11" fmla="*/ 21600 w 21600"/>
              <a:gd name="T12" fmla="*/ 15790 h 15790"/>
            </a:gdLst>
            <a:ahLst/>
            <a:cxnLst>
              <a:cxn ang="T6">
                <a:pos x="T0" y="T1"/>
              </a:cxn>
              <a:cxn ang="T7">
                <a:pos x="T2" y="T3"/>
              </a:cxn>
              <a:cxn ang="T8">
                <a:pos x="T4" y="T5"/>
              </a:cxn>
            </a:cxnLst>
            <a:rect l="T9" t="T10" r="T11" b="T12"/>
            <a:pathLst>
              <a:path w="21600" h="15790" fill="none" extrusionOk="0">
                <a:moveTo>
                  <a:pt x="14738" y="0"/>
                </a:moveTo>
                <a:cubicBezTo>
                  <a:pt x="19115" y="4085"/>
                  <a:pt x="21600" y="9803"/>
                  <a:pt x="21600" y="15790"/>
                </a:cubicBezTo>
              </a:path>
              <a:path w="21600" h="15790" stroke="0" extrusionOk="0">
                <a:moveTo>
                  <a:pt x="14738" y="0"/>
                </a:moveTo>
                <a:cubicBezTo>
                  <a:pt x="19115" y="4085"/>
                  <a:pt x="21600" y="9803"/>
                  <a:pt x="21600" y="15790"/>
                </a:cubicBezTo>
                <a:lnTo>
                  <a:pt x="0" y="15790"/>
                </a:lnTo>
                <a:lnTo>
                  <a:pt x="14738" y="0"/>
                </a:lnTo>
                <a:close/>
              </a:path>
            </a:pathLst>
          </a:custGeom>
          <a:noFill/>
          <a:ln w="57150" cap="flat" cmpd="sng">
            <a:solidFill>
              <a:srgbClr val="73C147">
                <a:alpha val="92940"/>
              </a:srgbClr>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p>
        </p:txBody>
      </p:sp>
      <p:sp>
        <p:nvSpPr>
          <p:cNvPr id="18" name="AutoShape 19"/>
          <p:cNvSpPr>
            <a:spLocks noChangeArrowheads="1"/>
          </p:cNvSpPr>
          <p:nvPr/>
        </p:nvSpPr>
        <p:spPr bwMode="auto">
          <a:xfrm>
            <a:off x="5407342" y="4387850"/>
            <a:ext cx="523875" cy="512763"/>
          </a:xfrm>
          <a:prstGeom prst="rightArrow">
            <a:avLst>
              <a:gd name="adj1" fmla="val 50000"/>
              <a:gd name="adj2" fmla="val 25542"/>
            </a:avLst>
          </a:prstGeom>
          <a:solidFill>
            <a:srgbClr val="669900">
              <a:alpha val="59999"/>
            </a:srgbClr>
          </a:solidFill>
          <a:ln w="9525">
            <a:solidFill>
              <a:schemeClr val="tx2"/>
            </a:solidFill>
            <a:miter lim="800000"/>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19" name="AutoShape 20"/>
          <p:cNvSpPr>
            <a:spLocks noChangeArrowheads="1"/>
          </p:cNvSpPr>
          <p:nvPr/>
        </p:nvSpPr>
        <p:spPr bwMode="auto">
          <a:xfrm flipH="1">
            <a:off x="3188017" y="3321050"/>
            <a:ext cx="523875" cy="512763"/>
          </a:xfrm>
          <a:prstGeom prst="rightArrow">
            <a:avLst>
              <a:gd name="adj1" fmla="val 50000"/>
              <a:gd name="adj2" fmla="val 25542"/>
            </a:avLst>
          </a:prstGeom>
          <a:solidFill>
            <a:srgbClr val="669900">
              <a:alpha val="59999"/>
            </a:srgbClr>
          </a:solidFill>
          <a:ln w="9525">
            <a:solidFill>
              <a:schemeClr val="tx2"/>
            </a:solidFill>
            <a:miter lim="800000"/>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21" name="Text Box 15"/>
          <p:cNvSpPr txBox="1">
            <a:spLocks noChangeArrowheads="1"/>
          </p:cNvSpPr>
          <p:nvPr/>
        </p:nvSpPr>
        <p:spPr bwMode="auto">
          <a:xfrm>
            <a:off x="1838642" y="606425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0</a:t>
            </a:r>
          </a:p>
        </p:txBody>
      </p:sp>
      <p:sp>
        <p:nvSpPr>
          <p:cNvPr id="12306" name="TextBox 3"/>
          <p:cNvSpPr txBox="1">
            <a:spLocks noChangeArrowheads="1"/>
          </p:cNvSpPr>
          <p:nvPr/>
        </p:nvSpPr>
        <p:spPr bwMode="auto">
          <a:xfrm>
            <a:off x="15875" y="6488113"/>
            <a:ext cx="990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par>
                                <p:cTn id="9" presetID="53" presetClass="entr" presetSubtype="16"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par>
                                <p:cTn id="14" presetID="23" presetClass="entr" presetSubtype="16"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p:cTn id="16" dur="500" fill="hold"/>
                                        <p:tgtEl>
                                          <p:spTgt spid="7"/>
                                        </p:tgtEl>
                                        <p:attrNameLst>
                                          <p:attrName>ppt_w</p:attrName>
                                        </p:attrNameLst>
                                      </p:cBhvr>
                                      <p:tavLst>
                                        <p:tav tm="0">
                                          <p:val>
                                            <p:fltVal val="0"/>
                                          </p:val>
                                        </p:tav>
                                        <p:tav tm="100000">
                                          <p:val>
                                            <p:strVal val="#ppt_w"/>
                                          </p:val>
                                        </p:tav>
                                      </p:tavLst>
                                    </p:anim>
                                    <p:anim calcmode="lin" valueType="num">
                                      <p:cBhvr>
                                        <p:cTn id="17" dur="500" fill="hold"/>
                                        <p:tgtEl>
                                          <p:spTgt spid="7"/>
                                        </p:tgtEl>
                                        <p:attrNameLst>
                                          <p:attrName>ppt_h</p:attrName>
                                        </p:attrNameLst>
                                      </p:cBhvr>
                                      <p:tavLst>
                                        <p:tav tm="0">
                                          <p:val>
                                            <p:fltVal val="0"/>
                                          </p:val>
                                        </p:tav>
                                        <p:tav tm="100000">
                                          <p:val>
                                            <p:strVal val="#ppt_h"/>
                                          </p:val>
                                        </p:tav>
                                      </p:tavLst>
                                    </p:anim>
                                  </p:childTnLst>
                                </p:cTn>
                              </p:par>
                              <p:par>
                                <p:cTn id="18" presetID="23" presetClass="entr" presetSubtype="16"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500" fill="hold"/>
                                        <p:tgtEl>
                                          <p:spTgt spid="6"/>
                                        </p:tgtEl>
                                        <p:attrNameLst>
                                          <p:attrName>ppt_w</p:attrName>
                                        </p:attrNameLst>
                                      </p:cBhvr>
                                      <p:tavLst>
                                        <p:tav tm="0">
                                          <p:val>
                                            <p:fltVal val="0"/>
                                          </p:val>
                                        </p:tav>
                                        <p:tav tm="100000">
                                          <p:val>
                                            <p:strVal val="#ppt_w"/>
                                          </p:val>
                                        </p:tav>
                                      </p:tavLst>
                                    </p:anim>
                                    <p:anim calcmode="lin" valueType="num">
                                      <p:cBhvr>
                                        <p:cTn id="21" dur="500" fill="hold"/>
                                        <p:tgtEl>
                                          <p:spTgt spid="6"/>
                                        </p:tgtEl>
                                        <p:attrNameLst>
                                          <p:attrName>ppt_h</p:attrName>
                                        </p:attrNameLst>
                                      </p:cBhvr>
                                      <p:tavLst>
                                        <p:tav tm="0">
                                          <p:val>
                                            <p:fltVal val="0"/>
                                          </p:val>
                                        </p:tav>
                                        <p:tav tm="100000">
                                          <p:val>
                                            <p:strVal val="#ppt_h"/>
                                          </p:val>
                                        </p:tav>
                                      </p:tavLst>
                                    </p:anim>
                                  </p:childTnLst>
                                </p:cTn>
                              </p:par>
                              <p:par>
                                <p:cTn id="22" presetID="23" presetClass="entr" presetSubtype="16" fill="hold" grpId="0" nodeType="withEffect">
                                  <p:stCondLst>
                                    <p:cond delay="0"/>
                                  </p:stCondLst>
                                  <p:childTnLst>
                                    <p:set>
                                      <p:cBhvr>
                                        <p:cTn id="23" dur="1" fill="hold">
                                          <p:stCondLst>
                                            <p:cond delay="0"/>
                                          </p:stCondLst>
                                        </p:cTn>
                                        <p:tgtEl>
                                          <p:spTgt spid="21"/>
                                        </p:tgtEl>
                                        <p:attrNameLst>
                                          <p:attrName>style.visibility</p:attrName>
                                        </p:attrNameLst>
                                      </p:cBhvr>
                                      <p:to>
                                        <p:strVal val="visible"/>
                                      </p:to>
                                    </p:set>
                                    <p:anim calcmode="lin" valueType="num">
                                      <p:cBhvr>
                                        <p:cTn id="24" dur="500" fill="hold"/>
                                        <p:tgtEl>
                                          <p:spTgt spid="21"/>
                                        </p:tgtEl>
                                        <p:attrNameLst>
                                          <p:attrName>ppt_w</p:attrName>
                                        </p:attrNameLst>
                                      </p:cBhvr>
                                      <p:tavLst>
                                        <p:tav tm="0">
                                          <p:val>
                                            <p:fltVal val="0"/>
                                          </p:val>
                                        </p:tav>
                                        <p:tav tm="100000">
                                          <p:val>
                                            <p:strVal val="#ppt_w"/>
                                          </p:val>
                                        </p:tav>
                                      </p:tavLst>
                                    </p:anim>
                                    <p:anim calcmode="lin" valueType="num">
                                      <p:cBhvr>
                                        <p:cTn id="25" dur="500" fill="hold"/>
                                        <p:tgtEl>
                                          <p:spTgt spid="21"/>
                                        </p:tgtEl>
                                        <p:attrNameLst>
                                          <p:attrName>ppt_h</p:attrName>
                                        </p:attrNameLst>
                                      </p:cBhvr>
                                      <p:tavLst>
                                        <p:tav tm="0">
                                          <p:val>
                                            <p:fltVal val="0"/>
                                          </p:val>
                                        </p:tav>
                                        <p:tav tm="100000">
                                          <p:val>
                                            <p:strVal val="#ppt_h"/>
                                          </p:val>
                                        </p:tav>
                                      </p:tavLst>
                                    </p:anim>
                                  </p:childTnLst>
                                </p:cTn>
                              </p:par>
                            </p:childTnLst>
                          </p:cTn>
                        </p:par>
                        <p:par>
                          <p:cTn id="26" fill="hold" nodeType="afterGroup">
                            <p:stCondLst>
                              <p:cond delay="500"/>
                            </p:stCondLst>
                            <p:childTnLst>
                              <p:par>
                                <p:cTn id="27" presetID="22" presetClass="entr" presetSubtype="1" fill="hold" nodeType="after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wipe(up)">
                                      <p:cBhvr>
                                        <p:cTn id="29" dur="500"/>
                                        <p:tgtEl>
                                          <p:spTgt spid="15"/>
                                        </p:tgtEl>
                                      </p:cBhvr>
                                    </p:animEffect>
                                  </p:childTnLst>
                                </p:cTn>
                              </p:par>
                            </p:childTnLst>
                          </p:cTn>
                        </p:par>
                        <p:par>
                          <p:cTn id="30" fill="hold" nodeType="afterGroup">
                            <p:stCondLst>
                              <p:cond delay="1000"/>
                            </p:stCondLst>
                            <p:childTnLst>
                              <p:par>
                                <p:cTn id="31" presetID="1" presetClass="entr" presetSubtype="0" fill="hold" grpId="0" nodeType="afterEffect">
                                  <p:stCondLst>
                                    <p:cond delay="0"/>
                                  </p:stCondLst>
                                  <p:childTnLst>
                                    <p:set>
                                      <p:cBhvr>
                                        <p:cTn id="32" dur="1" fill="hold">
                                          <p:stCondLst>
                                            <p:cond delay="0"/>
                                          </p:stCondLst>
                                        </p:cTn>
                                        <p:tgtEl>
                                          <p:spTgt spid="8"/>
                                        </p:tgtEl>
                                        <p:attrNameLst>
                                          <p:attrName>style.visibility</p:attrName>
                                        </p:attrNameLst>
                                      </p:cBhvr>
                                      <p:to>
                                        <p:strVal val="visible"/>
                                      </p:to>
                                    </p:set>
                                  </p:childTnLst>
                                </p:cTn>
                              </p:par>
                            </p:childTnLst>
                          </p:cTn>
                        </p:par>
                        <p:par>
                          <p:cTn id="33" fill="hold" nodeType="afterGroup">
                            <p:stCondLst>
                              <p:cond delay="1000"/>
                            </p:stCondLst>
                            <p:childTnLst>
                              <p:par>
                                <p:cTn id="34" presetID="1" presetClass="entr" presetSubtype="0" fill="hold" nodeType="afterEffect">
                                  <p:stCondLst>
                                    <p:cond delay="0"/>
                                  </p:stCondLst>
                                  <p:childTnLst>
                                    <p:set>
                                      <p:cBhvr>
                                        <p:cTn id="35" dur="1" fill="hold">
                                          <p:stCondLst>
                                            <p:cond delay="0"/>
                                          </p:stCondLst>
                                        </p:cTn>
                                        <p:tgtEl>
                                          <p:spTgt spid="9"/>
                                        </p:tgtEl>
                                        <p:attrNameLst>
                                          <p:attrName>style.visibility</p:attrName>
                                        </p:attrNameLst>
                                      </p:cBhvr>
                                      <p:to>
                                        <p:strVal val="visible"/>
                                      </p:to>
                                    </p:set>
                                  </p:childTnLst>
                                </p:cTn>
                              </p:par>
                            </p:childTnLst>
                          </p:cTn>
                        </p:par>
                        <p:par>
                          <p:cTn id="36" fill="hold" nodeType="afterGroup">
                            <p:stCondLst>
                              <p:cond delay="1000"/>
                            </p:stCondLst>
                            <p:childTnLst>
                              <p:par>
                                <p:cTn id="37" presetID="63" presetClass="path" presetSubtype="0" accel="50000" decel="50000" fill="hold" nodeType="afterEffect">
                                  <p:stCondLst>
                                    <p:cond delay="0"/>
                                  </p:stCondLst>
                                  <p:childTnLst>
                                    <p:animMotion origin="layout" path="M -0.01841 0.01619 L 0.00868 0.00532 " pathEditMode="relative" rAng="0" ptsTypes="AA">
                                      <p:cBhvr>
                                        <p:cTn id="38" dur="2000" fill="hold"/>
                                        <p:tgtEl>
                                          <p:spTgt spid="9"/>
                                        </p:tgtEl>
                                        <p:attrNameLst>
                                          <p:attrName>ppt_x</p:attrName>
                                          <p:attrName>ppt_y</p:attrName>
                                        </p:attrNameLst>
                                      </p:cBhvr>
                                      <p:rCtr x="140000" y="-60000"/>
                                    </p:animMotion>
                                  </p:childTnLst>
                                </p:cTn>
                              </p:par>
                            </p:childTnLst>
                          </p:cTn>
                        </p:par>
                        <p:par>
                          <p:cTn id="39" fill="hold" nodeType="afterGroup">
                            <p:stCondLst>
                              <p:cond delay="3000"/>
                            </p:stCondLst>
                            <p:childTnLst>
                              <p:par>
                                <p:cTn id="40" presetID="22" presetClass="entr" presetSubtype="8" fill="hold" grpId="0" nodeType="after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wipe(left)">
                                      <p:cBhvr>
                                        <p:cTn id="42" dur="500"/>
                                        <p:tgtEl>
                                          <p:spTgt spid="18"/>
                                        </p:tgtEl>
                                      </p:cBhvr>
                                    </p:animEffect>
                                  </p:childTnLst>
                                </p:cTn>
                              </p:par>
                            </p:childTnLst>
                          </p:cTn>
                        </p:par>
                        <p:par>
                          <p:cTn id="43" fill="hold" nodeType="afterGroup">
                            <p:stCondLst>
                              <p:cond delay="3500"/>
                            </p:stCondLst>
                            <p:childTnLst>
                              <p:par>
                                <p:cTn id="44" presetID="1" presetClass="entr" presetSubtype="0" fill="hold" nodeType="afterEffect">
                                  <p:stCondLst>
                                    <p:cond delay="0"/>
                                  </p:stCondLst>
                                  <p:childTnLst>
                                    <p:set>
                                      <p:cBhvr>
                                        <p:cTn id="45" dur="1" fill="hold">
                                          <p:stCondLst>
                                            <p:cond delay="0"/>
                                          </p:stCondLst>
                                        </p:cTn>
                                        <p:tgtEl>
                                          <p:spTgt spid="10"/>
                                        </p:tgtEl>
                                        <p:attrNameLst>
                                          <p:attrName>style.visibility</p:attrName>
                                        </p:attrNameLst>
                                      </p:cBhvr>
                                      <p:to>
                                        <p:strVal val="visible"/>
                                      </p:to>
                                    </p:set>
                                  </p:childTnLst>
                                </p:cTn>
                              </p:par>
                            </p:childTnLst>
                          </p:cTn>
                        </p:par>
                        <p:par>
                          <p:cTn id="46" fill="hold" nodeType="afterGroup">
                            <p:stCondLst>
                              <p:cond delay="3500"/>
                            </p:stCondLst>
                            <p:childTnLst>
                              <p:par>
                                <p:cTn id="47" presetID="63" presetClass="path" presetSubtype="0" accel="50000" decel="50000" fill="hold" nodeType="afterEffect">
                                  <p:stCondLst>
                                    <p:cond delay="0"/>
                                  </p:stCondLst>
                                  <p:childTnLst>
                                    <p:animMotion origin="layout" path="M -0.06319 0.04279 L 0.00799 0.00092 " pathEditMode="relative" rAng="0" ptsTypes="AA">
                                      <p:cBhvr>
                                        <p:cTn id="48" dur="2000" fill="hold"/>
                                        <p:tgtEl>
                                          <p:spTgt spid="10"/>
                                        </p:tgtEl>
                                        <p:attrNameLst>
                                          <p:attrName>ppt_x</p:attrName>
                                          <p:attrName>ppt_y</p:attrName>
                                        </p:attrNameLst>
                                      </p:cBhvr>
                                      <p:rCtr x="360000" y="-210000"/>
                                    </p:animMotion>
                                  </p:childTnLst>
                                </p:cTn>
                              </p:par>
                            </p:childTnLst>
                          </p:cTn>
                        </p:par>
                        <p:par>
                          <p:cTn id="49" fill="hold" nodeType="afterGroup">
                            <p:stCondLst>
                              <p:cond delay="5500"/>
                            </p:stCondLst>
                            <p:childTnLst>
                              <p:par>
                                <p:cTn id="50" presetID="1" presetClass="entr" presetSubtype="0" fill="hold" grpId="0" nodeType="afterEffect">
                                  <p:stCondLst>
                                    <p:cond delay="0"/>
                                  </p:stCondLst>
                                  <p:childTnLst>
                                    <p:set>
                                      <p:cBhvr>
                                        <p:cTn id="51" dur="1" fill="hold">
                                          <p:stCondLst>
                                            <p:cond delay="0"/>
                                          </p:stCondLst>
                                        </p:cTn>
                                        <p:tgtEl>
                                          <p:spTgt spid="14"/>
                                        </p:tgtEl>
                                        <p:attrNameLst>
                                          <p:attrName>style.visibility</p:attrName>
                                        </p:attrNameLst>
                                      </p:cBhvr>
                                      <p:to>
                                        <p:strVal val="visible"/>
                                      </p:to>
                                    </p:set>
                                  </p:childTnLst>
                                </p:cTn>
                              </p:par>
                            </p:childTnLst>
                          </p:cTn>
                        </p:par>
                        <p:par>
                          <p:cTn id="52" fill="hold" nodeType="afterGroup">
                            <p:stCondLst>
                              <p:cond delay="5500"/>
                            </p:stCondLst>
                            <p:childTnLst>
                              <p:par>
                                <p:cTn id="53" presetID="1" presetClass="entr" presetSubtype="0" fill="hold" nodeType="afterEffect">
                                  <p:stCondLst>
                                    <p:cond delay="0"/>
                                  </p:stCondLst>
                                  <p:childTnLst>
                                    <p:set>
                                      <p:cBhvr>
                                        <p:cTn id="54" dur="1" fill="hold">
                                          <p:stCondLst>
                                            <p:cond delay="0"/>
                                          </p:stCondLst>
                                        </p:cTn>
                                        <p:tgtEl>
                                          <p:spTgt spid="11"/>
                                        </p:tgtEl>
                                        <p:attrNameLst>
                                          <p:attrName>style.visibility</p:attrName>
                                        </p:attrNameLst>
                                      </p:cBhvr>
                                      <p:to>
                                        <p:strVal val="visible"/>
                                      </p:to>
                                    </p:set>
                                  </p:childTnLst>
                                </p:cTn>
                              </p:par>
                            </p:childTnLst>
                          </p:cTn>
                        </p:par>
                        <p:par>
                          <p:cTn id="55" fill="hold" nodeType="afterGroup">
                            <p:stCondLst>
                              <p:cond delay="5500"/>
                            </p:stCondLst>
                            <p:childTnLst>
                              <p:par>
                                <p:cTn id="56" presetID="35" presetClass="path" presetSubtype="0" accel="50000" decel="50000" fill="hold" nodeType="afterEffect">
                                  <p:stCondLst>
                                    <p:cond delay="0"/>
                                  </p:stCondLst>
                                  <p:childTnLst>
                                    <p:animMotion origin="layout" path="M 0.01875 -0.01458 L -0.00764 0.00485 " pathEditMode="relative" rAng="0" ptsTypes="AA">
                                      <p:cBhvr>
                                        <p:cTn id="57" dur="2000" fill="hold"/>
                                        <p:tgtEl>
                                          <p:spTgt spid="11"/>
                                        </p:tgtEl>
                                        <p:attrNameLst>
                                          <p:attrName>ppt_x</p:attrName>
                                          <p:attrName>ppt_y</p:attrName>
                                        </p:attrNameLst>
                                      </p:cBhvr>
                                      <p:rCtr x="-130000" y="100000"/>
                                    </p:animMotion>
                                  </p:childTnLst>
                                </p:cTn>
                              </p:par>
                            </p:childTnLst>
                          </p:cTn>
                        </p:par>
                        <p:par>
                          <p:cTn id="58" fill="hold" nodeType="afterGroup">
                            <p:stCondLst>
                              <p:cond delay="7500"/>
                            </p:stCondLst>
                            <p:childTnLst>
                              <p:par>
                                <p:cTn id="59" presetID="22" presetClass="entr" presetSubtype="2" fill="hold" grpId="0" nodeType="after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wipe(right)">
                                      <p:cBhvr>
                                        <p:cTn id="61" dur="500"/>
                                        <p:tgtEl>
                                          <p:spTgt spid="19"/>
                                        </p:tgtEl>
                                      </p:cBhvr>
                                    </p:animEffect>
                                  </p:childTnLst>
                                </p:cTn>
                              </p:par>
                            </p:childTnLst>
                          </p:cTn>
                        </p:par>
                        <p:par>
                          <p:cTn id="62" fill="hold" nodeType="afterGroup">
                            <p:stCondLst>
                              <p:cond delay="8000"/>
                            </p:stCondLst>
                            <p:childTnLst>
                              <p:par>
                                <p:cTn id="63" presetID="1" presetClass="entr" presetSubtype="0" fill="hold" nodeType="afterEffect">
                                  <p:stCondLst>
                                    <p:cond delay="0"/>
                                  </p:stCondLst>
                                  <p:childTnLst>
                                    <p:set>
                                      <p:cBhvr>
                                        <p:cTn id="64" dur="1" fill="hold">
                                          <p:stCondLst>
                                            <p:cond delay="0"/>
                                          </p:stCondLst>
                                        </p:cTn>
                                        <p:tgtEl>
                                          <p:spTgt spid="12"/>
                                        </p:tgtEl>
                                        <p:attrNameLst>
                                          <p:attrName>style.visibility</p:attrName>
                                        </p:attrNameLst>
                                      </p:cBhvr>
                                      <p:to>
                                        <p:strVal val="visible"/>
                                      </p:to>
                                    </p:set>
                                  </p:childTnLst>
                                </p:cTn>
                              </p:par>
                            </p:childTnLst>
                          </p:cTn>
                        </p:par>
                        <p:par>
                          <p:cTn id="65" fill="hold" nodeType="afterGroup">
                            <p:stCondLst>
                              <p:cond delay="8000"/>
                            </p:stCondLst>
                            <p:childTnLst>
                              <p:par>
                                <p:cTn id="66" presetID="35" presetClass="path" presetSubtype="0" accel="50000" decel="50000" fill="hold" nodeType="afterEffect">
                                  <p:stCondLst>
                                    <p:cond delay="0"/>
                                  </p:stCondLst>
                                  <p:childTnLst>
                                    <p:animMotion origin="layout" path="M 0.07865 -0.03748 L 0.00174 0.01203 " pathEditMode="relative" rAng="0" ptsTypes="AA">
                                      <p:cBhvr>
                                        <p:cTn id="67" dur="2000" fill="hold"/>
                                        <p:tgtEl>
                                          <p:spTgt spid="12"/>
                                        </p:tgtEl>
                                        <p:attrNameLst>
                                          <p:attrName>ppt_x</p:attrName>
                                          <p:attrName>ppt_y</p:attrName>
                                        </p:attrNameLst>
                                      </p:cBhvr>
                                      <p:rCtr x="-390000" y="250000"/>
                                    </p:animMotion>
                                  </p:childTnLst>
                                </p:cTn>
                              </p:par>
                            </p:childTnLst>
                          </p:cTn>
                        </p:par>
                        <p:par>
                          <p:cTn id="68" fill="hold" nodeType="afterGroup">
                            <p:stCondLst>
                              <p:cond delay="10000"/>
                            </p:stCondLst>
                            <p:childTnLst>
                              <p:par>
                                <p:cTn id="69" presetID="1" presetClass="entr" presetSubtype="0" fill="hold" grpId="0" nodeType="afterEffect">
                                  <p:stCondLst>
                                    <p:cond delay="0"/>
                                  </p:stCondLst>
                                  <p:childTnLst>
                                    <p:set>
                                      <p:cBhvr>
                                        <p:cTn id="7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8" grpId="0"/>
      <p:bldP spid="13" grpId="0"/>
      <p:bldP spid="14" grpId="0"/>
      <p:bldP spid="18" grpId="0" animBg="1"/>
      <p:bldP spid="19" grpId="0" animBg="1"/>
      <p:bldP spid="2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Consumer Spending</a:t>
            </a:r>
          </a:p>
        </p:txBody>
      </p:sp>
      <p:sp>
        <p:nvSpPr>
          <p:cNvPr id="14339" name="Rectangle 3"/>
          <p:cNvSpPr>
            <a:spLocks noGrp="1" noChangeArrowheads="1"/>
          </p:cNvSpPr>
          <p:nvPr>
            <p:ph idx="1"/>
          </p:nvPr>
        </p:nvSpPr>
        <p:spPr/>
        <p:txBody>
          <a:bodyPr/>
          <a:lstStyle/>
          <a:p>
            <a:pPr eaLnBrk="1" hangingPunct="1"/>
            <a:r>
              <a:rPr lang="en-US" altLang="en-US" sz="3200" dirty="0"/>
              <a:t>Consumer wealth</a:t>
            </a:r>
          </a:p>
          <a:p>
            <a:pPr eaLnBrk="1" hangingPunct="1"/>
            <a:r>
              <a:rPr lang="en-US" altLang="en-US" sz="3200" dirty="0"/>
              <a:t>Household borrowing</a:t>
            </a:r>
          </a:p>
          <a:p>
            <a:pPr eaLnBrk="1" hangingPunct="1"/>
            <a:r>
              <a:rPr lang="en-US" altLang="en-US" sz="3200" dirty="0"/>
              <a:t>Consumer expectations</a:t>
            </a:r>
          </a:p>
          <a:p>
            <a:pPr eaLnBrk="1" hangingPunct="1"/>
            <a:r>
              <a:rPr lang="en-US" altLang="en-US" sz="3200" dirty="0"/>
              <a:t>Personal taxes</a:t>
            </a:r>
          </a:p>
        </p:txBody>
      </p:sp>
      <p:sp>
        <p:nvSpPr>
          <p:cNvPr id="14340" name="TextBox 1"/>
          <p:cNvSpPr txBox="1">
            <a:spLocks noChangeArrowheads="1"/>
          </p:cNvSpPr>
          <p:nvPr/>
        </p:nvSpPr>
        <p:spPr bwMode="auto">
          <a:xfrm>
            <a:off x="0" y="6445249"/>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Investment Spending</a:t>
            </a:r>
          </a:p>
        </p:txBody>
      </p:sp>
      <p:sp>
        <p:nvSpPr>
          <p:cNvPr id="16387" name="Rectangle 3"/>
          <p:cNvSpPr>
            <a:spLocks noGrp="1" noChangeArrowheads="1"/>
          </p:cNvSpPr>
          <p:nvPr>
            <p:ph idx="1"/>
          </p:nvPr>
        </p:nvSpPr>
        <p:spPr/>
        <p:txBody>
          <a:bodyPr/>
          <a:lstStyle/>
          <a:p>
            <a:pPr eaLnBrk="1" hangingPunct="1"/>
            <a:r>
              <a:rPr lang="en-US" altLang="en-US" sz="3200" dirty="0"/>
              <a:t>Real interest rates</a:t>
            </a:r>
          </a:p>
          <a:p>
            <a:pPr eaLnBrk="1" hangingPunct="1"/>
            <a:r>
              <a:rPr lang="en-US" altLang="en-US" sz="3200" dirty="0"/>
              <a:t>Expected returns</a:t>
            </a:r>
          </a:p>
          <a:p>
            <a:pPr lvl="1" eaLnBrk="1" hangingPunct="1">
              <a:buClr>
                <a:schemeClr val="accent1"/>
              </a:buClr>
            </a:pPr>
            <a:r>
              <a:rPr lang="en-US" altLang="en-US" sz="3200" dirty="0"/>
              <a:t>Expectations about future business conditions</a:t>
            </a:r>
          </a:p>
          <a:p>
            <a:pPr lvl="1" eaLnBrk="1" hangingPunct="1">
              <a:buClr>
                <a:schemeClr val="accent1"/>
              </a:buClr>
            </a:pPr>
            <a:r>
              <a:rPr lang="en-US" altLang="en-US" sz="3200" dirty="0"/>
              <a:t>Technology</a:t>
            </a:r>
          </a:p>
          <a:p>
            <a:pPr lvl="1" eaLnBrk="1" hangingPunct="1">
              <a:buClr>
                <a:schemeClr val="accent1"/>
              </a:buClr>
            </a:pPr>
            <a:r>
              <a:rPr lang="en-US" altLang="en-US" sz="3200" dirty="0"/>
              <a:t>Degree of excess capacity</a:t>
            </a:r>
          </a:p>
          <a:p>
            <a:pPr lvl="1" eaLnBrk="1" hangingPunct="1">
              <a:buClr>
                <a:schemeClr val="accent1"/>
              </a:buClr>
            </a:pPr>
            <a:r>
              <a:rPr lang="en-US" altLang="en-US" sz="3200" dirty="0"/>
              <a:t>Business taxes</a:t>
            </a:r>
          </a:p>
        </p:txBody>
      </p:sp>
      <p:sp>
        <p:nvSpPr>
          <p:cNvPr id="16388" name="TextBox 1"/>
          <p:cNvSpPr txBox="1">
            <a:spLocks noChangeArrowheads="1"/>
          </p:cNvSpPr>
          <p:nvPr/>
        </p:nvSpPr>
        <p:spPr bwMode="auto">
          <a:xfrm>
            <a:off x="15875" y="6491288"/>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LO2</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Government Spending</a:t>
            </a:r>
          </a:p>
        </p:txBody>
      </p:sp>
      <p:sp>
        <p:nvSpPr>
          <p:cNvPr id="18435" name="Rectangle 3"/>
          <p:cNvSpPr>
            <a:spLocks noGrp="1" noChangeArrowheads="1"/>
          </p:cNvSpPr>
          <p:nvPr>
            <p:ph idx="1"/>
          </p:nvPr>
        </p:nvSpPr>
        <p:spPr/>
        <p:txBody>
          <a:bodyPr/>
          <a:lstStyle/>
          <a:p>
            <a:pPr eaLnBrk="1" hangingPunct="1"/>
            <a:r>
              <a:rPr lang="en-US" altLang="en-US" sz="3200" dirty="0"/>
              <a:t>Government spending increases</a:t>
            </a:r>
          </a:p>
          <a:p>
            <a:pPr lvl="1" eaLnBrk="1" hangingPunct="1">
              <a:buClr>
                <a:schemeClr val="accent1"/>
              </a:buClr>
            </a:pPr>
            <a:r>
              <a:rPr lang="en-US" altLang="en-US" sz="3200" dirty="0"/>
              <a:t>Aggregate demand increases (as long as interest rates and tax rates do not change)</a:t>
            </a:r>
          </a:p>
          <a:p>
            <a:pPr lvl="1" eaLnBrk="1" hangingPunct="1">
              <a:buClr>
                <a:schemeClr val="accent1"/>
              </a:buClr>
            </a:pPr>
            <a:r>
              <a:rPr lang="en-US" altLang="en-US" sz="3200" dirty="0"/>
              <a:t>More transportation projects</a:t>
            </a:r>
          </a:p>
          <a:p>
            <a:pPr eaLnBrk="1" hangingPunct="1"/>
            <a:r>
              <a:rPr lang="en-US" altLang="en-US" sz="3200" dirty="0"/>
              <a:t>Government spending decreases</a:t>
            </a:r>
          </a:p>
          <a:p>
            <a:pPr lvl="1" eaLnBrk="1" hangingPunct="1">
              <a:buClr>
                <a:schemeClr val="accent1"/>
              </a:buClr>
            </a:pPr>
            <a:r>
              <a:rPr lang="en-US" altLang="en-US" sz="3200" dirty="0"/>
              <a:t>Aggregate demand decreases</a:t>
            </a:r>
          </a:p>
          <a:p>
            <a:pPr lvl="1" eaLnBrk="1" hangingPunct="1">
              <a:buClr>
                <a:schemeClr val="accent1"/>
              </a:buClr>
            </a:pPr>
            <a:r>
              <a:rPr lang="en-US" altLang="en-US" sz="3200" dirty="0"/>
              <a:t>Less military spending</a:t>
            </a:r>
          </a:p>
        </p:txBody>
      </p:sp>
      <p:sp>
        <p:nvSpPr>
          <p:cNvPr id="18436" name="TextBox 2"/>
          <p:cNvSpPr txBox="1">
            <a:spLocks noChangeArrowheads="1"/>
          </p:cNvSpPr>
          <p:nvPr/>
        </p:nvSpPr>
        <p:spPr bwMode="auto">
          <a:xfrm>
            <a:off x="0" y="6477000"/>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LO2</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Net Export Spending</a:t>
            </a:r>
          </a:p>
        </p:txBody>
      </p:sp>
      <p:sp>
        <p:nvSpPr>
          <p:cNvPr id="20483" name="Rectangle 3"/>
          <p:cNvSpPr>
            <a:spLocks noGrp="1" noChangeArrowheads="1"/>
          </p:cNvSpPr>
          <p:nvPr>
            <p:ph idx="1"/>
          </p:nvPr>
        </p:nvSpPr>
        <p:spPr/>
        <p:txBody>
          <a:bodyPr/>
          <a:lstStyle/>
          <a:p>
            <a:pPr eaLnBrk="1" hangingPunct="1"/>
            <a:r>
              <a:rPr lang="en-US" altLang="en-US" sz="3200" dirty="0"/>
              <a:t>National income abroad</a:t>
            </a:r>
          </a:p>
          <a:p>
            <a:pPr eaLnBrk="1" hangingPunct="1"/>
            <a:r>
              <a:rPr lang="en-US" altLang="en-US" sz="3200" dirty="0"/>
              <a:t>Exchange rates</a:t>
            </a:r>
          </a:p>
          <a:p>
            <a:pPr lvl="1" eaLnBrk="1" hangingPunct="1">
              <a:buClr>
                <a:schemeClr val="accent1"/>
              </a:buClr>
            </a:pPr>
            <a:r>
              <a:rPr lang="en-US" altLang="en-US" sz="3200" dirty="0"/>
              <a:t>Dollar depreciation</a:t>
            </a:r>
          </a:p>
          <a:p>
            <a:pPr lvl="1" eaLnBrk="1" hangingPunct="1">
              <a:buClr>
                <a:schemeClr val="accent1"/>
              </a:buClr>
            </a:pPr>
            <a:r>
              <a:rPr lang="en-US" altLang="en-US" sz="3200" dirty="0"/>
              <a:t>Dollar appreciation</a:t>
            </a:r>
          </a:p>
        </p:txBody>
      </p:sp>
      <p:sp>
        <p:nvSpPr>
          <p:cNvPr id="20484" name="TextBox 1"/>
          <p:cNvSpPr txBox="1">
            <a:spLocks noChangeArrowheads="1"/>
          </p:cNvSpPr>
          <p:nvPr/>
        </p:nvSpPr>
        <p:spPr bwMode="auto">
          <a:xfrm>
            <a:off x="0" y="6477000"/>
            <a:ext cx="1066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LO2</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 Office Color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ahoma"/>
        <a:ea typeface=""/>
        <a:cs typeface=""/>
      </a:majorFont>
      <a:minorFont>
        <a:latin typeface="Calibri"/>
        <a:ea typeface=""/>
        <a:cs typeface=""/>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Adjacency - Office Colors" id="{B1709EEF-8A2A-493D-BD1E-8A1E2C64C97E}" vid="{A56F7D82-2F02-47CE-B017-F41FC9221C8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 - Office Colors</Template>
  <TotalTime>991</TotalTime>
  <Words>3674</Words>
  <Application>Microsoft Office PowerPoint</Application>
  <PresentationFormat>On-screen Show (4:3)</PresentationFormat>
  <Paragraphs>341</Paragraphs>
  <Slides>26</Slides>
  <Notes>26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MS PGothic</vt:lpstr>
      <vt:lpstr>Arial</vt:lpstr>
      <vt:lpstr>Calibri</vt:lpstr>
      <vt:lpstr>Tahoma</vt:lpstr>
      <vt:lpstr>Times New Roman</vt:lpstr>
      <vt:lpstr>Wingdings</vt:lpstr>
      <vt:lpstr>Adjacency - Office Colors</vt:lpstr>
      <vt:lpstr>Chapter 32</vt:lpstr>
      <vt:lpstr>Aggregate Demand</vt:lpstr>
      <vt:lpstr>Aggregate Demand Curve</vt:lpstr>
      <vt:lpstr>Changes in Aggregate Demand</vt:lpstr>
      <vt:lpstr>Changes in Aggregate Demand Continued</vt:lpstr>
      <vt:lpstr>Consumer Spending</vt:lpstr>
      <vt:lpstr>Investment Spending</vt:lpstr>
      <vt:lpstr>Government Spending</vt:lpstr>
      <vt:lpstr>Net Export Spending</vt:lpstr>
      <vt:lpstr>Aggregate Supply</vt:lpstr>
      <vt:lpstr>Aggregate Supply: Immediate Short Run</vt:lpstr>
      <vt:lpstr>Aggregate Supply: Short Run</vt:lpstr>
      <vt:lpstr>Aggregate Supply: Long Run</vt:lpstr>
      <vt:lpstr>Changes in Aggregate Supply</vt:lpstr>
      <vt:lpstr>Changes in Aggregate Supply Continued</vt:lpstr>
      <vt:lpstr>Input Prices</vt:lpstr>
      <vt:lpstr>Productivity</vt:lpstr>
      <vt:lpstr>Legal-Institutional Environment</vt:lpstr>
      <vt:lpstr>Equilibrium</vt:lpstr>
      <vt:lpstr>Changes in Equilibrium</vt:lpstr>
      <vt:lpstr>Decreases in AD: Recession</vt:lpstr>
      <vt:lpstr>Decreases in AD: Recession Continued</vt:lpstr>
      <vt:lpstr>Decreases in AS: Cost-Push Inflation</vt:lpstr>
      <vt:lpstr>Increases in AS:  Full-Employment</vt:lpstr>
      <vt:lpstr>Stimulus and the Great Recession</vt:lpstr>
      <vt:lpstr>Stimulus and the Great Recession Continued</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Aggregate Demand and Aggregate Supply</dc:title>
  <dc:creator>Stephanie</dc:creator>
  <cp:lastModifiedBy>mlarmon</cp:lastModifiedBy>
  <cp:revision>141</cp:revision>
  <dcterms:created xsi:type="dcterms:W3CDTF">2010-11-06T18:20:54Z</dcterms:created>
  <dcterms:modified xsi:type="dcterms:W3CDTF">2017-05-04T16:32:12Z</dcterms:modified>
</cp:coreProperties>
</file>