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4"/>
  </p:notesMasterIdLst>
  <p:handoutMasterIdLst>
    <p:handoutMasterId r:id="rId35"/>
  </p:handoutMasterIdLst>
  <p:sldIdLst>
    <p:sldId id="256" r:id="rId2"/>
    <p:sldId id="257" r:id="rId3"/>
    <p:sldId id="289" r:id="rId4"/>
    <p:sldId id="259" r:id="rId5"/>
    <p:sldId id="260" r:id="rId6"/>
    <p:sldId id="261" r:id="rId7"/>
    <p:sldId id="262" r:id="rId8"/>
    <p:sldId id="270" r:id="rId9"/>
    <p:sldId id="271" r:id="rId10"/>
    <p:sldId id="272" r:id="rId11"/>
    <p:sldId id="273" r:id="rId12"/>
    <p:sldId id="274" r:id="rId13"/>
    <p:sldId id="290" r:id="rId14"/>
    <p:sldId id="295" r:id="rId15"/>
    <p:sldId id="277" r:id="rId16"/>
    <p:sldId id="275" r:id="rId17"/>
    <p:sldId id="294" r:id="rId18"/>
    <p:sldId id="264" r:id="rId19"/>
    <p:sldId id="278" r:id="rId20"/>
    <p:sldId id="292" r:id="rId21"/>
    <p:sldId id="293" r:id="rId22"/>
    <p:sldId id="279" r:id="rId23"/>
    <p:sldId id="280" r:id="rId24"/>
    <p:sldId id="268" r:id="rId25"/>
    <p:sldId id="282" r:id="rId26"/>
    <p:sldId id="283" r:id="rId27"/>
    <p:sldId id="269" r:id="rId28"/>
    <p:sldId id="284" r:id="rId29"/>
    <p:sldId id="285" r:id="rId30"/>
    <p:sldId id="286" r:id="rId31"/>
    <p:sldId id="287" r:id="rId32"/>
    <p:sldId id="288"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 initials="AW" lastIdx="4" clrIdx="0">
    <p:extLst>
      <p:ext uri="{19B8F6BF-5375-455C-9EA6-DF929625EA0E}">
        <p15:presenceInfo xmlns:p15="http://schemas.microsoft.com/office/powerpoint/2012/main" userId="A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859C"/>
    <a:srgbClr val="FFFFCC"/>
    <a:srgbClr val="FF9900"/>
    <a:srgbClr val="0066FF"/>
    <a:srgbClr val="BE7DFF"/>
    <a:srgbClr val="CC99FF"/>
    <a:srgbClr val="FFCC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autoAdjust="0"/>
    <p:restoredTop sz="75000" autoAdjust="0"/>
  </p:normalViewPr>
  <p:slideViewPr>
    <p:cSldViewPr>
      <p:cViewPr varScale="1">
        <p:scale>
          <a:sx n="67" d="100"/>
          <a:sy n="67" d="100"/>
        </p:scale>
        <p:origin x="2179"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22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117" tIns="46058" rIns="92117" bIns="46058" rtlCol="0"/>
          <a:lstStyle>
            <a:lvl1pPr algn="l" eaLnBrk="1" hangingPunct="1">
              <a:defRPr sz="1200">
                <a:latin typeface="Arial" pitchFamily="34" charset="0"/>
                <a:ea typeface="+mn-ea"/>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2117" tIns="46058" rIns="92117" bIns="46058" numCol="1" anchor="t" anchorCtr="0" compatLnSpc="1">
            <a:prstTxWarp prst="textNoShape">
              <a:avLst/>
            </a:prstTxWarp>
          </a:bodyPr>
          <a:lstStyle>
            <a:lvl1pPr algn="r" eaLnBrk="1" hangingPunct="1">
              <a:defRPr sz="1200" smtClean="0"/>
            </a:lvl1pPr>
          </a:lstStyle>
          <a:p>
            <a:pPr>
              <a:defRPr/>
            </a:pPr>
            <a:fld id="{645A5A29-7A01-422B-BC8A-1A7D1D2DE6F3}" type="datetimeFigureOut">
              <a:rPr lang="en-US" altLang="en-US"/>
              <a:pPr>
                <a:defRPr/>
              </a:pPr>
              <a:t>5/3/2017</a:t>
            </a:fld>
            <a:endParaRPr lang="en-US" alt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2117" tIns="46058" rIns="92117" bIns="46058" rtlCol="0" anchor="b"/>
          <a:lstStyle>
            <a:lvl1pPr algn="l" eaLnBrk="1" hangingPunct="1">
              <a:defRPr sz="1200">
                <a:latin typeface="Arial"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117" tIns="46058" rIns="92117" bIns="46058" numCol="1" anchor="b" anchorCtr="0" compatLnSpc="1">
            <a:prstTxWarp prst="textNoShape">
              <a:avLst/>
            </a:prstTxWarp>
          </a:bodyPr>
          <a:lstStyle>
            <a:lvl1pPr algn="r" eaLnBrk="1" hangingPunct="1">
              <a:defRPr sz="1200" smtClean="0"/>
            </a:lvl1pPr>
          </a:lstStyle>
          <a:p>
            <a:pPr>
              <a:defRPr/>
            </a:pPr>
            <a:fld id="{4CCD0172-947C-422D-82C9-16A7199C49A2}" type="slidenum">
              <a:rPr lang="en-US" altLang="en-US"/>
              <a:pPr>
                <a:defRPr/>
              </a:pPr>
              <a:t>‹#›</a:t>
            </a:fld>
            <a:endParaRPr lang="en-US" altLang="en-US" dirty="0"/>
          </a:p>
        </p:txBody>
      </p:sp>
    </p:spTree>
    <p:extLst>
      <p:ext uri="{BB962C8B-B14F-4D97-AF65-F5344CB8AC3E}">
        <p14:creationId xmlns:p14="http://schemas.microsoft.com/office/powerpoint/2010/main" val="201593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eaLnBrk="1" hangingPunct="1">
              <a:defRPr sz="1200">
                <a:latin typeface="Arial" charset="0"/>
                <a:ea typeface="+mn-ea"/>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eaLnBrk="1" hangingPunct="1">
              <a:defRPr sz="1200" smtClean="0"/>
            </a:lvl1pPr>
          </a:lstStyle>
          <a:p>
            <a:pPr>
              <a:defRPr/>
            </a:pPr>
            <a:fld id="{400BCD2F-1C84-4C2C-BBCB-713EB6F76E77}" type="slidenum">
              <a:rPr lang="en-US" altLang="en-US"/>
              <a:pPr>
                <a:defRPr/>
              </a:pPr>
              <a:t>‹#›</a:t>
            </a:fld>
            <a:endParaRPr lang="en-US" altLang="en-US" dirty="0"/>
          </a:p>
        </p:txBody>
      </p:sp>
    </p:spTree>
    <p:extLst>
      <p:ext uri="{BB962C8B-B14F-4D97-AF65-F5344CB8AC3E}">
        <p14:creationId xmlns:p14="http://schemas.microsoft.com/office/powerpoint/2010/main" val="3023958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j-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2CED4D7-2458-46CE-8410-494877C1E397}" type="slidenum">
              <a:rPr lang="en-US" altLang="en-US"/>
              <a:pPr/>
              <a:t>1</a:t>
            </a:fld>
            <a:endParaRPr lang="en-US"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chapter previews the business cycle, unemployment, and inflation. It is an important chapter as it sets the stage for the analytical presentation in later chapters.</a:t>
            </a:r>
          </a:p>
        </p:txBody>
      </p:sp>
    </p:spTree>
    <p:extLst>
      <p:ext uri="{BB962C8B-B14F-4D97-AF65-F5344CB8AC3E}">
        <p14:creationId xmlns:p14="http://schemas.microsoft.com/office/powerpoint/2010/main" val="37216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8D79FB-9035-4462-9E85-C85406965349}" type="slidenum">
              <a:rPr lang="en-US" altLang="en-US"/>
              <a:pPr/>
              <a:t>10</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Frictional unemployment is regarded as somewhat desirable, because it indicates that there is mobility as people change or seek jobs. Frictional unemployment is usually a short term type of unemployment. Structural unemployment occurs when certain skills become obsolete or geographic distribution of jobs changes. This can be a long-term type of unemployment. Cyclical unemployment is caused by the recession phase of the business cycle. As firms respond to insufficient demand for their goods and services, output and employment are reduced.</a:t>
            </a:r>
          </a:p>
          <a:p>
            <a:r>
              <a:rPr lang="en-US" altLang="en-US" dirty="0"/>
              <a:t>Extreme unemployment during the Great Depression (25 percent in 1933) is an example of cyclical unemployment.</a:t>
            </a:r>
          </a:p>
          <a:p>
            <a:r>
              <a:rPr lang="en-US" altLang="en-US" dirty="0"/>
              <a:t>It is sometimes not clear which type describes a person’s unemployment circumstances.</a:t>
            </a:r>
          </a:p>
        </p:txBody>
      </p:sp>
    </p:spTree>
    <p:extLst>
      <p:ext uri="{BB962C8B-B14F-4D97-AF65-F5344CB8AC3E}">
        <p14:creationId xmlns:p14="http://schemas.microsoft.com/office/powerpoint/2010/main" val="250848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C4EAA73-2DBA-4072-B173-44C8A852438D}" type="slidenum">
              <a:rPr lang="en-US" altLang="en-US"/>
              <a:pPr/>
              <a:t>11</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Full employment does not mean zero unemployment, but it does mean that cyclical unemployment is zero. The full employment-unemployment rate is equal to the total frictional and structural unemployment because these types of unemployment are always occurring and are a natural part of our economy. The full employment rate of unemployment is also referred to as the natural rate of unemployment.</a:t>
            </a:r>
          </a:p>
          <a:p>
            <a:r>
              <a:rPr lang="en-US" altLang="en-US" dirty="0"/>
              <a:t>The natural rate is achieved when labor markets are in-balance; the number of job seekers equals the number of job vacancies. The natural rate of unemployment is not fixed but depends on the demographic makeup of the labor force and the laws and customs of the nation.</a:t>
            </a:r>
          </a:p>
        </p:txBody>
      </p:sp>
    </p:spTree>
    <p:extLst>
      <p:ext uri="{BB962C8B-B14F-4D97-AF65-F5344CB8AC3E}">
        <p14:creationId xmlns:p14="http://schemas.microsoft.com/office/powerpoint/2010/main" val="2490946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7FE340-EAEF-4D84-9140-0DA428E9D467}" type="slidenum">
              <a:rPr lang="en-US" altLang="en-US"/>
              <a:pPr/>
              <a:t>12</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GDP gap is the difference between potential and actual GDP where potential GDP reflects the level of GDP associated with the natural rate of unemployment. Economist Arthur Okun quantified the relationship between unemployment and GDP as follows: For every 1 percent of unemployment above the natural rate, a negative GDP gap of about 2 percent occurs. This is known as “Okun’s law.” This means that the country is producing below what could potentially be produced, given our resources and level of technology. You might liken this to operating inside of the PPC if you covered the Production Possibilities Model.</a:t>
            </a:r>
          </a:p>
        </p:txBody>
      </p:sp>
    </p:spTree>
    <p:extLst>
      <p:ext uri="{BB962C8B-B14F-4D97-AF65-F5344CB8AC3E}">
        <p14:creationId xmlns:p14="http://schemas.microsoft.com/office/powerpoint/2010/main" val="335211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2573686-9152-4E37-812D-7D565C1F44A0}" type="slidenum">
              <a:rPr lang="en-US" altLang="en-US"/>
              <a:pPr/>
              <a:t>13</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figure shows the actual and potential real GDP and the unemployment rate from 1995-2015. (a) The difference between actual and potential GDP is the GDP gap. A negative GDP gap measures the output the economy sacrifices when actual GDP falls short of potential GDP. A positive GDP gap indicates that actual GDP is above potential GDP. (b) A high unemployment rate means a large GDP gap (negative), and a low unemployment rate means a small or even positive GDP gap.</a:t>
            </a:r>
          </a:p>
        </p:txBody>
      </p:sp>
    </p:spTree>
    <p:extLst>
      <p:ext uri="{BB962C8B-B14F-4D97-AF65-F5344CB8AC3E}">
        <p14:creationId xmlns:p14="http://schemas.microsoft.com/office/powerpoint/2010/main" val="145023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high unemployment rate means a large GDP gap, and a low unemployment rate means a small or even positive GDP gap.</a:t>
            </a:r>
          </a:p>
          <a:p>
            <a:endParaRPr lang="en-US" altLang="en-US" dirty="0"/>
          </a:p>
        </p:txBody>
      </p:sp>
    </p:spTree>
    <p:extLst>
      <p:ext uri="{BB962C8B-B14F-4D97-AF65-F5344CB8AC3E}">
        <p14:creationId xmlns:p14="http://schemas.microsoft.com/office/powerpoint/2010/main" val="267606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A39938-069B-46AF-ACDD-085134E26656}" type="slidenum">
              <a:rPr lang="en-US" altLang="en-US"/>
              <a:pPr/>
              <a:t>15</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Unequal burdens of unemployment exist, see the next slide for the table of data. Rates are lower for white collar workers. Teenagers have the highest unemployment rates. African-Americans have higher unemployment rates than whites. Rates for males and females are comparable, though females currently have a lower unemployment rate. Less educated workers, on average, have higher unemployment rates than workers with more education. The “long term” (15 weeks or more) unemployment rate is much lower than the overall rate, although it increased from 1.5% in 2007 to 4.7% in 2009.</a:t>
            </a:r>
          </a:p>
          <a:p>
            <a:endParaRPr lang="en-US" altLang="en-US" dirty="0"/>
          </a:p>
        </p:txBody>
      </p:sp>
    </p:spTree>
    <p:extLst>
      <p:ext uri="{BB962C8B-B14F-4D97-AF65-F5344CB8AC3E}">
        <p14:creationId xmlns:p14="http://schemas.microsoft.com/office/powerpoint/2010/main" val="417623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23A94CC-C9F2-4C6D-B308-8A8D7B3E069F}" type="slidenum">
              <a:rPr lang="en-US" altLang="en-US"/>
              <a:pPr/>
              <a:t>16</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table illustrates civilian labor force data for people age 25 or over. As you can see, the overall unemployment rate was 4.6 percent in 2007, and 9.3 percent in 2009.</a:t>
            </a:r>
          </a:p>
        </p:txBody>
      </p:sp>
    </p:spTree>
    <p:extLst>
      <p:ext uri="{BB962C8B-B14F-4D97-AF65-F5344CB8AC3E}">
        <p14:creationId xmlns:p14="http://schemas.microsoft.com/office/powerpoint/2010/main" val="292568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C5595C2-1194-417E-8144-D8F92696C67D}" type="slidenum">
              <a:rPr lang="en-US" altLang="en-US"/>
              <a:pPr/>
              <a:t>17</a:t>
            </a:fld>
            <a:endParaRPr lang="en-US" altLang="en-US" dirty="0"/>
          </a:p>
        </p:txBody>
      </p:sp>
      <p:sp>
        <p:nvSpPr>
          <p:cNvPr id="3993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defRPr/>
            </a:pPr>
            <a:r>
              <a:rPr lang="en-US" dirty="0">
                <a:latin typeface="+mn-lt"/>
                <a:ea typeface="+mn-ea"/>
              </a:rPr>
              <a:t>Severe unemployment is socially catastrophic as it occurs at the individual level and spreads throughout society.</a:t>
            </a:r>
          </a:p>
        </p:txBody>
      </p:sp>
    </p:spTree>
    <p:extLst>
      <p:ext uri="{BB962C8B-B14F-4D97-AF65-F5344CB8AC3E}">
        <p14:creationId xmlns:p14="http://schemas.microsoft.com/office/powerpoint/2010/main" val="1327272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0A7D82-0B99-46C4-99DE-1B33CA659DA4}" type="slidenum">
              <a:rPr lang="en-US" altLang="en-US"/>
              <a:pPr/>
              <a:t>18</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Global Perspective shows the unemployment rates in five industrialized nations, 2004-2014. Compared with Italy, France, and Germany, the United States has had a relatively low unemployment rate in recent years.</a:t>
            </a:r>
          </a:p>
        </p:txBody>
      </p:sp>
    </p:spTree>
    <p:extLst>
      <p:ext uri="{BB962C8B-B14F-4D97-AF65-F5344CB8AC3E}">
        <p14:creationId xmlns:p14="http://schemas.microsoft.com/office/powerpoint/2010/main" val="141054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4C201C-A476-41C6-B542-08263A57DAA4}" type="slidenum">
              <a:rPr lang="en-US" altLang="en-US"/>
              <a:pPr/>
              <a:t>19</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Not all prices rise at the same rate, and some prices may stay constant while other prices fall. Reduced purchasing power means that each dollar of income will buy fewer items than before. The CPI-U is the most commonly reported measure of inflation. The main index used to measure inflation is the Consumer Price Index (CPI). The CPI-U is the measure the media reports. This is the CPI for all urban consumers and thought to cover 87% of our population’s purchasing experiences. There are other price indexes reported by the BLS and each is important to different groups. For example, there is the CPI-W, the CPI-C, the PPI etc. To measure inflation, subtract last year’s price index from this year’s price index and divide by last year’s index. Finally, multiply by 100 to express as a percentage.</a:t>
            </a:r>
          </a:p>
          <a:p>
            <a:r>
              <a:rPr lang="en-US" altLang="en-US" dirty="0"/>
              <a:t>In this numerical example, using CPI data for 2014, there is a price index of 236.7 and 2013 has a price index of 233.0. You can calculate the inflation rate and find it is 1.6%. The BLS rounds to the tenths decimal place. “Rule of 70” permits quick calculation of the time it takes the price level to double: Divide 70 by the percentage rate of inflation and the result is the approximate number of years for the price level to double. Here the inflation rate is 1.6% so divide 70 by 1.6 and you get the number 43.75. Therefore, it would take about 44 years for prices to double at that rate of inflation. If the inflation rate is 7 percent, then it will take about ten years for prices to double.</a:t>
            </a:r>
          </a:p>
        </p:txBody>
      </p:sp>
    </p:spTree>
    <p:extLst>
      <p:ext uri="{BB962C8B-B14F-4D97-AF65-F5344CB8AC3E}">
        <p14:creationId xmlns:p14="http://schemas.microsoft.com/office/powerpoint/2010/main" val="362533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6FEC32-947E-4F4E-917F-0CA69DE9B7C6}" type="slidenum">
              <a:rPr lang="en-US" altLang="en-US"/>
              <a:pPr/>
              <a:t>2</a:t>
            </a:fld>
            <a:endParaRPr lang="en-US" altLang="en-US" dirty="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Business cycles are alternating increases and decreases in economic activity over time. Each business cycle consists of four phases. A peak is when business activity reaches a temporary maximum with full employment and near-capacity output. A recession is a decline in total output, income, employment, and trade lasting six months or more; this is sometimes referred to as an economic contraction. The trough is the bottom of the recession period and the expansion is when output and employment are recovering and expanding toward the full employment level.</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43019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6B37178-DC05-45F8-8F95-5FD7F98F05D1}" type="slidenum">
              <a:rPr lang="en-US" altLang="en-US"/>
              <a:pPr/>
              <a:t>20</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global perspective shows the inflation rates of five different countries. You can see that for the United States the inflation rate has been generally slightly higher than the other countries.</a:t>
            </a:r>
          </a:p>
        </p:txBody>
      </p:sp>
    </p:spTree>
    <p:extLst>
      <p:ext uri="{BB962C8B-B14F-4D97-AF65-F5344CB8AC3E}">
        <p14:creationId xmlns:p14="http://schemas.microsoft.com/office/powerpoint/2010/main" val="113353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C77F1A-626B-4DBB-B1A3-AF5ABAE3D050}" type="slidenum">
              <a:rPr lang="en-US" altLang="en-US"/>
              <a:pPr/>
              <a:t>21</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shows the inflation rate in the U.S. from 1960 to 2015.</a:t>
            </a:r>
          </a:p>
        </p:txBody>
      </p:sp>
    </p:spTree>
    <p:extLst>
      <p:ext uri="{BB962C8B-B14F-4D97-AF65-F5344CB8AC3E}">
        <p14:creationId xmlns:p14="http://schemas.microsoft.com/office/powerpoint/2010/main" val="3664701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AF93E2-BD64-4D21-B50B-A61F6AAA6757}" type="slidenum">
              <a:rPr lang="en-US" altLang="en-US"/>
              <a:pPr/>
              <a:t>22</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Demand-pull inflation is a result of spending increasing faster than production. It is often described as “too much spending chasing too few goods.”</a:t>
            </a:r>
          </a:p>
          <a:p>
            <a:pPr eaLnBrk="1" hangingPunct="1"/>
            <a:r>
              <a:rPr lang="en-US" altLang="en-US" dirty="0"/>
              <a:t>Cost-push inflation occurs as prices rise because of a rise in per-unit production costs (Unit cost = total input cost/units of output).</a:t>
            </a:r>
          </a:p>
          <a:p>
            <a:pPr eaLnBrk="1" hangingPunct="1"/>
            <a:r>
              <a:rPr lang="en-US" altLang="en-US" dirty="0"/>
              <a:t>In cost-push inflation, prices rise but output falls. Rising costs reduce profits and reduce the amount of output producers are willing to supply at the existing price level. As a result, the economy’s supply of goods and services declines and the price level rises. Supply shocks have been the major source of cost-push inflation. These typically occur with dramatic increases in the price of raw materials or energy.</a:t>
            </a:r>
          </a:p>
          <a:p>
            <a:pPr eaLnBrk="1" hangingPunct="1"/>
            <a:endParaRPr lang="en-US" altLang="en-US" dirty="0"/>
          </a:p>
        </p:txBody>
      </p:sp>
    </p:spTree>
    <p:extLst>
      <p:ext uri="{BB962C8B-B14F-4D97-AF65-F5344CB8AC3E}">
        <p14:creationId xmlns:p14="http://schemas.microsoft.com/office/powerpoint/2010/main" val="3854478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FA7A26-35C2-4656-8D96-2E6B39688267}" type="slidenum">
              <a:rPr lang="en-US" altLang="en-US"/>
              <a:pPr/>
              <a:t>23</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It is difficult to distinguish between the causes of inflation, although cost-push will die out in a recession if spending does not also rise. Because food (like oranges) and energy products (like gasoline) prices are subject to wide swings that can be temporary in nature, the BLS also reports the core CPI which is the CPI less food and energy. The policy makers are mainly interested in whether the underlying core CPI is rising and how quickly. Based on that analysis, they may take measures to try to stop it.</a:t>
            </a:r>
          </a:p>
        </p:txBody>
      </p:sp>
    </p:spTree>
    <p:extLst>
      <p:ext uri="{BB962C8B-B14F-4D97-AF65-F5344CB8AC3E}">
        <p14:creationId xmlns:p14="http://schemas.microsoft.com/office/powerpoint/2010/main" val="2207917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3945D3B-1991-4A48-B19B-E36218FDAB3B}" type="slidenum">
              <a:rPr lang="en-US" altLang="en-US"/>
              <a:pPr/>
              <a:t>24</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Nominal income is the number of dollars received as wages, rent, interest, or profit. Real income refers to the purchasing power of your income (how much can actually be purchased with your income). Anticipated inflation is much less harmful than unanticipated inflation. Real income can decrease even with an increase in nominal income if the inflation rate is higher than the increase in nominal income.</a:t>
            </a:r>
          </a:p>
        </p:txBody>
      </p:sp>
    </p:spTree>
    <p:extLst>
      <p:ext uri="{BB962C8B-B14F-4D97-AF65-F5344CB8AC3E}">
        <p14:creationId xmlns:p14="http://schemas.microsoft.com/office/powerpoint/2010/main" val="241228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C6E3EED-F6EC-4ED7-8770-B310732565DF}" type="slidenum">
              <a:rPr lang="en-US" altLang="en-US"/>
              <a:pPr/>
              <a:t>25</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Harm from unanticipated inflation causes real incomes and wealth to be redistributed. Were the inflation to be expected, people could plan ahead for it. Those expecting inflation may be able to adjust their work or spending activities to avoid or lessen the effects. Unanticipated inflation has stronger impacts. Fixed income groups will be hurt because their real income suffers. Their nominal income does not rise with prices. Savers will be hurt by unanticipated inflation because interest rate returns may not cover the cost of inflation. Their savings will lose purchasing power. Creditors (or lenders) can be harmed by unanticipated inflation. Interest on payments received may be less than the inflation rate and loan payments will have less purchasing power for the lender when the lender did not correctly anticipate and account for inflation.</a:t>
            </a:r>
          </a:p>
        </p:txBody>
      </p:sp>
    </p:spTree>
    <p:extLst>
      <p:ext uri="{BB962C8B-B14F-4D97-AF65-F5344CB8AC3E}">
        <p14:creationId xmlns:p14="http://schemas.microsoft.com/office/powerpoint/2010/main" val="1606560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BF17BF-3EDB-409E-92E1-DAF379A379B2}" type="slidenum">
              <a:rPr lang="en-US" altLang="en-US"/>
              <a:pPr/>
              <a:t>26</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inflation is anticipated, the effects of inflation may be less severe, since wage and pension contracts may have inflation clauses (Cost-of-living adjustments) built in, and interest rates will be high enough to cover the cost of inflation to savers and lenders. Debtors (borrowers) can be helped because interest payments may be less than the inflation rate, so borrowers receive “dear” money and are paying back “cheap” dollars.</a:t>
            </a:r>
          </a:p>
        </p:txBody>
      </p:sp>
    </p:spTree>
    <p:extLst>
      <p:ext uri="{BB962C8B-B14F-4D97-AF65-F5344CB8AC3E}">
        <p14:creationId xmlns:p14="http://schemas.microsoft.com/office/powerpoint/2010/main" val="94602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B091E28-ED1A-4801-A649-52498C9C9CAE}" type="slidenum">
              <a:rPr lang="en-US" altLang="en-US"/>
              <a:pPr/>
              <a:t>27</a:t>
            </a:fld>
            <a:endParaRPr lang="en-US" alt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inflation is anticipated, individuals can plan ahead mitigating the effects of inflation.</a:t>
            </a:r>
          </a:p>
          <a:p>
            <a:pPr eaLnBrk="1" hangingPunct="1"/>
            <a:r>
              <a:rPr lang="en-US" altLang="en-US" dirty="0"/>
              <a:t>“Inflation premium” is the amount that the interest rate is raised to cover effects of anticipated inflation.</a:t>
            </a:r>
          </a:p>
          <a:p>
            <a:pPr eaLnBrk="1" hangingPunct="1"/>
            <a:r>
              <a:rPr lang="en-US" altLang="en-US" dirty="0"/>
              <a:t>“Real interest rate” is defined as the nominal rate minus the inflation premium.</a:t>
            </a:r>
          </a:p>
        </p:txBody>
      </p:sp>
    </p:spTree>
    <p:extLst>
      <p:ext uri="{BB962C8B-B14F-4D97-AF65-F5344CB8AC3E}">
        <p14:creationId xmlns:p14="http://schemas.microsoft.com/office/powerpoint/2010/main" val="226599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AEBD9C-6B27-402F-9AE1-E1B8893BC84C}" type="slidenum">
              <a:rPr lang="en-US" altLang="en-US"/>
              <a:pPr/>
              <a:t>28</a:t>
            </a:fld>
            <a:endParaRPr lang="en-US" alt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shows the inflation premium and nominal and real interest rates. The inflation premium — the expected rate of inflation — gets built into the nominal interest rate. Here, the nominal interest rate of 11 percent comprises the real interest rate of 5 percent plus the inflation premium of 6 percent.</a:t>
            </a:r>
          </a:p>
        </p:txBody>
      </p:sp>
    </p:spTree>
    <p:extLst>
      <p:ext uri="{BB962C8B-B14F-4D97-AF65-F5344CB8AC3E}">
        <p14:creationId xmlns:p14="http://schemas.microsoft.com/office/powerpoint/2010/main" val="1366546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528F07-933E-4ED1-8267-B5A280AB9F06}" type="slidenum">
              <a:rPr lang="en-US" altLang="en-US"/>
              <a:pPr/>
              <a:t>29</a:t>
            </a:fld>
            <a:endParaRPr lang="en-US" alt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the past, deflation has been as much a problem as inflation. For example, the 1930s depression was a period of declining prices and wages. The effects of deflation are the reverse of those of inflation.</a:t>
            </a:r>
          </a:p>
          <a:p>
            <a:pPr eaLnBrk="1" hangingPunct="1"/>
            <a:r>
              <a:rPr lang="en-US" altLang="en-US" dirty="0"/>
              <a:t>Many families are simultaneously helped and hurt by inflation because they are borrowers and earners and savers.</a:t>
            </a:r>
          </a:p>
          <a:p>
            <a:pPr eaLnBrk="1" hangingPunct="1"/>
            <a:r>
              <a:rPr lang="en-US" altLang="en-US" dirty="0"/>
              <a:t>Effects of inflation are arbitrary in terms of individuals who will benefit and individuals who are harmed, regardless of society’s goals.</a:t>
            </a:r>
          </a:p>
          <a:p>
            <a:pPr eaLnBrk="1" hangingPunct="1"/>
            <a:endParaRPr lang="en-US" altLang="en-US" dirty="0"/>
          </a:p>
        </p:txBody>
      </p:sp>
    </p:spTree>
    <p:extLst>
      <p:ext uri="{BB962C8B-B14F-4D97-AF65-F5344CB8AC3E}">
        <p14:creationId xmlns:p14="http://schemas.microsoft.com/office/powerpoint/2010/main" val="262451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3650F7-BB66-4E7C-AE6E-FBE2A8ED2392}" type="slidenum">
              <a:rPr lang="en-US" altLang="en-US"/>
              <a:pPr/>
              <a:t>3</a:t>
            </a:fld>
            <a:endParaRPr lang="en-US"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shows the business cycle. Economists distinguish four phases of the business cycle; the duration and strength of each phase may vary. Additionally, individual cycles vary in duration and intensity. You can see that the long run trend is economic growth.</a:t>
            </a:r>
          </a:p>
          <a:p>
            <a:pPr eaLnBrk="1" hangingPunct="1"/>
            <a:endParaRPr lang="en-US" altLang="en-US" dirty="0"/>
          </a:p>
        </p:txBody>
      </p:sp>
    </p:spTree>
    <p:extLst>
      <p:ext uri="{BB962C8B-B14F-4D97-AF65-F5344CB8AC3E}">
        <p14:creationId xmlns:p14="http://schemas.microsoft.com/office/powerpoint/2010/main" val="1750856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92A587D-4C6D-4FA4-8CA7-27FBE7B8B5DA}" type="slidenum">
              <a:rPr lang="en-US" altLang="en-US"/>
              <a:pPr/>
              <a:t>30</a:t>
            </a:fld>
            <a:endParaRPr lang="en-US" alt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Cost-push inflation, where resource prices rise unexpectedly, could cause both output and employment to decline. Real income falls.</a:t>
            </a:r>
          </a:p>
          <a:p>
            <a:pPr eaLnBrk="1" hangingPunct="1"/>
            <a:r>
              <a:rPr lang="en-US" altLang="en-US" dirty="0"/>
              <a:t>Mild inflation (less than 3%) has uncertain effects. It may be a healthy by-product of a prosperous economy or it may have an undesirable impact on real income.</a:t>
            </a:r>
          </a:p>
        </p:txBody>
      </p:sp>
    </p:spTree>
    <p:extLst>
      <p:ext uri="{BB962C8B-B14F-4D97-AF65-F5344CB8AC3E}">
        <p14:creationId xmlns:p14="http://schemas.microsoft.com/office/powerpoint/2010/main" val="3462450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70CF7F-932E-4E76-9E08-FCCEF4C0EB63}" type="slidenum">
              <a:rPr lang="en-US" altLang="en-US"/>
              <a:pPr/>
              <a:t>31</a:t>
            </a:fld>
            <a:endParaRPr lang="en-US" alt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There is a danger of creeping inflation turning into hyperinflation, which can cause speculation, reckless spending, and more inflation.</a:t>
            </a:r>
          </a:p>
          <a:p>
            <a:pPr eaLnBrk="1" hangingPunct="1"/>
            <a:r>
              <a:rPr lang="en-US" altLang="en-US" dirty="0"/>
              <a:t>The Zimbabwe experience is interesting. The government of Zimbabwe faces a wide variety of difficult economic problems as it struggles with an unsustainable fiscal deficit, an overvalued official exchange rate, hyperinflation, and bare store shelves. Its 1998-2002 involvement in the war in the Democratic Republic of the Congo drained hundreds of millions of dollars from the economy. The government's land reform program, characterized by chaos and violence, has badly damaged the commercial farming sector, the traditional source of exports and foreign exchange and the provider of 400,000 jobs, turning Zimbabwe into a net importer of food products. The EU and the US provide food aid on humanitarian grounds. Badly needed support from the IMF has been suspended because of the government's arrears on past loans and the government's unwillingness to enact reforms that would stabilize the economy. The Reserve Bank of Zimbabwe routinely prints money to fund the budget deficit, causing the official annual inflation rate to rise from 32% in 1998, to 133% in 2004, 585% in 2005, past 1,000% in 2006, and 26,000% in November 2007, and to 11.2 million percent in 2008. Meanwhile, the official exchange rate fell from approximately 1 (revalued) Zimbabwean dollar per US dollar in 2003 to 30,000 per US dollar in September 2007.</a:t>
            </a:r>
          </a:p>
          <a:p>
            <a:pPr eaLnBrk="1" hangingPunct="1"/>
            <a:endParaRPr lang="en-US" altLang="en-US" dirty="0"/>
          </a:p>
        </p:txBody>
      </p:sp>
    </p:spTree>
    <p:extLst>
      <p:ext uri="{BB962C8B-B14F-4D97-AF65-F5344CB8AC3E}">
        <p14:creationId xmlns:p14="http://schemas.microsoft.com/office/powerpoint/2010/main" val="3474184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8EDA60C-C3F8-4EBC-A639-BCAD696164A9}" type="slidenum">
              <a:rPr lang="en-US" altLang="en-US"/>
              <a:pPr/>
              <a:t>32</a:t>
            </a:fld>
            <a:endParaRPr lang="en-US" alt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Economists have been puzzled that the unemployment numbers have remained high in spite of a strengthening economy as the country recovers from the Great Recession of 2007-2009. Since then, the structure of employment itself has changed. The number of full-time employees is down while part-time employment is up. This skews the unemployment rate as all jobs are counted. More troubling is the fact that most of the jobs went to older workers leaving the younger workers struggling to find work. Job growth has also not kept up with population growth leading to a decline in the employment-population ratio.</a:t>
            </a:r>
          </a:p>
        </p:txBody>
      </p:sp>
    </p:spTree>
    <p:extLst>
      <p:ext uri="{BB962C8B-B14F-4D97-AF65-F5344CB8AC3E}">
        <p14:creationId xmlns:p14="http://schemas.microsoft.com/office/powerpoint/2010/main" val="38335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6D5D32-39FD-4205-A1C7-7E3BA1A63518}" type="slidenum">
              <a:rPr lang="en-US" altLang="en-US"/>
              <a:pPr/>
              <a:t>4</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NBER is a nonprofit economic research organization. Within the NBER is the Business Cycle Dating Committee whose job it is to declare the start and the end of recessions in the U.S. They declared that the 2007 recession began in December 2007 and ended in June 2009.</a:t>
            </a:r>
          </a:p>
        </p:txBody>
      </p:sp>
    </p:spTree>
    <p:extLst>
      <p:ext uri="{BB962C8B-B14F-4D97-AF65-F5344CB8AC3E}">
        <p14:creationId xmlns:p14="http://schemas.microsoft.com/office/powerpoint/2010/main" val="25022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9BAD3B-9D2D-4939-AC43-896DE7FC745D}" type="slidenum">
              <a:rPr lang="en-US" altLang="en-US"/>
              <a:pPr/>
              <a:t>5</a:t>
            </a:fld>
            <a:endParaRPr lang="en-US" alt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United States’ long run economic growth has been interrupted by periods of instability. Uneven growth has been the pattern, with inflation often accompanying rapid growth, and declines in employment and output during periods of recession and depression. Economic shocks are unexpected events that individuals and firms may have trouble adjusting to. Prices can be inflexible downwards which means that if total spending unexpectedly decreases and firms cannot lower prices, the firms will end up selling fewer units of output. The “sticky” prices result in slower sales which will cause firms to cut back on production; this causes GDP to fall. Then employment will fall because of the reduced demand for output and an economic contraction will occur. Inflexible prices are thought to be a major factor in preventing the economy from quickly adjusting to economic shocks. These shocks are outlined on the next slide.</a:t>
            </a:r>
          </a:p>
        </p:txBody>
      </p:sp>
    </p:spTree>
    <p:extLst>
      <p:ext uri="{BB962C8B-B14F-4D97-AF65-F5344CB8AC3E}">
        <p14:creationId xmlns:p14="http://schemas.microsoft.com/office/powerpoint/2010/main" val="285339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8BE154-BEC5-4E66-9D7F-BC3D48FEF7C4}" type="slidenum">
              <a:rPr lang="en-US" altLang="en-US"/>
              <a:pPr/>
              <a:t>6</a:t>
            </a:fld>
            <a:endParaRPr lang="en-US" alt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The following are economic shocks that can cause business cycles. Major innovations may trigger new investment and/or consumption spending. But these occur irregularly and unexpectedly and may contribute to the variability of economic activity. Examples include the computer and the internet. Changes in productivity may be a related cause. Unexpected changes in resource availability or unexpected changes in the rate of technological advances can affect productivity.</a:t>
            </a:r>
          </a:p>
          <a:p>
            <a:pPr>
              <a:spcBef>
                <a:spcPct val="0"/>
              </a:spcBef>
            </a:pPr>
            <a:r>
              <a:rPr lang="en-US" altLang="en-US" dirty="0"/>
              <a:t>As the monetary authorities print more money, an inflationary boom can occur. Printing less money than what people were expecting can trigger an output decline.</a:t>
            </a:r>
          </a:p>
          <a:p>
            <a:pPr>
              <a:spcBef>
                <a:spcPct val="0"/>
              </a:spcBef>
            </a:pPr>
            <a:r>
              <a:rPr lang="en-US" altLang="en-US" dirty="0"/>
              <a:t>As the economy adjusts to political events like peace treaties or war, economic strains can occur. Rapid asset price increases or decreases can spill over to the general economy and cause booms and busts. The recession of 2007 was led by excessive money, overvalued real estate, and unsustainable mortgage debt.</a:t>
            </a:r>
          </a:p>
          <a:p>
            <a:pPr eaLnBrk="1" hangingPunct="1"/>
            <a:endParaRPr lang="en-US" altLang="en-US" dirty="0"/>
          </a:p>
        </p:txBody>
      </p:sp>
    </p:spTree>
    <p:extLst>
      <p:ext uri="{BB962C8B-B14F-4D97-AF65-F5344CB8AC3E}">
        <p14:creationId xmlns:p14="http://schemas.microsoft.com/office/powerpoint/2010/main" val="338377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A7BC53-7E62-47AC-BB61-ABFB5F760148}" type="slidenum">
              <a:rPr lang="en-US" altLang="en-US"/>
              <a:pPr/>
              <a:t>7</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Most agree that the level of aggregate spending is important, especially the changes in spending on capital goods and consumer durables. Recall that the definition of durable goods is a good with an expected life of 3 or more years. Spending on durable goods output is more volatile than nondurables and services because spending on nondurables or services often cannot be postponed. Also, durable goods items such as a new automobile or a new washer and dryer are generally more expensive for households to purchase, making durable goods more vulnerable in times of declining income and uncertainty for households.</a:t>
            </a:r>
          </a:p>
        </p:txBody>
      </p:sp>
    </p:spTree>
    <p:extLst>
      <p:ext uri="{BB962C8B-B14F-4D97-AF65-F5344CB8AC3E}">
        <p14:creationId xmlns:p14="http://schemas.microsoft.com/office/powerpoint/2010/main" val="49361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7001CD8-EA88-4248-9868-53EA6C6B7B54}" type="slidenum">
              <a:rPr lang="en-US" altLang="en-US"/>
              <a:pPr/>
              <a:t>8</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675" y="4416425"/>
            <a:ext cx="560705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BLS is the Bureau of Labor Statistics, an agency within the Department of Labor. The unemployment rate is calculated by taking a random survey of 60,000 households nationwide. (Note: Households are in the survey for four months, out for eight, back in for four, and then out for good. Interviewers use the phone or home visits using laptops.)</a:t>
            </a:r>
          </a:p>
          <a:p>
            <a:pPr eaLnBrk="1" hangingPunct="1"/>
            <a:r>
              <a:rPr lang="en-US" altLang="en-US" dirty="0"/>
              <a:t>The population is divided into three groups:</a:t>
            </a:r>
          </a:p>
          <a:p>
            <a:pPr eaLnBrk="1" hangingPunct="1"/>
            <a:r>
              <a:rPr lang="en-US" altLang="en-US" dirty="0"/>
              <a:t>Group 1 consists of those under age 16 or institutionalized. In this country, if you are under 16 you are expected to be in school. If you are in an institution such as a nursing home or prison you obviously cannot present yourself to the labor market.</a:t>
            </a:r>
          </a:p>
          <a:p>
            <a:pPr eaLnBrk="1" hangingPunct="1"/>
            <a:r>
              <a:rPr lang="en-US" altLang="en-US" dirty="0"/>
              <a:t>Group 2 consists of those “not in labor force”. Examples of individuals who are not in the labor force are full-time college students who are not working, stay at home parents, and retirees.</a:t>
            </a:r>
          </a:p>
          <a:p>
            <a:pPr eaLnBrk="1" hangingPunct="1"/>
            <a:r>
              <a:rPr lang="en-US" altLang="en-US" dirty="0"/>
              <a:t>Group 3 consists of those age 16 and over who are willing and able to work, and actively seeking work (individuals who have demonstrated job search activity within the last four weeks).</a:t>
            </a:r>
          </a:p>
          <a:p>
            <a:pPr eaLnBrk="1" hangingPunct="1"/>
            <a:r>
              <a:rPr lang="en-US" altLang="en-US" dirty="0"/>
              <a:t>So, Group 3 is the labor force. The labor force is simply described as those who are either employed or unemployed. To be counted as unemployed you must be a part of the labor force.</a:t>
            </a:r>
          </a:p>
          <a:p>
            <a:pPr eaLnBrk="1" hangingPunct="1"/>
            <a:r>
              <a:rPr lang="en-US" altLang="en-US" dirty="0"/>
              <a:t>Figure 29.2 shows the labor force, employment, and unemployment in 2015. The labor force consists of persons 16 years of age or older who are not in institutions and who are employed, or unemployed but seeking employment. The unemployment rate is defined as the percentage of the labor force that is not employed and is found by taking the number of those unemployed and dividing that number by the labor force. Remember to multiply the result by 100 so you can express this as a percentage. The BLS rounds the number to one decimal point.</a:t>
            </a:r>
          </a:p>
          <a:p>
            <a:pPr eaLnBrk="1" hangingPunct="1"/>
            <a:endParaRPr lang="en-US" altLang="en-US" dirty="0"/>
          </a:p>
        </p:txBody>
      </p:sp>
    </p:spTree>
    <p:extLst>
      <p:ext uri="{BB962C8B-B14F-4D97-AF65-F5344CB8AC3E}">
        <p14:creationId xmlns:p14="http://schemas.microsoft.com/office/powerpoint/2010/main" val="25675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353504-5FFE-4ABB-A9DB-EA2A2CF30688}" type="slidenum">
              <a:rPr lang="en-US" altLang="en-US"/>
              <a:pPr/>
              <a:t>9</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Two factors cause the official unemployment rate to </a:t>
            </a:r>
            <a:r>
              <a:rPr lang="en-US" altLang="en-US" u="sng" dirty="0"/>
              <a:t>understate</a:t>
            </a:r>
            <a:r>
              <a:rPr lang="en-US" altLang="en-US" dirty="0"/>
              <a:t> actual unemployment. Part-time workers are counted as “employed” even if they really want full-time work. “Discouraged workers” who want a job, but are not actively seeking one, are not counted as being in the labor force, so they are not part of the unemployment statistic. If they are not seeking work, they are officially in group 2 as described on the preceding slide. In 2015, 664,000 people fell into this category, compared to 396,000 in 2007.</a:t>
            </a:r>
          </a:p>
        </p:txBody>
      </p:sp>
    </p:spTree>
    <p:extLst>
      <p:ext uri="{BB962C8B-B14F-4D97-AF65-F5344CB8AC3E}">
        <p14:creationId xmlns:p14="http://schemas.microsoft.com/office/powerpoint/2010/main" val="99708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AB44E150-7897-400B-969A-925C9DC78B08}" type="slidenum">
              <a:rPr lang="en-US" altLang="en-US"/>
              <a:pPr>
                <a:defRPr/>
              </a:pPr>
              <a:t>‹#›</a:t>
            </a:fld>
            <a:endParaRPr lang="en-US" altLang="en-US" dirty="0"/>
          </a:p>
        </p:txBody>
      </p:sp>
    </p:spTree>
    <p:extLst>
      <p:ext uri="{BB962C8B-B14F-4D97-AF65-F5344CB8AC3E}">
        <p14:creationId xmlns:p14="http://schemas.microsoft.com/office/powerpoint/2010/main" val="127559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708F35A-E6C9-46E3-BED1-BBC102EF2648}"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33721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F1A13DD-1653-448D-89EE-0C319E15AE3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99123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29-</a:t>
            </a:r>
            <a:fld id="{36C5B5BE-6F23-4A04-BC4A-8AAB5C933233}"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a:defRPr smtClean="0">
                <a:ea typeface="MS PGothic" panose="020B0600070205080204" pitchFamily="34" charset="-128"/>
              </a:defRPr>
            </a:lvl1pPr>
          </a:lstStyle>
          <a:p>
            <a:pPr>
              <a:defRPr/>
            </a:pPr>
            <a:fld id="{08B07058-913E-4586-B22D-FA91412AFCB7}" type="datetimeFigureOut">
              <a:rPr lang="en-US" altLang="en-US"/>
              <a:pPr>
                <a:defRPr/>
              </a:pPr>
              <a:t>5/3/2017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smtClean="0"/>
            </a:lvl1pPr>
          </a:lstStyle>
          <a:p>
            <a:pPr>
              <a:defRPr/>
            </a:pPr>
            <a:fld id="{FF5DD17D-7E2E-42D5-9A4E-AA2DAEFE63AE}" type="slidenum">
              <a:rPr lang="en-US" altLang="en-US"/>
              <a:pPr>
                <a:defRPr/>
              </a:pPr>
              <a:t>‹#›</a:t>
            </a:fld>
            <a:endParaRPr lang="en-US" altLang="en-US" dirty="0"/>
          </a:p>
        </p:txBody>
      </p:sp>
    </p:spTree>
    <p:extLst>
      <p:ext uri="{BB962C8B-B14F-4D97-AF65-F5344CB8AC3E}">
        <p14:creationId xmlns:p14="http://schemas.microsoft.com/office/powerpoint/2010/main" val="307932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2DFF691-1D58-4046-9583-5CD98481B515}"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97886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0B1AC983-82CB-4AEA-9777-73288AF8BFE6}"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4982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3C4DBA7A-B77F-46F1-9459-40CB7EC8C665}"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0098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FFD56D9B-2DB3-41CA-BFAF-3277C80B7050}"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endParaRPr lang="en-US" dirty="0"/>
          </a:p>
        </p:txBody>
      </p:sp>
      <p:sp>
        <p:nvSpPr>
          <p:cNvPr id="6"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latin typeface="Calibri" panose="020F0502020204030204" pitchFamily="34" charset="0"/>
                <a:cs typeface="Tahoma" panose="020B0604030504040204" pitchFamily="34" charset="0"/>
              </a:rPr>
              <a:t>29-</a:t>
            </a:r>
            <a:fld id="{36C5B5BE-6F23-4A04-BC4A-8AAB5C933233}" type="slidenum">
              <a:rPr lang="en-US" altLang="en-US" sz="1000" smtClean="0">
                <a:latin typeface="Calibri" panose="020F0502020204030204" pitchFamily="34" charset="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latin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230525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95EBAEEF-EE4B-4325-9E44-69AB297D1E9E}"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3489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40CBD8A4-3E1B-44AD-97E2-959D6404840D}"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5178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059B08B9-1C88-4146-8132-23CB4DD241F3}"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5044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smtClean="0">
                <a:solidFill>
                  <a:srgbClr val="FFFFFF"/>
                </a:solidFill>
              </a:defRPr>
            </a:lvl1pPr>
          </a:lstStyle>
          <a:p>
            <a:pPr>
              <a:defRPr/>
            </a:pPr>
            <a:fld id="{C784DC80-6B8C-4C76-BDA8-61FD0D28C098}"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anose="020B0604020202020204" pitchFamily="34" charset="0"/>
                <a:ea typeface="+mn-ea"/>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panose="020B0604020202020204" pitchFamily="34" charset="0"/>
                <a:ea typeface="+mn-ea"/>
              </a:defRPr>
            </a:lvl1pPr>
          </a:lstStyle>
          <a:p>
            <a:pPr>
              <a:defRPr/>
            </a:pPr>
            <a:endParaRPr lang="en-US" dirty="0"/>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ctrTitle"/>
          </p:nvPr>
        </p:nvSpPr>
        <p:spPr/>
        <p:txBody>
          <a:bodyPr/>
          <a:lstStyle/>
          <a:p>
            <a:pPr eaLnBrk="1" fontAlgn="auto" hangingPunct="1">
              <a:spcAft>
                <a:spcPts val="0"/>
              </a:spcAft>
              <a:defRPr/>
            </a:pPr>
            <a:r>
              <a:rPr lang="en-US" altLang="en-US" dirty="0">
                <a:ea typeface="+mj-ea"/>
              </a:rPr>
              <a:t>Chapter 29</a:t>
            </a:r>
          </a:p>
        </p:txBody>
      </p:sp>
      <p:sp>
        <p:nvSpPr>
          <p:cNvPr id="6146" name="Subtitle 1"/>
          <p:cNvSpPr>
            <a:spLocks noGrp="1"/>
          </p:cNvSpPr>
          <p:nvPr>
            <p:ph type="subTitle" idx="1"/>
          </p:nvPr>
        </p:nvSpPr>
        <p:spPr/>
        <p:txBody>
          <a:bodyPr rtlCol="0">
            <a:normAutofit fontScale="92500" lnSpcReduction="10000"/>
          </a:bodyPr>
          <a:lstStyle/>
          <a:p>
            <a:pPr eaLnBrk="1" fontAlgn="auto" hangingPunct="1">
              <a:spcAft>
                <a:spcPts val="0"/>
              </a:spcAft>
              <a:defRPr/>
            </a:pPr>
            <a:r>
              <a:rPr lang="en-US" altLang="en-US" sz="3600" dirty="0">
                <a:solidFill>
                  <a:schemeClr val="tx1">
                    <a:lumMod val="50000"/>
                    <a:lumOff val="50000"/>
                  </a:schemeClr>
                </a:solidFill>
                <a:latin typeface="+mj-lt"/>
                <a:ea typeface="+mn-ea"/>
              </a:rPr>
              <a:t>Business Cycles, Unemployment, and Inflation</a:t>
            </a:r>
          </a:p>
        </p:txBody>
      </p:sp>
      <p:pic>
        <p:nvPicPr>
          <p:cNvPr id="5" name="Picture 4"/>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fontAlgn="auto" hangingPunct="1">
              <a:spcAft>
                <a:spcPts val="0"/>
              </a:spcAft>
              <a:defRPr/>
            </a:pPr>
            <a:r>
              <a:rPr lang="en-US" altLang="en-US" dirty="0">
                <a:ea typeface="+mj-ea"/>
              </a:rPr>
              <a:t>Unemployment Concluded</a:t>
            </a:r>
          </a:p>
        </p:txBody>
      </p:sp>
      <p:sp>
        <p:nvSpPr>
          <p:cNvPr id="2" name="Rectangle 3"/>
          <p:cNvSpPr>
            <a:spLocks noGrp="1" noChangeArrowheads="1"/>
          </p:cNvSpPr>
          <p:nvPr>
            <p:ph idx="1"/>
          </p:nvPr>
        </p:nvSpPr>
        <p:spPr/>
        <p:txBody>
          <a:bodyPr/>
          <a:lstStyle/>
          <a:p>
            <a:pPr eaLnBrk="1" hangingPunct="1">
              <a:spcBef>
                <a:spcPts val="600"/>
              </a:spcBef>
            </a:pPr>
            <a:r>
              <a:rPr lang="en-US" altLang="en-US" sz="3200" b="1" dirty="0">
                <a:solidFill>
                  <a:srgbClr val="31859C"/>
                </a:solidFill>
              </a:rPr>
              <a:t>Frictional unemployment</a:t>
            </a:r>
          </a:p>
          <a:p>
            <a:pPr lvl="1" eaLnBrk="1" hangingPunct="1">
              <a:spcBef>
                <a:spcPts val="600"/>
              </a:spcBef>
              <a:buClr>
                <a:schemeClr val="accent1"/>
              </a:buClr>
            </a:pPr>
            <a:r>
              <a:rPr lang="en-US" altLang="en-US" sz="3200" dirty="0"/>
              <a:t>Individuals searching for jobs or waiting to take jobs soon</a:t>
            </a:r>
          </a:p>
          <a:p>
            <a:pPr eaLnBrk="1" hangingPunct="1">
              <a:spcBef>
                <a:spcPts val="600"/>
              </a:spcBef>
            </a:pPr>
            <a:r>
              <a:rPr lang="en-US" altLang="en-US" sz="3200" b="1" dirty="0">
                <a:solidFill>
                  <a:srgbClr val="31859C"/>
                </a:solidFill>
              </a:rPr>
              <a:t>Structural unemployment</a:t>
            </a:r>
          </a:p>
          <a:p>
            <a:pPr lvl="1" eaLnBrk="1" hangingPunct="1">
              <a:spcBef>
                <a:spcPts val="600"/>
              </a:spcBef>
              <a:buClr>
                <a:schemeClr val="accent1"/>
              </a:buClr>
            </a:pPr>
            <a:r>
              <a:rPr lang="en-US" altLang="en-US" sz="3200" dirty="0"/>
              <a:t>Occurs due to changes in the structure of the demand for labor</a:t>
            </a:r>
          </a:p>
          <a:p>
            <a:pPr eaLnBrk="1" hangingPunct="1">
              <a:spcBef>
                <a:spcPts val="600"/>
              </a:spcBef>
            </a:pPr>
            <a:r>
              <a:rPr lang="en-US" altLang="en-US" sz="3200" b="1" dirty="0">
                <a:solidFill>
                  <a:srgbClr val="31859C"/>
                </a:solidFill>
              </a:rPr>
              <a:t>Cyclical unemployment</a:t>
            </a:r>
          </a:p>
          <a:p>
            <a:pPr lvl="1" eaLnBrk="1" hangingPunct="1">
              <a:spcBef>
                <a:spcPts val="600"/>
              </a:spcBef>
              <a:buClr>
                <a:schemeClr val="accent1"/>
              </a:buClr>
            </a:pPr>
            <a:r>
              <a:rPr lang="en-US" altLang="en-US" sz="3200" dirty="0"/>
              <a:t>Caused by the recession phase of the business cycle</a:t>
            </a:r>
          </a:p>
        </p:txBody>
      </p:sp>
      <p:sp>
        <p:nvSpPr>
          <p:cNvPr id="24580" name="TextBox 1"/>
          <p:cNvSpPr txBox="1">
            <a:spLocks noChangeArrowheads="1"/>
          </p:cNvSpPr>
          <p:nvPr/>
        </p:nvSpPr>
        <p:spPr bwMode="auto">
          <a:xfrm>
            <a:off x="0" y="648811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Definition of Full Employment</a:t>
            </a:r>
          </a:p>
        </p:txBody>
      </p:sp>
      <p:sp>
        <p:nvSpPr>
          <p:cNvPr id="26627" name="Rectangle 3"/>
          <p:cNvSpPr>
            <a:spLocks noGrp="1" noChangeArrowheads="1"/>
          </p:cNvSpPr>
          <p:nvPr>
            <p:ph idx="1"/>
          </p:nvPr>
        </p:nvSpPr>
        <p:spPr/>
        <p:txBody>
          <a:bodyPr/>
          <a:lstStyle/>
          <a:p>
            <a:pPr eaLnBrk="1" hangingPunct="1"/>
            <a:r>
              <a:rPr lang="en-US" altLang="en-US" sz="3200" dirty="0"/>
              <a:t>Natural Rate of Unemployment (NRU)</a:t>
            </a:r>
          </a:p>
          <a:p>
            <a:pPr lvl="1" eaLnBrk="1" hangingPunct="1">
              <a:buClr>
                <a:schemeClr val="accent1"/>
              </a:buClr>
            </a:pPr>
            <a:r>
              <a:rPr lang="en-US" altLang="en-US" sz="3200" dirty="0"/>
              <a:t>Full employment level of unemployment</a:t>
            </a:r>
          </a:p>
          <a:p>
            <a:pPr lvl="1" eaLnBrk="1" hangingPunct="1">
              <a:buClr>
                <a:schemeClr val="accent1"/>
              </a:buClr>
            </a:pPr>
            <a:r>
              <a:rPr lang="en-US" altLang="en-US" sz="3200" dirty="0"/>
              <a:t>Can vary over time</a:t>
            </a:r>
          </a:p>
          <a:p>
            <a:pPr lvl="2" eaLnBrk="1" hangingPunct="1">
              <a:buClr>
                <a:schemeClr val="accent1"/>
              </a:buClr>
            </a:pPr>
            <a:r>
              <a:rPr lang="en-US" altLang="en-US" sz="3200" dirty="0"/>
              <a:t>Demographic changes</a:t>
            </a:r>
          </a:p>
          <a:p>
            <a:pPr lvl="2" eaLnBrk="1" hangingPunct="1">
              <a:buClr>
                <a:schemeClr val="accent1"/>
              </a:buClr>
            </a:pPr>
            <a:r>
              <a:rPr lang="en-US" altLang="en-US" sz="3200" dirty="0"/>
              <a:t>Changing job search methods</a:t>
            </a:r>
          </a:p>
          <a:p>
            <a:pPr lvl="2" eaLnBrk="1" hangingPunct="1">
              <a:buClr>
                <a:schemeClr val="accent1"/>
              </a:buClr>
            </a:pPr>
            <a:r>
              <a:rPr lang="en-US" altLang="en-US" sz="3200" dirty="0"/>
              <a:t>Public policy changes</a:t>
            </a:r>
          </a:p>
          <a:p>
            <a:pPr lvl="1" eaLnBrk="1" hangingPunct="1">
              <a:buClr>
                <a:schemeClr val="accent1"/>
              </a:buClr>
            </a:pPr>
            <a:r>
              <a:rPr lang="en-US" altLang="en-US" sz="3200" dirty="0"/>
              <a:t>Actual unemployment can be above or fall below the NRU</a:t>
            </a:r>
          </a:p>
        </p:txBody>
      </p:sp>
      <p:sp>
        <p:nvSpPr>
          <p:cNvPr id="26628"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Economic Cost of Unemployment</a:t>
            </a:r>
          </a:p>
        </p:txBody>
      </p:sp>
      <p:sp>
        <p:nvSpPr>
          <p:cNvPr id="28675" name="Rectangle 3"/>
          <p:cNvSpPr>
            <a:spLocks noGrp="1" noChangeArrowheads="1"/>
          </p:cNvSpPr>
          <p:nvPr>
            <p:ph idx="1"/>
          </p:nvPr>
        </p:nvSpPr>
        <p:spPr>
          <a:xfrm>
            <a:off x="457200" y="1752600"/>
            <a:ext cx="7620000" cy="4800600"/>
          </a:xfrm>
        </p:spPr>
        <p:txBody>
          <a:bodyPr/>
          <a:lstStyle/>
          <a:p>
            <a:pPr eaLnBrk="1" hangingPunct="1"/>
            <a:r>
              <a:rPr lang="en-US" altLang="en-US" sz="3200" dirty="0"/>
              <a:t>GDP Gap</a:t>
            </a:r>
          </a:p>
          <a:p>
            <a:pPr lvl="1" eaLnBrk="1" hangingPunct="1">
              <a:buClr>
                <a:schemeClr val="accent1"/>
              </a:buClr>
            </a:pPr>
            <a:r>
              <a:rPr lang="en-US" altLang="en-US" sz="3200" dirty="0"/>
              <a:t>GDP gap = actual GDP - potential GDP</a:t>
            </a:r>
          </a:p>
          <a:p>
            <a:pPr lvl="1" eaLnBrk="1" hangingPunct="1">
              <a:buClr>
                <a:schemeClr val="accent1"/>
              </a:buClr>
            </a:pPr>
            <a:r>
              <a:rPr lang="en-US" altLang="en-US" sz="3200" dirty="0"/>
              <a:t>Can be negative or positive</a:t>
            </a:r>
          </a:p>
          <a:p>
            <a:pPr eaLnBrk="1" hangingPunct="1"/>
            <a:r>
              <a:rPr lang="en-US" altLang="en-US" sz="3200" dirty="0"/>
              <a:t>Okun’s Law</a:t>
            </a:r>
          </a:p>
          <a:p>
            <a:pPr lvl="1" eaLnBrk="1" hangingPunct="1">
              <a:buClr>
                <a:schemeClr val="accent1"/>
              </a:buClr>
            </a:pPr>
            <a:r>
              <a:rPr lang="en-US" altLang="en-US" sz="3200" dirty="0"/>
              <a:t>Every 1% of cyclical unemployment creates a 2% GDP gap </a:t>
            </a:r>
          </a:p>
        </p:txBody>
      </p:sp>
      <p:sp>
        <p:nvSpPr>
          <p:cNvPr id="28676" name="TextBox 1"/>
          <p:cNvSpPr txBox="1">
            <a:spLocks noChangeArrowheads="1"/>
          </p:cNvSpPr>
          <p:nvPr/>
        </p:nvSpPr>
        <p:spPr bwMode="auto">
          <a:xfrm>
            <a:off x="2540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
        <p:nvSpPr>
          <p:cNvPr id="2" name="Title 1"/>
          <p:cNvSpPr>
            <a:spLocks noGrp="1"/>
          </p:cNvSpPr>
          <p:nvPr>
            <p:ph type="title"/>
          </p:nvPr>
        </p:nvSpPr>
        <p:spPr>
          <a:xfrm>
            <a:off x="152400" y="0"/>
            <a:ext cx="8077200" cy="1143000"/>
          </a:xfrm>
        </p:spPr>
        <p:txBody>
          <a:bodyPr/>
          <a:lstStyle/>
          <a:p>
            <a:pPr eaLnBrk="1" hangingPunct="1">
              <a:defRPr/>
            </a:pPr>
            <a:r>
              <a:rPr lang="en-US" sz="3600" dirty="0">
                <a:ea typeface="+mj-ea"/>
              </a:rPr>
              <a:t>Actual and Potential Real GDP </a:t>
            </a:r>
            <a:r>
              <a:rPr lang="en-US" sz="3600" dirty="0">
                <a:ea typeface="+mj-ea"/>
              </a:rPr>
              <a:t>&amp;</a:t>
            </a:r>
            <a:r>
              <a:rPr lang="en-US" sz="3600" dirty="0" smtClean="0">
                <a:ea typeface="+mj-ea"/>
              </a:rPr>
              <a:t> </a:t>
            </a:r>
            <a:r>
              <a:rPr lang="en-US" sz="3600" dirty="0">
                <a:ea typeface="+mj-ea"/>
              </a:rPr>
              <a:t>the Unemployment Rate</a:t>
            </a:r>
          </a:p>
        </p:txBody>
      </p:sp>
      <p:pic>
        <p:nvPicPr>
          <p:cNvPr id="5" name="Picture 4"/>
          <p:cNvPicPr>
            <a:picLocks noChangeAspect="1"/>
          </p:cNvPicPr>
          <p:nvPr/>
        </p:nvPicPr>
        <p:blipFill>
          <a:blip r:embed="rId3"/>
          <a:stretch>
            <a:fillRect/>
          </a:stretch>
        </p:blipFill>
        <p:spPr>
          <a:xfrm>
            <a:off x="746760" y="1151616"/>
            <a:ext cx="6644640" cy="55539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
        <p:nvSpPr>
          <p:cNvPr id="2" name="Title 1"/>
          <p:cNvSpPr>
            <a:spLocks noGrp="1"/>
          </p:cNvSpPr>
          <p:nvPr>
            <p:ph type="title"/>
          </p:nvPr>
        </p:nvSpPr>
        <p:spPr/>
        <p:txBody>
          <a:bodyPr/>
          <a:lstStyle/>
          <a:p>
            <a:pPr eaLnBrk="1" hangingPunct="1">
              <a:defRPr/>
            </a:pPr>
            <a:r>
              <a:rPr lang="en-US" dirty="0">
                <a:ea typeface="+mj-ea"/>
              </a:rPr>
              <a:t>Unemployment Rate</a:t>
            </a:r>
          </a:p>
        </p:txBody>
      </p:sp>
      <p:pic>
        <p:nvPicPr>
          <p:cNvPr id="3" name="Picture 2"/>
          <p:cNvPicPr>
            <a:picLocks noChangeAspect="1"/>
          </p:cNvPicPr>
          <p:nvPr/>
        </p:nvPicPr>
        <p:blipFill>
          <a:blip r:embed="rId3"/>
          <a:stretch>
            <a:fillRect/>
          </a:stretch>
        </p:blipFill>
        <p:spPr>
          <a:xfrm>
            <a:off x="0" y="2057399"/>
            <a:ext cx="9144000" cy="26911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Unequal Burdens</a:t>
            </a:r>
          </a:p>
        </p:txBody>
      </p:sp>
      <p:sp>
        <p:nvSpPr>
          <p:cNvPr id="34819" name="Rectangle 3"/>
          <p:cNvSpPr>
            <a:spLocks noGrp="1" noChangeArrowheads="1"/>
          </p:cNvSpPr>
          <p:nvPr>
            <p:ph idx="1"/>
          </p:nvPr>
        </p:nvSpPr>
        <p:spPr/>
        <p:txBody>
          <a:bodyPr/>
          <a:lstStyle/>
          <a:p>
            <a:pPr lvl="1" eaLnBrk="1" hangingPunct="1">
              <a:buClr>
                <a:schemeClr val="accent1"/>
              </a:buClr>
            </a:pPr>
            <a:r>
              <a:rPr lang="en-US" altLang="en-US" sz="3200" dirty="0"/>
              <a:t>Occupation</a:t>
            </a:r>
          </a:p>
          <a:p>
            <a:pPr lvl="1" eaLnBrk="1" hangingPunct="1">
              <a:buClr>
                <a:schemeClr val="accent1"/>
              </a:buClr>
            </a:pPr>
            <a:r>
              <a:rPr lang="en-US" altLang="en-US" sz="3200" dirty="0"/>
              <a:t>Age</a:t>
            </a:r>
          </a:p>
          <a:p>
            <a:pPr lvl="1" eaLnBrk="1" hangingPunct="1">
              <a:buClr>
                <a:schemeClr val="accent1"/>
              </a:buClr>
            </a:pPr>
            <a:r>
              <a:rPr lang="en-US" altLang="en-US" sz="3200" dirty="0"/>
              <a:t>Race and ethnicity</a:t>
            </a:r>
          </a:p>
          <a:p>
            <a:pPr lvl="1" eaLnBrk="1" hangingPunct="1">
              <a:buClr>
                <a:schemeClr val="accent1"/>
              </a:buClr>
            </a:pPr>
            <a:r>
              <a:rPr lang="en-US" altLang="en-US" sz="3200" dirty="0"/>
              <a:t>Gender</a:t>
            </a:r>
          </a:p>
          <a:p>
            <a:pPr lvl="1" eaLnBrk="1" hangingPunct="1">
              <a:buClr>
                <a:schemeClr val="accent1"/>
              </a:buClr>
            </a:pPr>
            <a:r>
              <a:rPr lang="en-US" altLang="en-US" sz="3200" dirty="0"/>
              <a:t>Education</a:t>
            </a:r>
          </a:p>
          <a:p>
            <a:pPr lvl="1" eaLnBrk="1" hangingPunct="1">
              <a:buClr>
                <a:schemeClr val="accent1"/>
              </a:buClr>
            </a:pPr>
            <a:r>
              <a:rPr lang="en-US" altLang="en-US" sz="3200" dirty="0"/>
              <a:t>Duration</a:t>
            </a:r>
          </a:p>
        </p:txBody>
      </p:sp>
      <p:sp>
        <p:nvSpPr>
          <p:cNvPr id="34820"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7620000" cy="868362"/>
          </a:xfrm>
        </p:spPr>
        <p:txBody>
          <a:bodyPr/>
          <a:lstStyle/>
          <a:p>
            <a:pPr eaLnBrk="1" fontAlgn="auto" hangingPunct="1">
              <a:spcAft>
                <a:spcPts val="0"/>
              </a:spcAft>
              <a:defRPr/>
            </a:pPr>
            <a:r>
              <a:rPr lang="en-US" altLang="en-US" dirty="0">
                <a:ea typeface="+mj-ea"/>
              </a:rPr>
              <a:t>Unequal Burdens Continued</a:t>
            </a:r>
          </a:p>
        </p:txBody>
      </p:sp>
      <p:sp>
        <p:nvSpPr>
          <p:cNvPr id="36954" name="TextBox 1"/>
          <p:cNvSpPr txBox="1">
            <a:spLocks noChangeArrowheads="1"/>
          </p:cNvSpPr>
          <p:nvPr/>
        </p:nvSpPr>
        <p:spPr bwMode="auto">
          <a:xfrm>
            <a:off x="0" y="6477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graphicFrame>
        <p:nvGraphicFramePr>
          <p:cNvPr id="5" name="Group 121"/>
          <p:cNvGraphicFramePr>
            <a:graphicFrameLocks noGrp="1"/>
          </p:cNvGraphicFramePr>
          <p:nvPr>
            <p:extLst>
              <p:ext uri="{D42A27DB-BD31-4B8C-83A1-F6EECF244321}">
                <p14:modId xmlns:p14="http://schemas.microsoft.com/office/powerpoint/2010/main" val="2819970142"/>
              </p:ext>
            </p:extLst>
          </p:nvPr>
        </p:nvGraphicFramePr>
        <p:xfrm>
          <a:off x="304800" y="838200"/>
          <a:ext cx="8077200" cy="5726052"/>
        </p:xfrm>
        <a:graphic>
          <a:graphicData uri="http://schemas.openxmlformats.org/drawingml/2006/table">
            <a:tbl>
              <a:tblPr firstRow="1"/>
              <a:tblGrid>
                <a:gridCol w="3186418">
                  <a:extLst>
                    <a:ext uri="{9D8B030D-6E8A-4147-A177-3AD203B41FA5}">
                      <a16:colId xmlns:a16="http://schemas.microsoft.com/office/drawing/2014/main" xmlns="" val="20000"/>
                    </a:ext>
                  </a:extLst>
                </a:gridCol>
                <a:gridCol w="2711621">
                  <a:extLst>
                    <a:ext uri="{9D8B030D-6E8A-4147-A177-3AD203B41FA5}">
                      <a16:colId xmlns:a16="http://schemas.microsoft.com/office/drawing/2014/main" xmlns="" val="20001"/>
                    </a:ext>
                  </a:extLst>
                </a:gridCol>
                <a:gridCol w="2179161">
                  <a:extLst>
                    <a:ext uri="{9D8B030D-6E8A-4147-A177-3AD203B41FA5}">
                      <a16:colId xmlns:a16="http://schemas.microsoft.com/office/drawing/2014/main" xmlns="" val="20002"/>
                    </a:ext>
                  </a:extLst>
                </a:gridCol>
              </a:tblGrid>
              <a:tr h="266328">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50" b="1" i="0" u="none" strike="noStrike" cap="none" normalizeH="0" baseline="0" dirty="0">
                          <a:ln>
                            <a:noFill/>
                          </a:ln>
                          <a:solidFill>
                            <a:schemeClr val="tx2"/>
                          </a:solidFill>
                          <a:effectLst/>
                          <a:latin typeface="Arial" panose="020B0604020202020204" pitchFamily="34" charset="0"/>
                        </a:rPr>
                        <a:t>Unemployment Rates by Demographic Group: Full Employment Year (2007) and Recession Year (2009)*</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11025">
                <a:tc row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Demographic Group</a:t>
                      </a:r>
                    </a:p>
                  </a:txBody>
                  <a:tcPr marL="61444" marR="61444" marT="30718" marB="3071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Arial" panose="020B0604020202020204" pitchFamily="34" charset="0"/>
                        </a:rPr>
                        <a:t>Unemployment Rate</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extLst>
                  <a:ext uri="{0D108BD9-81ED-4DB2-BD59-A6C34878D82A}">
                    <a16:rowId xmlns:a16="http://schemas.microsoft.com/office/drawing/2014/main" xmlns="" val="10001"/>
                  </a:ext>
                </a:extLst>
              </a:tr>
              <a:tr h="211025">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2007</a:t>
                      </a:r>
                    </a:p>
                  </a:txBody>
                  <a:tcPr marL="61444" marR="61444" marT="30718" marB="3071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2009</a:t>
                      </a:r>
                    </a:p>
                  </a:txBody>
                  <a:tcPr marL="61444" marR="61444" marT="30718" marB="30718"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20444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Overall</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9.3%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204449">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Occupation: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Managerial and professional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Construction and extraction</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7.6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19.7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6"/>
                  </a:ext>
                </a:extLst>
              </a:tr>
              <a:tr h="204449">
                <a:tc row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16-19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African American, 16-19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White, 16-19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Male, 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Female, 20+</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extLst>
                  <a:ext uri="{0D108BD9-81ED-4DB2-BD59-A6C34878D82A}">
                    <a16:rowId xmlns:a16="http://schemas.microsoft.com/office/drawing/2014/main" xmlns="" val="10007"/>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15.7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24.3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8"/>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29.4</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39.5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9"/>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13.9</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21.8</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10"/>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9.6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11"/>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4.0</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7.5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12"/>
                  </a:ext>
                </a:extLst>
              </a:tr>
              <a:tr h="204449">
                <a:tc row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Race and ethnicity: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African American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Hispanic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White</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13"/>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8.3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14.8</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14"/>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5.6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12.1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15"/>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8.5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16"/>
                  </a:ext>
                </a:extLst>
              </a:tr>
              <a:tr h="204449">
                <a:tc row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Gender: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Women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Men</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17"/>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8.1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18"/>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10.3</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19"/>
                  </a:ext>
                </a:extLst>
              </a:tr>
              <a:tr h="204449">
                <a:tc row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Education:**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Less than high school diploma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High school diploma only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College degree or more</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Arial" panose="020B0604020202020204" pitchFamily="34" charset="0"/>
                      </a:endParaRP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20"/>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7.1</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21"/>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4.4</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9.7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22"/>
                  </a:ext>
                </a:extLst>
              </a:tr>
              <a:tr h="204449">
                <a:tc vMerge="1">
                  <a:txBody>
                    <a:bodyPr/>
                    <a:lstStyle/>
                    <a:p>
                      <a:endParaRPr lang="en-US"/>
                    </a:p>
                  </a:txBody>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2.0</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4.6</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23"/>
                  </a:ext>
                </a:extLst>
              </a:tr>
              <a:tr h="35218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Duration: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   15 or more weeks</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1.5</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a:ln>
                            <a:noFill/>
                          </a:ln>
                          <a:solidFill>
                            <a:srgbClr val="000000"/>
                          </a:solidFill>
                          <a:effectLst/>
                          <a:latin typeface="Arial" panose="020B0604020202020204" pitchFamily="34" charset="0"/>
                        </a:rPr>
                        <a:t>4.7</a:t>
                      </a:r>
                    </a:p>
                  </a:txBody>
                  <a:tcPr marL="61444" marR="61444" marT="30718" marB="30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2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Noneconomic Costs</a:t>
            </a:r>
          </a:p>
        </p:txBody>
      </p:sp>
      <p:sp>
        <p:nvSpPr>
          <p:cNvPr id="3" name="Content Placeholder 2"/>
          <p:cNvSpPr>
            <a:spLocks noGrp="1"/>
          </p:cNvSpPr>
          <p:nvPr>
            <p:ph idx="1"/>
          </p:nvPr>
        </p:nvSpPr>
        <p:spPr/>
        <p:txBody>
          <a:bodyPr>
            <a:normAutofit lnSpcReduction="10000"/>
          </a:bodyPr>
          <a:lstStyle/>
          <a:p>
            <a:pPr indent="-342900" eaLnBrk="1" hangingPunct="1">
              <a:buSzPct val="104000"/>
              <a:buFontTx/>
              <a:buChar char="•"/>
              <a:defRPr/>
            </a:pPr>
            <a:r>
              <a:rPr lang="en-US" sz="3200" kern="0" dirty="0"/>
              <a:t>Loss of skills and loss of self-respect</a:t>
            </a:r>
          </a:p>
          <a:p>
            <a:pPr indent="-342900" eaLnBrk="1" hangingPunct="1">
              <a:buSzPct val="104000"/>
              <a:buFontTx/>
              <a:buChar char="•"/>
              <a:defRPr/>
            </a:pPr>
            <a:r>
              <a:rPr lang="en-US" sz="3200" kern="0" dirty="0"/>
              <a:t>Plummeting morale</a:t>
            </a:r>
          </a:p>
          <a:p>
            <a:pPr indent="-342900" eaLnBrk="1" hangingPunct="1">
              <a:buSzPct val="104000"/>
              <a:buFontTx/>
              <a:buChar char="•"/>
              <a:defRPr/>
            </a:pPr>
            <a:r>
              <a:rPr lang="en-US" sz="3200" kern="0" dirty="0"/>
              <a:t>Family disintegration</a:t>
            </a:r>
          </a:p>
          <a:p>
            <a:pPr indent="-342900" eaLnBrk="1" hangingPunct="1">
              <a:buSzPct val="104000"/>
              <a:buFontTx/>
              <a:buChar char="•"/>
              <a:defRPr/>
            </a:pPr>
            <a:r>
              <a:rPr lang="en-US" sz="3200" kern="0" dirty="0"/>
              <a:t>Poverty and reduced hope</a:t>
            </a:r>
          </a:p>
          <a:p>
            <a:pPr indent="-342900" eaLnBrk="1" hangingPunct="1">
              <a:buSzPct val="104000"/>
              <a:buFontTx/>
              <a:buChar char="•"/>
              <a:defRPr/>
            </a:pPr>
            <a:r>
              <a:rPr lang="en-US" sz="3200" kern="0" dirty="0"/>
              <a:t>Heightened racial and ethnic tensions</a:t>
            </a:r>
          </a:p>
          <a:p>
            <a:pPr indent="-342900" eaLnBrk="1" hangingPunct="1">
              <a:buSzPct val="104000"/>
              <a:buFontTx/>
              <a:buChar char="•"/>
              <a:defRPr/>
            </a:pPr>
            <a:r>
              <a:rPr lang="en-US" sz="3200" kern="0" dirty="0"/>
              <a:t>Suicide, homicide, fatal heart attacks, mental illness</a:t>
            </a:r>
          </a:p>
          <a:p>
            <a:pPr indent="-342900" eaLnBrk="1" hangingPunct="1">
              <a:buSzPct val="104000"/>
              <a:buFontTx/>
              <a:buChar char="•"/>
              <a:defRPr/>
            </a:pPr>
            <a:r>
              <a:rPr lang="en-US" sz="3200" kern="0" dirty="0"/>
              <a:t>Can lead to violent social and political change</a:t>
            </a:r>
          </a:p>
        </p:txBody>
      </p:sp>
      <p:sp>
        <p:nvSpPr>
          <p:cNvPr id="38916" name="TextBox 1"/>
          <p:cNvSpPr txBox="1">
            <a:spLocks noChangeArrowheads="1"/>
          </p:cNvSpPr>
          <p:nvPr/>
        </p:nvSpPr>
        <p:spPr bwMode="auto">
          <a:xfrm>
            <a:off x="0" y="6488113"/>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Global Perspective</a:t>
            </a:r>
          </a:p>
        </p:txBody>
      </p:sp>
      <p:sp>
        <p:nvSpPr>
          <p:cNvPr id="40964"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682" y="1339963"/>
            <a:ext cx="3911035" cy="52147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Inflation</a:t>
            </a:r>
          </a:p>
        </p:txBody>
      </p:sp>
      <p:sp>
        <p:nvSpPr>
          <p:cNvPr id="43011" name="Rectangle 3"/>
          <p:cNvSpPr>
            <a:spLocks noGrp="1" noChangeArrowheads="1"/>
          </p:cNvSpPr>
          <p:nvPr>
            <p:ph idx="1"/>
          </p:nvPr>
        </p:nvSpPr>
        <p:spPr/>
        <p:txBody>
          <a:bodyPr/>
          <a:lstStyle/>
          <a:p>
            <a:pPr eaLnBrk="1" hangingPunct="1"/>
            <a:r>
              <a:rPr lang="en-US" altLang="en-US" sz="2400" dirty="0"/>
              <a:t>General rise in the price level</a:t>
            </a:r>
          </a:p>
          <a:p>
            <a:pPr eaLnBrk="1" hangingPunct="1"/>
            <a:r>
              <a:rPr lang="en-US" altLang="en-US" sz="2400" dirty="0"/>
              <a:t>Inflation reduces the “purchasing power” of money</a:t>
            </a:r>
          </a:p>
          <a:p>
            <a:pPr eaLnBrk="1" hangingPunct="1"/>
            <a:r>
              <a:rPr lang="en-US" altLang="en-US" sz="2400" dirty="0"/>
              <a:t>Consumer Price Index (CPI)</a:t>
            </a:r>
          </a:p>
        </p:txBody>
      </p:sp>
      <p:grpSp>
        <p:nvGrpSpPr>
          <p:cNvPr id="43012" name="Group 11"/>
          <p:cNvGrpSpPr>
            <a:grpSpLocks/>
          </p:cNvGrpSpPr>
          <p:nvPr/>
        </p:nvGrpSpPr>
        <p:grpSpPr bwMode="auto">
          <a:xfrm>
            <a:off x="457200" y="3494709"/>
            <a:ext cx="6959601" cy="1558925"/>
            <a:chOff x="1119" y="2862"/>
            <a:chExt cx="4384" cy="982"/>
          </a:xfrm>
        </p:grpSpPr>
        <p:sp>
          <p:nvSpPr>
            <p:cNvPr id="43023" name="Text Box 4"/>
            <p:cNvSpPr txBox="1">
              <a:spLocks noChangeArrowheads="1"/>
            </p:cNvSpPr>
            <p:nvPr/>
          </p:nvSpPr>
          <p:spPr bwMode="auto">
            <a:xfrm>
              <a:off x="1119" y="3098"/>
              <a:ext cx="70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CPI</a:t>
              </a:r>
            </a:p>
          </p:txBody>
        </p:sp>
        <p:sp>
          <p:nvSpPr>
            <p:cNvPr id="43024" name="Text Box 5"/>
            <p:cNvSpPr txBox="1">
              <a:spLocks noChangeArrowheads="1"/>
            </p:cNvSpPr>
            <p:nvPr/>
          </p:nvSpPr>
          <p:spPr bwMode="auto">
            <a:xfrm>
              <a:off x="2108" y="2862"/>
              <a:ext cx="25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Price of the Most Recent Market</a:t>
              </a:r>
            </a:p>
            <a:p>
              <a:pPr algn="ctr" eaLnBrk="1" hangingPunct="1">
                <a:spcBef>
                  <a:spcPct val="0"/>
                </a:spcBef>
                <a:buClrTx/>
                <a:buFontTx/>
                <a:buNone/>
              </a:pPr>
              <a:r>
                <a:rPr lang="en-US" altLang="en-US" sz="2000" b="1" dirty="0">
                  <a:latin typeface="Arial" panose="020B0604020202020204" pitchFamily="34" charset="0"/>
                </a:rPr>
                <a:t>Basket in the Particular Year</a:t>
              </a:r>
            </a:p>
          </p:txBody>
        </p:sp>
        <p:sp>
          <p:nvSpPr>
            <p:cNvPr id="43025" name="Text Box 6"/>
            <p:cNvSpPr txBox="1">
              <a:spLocks noChangeArrowheads="1"/>
            </p:cNvSpPr>
            <p:nvPr/>
          </p:nvSpPr>
          <p:spPr bwMode="auto">
            <a:xfrm>
              <a:off x="2262" y="3402"/>
              <a:ext cx="22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000" b="1" dirty="0">
                  <a:latin typeface="Arial" panose="020B0604020202020204" pitchFamily="34" charset="0"/>
                </a:rPr>
                <a:t>Price estimate of the Market</a:t>
              </a:r>
            </a:p>
            <a:p>
              <a:pPr algn="ctr" eaLnBrk="1" hangingPunct="1">
                <a:spcBef>
                  <a:spcPct val="0"/>
                </a:spcBef>
                <a:buClrTx/>
                <a:buFontTx/>
                <a:buNone/>
              </a:pPr>
              <a:r>
                <a:rPr lang="en-US" altLang="en-US" sz="2000" b="1" dirty="0">
                  <a:latin typeface="Arial" panose="020B0604020202020204" pitchFamily="34" charset="0"/>
                </a:rPr>
                <a:t>Basket in 1982-1984</a:t>
              </a:r>
            </a:p>
          </p:txBody>
        </p:sp>
        <p:sp>
          <p:nvSpPr>
            <p:cNvPr id="43026" name="Text Box 7"/>
            <p:cNvSpPr txBox="1">
              <a:spLocks noChangeArrowheads="1"/>
            </p:cNvSpPr>
            <p:nvPr/>
          </p:nvSpPr>
          <p:spPr bwMode="auto">
            <a:xfrm>
              <a:off x="1776" y="3098"/>
              <a:ext cx="3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7" name="Text Box 8"/>
            <p:cNvSpPr txBox="1">
              <a:spLocks noChangeArrowheads="1"/>
            </p:cNvSpPr>
            <p:nvPr/>
          </p:nvSpPr>
          <p:spPr bwMode="auto">
            <a:xfrm>
              <a:off x="4653" y="3103"/>
              <a:ext cx="47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8" name="Text Box 9"/>
            <p:cNvSpPr txBox="1">
              <a:spLocks noChangeArrowheads="1"/>
            </p:cNvSpPr>
            <p:nvPr/>
          </p:nvSpPr>
          <p:spPr bwMode="auto">
            <a:xfrm>
              <a:off x="5063" y="3192"/>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100</a:t>
              </a:r>
              <a:endParaRPr lang="en-US" altLang="en-US" sz="2800" b="1" dirty="0">
                <a:latin typeface="Arial" panose="020B0604020202020204" pitchFamily="34" charset="0"/>
              </a:endParaRPr>
            </a:p>
          </p:txBody>
        </p:sp>
        <p:sp>
          <p:nvSpPr>
            <p:cNvPr id="43029" name="Line 10"/>
            <p:cNvSpPr>
              <a:spLocks noChangeShapeType="1"/>
            </p:cNvSpPr>
            <p:nvPr/>
          </p:nvSpPr>
          <p:spPr bwMode="auto">
            <a:xfrm>
              <a:off x="2145" y="3338"/>
              <a:ext cx="246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43013" name="Group 11"/>
          <p:cNvGrpSpPr>
            <a:grpSpLocks/>
          </p:cNvGrpSpPr>
          <p:nvPr/>
        </p:nvGrpSpPr>
        <p:grpSpPr bwMode="auto">
          <a:xfrm>
            <a:off x="457200" y="5206999"/>
            <a:ext cx="6361587" cy="1166812"/>
            <a:chOff x="1119" y="2994"/>
            <a:chExt cx="4013" cy="735"/>
          </a:xfrm>
        </p:grpSpPr>
        <p:sp>
          <p:nvSpPr>
            <p:cNvPr id="43016" name="Text Box 4"/>
            <p:cNvSpPr txBox="1">
              <a:spLocks noChangeArrowheads="1"/>
            </p:cNvSpPr>
            <p:nvPr/>
          </p:nvSpPr>
          <p:spPr bwMode="auto">
            <a:xfrm>
              <a:off x="1119" y="3098"/>
              <a:ext cx="70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CPI</a:t>
              </a:r>
            </a:p>
          </p:txBody>
        </p:sp>
        <p:sp>
          <p:nvSpPr>
            <p:cNvPr id="43017" name="Text Box 5"/>
            <p:cNvSpPr txBox="1">
              <a:spLocks noChangeArrowheads="1"/>
            </p:cNvSpPr>
            <p:nvPr/>
          </p:nvSpPr>
          <p:spPr bwMode="auto">
            <a:xfrm>
              <a:off x="2793" y="2994"/>
              <a:ext cx="12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236.7 - 233.0</a:t>
              </a:r>
            </a:p>
          </p:txBody>
        </p:sp>
        <p:sp>
          <p:nvSpPr>
            <p:cNvPr id="43018" name="Text Box 6"/>
            <p:cNvSpPr txBox="1">
              <a:spLocks noChangeArrowheads="1"/>
            </p:cNvSpPr>
            <p:nvPr/>
          </p:nvSpPr>
          <p:spPr bwMode="auto">
            <a:xfrm>
              <a:off x="3087" y="3438"/>
              <a:ext cx="60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400" b="1" dirty="0">
                  <a:latin typeface="Arial" panose="020B0604020202020204" pitchFamily="34" charset="0"/>
                </a:rPr>
                <a:t>233.0</a:t>
              </a:r>
            </a:p>
          </p:txBody>
        </p:sp>
        <p:sp>
          <p:nvSpPr>
            <p:cNvPr id="43019" name="Text Box 7"/>
            <p:cNvSpPr txBox="1">
              <a:spLocks noChangeArrowheads="1"/>
            </p:cNvSpPr>
            <p:nvPr/>
          </p:nvSpPr>
          <p:spPr bwMode="auto">
            <a:xfrm>
              <a:off x="1776" y="3098"/>
              <a:ext cx="3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0" name="Text Box 8"/>
            <p:cNvSpPr txBox="1">
              <a:spLocks noChangeArrowheads="1"/>
            </p:cNvSpPr>
            <p:nvPr/>
          </p:nvSpPr>
          <p:spPr bwMode="auto">
            <a:xfrm>
              <a:off x="4659" y="3099"/>
              <a:ext cx="473"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400" b="1" dirty="0">
                  <a:latin typeface="Arial" panose="020B0604020202020204" pitchFamily="34" charset="0"/>
                </a:rPr>
                <a:t>×</a:t>
              </a:r>
            </a:p>
          </p:txBody>
        </p:sp>
        <p:sp>
          <p:nvSpPr>
            <p:cNvPr id="43022" name="Line 10"/>
            <p:cNvSpPr>
              <a:spLocks noChangeShapeType="1"/>
            </p:cNvSpPr>
            <p:nvPr/>
          </p:nvSpPr>
          <p:spPr bwMode="auto">
            <a:xfrm>
              <a:off x="2145" y="3338"/>
              <a:ext cx="246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3014" name="TextBox 22"/>
          <p:cNvSpPr txBox="1">
            <a:spLocks noChangeArrowheads="1"/>
          </p:cNvSpPr>
          <p:nvPr/>
        </p:nvSpPr>
        <p:spPr bwMode="auto">
          <a:xfrm>
            <a:off x="6718301" y="5522266"/>
            <a:ext cx="175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dirty="0">
                <a:latin typeface="Arial" panose="020B0604020202020204" pitchFamily="34" charset="0"/>
              </a:rPr>
              <a:t>100 = 1.6%</a:t>
            </a:r>
          </a:p>
        </p:txBody>
      </p:sp>
      <p:sp>
        <p:nvSpPr>
          <p:cNvPr id="43015"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fontAlgn="auto" hangingPunct="1">
              <a:spcAft>
                <a:spcPts val="0"/>
              </a:spcAft>
              <a:defRPr/>
            </a:pPr>
            <a:r>
              <a:rPr lang="en-US" altLang="en-US" dirty="0">
                <a:ea typeface="+mj-ea"/>
              </a:rPr>
              <a:t>The Business Cycle</a:t>
            </a:r>
          </a:p>
        </p:txBody>
      </p:sp>
      <p:sp>
        <p:nvSpPr>
          <p:cNvPr id="2" name="Rectangle 3"/>
          <p:cNvSpPr>
            <a:spLocks noGrp="1" noChangeArrowheads="1"/>
          </p:cNvSpPr>
          <p:nvPr>
            <p:ph idx="1"/>
          </p:nvPr>
        </p:nvSpPr>
        <p:spPr/>
        <p:txBody>
          <a:bodyPr/>
          <a:lstStyle/>
          <a:p>
            <a:pPr eaLnBrk="1" hangingPunct="1"/>
            <a:r>
              <a:rPr lang="en-US" altLang="en-US" sz="3200" dirty="0"/>
              <a:t>Alternating increases and decreases in economic activity over time</a:t>
            </a:r>
          </a:p>
          <a:p>
            <a:pPr eaLnBrk="1" hangingPunct="1"/>
            <a:r>
              <a:rPr lang="en-US" altLang="en-US" sz="3200" dirty="0"/>
              <a:t>Phases of the business cycle</a:t>
            </a:r>
          </a:p>
          <a:p>
            <a:pPr lvl="1" eaLnBrk="1" hangingPunct="1">
              <a:buClr>
                <a:schemeClr val="accent1"/>
              </a:buClr>
            </a:pPr>
            <a:r>
              <a:rPr lang="en-US" altLang="en-US" sz="3200" b="1" dirty="0">
                <a:solidFill>
                  <a:srgbClr val="31859C"/>
                </a:solidFill>
              </a:rPr>
              <a:t>Peak</a:t>
            </a:r>
          </a:p>
          <a:p>
            <a:pPr lvl="1" eaLnBrk="1" hangingPunct="1">
              <a:buClr>
                <a:schemeClr val="accent1"/>
              </a:buClr>
            </a:pPr>
            <a:r>
              <a:rPr lang="en-US" altLang="en-US" sz="3200" b="1" dirty="0">
                <a:solidFill>
                  <a:srgbClr val="31859C"/>
                </a:solidFill>
              </a:rPr>
              <a:t>Recession</a:t>
            </a:r>
          </a:p>
          <a:p>
            <a:pPr lvl="1" eaLnBrk="1" hangingPunct="1">
              <a:buClr>
                <a:schemeClr val="accent1"/>
              </a:buClr>
            </a:pPr>
            <a:r>
              <a:rPr lang="en-US" altLang="en-US" sz="3200" b="1" dirty="0">
                <a:solidFill>
                  <a:srgbClr val="31859C"/>
                </a:solidFill>
              </a:rPr>
              <a:t>Trough</a:t>
            </a:r>
          </a:p>
          <a:p>
            <a:pPr lvl="1" eaLnBrk="1" hangingPunct="1">
              <a:buClr>
                <a:schemeClr val="accent1"/>
              </a:buClr>
            </a:pPr>
            <a:r>
              <a:rPr lang="en-US" altLang="en-US" sz="3200" b="1" dirty="0">
                <a:solidFill>
                  <a:srgbClr val="31859C"/>
                </a:solidFill>
              </a:rPr>
              <a:t>Expansion</a:t>
            </a:r>
          </a:p>
        </p:txBody>
      </p:sp>
      <p:sp>
        <p:nvSpPr>
          <p:cNvPr id="8196" name="TextBox 1"/>
          <p:cNvSpPr txBox="1">
            <a:spLocks noChangeArrowheads="1"/>
          </p:cNvSpPr>
          <p:nvPr/>
        </p:nvSpPr>
        <p:spPr bwMode="auto">
          <a:xfrm>
            <a:off x="12700" y="648335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7620000" cy="1143000"/>
          </a:xfrm>
        </p:spPr>
        <p:txBody>
          <a:bodyPr/>
          <a:lstStyle/>
          <a:p>
            <a:pPr eaLnBrk="1" fontAlgn="auto" hangingPunct="1">
              <a:spcAft>
                <a:spcPts val="0"/>
              </a:spcAft>
              <a:defRPr/>
            </a:pPr>
            <a:r>
              <a:rPr lang="en-US" altLang="en-US" dirty="0">
                <a:ea typeface="+mj-ea"/>
              </a:rPr>
              <a:t>Inflation Continued</a:t>
            </a:r>
          </a:p>
        </p:txBody>
      </p:sp>
      <p:sp>
        <p:nvSpPr>
          <p:cNvPr id="45060" name="Text Box 7"/>
          <p:cNvSpPr txBox="1">
            <a:spLocks noChangeArrowheads="1"/>
          </p:cNvSpPr>
          <p:nvPr/>
        </p:nvSpPr>
        <p:spPr bwMode="auto">
          <a:xfrm>
            <a:off x="0" y="6445249"/>
            <a:ext cx="96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Tx/>
              <a:buFontTx/>
              <a:buNone/>
            </a:pPr>
            <a:r>
              <a:rPr lang="en-US" altLang="en-US" sz="1200" dirty="0">
                <a:latin typeface="Arial" panose="020B0604020202020204" pitchFamily="34" charset="0"/>
              </a:rPr>
              <a:t>LO3</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06" y="1317373"/>
            <a:ext cx="4491188" cy="52313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Inflation Concluded</a:t>
            </a:r>
          </a:p>
        </p:txBody>
      </p:sp>
      <p:sp>
        <p:nvSpPr>
          <p:cNvPr id="47108"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pic>
        <p:nvPicPr>
          <p:cNvPr id="2" name="Picture 1"/>
          <p:cNvPicPr>
            <a:picLocks noChangeAspect="1"/>
          </p:cNvPicPr>
          <p:nvPr/>
        </p:nvPicPr>
        <p:blipFill>
          <a:blip r:embed="rId3"/>
          <a:stretch>
            <a:fillRect/>
          </a:stretch>
        </p:blipFill>
        <p:spPr>
          <a:xfrm>
            <a:off x="0" y="1489887"/>
            <a:ext cx="9144000" cy="437653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Types of Inflation</a:t>
            </a:r>
          </a:p>
        </p:txBody>
      </p:sp>
      <p:sp>
        <p:nvSpPr>
          <p:cNvPr id="49155" name="Rectangle 3"/>
          <p:cNvSpPr>
            <a:spLocks noGrp="1" noChangeArrowheads="1"/>
          </p:cNvSpPr>
          <p:nvPr>
            <p:ph idx="1"/>
          </p:nvPr>
        </p:nvSpPr>
        <p:spPr/>
        <p:txBody>
          <a:bodyPr/>
          <a:lstStyle/>
          <a:p>
            <a:pPr eaLnBrk="1" hangingPunct="1"/>
            <a:r>
              <a:rPr lang="en-US" altLang="en-US" sz="3200" dirty="0"/>
              <a:t>Demand-Pull inflation</a:t>
            </a:r>
          </a:p>
          <a:p>
            <a:pPr lvl="1" eaLnBrk="1" hangingPunct="1">
              <a:buClr>
                <a:schemeClr val="accent1"/>
              </a:buClr>
            </a:pPr>
            <a:r>
              <a:rPr lang="en-US" altLang="en-US" sz="3200" dirty="0"/>
              <a:t>Excess spending relative to output</a:t>
            </a:r>
          </a:p>
          <a:p>
            <a:pPr lvl="1" eaLnBrk="1" hangingPunct="1">
              <a:buClr>
                <a:schemeClr val="accent1"/>
              </a:buClr>
            </a:pPr>
            <a:r>
              <a:rPr lang="en-US" altLang="en-US" sz="3200" dirty="0"/>
              <a:t>Central bank issues too much money</a:t>
            </a:r>
          </a:p>
          <a:p>
            <a:pPr eaLnBrk="1" hangingPunct="1"/>
            <a:r>
              <a:rPr lang="en-US" altLang="en-US" sz="3200" dirty="0"/>
              <a:t>Cost-Push inflation</a:t>
            </a:r>
          </a:p>
          <a:p>
            <a:pPr lvl="1" eaLnBrk="1" hangingPunct="1">
              <a:buClr>
                <a:schemeClr val="accent1"/>
              </a:buClr>
            </a:pPr>
            <a:r>
              <a:rPr lang="en-US" altLang="en-US" sz="3200" dirty="0"/>
              <a:t>Due to a rise in per-unit input costs</a:t>
            </a:r>
          </a:p>
          <a:p>
            <a:pPr lvl="1" eaLnBrk="1" hangingPunct="1">
              <a:buClr>
                <a:schemeClr val="accent1"/>
              </a:buClr>
            </a:pPr>
            <a:r>
              <a:rPr lang="en-US" altLang="en-US" sz="3200" dirty="0"/>
              <a:t>Supply shocks</a:t>
            </a:r>
          </a:p>
        </p:txBody>
      </p:sp>
      <p:sp>
        <p:nvSpPr>
          <p:cNvPr id="49156"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Types of Inflation Continued</a:t>
            </a:r>
          </a:p>
        </p:txBody>
      </p:sp>
      <p:sp>
        <p:nvSpPr>
          <p:cNvPr id="51203" name="Rectangle 3"/>
          <p:cNvSpPr>
            <a:spLocks noGrp="1" noChangeArrowheads="1"/>
          </p:cNvSpPr>
          <p:nvPr>
            <p:ph idx="1"/>
          </p:nvPr>
        </p:nvSpPr>
        <p:spPr/>
        <p:txBody>
          <a:bodyPr/>
          <a:lstStyle/>
          <a:p>
            <a:pPr eaLnBrk="1" hangingPunct="1"/>
            <a:r>
              <a:rPr lang="en-US" altLang="en-US" sz="3200" dirty="0"/>
              <a:t>Difficult to distinguish inflation types</a:t>
            </a:r>
          </a:p>
          <a:p>
            <a:pPr eaLnBrk="1" hangingPunct="1"/>
            <a:r>
              <a:rPr lang="en-US" altLang="en-US" sz="3200" dirty="0"/>
              <a:t>Types differ in sustainability</a:t>
            </a:r>
          </a:p>
          <a:p>
            <a:pPr lvl="1" eaLnBrk="1" hangingPunct="1">
              <a:buClr>
                <a:schemeClr val="accent1"/>
              </a:buClr>
            </a:pPr>
            <a:r>
              <a:rPr lang="en-US" altLang="en-US" sz="3200" dirty="0"/>
              <a:t>Demand-pull continues as long as the excess spending continues</a:t>
            </a:r>
          </a:p>
          <a:p>
            <a:pPr lvl="1" eaLnBrk="1" hangingPunct="1">
              <a:buClr>
                <a:schemeClr val="accent1"/>
              </a:buClr>
            </a:pPr>
            <a:r>
              <a:rPr lang="en-US" altLang="en-US" sz="3200" dirty="0"/>
              <a:t>Cost-push ends in a recession</a:t>
            </a:r>
          </a:p>
          <a:p>
            <a:pPr eaLnBrk="1" hangingPunct="1"/>
            <a:r>
              <a:rPr lang="en-US" altLang="en-US" sz="3200" dirty="0"/>
              <a:t>Core inflation</a:t>
            </a:r>
          </a:p>
          <a:p>
            <a:pPr lvl="1" eaLnBrk="1" hangingPunct="1">
              <a:buClr>
                <a:schemeClr val="accent1"/>
              </a:buClr>
            </a:pPr>
            <a:r>
              <a:rPr lang="en-US" altLang="en-US" sz="3200" dirty="0"/>
              <a:t>Without food and energy goods</a:t>
            </a:r>
          </a:p>
          <a:p>
            <a:pPr lvl="1" eaLnBrk="1" hangingPunct="1">
              <a:buClr>
                <a:schemeClr val="accent1"/>
              </a:buClr>
            </a:pPr>
            <a:r>
              <a:rPr lang="en-US" altLang="en-US" sz="3200" dirty="0"/>
              <a:t>Focuses on more stable prices</a:t>
            </a:r>
          </a:p>
        </p:txBody>
      </p:sp>
      <p:sp>
        <p:nvSpPr>
          <p:cNvPr id="51204"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Redistribution Effects of Inflation</a:t>
            </a:r>
          </a:p>
        </p:txBody>
      </p:sp>
      <p:sp>
        <p:nvSpPr>
          <p:cNvPr id="53251" name="Rectangle 3"/>
          <p:cNvSpPr>
            <a:spLocks noGrp="1" noChangeArrowheads="1"/>
          </p:cNvSpPr>
          <p:nvPr>
            <p:ph idx="1"/>
          </p:nvPr>
        </p:nvSpPr>
        <p:spPr>
          <a:xfrm>
            <a:off x="457200" y="1676400"/>
            <a:ext cx="7620000" cy="4800600"/>
          </a:xfrm>
        </p:spPr>
        <p:txBody>
          <a:bodyPr/>
          <a:lstStyle/>
          <a:p>
            <a:pPr eaLnBrk="1" hangingPunct="1"/>
            <a:r>
              <a:rPr lang="en-US" altLang="en-US" sz="3200" dirty="0"/>
              <a:t>Nominal income</a:t>
            </a:r>
          </a:p>
          <a:p>
            <a:pPr lvl="1" eaLnBrk="1" hangingPunct="1">
              <a:buClr>
                <a:schemeClr val="accent1"/>
              </a:buClr>
            </a:pPr>
            <a:r>
              <a:rPr lang="en-US" altLang="en-US" sz="3200" dirty="0"/>
              <a:t>Unadjusted for inflation</a:t>
            </a:r>
          </a:p>
          <a:p>
            <a:pPr eaLnBrk="1" hangingPunct="1"/>
            <a:r>
              <a:rPr lang="en-US" altLang="en-US" sz="3200" dirty="0"/>
              <a:t>Real income</a:t>
            </a:r>
          </a:p>
          <a:p>
            <a:pPr lvl="1" eaLnBrk="1" hangingPunct="1">
              <a:buClr>
                <a:schemeClr val="accent1"/>
              </a:buClr>
            </a:pPr>
            <a:r>
              <a:rPr lang="en-US" altLang="en-US" sz="3200" dirty="0"/>
              <a:t>Nominal income adjusted for inflation</a:t>
            </a:r>
          </a:p>
          <a:p>
            <a:pPr eaLnBrk="1" hangingPunct="1"/>
            <a:r>
              <a:rPr lang="en-US" altLang="en-US" sz="3200" dirty="0"/>
              <a:t>Anticipated vs. unanticipated income</a:t>
            </a:r>
          </a:p>
        </p:txBody>
      </p:sp>
      <p:sp>
        <p:nvSpPr>
          <p:cNvPr id="53252" name="TextBox 5"/>
          <p:cNvSpPr txBox="1">
            <a:spLocks noChangeArrowheads="1"/>
          </p:cNvSpPr>
          <p:nvPr/>
        </p:nvSpPr>
        <p:spPr bwMode="auto">
          <a:xfrm>
            <a:off x="1143000" y="5027613"/>
            <a:ext cx="14636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Percentage</a:t>
            </a:r>
          </a:p>
          <a:p>
            <a:pPr eaLnBrk="1" hangingPunct="1">
              <a:spcBef>
                <a:spcPct val="0"/>
              </a:spcBef>
              <a:buClrTx/>
              <a:buFontTx/>
              <a:buNone/>
            </a:pPr>
            <a:r>
              <a:rPr lang="en-US" altLang="en-US" sz="1800" b="1" dirty="0">
                <a:latin typeface="Arial" panose="020B0604020202020204" pitchFamily="34" charset="0"/>
              </a:rPr>
              <a:t>change in real income</a:t>
            </a:r>
          </a:p>
        </p:txBody>
      </p:sp>
      <p:sp>
        <p:nvSpPr>
          <p:cNvPr id="53253" name="TextBox 6"/>
          <p:cNvSpPr txBox="1">
            <a:spLocks noChangeArrowheads="1"/>
          </p:cNvSpPr>
          <p:nvPr/>
        </p:nvSpPr>
        <p:spPr bwMode="auto">
          <a:xfrm>
            <a:off x="2743200" y="5281613"/>
            <a:ext cx="27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b="1" dirty="0">
                <a:latin typeface="Arial" panose="020B0604020202020204" pitchFamily="34" charset="0"/>
              </a:rPr>
              <a:t>=</a:t>
            </a:r>
          </a:p>
        </p:txBody>
      </p:sp>
      <p:sp>
        <p:nvSpPr>
          <p:cNvPr id="53254" name="TextBox 7"/>
          <p:cNvSpPr txBox="1">
            <a:spLocks noChangeArrowheads="1"/>
          </p:cNvSpPr>
          <p:nvPr/>
        </p:nvSpPr>
        <p:spPr bwMode="auto">
          <a:xfrm>
            <a:off x="3352800" y="5027613"/>
            <a:ext cx="20113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Percentage change in nominal income</a:t>
            </a:r>
          </a:p>
        </p:txBody>
      </p:sp>
      <p:sp>
        <p:nvSpPr>
          <p:cNvPr id="53255" name="TextBox 9"/>
          <p:cNvSpPr txBox="1">
            <a:spLocks noChangeArrowheads="1"/>
          </p:cNvSpPr>
          <p:nvPr/>
        </p:nvSpPr>
        <p:spPr bwMode="auto">
          <a:xfrm>
            <a:off x="5699125" y="5027611"/>
            <a:ext cx="1828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latin typeface="Arial" panose="020B0604020202020204" pitchFamily="34" charset="0"/>
              </a:rPr>
              <a:t>Percentage change in</a:t>
            </a:r>
          </a:p>
          <a:p>
            <a:pPr eaLnBrk="1" hangingPunct="1">
              <a:spcBef>
                <a:spcPct val="0"/>
              </a:spcBef>
              <a:buClrTx/>
              <a:buFontTx/>
              <a:buNone/>
            </a:pPr>
            <a:r>
              <a:rPr lang="en-US" altLang="en-US" sz="1800" b="1" dirty="0">
                <a:latin typeface="Arial" panose="020B0604020202020204" pitchFamily="34" charset="0"/>
              </a:rPr>
              <a:t>price level</a:t>
            </a:r>
          </a:p>
        </p:txBody>
      </p:sp>
      <p:sp>
        <p:nvSpPr>
          <p:cNvPr id="53256" name="TextBox 11"/>
          <p:cNvSpPr txBox="1">
            <a:spLocks noChangeArrowheads="1"/>
          </p:cNvSpPr>
          <p:nvPr/>
        </p:nvSpPr>
        <p:spPr bwMode="auto">
          <a:xfrm>
            <a:off x="2743200" y="502761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3200" b="1" dirty="0">
                <a:latin typeface="Arial" panose="020B0604020202020204" pitchFamily="34" charset="0"/>
                <a:sym typeface="Symbol" panose="05050102010706020507" pitchFamily="18" charset="2"/>
              </a:rPr>
              <a:t></a:t>
            </a:r>
            <a:endParaRPr lang="en-US" altLang="en-US" sz="3200" b="1" dirty="0">
              <a:latin typeface="Arial" panose="020B0604020202020204" pitchFamily="34" charset="0"/>
            </a:endParaRPr>
          </a:p>
        </p:txBody>
      </p:sp>
      <p:sp>
        <p:nvSpPr>
          <p:cNvPr id="53258"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
        <p:nvSpPr>
          <p:cNvPr id="2" name="TextBox 1"/>
          <p:cNvSpPr txBox="1"/>
          <p:nvPr/>
        </p:nvSpPr>
        <p:spPr>
          <a:xfrm>
            <a:off x="5317878" y="5193218"/>
            <a:ext cx="320922" cy="584775"/>
          </a:xfrm>
          <a:prstGeom prst="rect">
            <a:avLst/>
          </a:prstGeom>
          <a:noFill/>
        </p:spPr>
        <p:txBody>
          <a:bodyPr wrap="none" rtlCol="0">
            <a:spAutoFit/>
          </a:bodyPr>
          <a:lstStyle/>
          <a:p>
            <a:r>
              <a:rPr lang="en-US" sz="3200" b="1"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Who is Hurt by Inflation?</a:t>
            </a:r>
          </a:p>
        </p:txBody>
      </p:sp>
      <p:sp>
        <p:nvSpPr>
          <p:cNvPr id="55299" name="Rectangle 3"/>
          <p:cNvSpPr>
            <a:spLocks noGrp="1" noChangeArrowheads="1"/>
          </p:cNvSpPr>
          <p:nvPr>
            <p:ph idx="1"/>
          </p:nvPr>
        </p:nvSpPr>
        <p:spPr/>
        <p:txBody>
          <a:bodyPr/>
          <a:lstStyle/>
          <a:p>
            <a:pPr eaLnBrk="1" hangingPunct="1"/>
            <a:r>
              <a:rPr lang="en-US" altLang="en-US" sz="3200" dirty="0"/>
              <a:t>Fixed-income receivers</a:t>
            </a:r>
          </a:p>
          <a:p>
            <a:pPr lvl="1" eaLnBrk="1" hangingPunct="1">
              <a:buClr>
                <a:schemeClr val="accent1"/>
              </a:buClr>
            </a:pPr>
            <a:r>
              <a:rPr lang="en-US" altLang="en-US" sz="3200" dirty="0"/>
              <a:t>Real incomes fall</a:t>
            </a:r>
          </a:p>
          <a:p>
            <a:pPr eaLnBrk="1" hangingPunct="1"/>
            <a:r>
              <a:rPr lang="en-US" altLang="en-US" sz="3200" dirty="0"/>
              <a:t>Savers</a:t>
            </a:r>
          </a:p>
          <a:p>
            <a:pPr lvl="1" eaLnBrk="1" hangingPunct="1">
              <a:buClr>
                <a:schemeClr val="accent1"/>
              </a:buClr>
            </a:pPr>
            <a:r>
              <a:rPr lang="en-US" altLang="en-US" sz="3200" dirty="0"/>
              <a:t>Value of accumulated savings deteriorates</a:t>
            </a:r>
          </a:p>
          <a:p>
            <a:pPr eaLnBrk="1" hangingPunct="1"/>
            <a:r>
              <a:rPr lang="en-US" altLang="en-US" sz="3200" dirty="0"/>
              <a:t>Creditors</a:t>
            </a:r>
          </a:p>
          <a:p>
            <a:pPr lvl="1" eaLnBrk="1" hangingPunct="1">
              <a:buClr>
                <a:schemeClr val="accent1"/>
              </a:buClr>
            </a:pPr>
            <a:r>
              <a:rPr lang="en-US" altLang="en-US" sz="3200" dirty="0"/>
              <a:t>Lenders get paid back in “cheaper dollars”</a:t>
            </a:r>
          </a:p>
        </p:txBody>
      </p:sp>
      <p:sp>
        <p:nvSpPr>
          <p:cNvPr id="55300"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Who is Unaffected by Inflation?</a:t>
            </a:r>
          </a:p>
        </p:txBody>
      </p:sp>
      <p:sp>
        <p:nvSpPr>
          <p:cNvPr id="57347" name="Rectangle 3"/>
          <p:cNvSpPr>
            <a:spLocks noGrp="1" noChangeArrowheads="1"/>
          </p:cNvSpPr>
          <p:nvPr>
            <p:ph idx="1"/>
          </p:nvPr>
        </p:nvSpPr>
        <p:spPr>
          <a:xfrm>
            <a:off x="457200" y="1752600"/>
            <a:ext cx="7620000" cy="4800600"/>
          </a:xfrm>
        </p:spPr>
        <p:txBody>
          <a:bodyPr/>
          <a:lstStyle/>
          <a:p>
            <a:pPr eaLnBrk="1" hangingPunct="1"/>
            <a:r>
              <a:rPr lang="en-US" altLang="en-US" sz="3200" dirty="0"/>
              <a:t>Flexible-income receivers</a:t>
            </a:r>
          </a:p>
          <a:p>
            <a:pPr lvl="1" eaLnBrk="1" hangingPunct="1">
              <a:buClr>
                <a:schemeClr val="accent1"/>
              </a:buClr>
            </a:pPr>
            <a:r>
              <a:rPr lang="en-US" altLang="en-US" sz="3200" dirty="0"/>
              <a:t>COLAs</a:t>
            </a:r>
          </a:p>
          <a:p>
            <a:pPr lvl="1" eaLnBrk="1" hangingPunct="1">
              <a:buClr>
                <a:schemeClr val="accent1"/>
              </a:buClr>
            </a:pPr>
            <a:r>
              <a:rPr lang="en-US" altLang="en-US" sz="3200" dirty="0"/>
              <a:t>Social Security recipients</a:t>
            </a:r>
          </a:p>
          <a:p>
            <a:pPr lvl="1" eaLnBrk="1" hangingPunct="1">
              <a:buClr>
                <a:schemeClr val="accent1"/>
              </a:buClr>
            </a:pPr>
            <a:r>
              <a:rPr lang="en-US" altLang="en-US" sz="3200" dirty="0"/>
              <a:t>Union members</a:t>
            </a:r>
          </a:p>
          <a:p>
            <a:pPr eaLnBrk="1" hangingPunct="1"/>
            <a:r>
              <a:rPr lang="en-US" altLang="en-US" sz="3200" dirty="0"/>
              <a:t>Debtors</a:t>
            </a:r>
          </a:p>
          <a:p>
            <a:pPr lvl="1" eaLnBrk="1" hangingPunct="1">
              <a:buClr>
                <a:schemeClr val="accent1"/>
              </a:buClr>
            </a:pPr>
            <a:r>
              <a:rPr lang="en-US" altLang="en-US" sz="3200" dirty="0"/>
              <a:t>Pay back the loan with “cheaper dollars”</a:t>
            </a:r>
          </a:p>
        </p:txBody>
      </p:sp>
      <p:sp>
        <p:nvSpPr>
          <p:cNvPr id="57348"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Anticipated Inflation</a:t>
            </a:r>
          </a:p>
        </p:txBody>
      </p:sp>
      <p:sp>
        <p:nvSpPr>
          <p:cNvPr id="59395" name="Rectangle 3"/>
          <p:cNvSpPr>
            <a:spLocks noGrp="1" noChangeArrowheads="1"/>
          </p:cNvSpPr>
          <p:nvPr>
            <p:ph idx="1"/>
          </p:nvPr>
        </p:nvSpPr>
        <p:spPr/>
        <p:txBody>
          <a:bodyPr/>
          <a:lstStyle/>
          <a:p>
            <a:pPr eaLnBrk="1" hangingPunct="1"/>
            <a:r>
              <a:rPr lang="en-US" altLang="en-US" sz="3200" dirty="0"/>
              <a:t>Real interest rate</a:t>
            </a:r>
          </a:p>
          <a:p>
            <a:pPr lvl="1" eaLnBrk="1" hangingPunct="1">
              <a:buClr>
                <a:schemeClr val="accent1"/>
              </a:buClr>
            </a:pPr>
            <a:r>
              <a:rPr lang="en-US" altLang="en-US" sz="3200" dirty="0"/>
              <a:t>Rates adjusted for inflation</a:t>
            </a:r>
          </a:p>
          <a:p>
            <a:pPr eaLnBrk="1" hangingPunct="1"/>
            <a:r>
              <a:rPr lang="en-US" altLang="en-US" sz="3200" dirty="0"/>
              <a:t>Nominal interest rate</a:t>
            </a:r>
          </a:p>
          <a:p>
            <a:pPr lvl="1" eaLnBrk="1" hangingPunct="1">
              <a:buClr>
                <a:schemeClr val="accent1"/>
              </a:buClr>
            </a:pPr>
            <a:r>
              <a:rPr lang="en-US" altLang="en-US" sz="3200" dirty="0"/>
              <a:t>Rates not adjusted for inflation</a:t>
            </a:r>
          </a:p>
        </p:txBody>
      </p:sp>
      <p:sp>
        <p:nvSpPr>
          <p:cNvPr id="59396"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Anticipated Inflation Continued</a:t>
            </a:r>
          </a:p>
        </p:txBody>
      </p:sp>
      <p:sp>
        <p:nvSpPr>
          <p:cNvPr id="7" name="Text Box 4"/>
          <p:cNvSpPr txBox="1">
            <a:spLocks noChangeArrowheads="1"/>
          </p:cNvSpPr>
          <p:nvPr/>
        </p:nvSpPr>
        <p:spPr bwMode="auto">
          <a:xfrm>
            <a:off x="2020888" y="5037138"/>
            <a:ext cx="10858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Nominal</a:t>
            </a:r>
          </a:p>
          <a:p>
            <a:pPr algn="ctr" eaLnBrk="1" hangingPunct="1">
              <a:lnSpc>
                <a:spcPct val="80000"/>
              </a:lnSpc>
              <a:spcBef>
                <a:spcPct val="0"/>
              </a:spcBef>
              <a:buClrTx/>
              <a:buFontTx/>
              <a:buNone/>
            </a:pPr>
            <a:r>
              <a:rPr lang="en-US" altLang="en-US" sz="1800" b="1" dirty="0">
                <a:latin typeface="Arial" panose="020B0604020202020204" pitchFamily="34" charset="0"/>
              </a:rPr>
              <a:t>Interest</a:t>
            </a:r>
          </a:p>
          <a:p>
            <a:pPr algn="ctr" eaLnBrk="1" hangingPunct="1">
              <a:lnSpc>
                <a:spcPct val="80000"/>
              </a:lnSpc>
              <a:spcBef>
                <a:spcPct val="0"/>
              </a:spcBef>
              <a:buClrTx/>
              <a:buFontTx/>
              <a:buNone/>
            </a:pPr>
            <a:r>
              <a:rPr lang="en-US" altLang="en-US" sz="1800" b="1" dirty="0">
                <a:latin typeface="Arial" panose="020B0604020202020204" pitchFamily="34" charset="0"/>
              </a:rPr>
              <a:t>Rate</a:t>
            </a:r>
          </a:p>
        </p:txBody>
      </p:sp>
      <p:sp>
        <p:nvSpPr>
          <p:cNvPr id="8" name="Text Box 5"/>
          <p:cNvSpPr txBox="1">
            <a:spLocks noChangeArrowheads="1"/>
          </p:cNvSpPr>
          <p:nvPr/>
        </p:nvSpPr>
        <p:spPr bwMode="auto">
          <a:xfrm>
            <a:off x="4078288" y="5037138"/>
            <a:ext cx="10096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Real</a:t>
            </a:r>
          </a:p>
          <a:p>
            <a:pPr algn="ctr" eaLnBrk="1" hangingPunct="1">
              <a:lnSpc>
                <a:spcPct val="80000"/>
              </a:lnSpc>
              <a:spcBef>
                <a:spcPct val="0"/>
              </a:spcBef>
              <a:buClrTx/>
              <a:buFontTx/>
              <a:buNone/>
            </a:pPr>
            <a:r>
              <a:rPr lang="en-US" altLang="en-US" sz="1800" b="1" dirty="0">
                <a:latin typeface="Arial" panose="020B0604020202020204" pitchFamily="34" charset="0"/>
              </a:rPr>
              <a:t>Interest</a:t>
            </a:r>
          </a:p>
          <a:p>
            <a:pPr algn="ctr" eaLnBrk="1" hangingPunct="1">
              <a:lnSpc>
                <a:spcPct val="80000"/>
              </a:lnSpc>
              <a:spcBef>
                <a:spcPct val="0"/>
              </a:spcBef>
              <a:buClrTx/>
              <a:buFontTx/>
              <a:buNone/>
            </a:pPr>
            <a:r>
              <a:rPr lang="en-US" altLang="en-US" sz="1800" b="1" dirty="0">
                <a:latin typeface="Arial" panose="020B0604020202020204" pitchFamily="34" charset="0"/>
              </a:rPr>
              <a:t>Rate</a:t>
            </a:r>
          </a:p>
        </p:txBody>
      </p:sp>
      <p:sp>
        <p:nvSpPr>
          <p:cNvPr id="9" name="Text Box 6"/>
          <p:cNvSpPr txBox="1">
            <a:spLocks noChangeArrowheads="1"/>
          </p:cNvSpPr>
          <p:nvPr/>
        </p:nvSpPr>
        <p:spPr bwMode="auto">
          <a:xfrm>
            <a:off x="6030913" y="3903663"/>
            <a:ext cx="1162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0"/>
              </a:spcBef>
              <a:buClrTx/>
              <a:buFontTx/>
              <a:buNone/>
            </a:pPr>
            <a:r>
              <a:rPr lang="en-US" altLang="en-US" sz="1800" b="1" dirty="0">
                <a:latin typeface="Arial" panose="020B0604020202020204" pitchFamily="34" charset="0"/>
              </a:rPr>
              <a:t>Inflation</a:t>
            </a:r>
          </a:p>
          <a:p>
            <a:pPr algn="ctr" eaLnBrk="1" hangingPunct="1">
              <a:lnSpc>
                <a:spcPct val="80000"/>
              </a:lnSpc>
              <a:spcBef>
                <a:spcPct val="0"/>
              </a:spcBef>
              <a:buClrTx/>
              <a:buFontTx/>
              <a:buNone/>
            </a:pPr>
            <a:r>
              <a:rPr lang="en-US" altLang="en-US" sz="1800" b="1" dirty="0">
                <a:latin typeface="Arial" panose="020B0604020202020204" pitchFamily="34" charset="0"/>
              </a:rPr>
              <a:t>Premium</a:t>
            </a:r>
          </a:p>
        </p:txBody>
      </p:sp>
      <p:sp>
        <p:nvSpPr>
          <p:cNvPr id="10" name="Rectangle 7"/>
          <p:cNvSpPr>
            <a:spLocks noChangeArrowheads="1"/>
          </p:cNvSpPr>
          <p:nvPr/>
        </p:nvSpPr>
        <p:spPr bwMode="auto">
          <a:xfrm>
            <a:off x="1995488" y="2590800"/>
            <a:ext cx="1150937" cy="2435225"/>
          </a:xfrm>
          <a:prstGeom prst="rect">
            <a:avLst/>
          </a:prstGeom>
          <a:solidFill>
            <a:srgbClr val="0066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800" b="1" dirty="0">
                <a:latin typeface="Arial" panose="020B0604020202020204" pitchFamily="34" charset="0"/>
              </a:rPr>
              <a:t>11%</a:t>
            </a:r>
          </a:p>
        </p:txBody>
      </p:sp>
      <p:sp>
        <p:nvSpPr>
          <p:cNvPr id="11" name="Rectangle 8"/>
          <p:cNvSpPr>
            <a:spLocks noChangeArrowheads="1"/>
          </p:cNvSpPr>
          <p:nvPr/>
        </p:nvSpPr>
        <p:spPr bwMode="auto">
          <a:xfrm>
            <a:off x="4014788" y="3875088"/>
            <a:ext cx="1150937" cy="1150937"/>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800" b="1" dirty="0">
                <a:latin typeface="Arial" panose="020B0604020202020204" pitchFamily="34" charset="0"/>
              </a:rPr>
              <a:t>5%</a:t>
            </a:r>
          </a:p>
        </p:txBody>
      </p:sp>
      <p:sp>
        <p:nvSpPr>
          <p:cNvPr id="12" name="Rectangle 9"/>
          <p:cNvSpPr>
            <a:spLocks noChangeArrowheads="1"/>
          </p:cNvSpPr>
          <p:nvPr/>
        </p:nvSpPr>
        <p:spPr bwMode="auto">
          <a:xfrm>
            <a:off x="6034088" y="2590800"/>
            <a:ext cx="1150937" cy="1295400"/>
          </a:xfrm>
          <a:prstGeom prst="rect">
            <a:avLst/>
          </a:prstGeom>
          <a:solidFill>
            <a:srgbClr val="FFFFCC"/>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2800" b="1" dirty="0">
                <a:latin typeface="Arial" panose="020B0604020202020204" pitchFamily="34" charset="0"/>
              </a:rPr>
              <a:t>6%</a:t>
            </a:r>
          </a:p>
        </p:txBody>
      </p:sp>
      <p:sp>
        <p:nvSpPr>
          <p:cNvPr id="13" name="Line 10"/>
          <p:cNvSpPr>
            <a:spLocks noChangeShapeType="1"/>
          </p:cNvSpPr>
          <p:nvPr/>
        </p:nvSpPr>
        <p:spPr bwMode="auto">
          <a:xfrm>
            <a:off x="1447800" y="5037138"/>
            <a:ext cx="6400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Text Box 11"/>
          <p:cNvSpPr txBox="1">
            <a:spLocks noChangeArrowheads="1"/>
          </p:cNvSpPr>
          <p:nvPr/>
        </p:nvSpPr>
        <p:spPr bwMode="auto">
          <a:xfrm>
            <a:off x="3311525" y="339407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15" name="Text Box 12"/>
          <p:cNvSpPr txBox="1">
            <a:spLocks noChangeArrowheads="1"/>
          </p:cNvSpPr>
          <p:nvPr/>
        </p:nvSpPr>
        <p:spPr bwMode="auto">
          <a:xfrm>
            <a:off x="5340350" y="339407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4000" b="1" dirty="0">
                <a:latin typeface="Arial" panose="020B0604020202020204" pitchFamily="34" charset="0"/>
              </a:rPr>
              <a:t>+</a:t>
            </a:r>
          </a:p>
        </p:txBody>
      </p:sp>
      <p:sp>
        <p:nvSpPr>
          <p:cNvPr id="61452"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Other Redistribution Issues</a:t>
            </a:r>
          </a:p>
        </p:txBody>
      </p:sp>
      <p:sp>
        <p:nvSpPr>
          <p:cNvPr id="63491" name="Rectangle 3"/>
          <p:cNvSpPr>
            <a:spLocks noGrp="1" noChangeArrowheads="1"/>
          </p:cNvSpPr>
          <p:nvPr>
            <p:ph idx="1"/>
          </p:nvPr>
        </p:nvSpPr>
        <p:spPr/>
        <p:txBody>
          <a:bodyPr/>
          <a:lstStyle/>
          <a:p>
            <a:pPr eaLnBrk="1" hangingPunct="1"/>
            <a:r>
              <a:rPr lang="en-US" altLang="en-US" sz="3200" dirty="0"/>
              <a:t>Deflation</a:t>
            </a:r>
          </a:p>
          <a:p>
            <a:pPr eaLnBrk="1" hangingPunct="1"/>
            <a:r>
              <a:rPr lang="en-US" altLang="en-US" sz="3200" dirty="0"/>
              <a:t>Mixed effects</a:t>
            </a:r>
          </a:p>
          <a:p>
            <a:pPr lvl="1" eaLnBrk="1" hangingPunct="1">
              <a:buClr>
                <a:schemeClr val="accent1"/>
              </a:buClr>
            </a:pPr>
            <a:r>
              <a:rPr lang="en-US" altLang="en-US" sz="3200" dirty="0"/>
              <a:t>Incomes may rise</a:t>
            </a:r>
          </a:p>
          <a:p>
            <a:pPr lvl="1" eaLnBrk="1" hangingPunct="1">
              <a:buClr>
                <a:schemeClr val="accent1"/>
              </a:buClr>
            </a:pPr>
            <a:r>
              <a:rPr lang="en-US" altLang="en-US" sz="3200" dirty="0"/>
              <a:t>Fixed assets values may fall</a:t>
            </a:r>
          </a:p>
          <a:p>
            <a:pPr lvl="1" eaLnBrk="1" hangingPunct="1">
              <a:buClr>
                <a:schemeClr val="accent1"/>
              </a:buClr>
            </a:pPr>
            <a:r>
              <a:rPr lang="en-US" altLang="en-US" sz="3200" dirty="0"/>
              <a:t>For fixed-rate mortgages, real debt declines</a:t>
            </a:r>
          </a:p>
          <a:p>
            <a:pPr eaLnBrk="1" hangingPunct="1"/>
            <a:r>
              <a:rPr lang="en-US" altLang="en-US" sz="3200" dirty="0"/>
              <a:t>Arbitrariness</a:t>
            </a:r>
          </a:p>
        </p:txBody>
      </p:sp>
      <p:sp>
        <p:nvSpPr>
          <p:cNvPr id="63492" name="TextBox 2"/>
          <p:cNvSpPr txBox="1">
            <a:spLocks noChangeArrowheads="1"/>
          </p:cNvSpPr>
          <p:nvPr/>
        </p:nvSpPr>
        <p:spPr bwMode="auto">
          <a:xfrm>
            <a:off x="0" y="6488113"/>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Line 9"/>
          <p:cNvSpPr>
            <a:spLocks noChangeShapeType="1"/>
          </p:cNvSpPr>
          <p:nvPr/>
        </p:nvSpPr>
        <p:spPr bwMode="auto">
          <a:xfrm flipV="1">
            <a:off x="1450975" y="2670175"/>
            <a:ext cx="6373813" cy="1703388"/>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AutoShape 5"/>
          <p:cNvSpPr>
            <a:spLocks noChangeArrowheads="1"/>
          </p:cNvSpPr>
          <p:nvPr/>
        </p:nvSpPr>
        <p:spPr bwMode="auto">
          <a:xfrm rot="-1888879">
            <a:off x="1228725" y="3414713"/>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282" y="5399"/>
                  <a:pt x="7834" y="6038"/>
                  <a:pt x="6811" y="7160"/>
                </a:cubicBezTo>
                <a:lnTo>
                  <a:pt x="2822" y="3520"/>
                </a:lnTo>
                <a:cubicBezTo>
                  <a:pt x="4868" y="1277"/>
                  <a:pt x="776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FF5050"/>
              </a:gs>
            </a:gsLst>
            <a:lin ang="0" scaled="1"/>
          </a:gradFill>
          <a:ln w="9525">
            <a:solidFill>
              <a:schemeClr val="tx1"/>
            </a:solidFill>
            <a:miter lim="800000"/>
            <a:headEnd/>
            <a:tailEnd/>
          </a:ln>
        </p:spPr>
        <p:txBody>
          <a:bodyPr wrap="none" anchor="ctr"/>
          <a:lstStyle/>
          <a:p>
            <a:endParaRPr lang="en-US" dirty="0"/>
          </a:p>
        </p:txBody>
      </p:sp>
      <p:sp>
        <p:nvSpPr>
          <p:cNvPr id="15" name="AutoShape 6"/>
          <p:cNvSpPr>
            <a:spLocks noChangeArrowheads="1"/>
          </p:cNvSpPr>
          <p:nvPr/>
        </p:nvSpPr>
        <p:spPr bwMode="auto">
          <a:xfrm rot="184050" flipV="1">
            <a:off x="2774950" y="3289300"/>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736" y="5399"/>
                  <a:pt x="8696" y="5714"/>
                  <a:pt x="7810" y="6303"/>
                </a:cubicBezTo>
                <a:lnTo>
                  <a:pt x="4820" y="1806"/>
                </a:lnTo>
                <a:cubicBezTo>
                  <a:pt x="6592" y="628"/>
                  <a:pt x="867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0000FF"/>
              </a:gs>
            </a:gsLst>
            <a:lin ang="0" scaled="1"/>
          </a:gradFill>
          <a:ln w="9525">
            <a:solidFill>
              <a:schemeClr val="tx1"/>
            </a:solidFill>
            <a:miter lim="800000"/>
            <a:headEnd/>
            <a:tailEnd/>
          </a:ln>
        </p:spPr>
        <p:txBody>
          <a:bodyPr wrap="none" anchor="ctr"/>
          <a:lstStyle/>
          <a:p>
            <a:endParaRPr lang="en-US" dirty="0"/>
          </a:p>
        </p:txBody>
      </p:sp>
      <p:sp>
        <p:nvSpPr>
          <p:cNvPr id="16" name="AutoShape 7"/>
          <p:cNvSpPr>
            <a:spLocks noChangeArrowheads="1"/>
          </p:cNvSpPr>
          <p:nvPr/>
        </p:nvSpPr>
        <p:spPr bwMode="auto">
          <a:xfrm rot="-2211205">
            <a:off x="4070350" y="2673350"/>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799" y="5399"/>
                  <a:pt x="8819" y="5677"/>
                  <a:pt x="7967" y="6202"/>
                </a:cubicBezTo>
                <a:lnTo>
                  <a:pt x="5135" y="1604"/>
                </a:lnTo>
                <a:cubicBezTo>
                  <a:pt x="6838" y="555"/>
                  <a:pt x="879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FF5050"/>
              </a:gs>
            </a:gsLst>
            <a:lin ang="0" scaled="1"/>
          </a:gradFill>
          <a:ln w="9525">
            <a:solidFill>
              <a:schemeClr val="tx1"/>
            </a:solidFill>
            <a:miter lim="800000"/>
            <a:headEnd/>
            <a:tailEnd/>
          </a:ln>
        </p:spPr>
        <p:txBody>
          <a:bodyPr wrap="none" anchor="ctr"/>
          <a:lstStyle/>
          <a:p>
            <a:endParaRPr lang="en-US" dirty="0"/>
          </a:p>
        </p:txBody>
      </p:sp>
      <p:sp>
        <p:nvSpPr>
          <p:cNvPr id="17" name="AutoShape 8"/>
          <p:cNvSpPr>
            <a:spLocks noChangeArrowheads="1"/>
          </p:cNvSpPr>
          <p:nvPr/>
        </p:nvSpPr>
        <p:spPr bwMode="auto">
          <a:xfrm rot="1115918" flipV="1">
            <a:off x="5305425" y="2420938"/>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266" y="5399"/>
                  <a:pt x="9736" y="5478"/>
                  <a:pt x="9226" y="5634"/>
                </a:cubicBezTo>
                <a:lnTo>
                  <a:pt x="7652" y="468"/>
                </a:lnTo>
                <a:cubicBezTo>
                  <a:pt x="8673" y="157"/>
                  <a:pt x="973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0000FF"/>
              </a:gs>
            </a:gsLst>
            <a:lin ang="0" scaled="1"/>
          </a:gradFill>
          <a:ln w="9525">
            <a:solidFill>
              <a:schemeClr val="tx1"/>
            </a:solidFill>
            <a:miter lim="800000"/>
            <a:headEnd/>
            <a:tailEnd/>
          </a:ln>
        </p:spPr>
        <p:txBody>
          <a:bodyPr wrap="none" anchor="ctr"/>
          <a:lstStyle/>
          <a:p>
            <a:endParaRPr lang="en-US" dirty="0"/>
          </a:p>
        </p:txBody>
      </p:sp>
      <p:sp>
        <p:nvSpPr>
          <p:cNvPr id="18" name="Text Box 10"/>
          <p:cNvSpPr txBox="1">
            <a:spLocks noChangeArrowheads="1"/>
          </p:cNvSpPr>
          <p:nvPr/>
        </p:nvSpPr>
        <p:spPr bwMode="auto">
          <a:xfrm rot="-5400000">
            <a:off x="-75406" y="3450432"/>
            <a:ext cx="2079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Level of real output</a:t>
            </a:r>
          </a:p>
        </p:txBody>
      </p:sp>
      <p:sp>
        <p:nvSpPr>
          <p:cNvPr id="19" name="Text Box 11"/>
          <p:cNvSpPr txBox="1">
            <a:spLocks noChangeArrowheads="1"/>
          </p:cNvSpPr>
          <p:nvPr/>
        </p:nvSpPr>
        <p:spPr bwMode="auto">
          <a:xfrm>
            <a:off x="4087813" y="5607050"/>
            <a:ext cx="658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Time</a:t>
            </a:r>
          </a:p>
        </p:txBody>
      </p:sp>
      <p:grpSp>
        <p:nvGrpSpPr>
          <p:cNvPr id="2" name="Group 14"/>
          <p:cNvGrpSpPr>
            <a:grpSpLocks/>
          </p:cNvGrpSpPr>
          <p:nvPr/>
        </p:nvGrpSpPr>
        <p:grpSpPr bwMode="auto">
          <a:xfrm>
            <a:off x="1146175" y="2011363"/>
            <a:ext cx="6646863" cy="3595687"/>
            <a:chOff x="1282" y="1236"/>
            <a:chExt cx="4187" cy="2265"/>
          </a:xfrm>
        </p:grpSpPr>
        <p:sp>
          <p:nvSpPr>
            <p:cNvPr id="10264" name="Line 12"/>
            <p:cNvSpPr>
              <a:spLocks noChangeShapeType="1"/>
            </p:cNvSpPr>
            <p:nvPr/>
          </p:nvSpPr>
          <p:spPr bwMode="auto">
            <a:xfrm>
              <a:off x="1286" y="1236"/>
              <a:ext cx="0" cy="226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5" name="Line 13"/>
            <p:cNvSpPr>
              <a:spLocks noChangeShapeType="1"/>
            </p:cNvSpPr>
            <p:nvPr/>
          </p:nvSpPr>
          <p:spPr bwMode="auto">
            <a:xfrm>
              <a:off x="1282" y="3493"/>
              <a:ext cx="41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3" name="Text Box 15"/>
          <p:cNvSpPr txBox="1">
            <a:spLocks noChangeArrowheads="1"/>
          </p:cNvSpPr>
          <p:nvPr/>
        </p:nvSpPr>
        <p:spPr bwMode="auto">
          <a:xfrm>
            <a:off x="1704975" y="29718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0066FF"/>
                </a:solidFill>
                <a:latin typeface="Arial" panose="020B0604020202020204" pitchFamily="34" charset="0"/>
              </a:rPr>
              <a:t>Peak</a:t>
            </a:r>
          </a:p>
        </p:txBody>
      </p:sp>
      <p:sp>
        <p:nvSpPr>
          <p:cNvPr id="24" name="Text Box 16"/>
          <p:cNvSpPr txBox="1">
            <a:spLocks noChangeArrowheads="1"/>
          </p:cNvSpPr>
          <p:nvPr/>
        </p:nvSpPr>
        <p:spPr bwMode="auto">
          <a:xfrm>
            <a:off x="4581525" y="215265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0066FF"/>
                </a:solidFill>
                <a:latin typeface="Arial" panose="020B0604020202020204" pitchFamily="34" charset="0"/>
              </a:rPr>
              <a:t>Peak</a:t>
            </a:r>
          </a:p>
        </p:txBody>
      </p:sp>
      <p:sp>
        <p:nvSpPr>
          <p:cNvPr id="25" name="AutoShape 17"/>
          <p:cNvSpPr>
            <a:spLocks noChangeArrowheads="1"/>
          </p:cNvSpPr>
          <p:nvPr/>
        </p:nvSpPr>
        <p:spPr bwMode="auto">
          <a:xfrm rot="-4475546">
            <a:off x="6499226" y="2206625"/>
            <a:ext cx="1797050" cy="1387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789" y="5399"/>
                  <a:pt x="10779" y="5400"/>
                  <a:pt x="10769" y="5400"/>
                </a:cubicBezTo>
                <a:lnTo>
                  <a:pt x="10739" y="0"/>
                </a:lnTo>
                <a:cubicBezTo>
                  <a:pt x="10759" y="0"/>
                  <a:pt x="1077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bg1"/>
              </a:gs>
              <a:gs pos="100000">
                <a:srgbClr val="FF5050"/>
              </a:gs>
            </a:gsLst>
            <a:lin ang="0" scaled="1"/>
          </a:gradFill>
          <a:ln w="9525">
            <a:solidFill>
              <a:schemeClr val="tx1"/>
            </a:solidFill>
            <a:miter lim="800000"/>
            <a:headEnd/>
            <a:tailEnd/>
          </a:ln>
        </p:spPr>
        <p:txBody>
          <a:bodyPr wrap="none" anchor="ctr"/>
          <a:lstStyle/>
          <a:p>
            <a:endParaRPr lang="en-US" dirty="0"/>
          </a:p>
        </p:txBody>
      </p:sp>
      <p:sp>
        <p:nvSpPr>
          <p:cNvPr id="26" name="Text Box 18"/>
          <p:cNvSpPr txBox="1">
            <a:spLocks noChangeArrowheads="1"/>
          </p:cNvSpPr>
          <p:nvPr/>
        </p:nvSpPr>
        <p:spPr bwMode="auto">
          <a:xfrm>
            <a:off x="6810375" y="1609725"/>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0066FF"/>
                </a:solidFill>
                <a:latin typeface="Arial" panose="020B0604020202020204" pitchFamily="34" charset="0"/>
              </a:rPr>
              <a:t>Peak</a:t>
            </a:r>
          </a:p>
        </p:txBody>
      </p:sp>
      <p:sp>
        <p:nvSpPr>
          <p:cNvPr id="27" name="Text Box 19"/>
          <p:cNvSpPr txBox="1">
            <a:spLocks noChangeArrowheads="1"/>
          </p:cNvSpPr>
          <p:nvPr/>
        </p:nvSpPr>
        <p:spPr bwMode="auto">
          <a:xfrm rot="1145174">
            <a:off x="2005013" y="4379913"/>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Recession</a:t>
            </a:r>
          </a:p>
        </p:txBody>
      </p:sp>
      <p:sp>
        <p:nvSpPr>
          <p:cNvPr id="28" name="Text Box 20"/>
          <p:cNvSpPr txBox="1">
            <a:spLocks noChangeArrowheads="1"/>
          </p:cNvSpPr>
          <p:nvPr/>
        </p:nvSpPr>
        <p:spPr bwMode="auto">
          <a:xfrm rot="1532008">
            <a:off x="5000625" y="35829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Recession</a:t>
            </a:r>
          </a:p>
        </p:txBody>
      </p:sp>
      <p:sp>
        <p:nvSpPr>
          <p:cNvPr id="29" name="Text Box 21"/>
          <p:cNvSpPr txBox="1">
            <a:spLocks noChangeArrowheads="1"/>
          </p:cNvSpPr>
          <p:nvPr/>
        </p:nvSpPr>
        <p:spPr bwMode="auto">
          <a:xfrm rot="-3181900">
            <a:off x="4006057" y="4082256"/>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Expansion</a:t>
            </a:r>
          </a:p>
        </p:txBody>
      </p:sp>
      <p:sp>
        <p:nvSpPr>
          <p:cNvPr id="32" name="Text Box 22"/>
          <p:cNvSpPr txBox="1">
            <a:spLocks noChangeArrowheads="1"/>
          </p:cNvSpPr>
          <p:nvPr/>
        </p:nvSpPr>
        <p:spPr bwMode="auto">
          <a:xfrm rot="-3517008">
            <a:off x="6684169" y="3326607"/>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Expansion</a:t>
            </a:r>
          </a:p>
        </p:txBody>
      </p:sp>
      <p:sp>
        <p:nvSpPr>
          <p:cNvPr id="33" name="Text Box 23"/>
          <p:cNvSpPr txBox="1">
            <a:spLocks noChangeArrowheads="1"/>
          </p:cNvSpPr>
          <p:nvPr/>
        </p:nvSpPr>
        <p:spPr bwMode="auto">
          <a:xfrm>
            <a:off x="3333750" y="467677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FF0000"/>
                </a:solidFill>
                <a:latin typeface="Arial" panose="020B0604020202020204" pitchFamily="34" charset="0"/>
              </a:rPr>
              <a:t>Trough</a:t>
            </a:r>
          </a:p>
        </p:txBody>
      </p:sp>
      <p:sp>
        <p:nvSpPr>
          <p:cNvPr id="34" name="Text Box 24"/>
          <p:cNvSpPr txBox="1">
            <a:spLocks noChangeArrowheads="1"/>
          </p:cNvSpPr>
          <p:nvPr/>
        </p:nvSpPr>
        <p:spPr bwMode="auto">
          <a:xfrm>
            <a:off x="6156325" y="40894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solidFill>
                  <a:srgbClr val="FF0000"/>
                </a:solidFill>
                <a:latin typeface="Arial" panose="020B0604020202020204" pitchFamily="34" charset="0"/>
              </a:rPr>
              <a:t>Trough</a:t>
            </a:r>
          </a:p>
        </p:txBody>
      </p:sp>
      <p:sp>
        <p:nvSpPr>
          <p:cNvPr id="35" name="Text Box 25"/>
          <p:cNvSpPr txBox="1">
            <a:spLocks noChangeArrowheads="1"/>
          </p:cNvSpPr>
          <p:nvPr/>
        </p:nvSpPr>
        <p:spPr bwMode="auto">
          <a:xfrm rot="-920160">
            <a:off x="3017838" y="3382963"/>
            <a:ext cx="124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i="1" dirty="0">
                <a:solidFill>
                  <a:schemeClr val="tx2"/>
                </a:solidFill>
                <a:latin typeface="Arial" panose="020B0604020202020204" pitchFamily="34" charset="0"/>
              </a:rPr>
              <a:t>Growth</a:t>
            </a:r>
          </a:p>
        </p:txBody>
      </p:sp>
      <p:sp>
        <p:nvSpPr>
          <p:cNvPr id="36" name="Text Box 26"/>
          <p:cNvSpPr txBox="1">
            <a:spLocks noChangeArrowheads="1"/>
          </p:cNvSpPr>
          <p:nvPr/>
        </p:nvSpPr>
        <p:spPr bwMode="auto">
          <a:xfrm rot="-841373">
            <a:off x="5735638" y="2676525"/>
            <a:ext cx="103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400" b="1" i="1" dirty="0">
                <a:solidFill>
                  <a:schemeClr val="tx2"/>
                </a:solidFill>
                <a:latin typeface="Arial" panose="020B0604020202020204" pitchFamily="34" charset="0"/>
              </a:rPr>
              <a:t>Trend</a:t>
            </a:r>
          </a:p>
        </p:txBody>
      </p:sp>
      <p:sp>
        <p:nvSpPr>
          <p:cNvPr id="10262" name="Title 2"/>
          <p:cNvSpPr>
            <a:spLocks noGrp="1"/>
          </p:cNvSpPr>
          <p:nvPr>
            <p:ph type="title"/>
          </p:nvPr>
        </p:nvSpPr>
        <p:spPr/>
        <p:txBody>
          <a:bodyPr/>
          <a:lstStyle/>
          <a:p>
            <a:pPr eaLnBrk="1" fontAlgn="auto" hangingPunct="1">
              <a:spcAft>
                <a:spcPts val="0"/>
              </a:spcAft>
              <a:defRPr/>
            </a:pPr>
            <a:r>
              <a:rPr lang="en-US" altLang="en-US" dirty="0">
                <a:ea typeface="+mj-ea"/>
              </a:rPr>
              <a:t>The Business Cycle Continued</a:t>
            </a:r>
          </a:p>
        </p:txBody>
      </p:sp>
      <p:sp>
        <p:nvSpPr>
          <p:cNvPr id="10263" name="TextBox 2"/>
          <p:cNvSpPr txBox="1">
            <a:spLocks noChangeArrowheads="1"/>
          </p:cNvSpPr>
          <p:nvPr/>
        </p:nvSpPr>
        <p:spPr bwMode="auto">
          <a:xfrm>
            <a:off x="0" y="6488113"/>
            <a:ext cx="719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000"/>
                                        <p:tgtEl>
                                          <p:spTgt spid="15"/>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nodeType="afterGroup">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nodeType="afterGroup">
                            <p:stCondLst>
                              <p:cond delay="3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nodeType="afterGroup">
                            <p:stCondLst>
                              <p:cond delay="4000"/>
                            </p:stCondLst>
                            <p:childTnLst>
                              <p:par>
                                <p:cTn id="44" presetID="1"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nodeType="afterGroup">
                            <p:stCondLst>
                              <p:cond delay="40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1000"/>
                                        <p:tgtEl>
                                          <p:spTgt spid="17"/>
                                        </p:tgtEl>
                                      </p:cBhvr>
                                    </p:animEffect>
                                  </p:childTnLst>
                                </p:cTn>
                              </p:par>
                            </p:childTnLst>
                          </p:cTn>
                        </p:par>
                        <p:par>
                          <p:cTn id="50" fill="hold" nodeType="afterGroup">
                            <p:stCondLst>
                              <p:cond delay="5000"/>
                            </p:stCondLst>
                            <p:childTnLst>
                              <p:par>
                                <p:cTn id="51" presetID="1"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nodeType="afterGroup">
                            <p:stCondLst>
                              <p:cond delay="5000"/>
                            </p:stCondLst>
                            <p:childTnLst>
                              <p:par>
                                <p:cTn id="54" presetID="1"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par>
                          <p:cTn id="60" fill="hold" nodeType="afterGroup">
                            <p:stCondLst>
                              <p:cond delay="6000"/>
                            </p:stCondLst>
                            <p:childTnLst>
                              <p:par>
                                <p:cTn id="61" presetID="1"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nodeType="afterGroup">
                            <p:stCondLst>
                              <p:cond delay="6000"/>
                            </p:stCondLst>
                            <p:childTnLst>
                              <p:par>
                                <p:cTn id="64" presetID="2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1000"/>
                                        <p:tgtEl>
                                          <p:spTgt spid="13"/>
                                        </p:tgtEl>
                                      </p:cBhvr>
                                    </p:animEffect>
                                  </p:childTnLst>
                                </p:cTn>
                              </p:par>
                            </p:childTnLst>
                          </p:cTn>
                        </p:par>
                        <p:par>
                          <p:cTn id="67" fill="hold" nodeType="afterGroup">
                            <p:stCondLst>
                              <p:cond delay="7000"/>
                            </p:stCondLst>
                            <p:childTnLst>
                              <p:par>
                                <p:cTn id="68" presetID="1"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par>
                          <p:cTn id="70" fill="hold" nodeType="afterGroup">
                            <p:stCondLst>
                              <p:cond delay="7000"/>
                            </p:stCondLst>
                            <p:childTnLst>
                              <p:par>
                                <p:cTn id="71" presetID="1" presetClass="entr" presetSubtype="0"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3" grpId="0"/>
      <p:bldP spid="24" grpId="0"/>
      <p:bldP spid="26" grpId="0"/>
      <p:bldP spid="27" grpId="0"/>
      <p:bldP spid="28" grpId="0"/>
      <p:bldP spid="29" grpId="0"/>
      <p:bldP spid="32" grpId="0"/>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Does Inflation Affect Output?</a:t>
            </a:r>
          </a:p>
        </p:txBody>
      </p:sp>
      <p:sp>
        <p:nvSpPr>
          <p:cNvPr id="65539" name="Rectangle 3"/>
          <p:cNvSpPr>
            <a:spLocks noGrp="1" noChangeArrowheads="1"/>
          </p:cNvSpPr>
          <p:nvPr>
            <p:ph idx="1"/>
          </p:nvPr>
        </p:nvSpPr>
        <p:spPr/>
        <p:txBody>
          <a:bodyPr/>
          <a:lstStyle/>
          <a:p>
            <a:pPr eaLnBrk="1" hangingPunct="1"/>
            <a:r>
              <a:rPr lang="en-US" altLang="en-US" sz="3200" dirty="0"/>
              <a:t>Cost-Push inflation</a:t>
            </a:r>
          </a:p>
          <a:p>
            <a:pPr lvl="1" eaLnBrk="1" hangingPunct="1">
              <a:buClr>
                <a:schemeClr val="accent1"/>
              </a:buClr>
            </a:pPr>
            <a:r>
              <a:rPr lang="en-US" altLang="en-US" sz="3200" dirty="0"/>
              <a:t>Reduces real output</a:t>
            </a:r>
          </a:p>
          <a:p>
            <a:pPr lvl="1" eaLnBrk="1" hangingPunct="1">
              <a:buClr>
                <a:schemeClr val="accent1"/>
              </a:buClr>
            </a:pPr>
            <a:r>
              <a:rPr lang="en-US" altLang="en-US" sz="3200" dirty="0"/>
              <a:t>Redistributes a decreased level of real income</a:t>
            </a:r>
          </a:p>
          <a:p>
            <a:pPr eaLnBrk="1" hangingPunct="1"/>
            <a:r>
              <a:rPr lang="en-US" altLang="en-US" sz="3200" dirty="0"/>
              <a:t>Demand-Pull inflation</a:t>
            </a:r>
          </a:p>
          <a:p>
            <a:pPr lvl="1" eaLnBrk="1" hangingPunct="1">
              <a:buClr>
                <a:schemeClr val="accent1"/>
              </a:buClr>
            </a:pPr>
            <a:r>
              <a:rPr lang="en-US" altLang="en-US" sz="3200" dirty="0"/>
              <a:t>One view is that zero inflation is best</a:t>
            </a:r>
          </a:p>
          <a:p>
            <a:pPr lvl="1" eaLnBrk="1" hangingPunct="1">
              <a:buClr>
                <a:schemeClr val="accent1"/>
              </a:buClr>
            </a:pPr>
            <a:r>
              <a:rPr lang="en-US" altLang="en-US" sz="3200" dirty="0"/>
              <a:t>Another view is that mild inflation is best</a:t>
            </a:r>
          </a:p>
        </p:txBody>
      </p:sp>
      <p:sp>
        <p:nvSpPr>
          <p:cNvPr id="65540" name="TextBox 1"/>
          <p:cNvSpPr txBox="1">
            <a:spLocks noChangeArrowheads="1"/>
          </p:cNvSpPr>
          <p:nvPr/>
        </p:nvSpPr>
        <p:spPr bwMode="auto">
          <a:xfrm>
            <a:off x="0" y="64770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Hyperinflation</a:t>
            </a:r>
          </a:p>
        </p:txBody>
      </p:sp>
      <p:sp>
        <p:nvSpPr>
          <p:cNvPr id="67587" name="Rectangle 3"/>
          <p:cNvSpPr>
            <a:spLocks noGrp="1" noChangeArrowheads="1"/>
          </p:cNvSpPr>
          <p:nvPr>
            <p:ph idx="1"/>
          </p:nvPr>
        </p:nvSpPr>
        <p:spPr/>
        <p:txBody>
          <a:bodyPr/>
          <a:lstStyle/>
          <a:p>
            <a:pPr eaLnBrk="1" hangingPunct="1"/>
            <a:r>
              <a:rPr lang="en-US" altLang="en-US" sz="3200" dirty="0"/>
              <a:t>Extraordinarily rapid inflation</a:t>
            </a:r>
          </a:p>
          <a:p>
            <a:pPr eaLnBrk="1" hangingPunct="1"/>
            <a:r>
              <a:rPr lang="en-US" altLang="en-US" sz="3200" dirty="0"/>
              <a:t>Devastates an economy</a:t>
            </a:r>
          </a:p>
          <a:p>
            <a:pPr eaLnBrk="1" hangingPunct="1"/>
            <a:r>
              <a:rPr lang="en-US" altLang="en-US" sz="3200" dirty="0"/>
              <a:t>Businesses don’t know what to charge</a:t>
            </a:r>
          </a:p>
          <a:p>
            <a:pPr eaLnBrk="1" hangingPunct="1"/>
            <a:r>
              <a:rPr lang="en-US" altLang="en-US" sz="3200" dirty="0"/>
              <a:t>Consumers don’t know what to pay</a:t>
            </a:r>
          </a:p>
          <a:p>
            <a:pPr eaLnBrk="1" hangingPunct="1"/>
            <a:r>
              <a:rPr lang="en-US" altLang="en-US" sz="3200" dirty="0"/>
              <a:t>Money becomes worthless</a:t>
            </a:r>
          </a:p>
          <a:p>
            <a:pPr eaLnBrk="1" hangingPunct="1"/>
            <a:r>
              <a:rPr lang="en-US" altLang="en-US" sz="3200" dirty="0"/>
              <a:t>Zimbabwe’s 14.9 billion percent inflation in 2008</a:t>
            </a:r>
          </a:p>
        </p:txBody>
      </p:sp>
      <p:sp>
        <p:nvSpPr>
          <p:cNvPr id="67588"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Employment After the Great Recession</a:t>
            </a:r>
          </a:p>
        </p:txBody>
      </p:sp>
      <p:sp>
        <p:nvSpPr>
          <p:cNvPr id="69635" name="Rectangle 3"/>
          <p:cNvSpPr>
            <a:spLocks noGrp="1" noChangeArrowheads="1"/>
          </p:cNvSpPr>
          <p:nvPr>
            <p:ph idx="1"/>
          </p:nvPr>
        </p:nvSpPr>
        <p:spPr>
          <a:xfrm>
            <a:off x="457200" y="1752600"/>
            <a:ext cx="7620000" cy="4800600"/>
          </a:xfrm>
        </p:spPr>
        <p:txBody>
          <a:bodyPr/>
          <a:lstStyle/>
          <a:p>
            <a:pPr eaLnBrk="1" hangingPunct="1"/>
            <a:r>
              <a:rPr lang="en-US" altLang="en-US" sz="3200" dirty="0"/>
              <a:t>Why has recovery been so slow?</a:t>
            </a:r>
          </a:p>
          <a:p>
            <a:pPr lvl="1" eaLnBrk="1" hangingPunct="1">
              <a:buClr>
                <a:schemeClr val="accent1"/>
              </a:buClr>
            </a:pPr>
            <a:r>
              <a:rPr lang="en-US" altLang="en-US" sz="3200" dirty="0"/>
              <a:t>More part-time employment</a:t>
            </a:r>
          </a:p>
          <a:p>
            <a:pPr lvl="1" eaLnBrk="1" hangingPunct="1">
              <a:buClr>
                <a:schemeClr val="accent1"/>
              </a:buClr>
            </a:pPr>
            <a:r>
              <a:rPr lang="en-US" altLang="en-US" sz="3200" dirty="0"/>
              <a:t>Older workers benefited more</a:t>
            </a:r>
          </a:p>
          <a:p>
            <a:pPr lvl="1" eaLnBrk="1" hangingPunct="1">
              <a:buClr>
                <a:schemeClr val="accent1"/>
              </a:buClr>
            </a:pPr>
            <a:r>
              <a:rPr lang="en-US" altLang="en-US" sz="3200" dirty="0"/>
              <a:t>Employment-population ratio down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8" name="Group 60"/>
          <p:cNvGraphicFramePr>
            <a:graphicFrameLocks noGrp="1"/>
          </p:cNvGraphicFramePr>
          <p:nvPr>
            <p:extLst>
              <p:ext uri="{D42A27DB-BD31-4B8C-83A1-F6EECF244321}">
                <p14:modId xmlns:p14="http://schemas.microsoft.com/office/powerpoint/2010/main" val="485707158"/>
              </p:ext>
            </p:extLst>
          </p:nvPr>
        </p:nvGraphicFramePr>
        <p:xfrm>
          <a:off x="1219200" y="1143000"/>
          <a:ext cx="6096000" cy="4937208"/>
        </p:xfrm>
        <a:graphic>
          <a:graphicData uri="http://schemas.openxmlformats.org/drawingml/2006/table">
            <a:tbl>
              <a:tblPr firstRow="1"/>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65708">
                <a:tc gridSpan="3">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U.S. Recessions since 1950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1433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Period</a:t>
                      </a:r>
                    </a:p>
                  </a:txBody>
                  <a:tcPr marT="45697" marB="4569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Duration,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Months</a:t>
                      </a:r>
                    </a:p>
                  </a:txBody>
                  <a:tcPr marT="45697" marB="4569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Depth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2"/>
                          </a:solidFill>
                          <a:effectLst/>
                          <a:latin typeface="Arial" panose="020B0604020202020204" pitchFamily="34" charset="0"/>
                        </a:rPr>
                        <a:t>(Decline in Real Output)</a:t>
                      </a:r>
                    </a:p>
                  </a:txBody>
                  <a:tcPr marT="45697" marB="4569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1953-54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   -2.6%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1957-58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-3.7</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1960-61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1969-70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1973-75</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-3.2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6"/>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1980</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7"/>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1981-82</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16</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-2.9</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8"/>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1990-91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9"/>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2001</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-0.4</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10"/>
                  </a:ext>
                </a:extLst>
              </a:tr>
              <a:tr h="36570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2007-09</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18</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-4.3</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11"/>
                  </a:ext>
                </a:extLst>
              </a:tr>
            </a:tbl>
          </a:graphicData>
        </a:graphic>
      </p:graphicFrame>
      <p:sp>
        <p:nvSpPr>
          <p:cNvPr id="12342" name="TextBox 6"/>
          <p:cNvSpPr txBox="1">
            <a:spLocks noChangeArrowheads="1"/>
          </p:cNvSpPr>
          <p:nvPr/>
        </p:nvSpPr>
        <p:spPr bwMode="auto">
          <a:xfrm>
            <a:off x="1219200" y="616902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i="1" dirty="0">
                <a:latin typeface="Arial" panose="020B0604020202020204" pitchFamily="34" charset="0"/>
              </a:rPr>
              <a:t>Source</a:t>
            </a:r>
            <a:r>
              <a:rPr lang="en-US" altLang="en-US" sz="1200" dirty="0">
                <a:latin typeface="Arial" panose="020B0604020202020204" pitchFamily="34" charset="0"/>
              </a:rPr>
              <a:t>: National Bureau of Economic Research, www.nber.org, and Minneapolis Federal Reserve Bank, www.minneapolisfed.gov. Output data are in 2000 dollars</a:t>
            </a:r>
          </a:p>
        </p:txBody>
      </p:sp>
      <p:sp>
        <p:nvSpPr>
          <p:cNvPr id="12343" name="Title 1"/>
          <p:cNvSpPr>
            <a:spLocks noGrp="1"/>
          </p:cNvSpPr>
          <p:nvPr>
            <p:ph type="title"/>
          </p:nvPr>
        </p:nvSpPr>
        <p:spPr>
          <a:xfrm>
            <a:off x="457200" y="0"/>
            <a:ext cx="8001000" cy="1143000"/>
          </a:xfrm>
        </p:spPr>
        <p:txBody>
          <a:bodyPr/>
          <a:lstStyle/>
          <a:p>
            <a:pPr eaLnBrk="1" fontAlgn="auto" hangingPunct="1">
              <a:spcAft>
                <a:spcPts val="0"/>
              </a:spcAft>
              <a:defRPr/>
            </a:pPr>
            <a:r>
              <a:rPr lang="en-US" altLang="en-US" dirty="0">
                <a:ea typeface="+mj-ea"/>
              </a:rPr>
              <a:t>The Business Cycle: Recessions</a:t>
            </a:r>
          </a:p>
        </p:txBody>
      </p:sp>
      <p:sp>
        <p:nvSpPr>
          <p:cNvPr id="12344" name="TextBox 1"/>
          <p:cNvSpPr txBox="1">
            <a:spLocks noChangeArrowheads="1"/>
          </p:cNvSpPr>
          <p:nvPr/>
        </p:nvSpPr>
        <p:spPr bwMode="auto">
          <a:xfrm>
            <a:off x="0" y="6488113"/>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pPr eaLnBrk="1" fontAlgn="auto" hangingPunct="1">
              <a:spcAft>
                <a:spcPts val="0"/>
              </a:spcAft>
              <a:defRPr/>
            </a:pPr>
            <a:r>
              <a:rPr lang="en-US" altLang="en-US" dirty="0">
                <a:ea typeface="+mj-ea"/>
              </a:rPr>
              <a:t>The Business Cycle Concluded</a:t>
            </a:r>
          </a:p>
        </p:txBody>
      </p:sp>
      <p:sp>
        <p:nvSpPr>
          <p:cNvPr id="2" name="Rectangle 3"/>
          <p:cNvSpPr>
            <a:spLocks noGrp="1" noChangeArrowheads="1"/>
          </p:cNvSpPr>
          <p:nvPr>
            <p:ph idx="1"/>
          </p:nvPr>
        </p:nvSpPr>
        <p:spPr/>
        <p:txBody>
          <a:bodyPr/>
          <a:lstStyle/>
          <a:p>
            <a:pPr eaLnBrk="1" hangingPunct="1"/>
            <a:r>
              <a:rPr lang="en-US" altLang="en-US" sz="3200" dirty="0"/>
              <a:t>Business cycle fluctuations</a:t>
            </a:r>
          </a:p>
          <a:p>
            <a:pPr lvl="1" eaLnBrk="1" hangingPunct="1">
              <a:buClr>
                <a:schemeClr val="accent1"/>
              </a:buClr>
            </a:pPr>
            <a:r>
              <a:rPr lang="en-US" altLang="en-US" sz="3200" dirty="0"/>
              <a:t>Economic shocks</a:t>
            </a:r>
          </a:p>
          <a:p>
            <a:pPr lvl="1" eaLnBrk="1" hangingPunct="1">
              <a:buClr>
                <a:schemeClr val="accent1"/>
              </a:buClr>
            </a:pPr>
            <a:r>
              <a:rPr lang="en-US" altLang="en-US" sz="3200" dirty="0"/>
              <a:t>Prices are “sticky” downwards</a:t>
            </a:r>
          </a:p>
          <a:p>
            <a:pPr lvl="1" eaLnBrk="1" hangingPunct="1">
              <a:buClr>
                <a:schemeClr val="accent1"/>
              </a:buClr>
            </a:pPr>
            <a:r>
              <a:rPr lang="en-US" altLang="en-US" sz="3200" dirty="0"/>
              <a:t>Economic response entails decreases in output and employment</a:t>
            </a:r>
          </a:p>
        </p:txBody>
      </p:sp>
      <p:sp>
        <p:nvSpPr>
          <p:cNvPr id="14340" name="TextBox 1"/>
          <p:cNvSpPr txBox="1">
            <a:spLocks noChangeArrowheads="1"/>
          </p:cNvSpPr>
          <p:nvPr/>
        </p:nvSpPr>
        <p:spPr bwMode="auto">
          <a:xfrm>
            <a:off x="0" y="6477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Causation: A First Glance</a:t>
            </a:r>
          </a:p>
        </p:txBody>
      </p:sp>
      <p:sp>
        <p:nvSpPr>
          <p:cNvPr id="16387" name="Rectangle 3"/>
          <p:cNvSpPr>
            <a:spLocks noGrp="1" noChangeArrowheads="1"/>
          </p:cNvSpPr>
          <p:nvPr>
            <p:ph idx="1"/>
          </p:nvPr>
        </p:nvSpPr>
        <p:spPr/>
        <p:txBody>
          <a:bodyPr/>
          <a:lstStyle/>
          <a:p>
            <a:pPr eaLnBrk="1" hangingPunct="1"/>
            <a:r>
              <a:rPr lang="en-US" altLang="en-US" sz="3200" dirty="0"/>
              <a:t>Causes of shocks</a:t>
            </a:r>
          </a:p>
          <a:p>
            <a:pPr lvl="1" eaLnBrk="1" hangingPunct="1">
              <a:buClr>
                <a:schemeClr val="accent1"/>
              </a:buClr>
            </a:pPr>
            <a:r>
              <a:rPr lang="en-US" altLang="en-US" sz="3200" dirty="0"/>
              <a:t>Irregular innovation</a:t>
            </a:r>
          </a:p>
          <a:p>
            <a:pPr lvl="1" eaLnBrk="1" hangingPunct="1">
              <a:buClr>
                <a:schemeClr val="accent1"/>
              </a:buClr>
            </a:pPr>
            <a:r>
              <a:rPr lang="en-US" altLang="en-US" sz="3200" dirty="0"/>
              <a:t>Productivity changes</a:t>
            </a:r>
          </a:p>
          <a:p>
            <a:pPr lvl="1" eaLnBrk="1" hangingPunct="1">
              <a:buClr>
                <a:schemeClr val="accent1"/>
              </a:buClr>
            </a:pPr>
            <a:r>
              <a:rPr lang="en-US" altLang="en-US" sz="3200" dirty="0"/>
              <a:t>Monetary factors</a:t>
            </a:r>
          </a:p>
          <a:p>
            <a:pPr lvl="1" eaLnBrk="1" hangingPunct="1">
              <a:buClr>
                <a:schemeClr val="accent1"/>
              </a:buClr>
            </a:pPr>
            <a:r>
              <a:rPr lang="en-US" altLang="en-US" sz="3200" dirty="0"/>
              <a:t>Political events</a:t>
            </a:r>
          </a:p>
          <a:p>
            <a:pPr lvl="1" eaLnBrk="1" hangingPunct="1">
              <a:buClr>
                <a:schemeClr val="accent1"/>
              </a:buClr>
            </a:pPr>
            <a:r>
              <a:rPr lang="en-US" altLang="en-US" sz="3200" dirty="0"/>
              <a:t>Financial instability</a:t>
            </a:r>
          </a:p>
          <a:p>
            <a:pPr lvl="2" eaLnBrk="1" hangingPunct="1">
              <a:buClr>
                <a:schemeClr val="accent1"/>
              </a:buClr>
            </a:pPr>
            <a:r>
              <a:rPr lang="en-US" altLang="en-US" sz="3200" dirty="0"/>
              <a:t>Recession of 2007</a:t>
            </a:r>
          </a:p>
        </p:txBody>
      </p:sp>
      <p:sp>
        <p:nvSpPr>
          <p:cNvPr id="16388" name="TextBox 1"/>
          <p:cNvSpPr txBox="1">
            <a:spLocks noChangeArrowheads="1"/>
          </p:cNvSpPr>
          <p:nvPr/>
        </p:nvSpPr>
        <p:spPr bwMode="auto">
          <a:xfrm>
            <a:off x="0" y="64770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Cyclical Impact</a:t>
            </a:r>
          </a:p>
        </p:txBody>
      </p:sp>
      <p:sp>
        <p:nvSpPr>
          <p:cNvPr id="18435" name="Rectangle 3"/>
          <p:cNvSpPr>
            <a:spLocks noGrp="1" noChangeArrowheads="1"/>
          </p:cNvSpPr>
          <p:nvPr>
            <p:ph idx="1"/>
          </p:nvPr>
        </p:nvSpPr>
        <p:spPr/>
        <p:txBody>
          <a:bodyPr/>
          <a:lstStyle/>
          <a:p>
            <a:pPr eaLnBrk="1" hangingPunct="1"/>
            <a:r>
              <a:rPr lang="en-US" altLang="en-US" sz="3200" dirty="0"/>
              <a:t>Durable goods affected most</a:t>
            </a:r>
          </a:p>
          <a:p>
            <a:pPr lvl="1" eaLnBrk="1" hangingPunct="1">
              <a:buClr>
                <a:schemeClr val="accent1"/>
              </a:buClr>
            </a:pPr>
            <a:r>
              <a:rPr lang="en-US" altLang="en-US" sz="3200" dirty="0"/>
              <a:t>Capital goods</a:t>
            </a:r>
          </a:p>
          <a:p>
            <a:pPr lvl="1" eaLnBrk="1" hangingPunct="1">
              <a:buClr>
                <a:schemeClr val="accent1"/>
              </a:buClr>
            </a:pPr>
            <a:r>
              <a:rPr lang="en-US" altLang="en-US" sz="3200" dirty="0"/>
              <a:t>Consumer durables</a:t>
            </a:r>
          </a:p>
          <a:p>
            <a:pPr eaLnBrk="1" hangingPunct="1"/>
            <a:r>
              <a:rPr lang="en-US" altLang="en-US" sz="3200" dirty="0"/>
              <a:t>Nondurable consumer goods affected less</a:t>
            </a:r>
          </a:p>
          <a:p>
            <a:pPr lvl="1" eaLnBrk="1" hangingPunct="1">
              <a:buClr>
                <a:schemeClr val="accent1"/>
              </a:buClr>
            </a:pPr>
            <a:r>
              <a:rPr lang="en-US" altLang="en-US" sz="3200" dirty="0"/>
              <a:t>Services</a:t>
            </a:r>
          </a:p>
          <a:p>
            <a:pPr lvl="1" eaLnBrk="1" hangingPunct="1">
              <a:buClr>
                <a:schemeClr val="accent1"/>
              </a:buClr>
            </a:pPr>
            <a:r>
              <a:rPr lang="en-US" altLang="en-US" sz="3200" dirty="0"/>
              <a:t>Food and clothing</a:t>
            </a:r>
          </a:p>
        </p:txBody>
      </p:sp>
      <p:sp>
        <p:nvSpPr>
          <p:cNvPr id="18436" name="TextBox 1"/>
          <p:cNvSpPr txBox="1">
            <a:spLocks noChangeArrowheads="1"/>
          </p:cNvSpPr>
          <p:nvPr/>
        </p:nvSpPr>
        <p:spPr bwMode="auto">
          <a:xfrm>
            <a:off x="12700" y="6521450"/>
            <a:ext cx="825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Unemployment</a:t>
            </a:r>
          </a:p>
        </p:txBody>
      </p:sp>
      <p:sp>
        <p:nvSpPr>
          <p:cNvPr id="6" name="Rectangle 5"/>
          <p:cNvSpPr>
            <a:spLocks noChangeArrowheads="1"/>
          </p:cNvSpPr>
          <p:nvPr/>
        </p:nvSpPr>
        <p:spPr bwMode="auto">
          <a:xfrm>
            <a:off x="1485900" y="4211638"/>
            <a:ext cx="2743200" cy="1600200"/>
          </a:xfrm>
          <a:prstGeom prst="rect">
            <a:avLst/>
          </a:prstGeom>
          <a:solidFill>
            <a:srgbClr val="FFCC99"/>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7" name="Rectangle 6"/>
          <p:cNvSpPr>
            <a:spLocks noChangeArrowheads="1"/>
          </p:cNvSpPr>
          <p:nvPr/>
        </p:nvSpPr>
        <p:spPr bwMode="auto">
          <a:xfrm>
            <a:off x="1485900" y="2840038"/>
            <a:ext cx="2743200" cy="1371600"/>
          </a:xfrm>
          <a:prstGeom prst="rect">
            <a:avLst/>
          </a:prstGeom>
          <a:solidFill>
            <a:srgbClr val="FF9900"/>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8" name="Rectangle 7"/>
          <p:cNvSpPr>
            <a:spLocks noChangeArrowheads="1"/>
          </p:cNvSpPr>
          <p:nvPr/>
        </p:nvSpPr>
        <p:spPr bwMode="auto">
          <a:xfrm>
            <a:off x="1485900" y="1697038"/>
            <a:ext cx="2743200" cy="1143000"/>
          </a:xfrm>
          <a:prstGeom prst="rect">
            <a:avLst/>
          </a:prstGeom>
          <a:solidFill>
            <a:srgbClr val="BE7DFF"/>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9" name="Rectangle 8"/>
          <p:cNvSpPr>
            <a:spLocks noChangeArrowheads="1"/>
          </p:cNvSpPr>
          <p:nvPr/>
        </p:nvSpPr>
        <p:spPr bwMode="auto">
          <a:xfrm>
            <a:off x="1485900" y="5811838"/>
            <a:ext cx="2743200" cy="182562"/>
          </a:xfrm>
          <a:prstGeom prst="rect">
            <a:avLst/>
          </a:prstGeom>
          <a:solidFill>
            <a:srgbClr val="C00000"/>
          </a:solidFill>
          <a:ln w="25400" algn="ctr">
            <a:solidFill>
              <a:schemeClr val="tx1"/>
            </a:solidFill>
            <a:miter lim="800000"/>
            <a:headEnd/>
            <a:tailEnd/>
          </a:ln>
        </p:spPr>
        <p:txBody>
          <a:bodyPr anchor="ctr"/>
          <a:lstStyle/>
          <a:p>
            <a:pPr algn="ctr" eaLnBrk="1" hangingPunct="1">
              <a:defRPr/>
            </a:pPr>
            <a:endParaRPr lang="en-US" dirty="0">
              <a:solidFill>
                <a:schemeClr val="lt1"/>
              </a:solidFill>
              <a:latin typeface="+mn-lt"/>
              <a:ea typeface="+mn-ea"/>
            </a:endParaRPr>
          </a:p>
        </p:txBody>
      </p:sp>
      <p:sp>
        <p:nvSpPr>
          <p:cNvPr id="20487" name="TextBox 9"/>
          <p:cNvSpPr txBox="1">
            <a:spLocks noChangeArrowheads="1"/>
          </p:cNvSpPr>
          <p:nvPr/>
        </p:nvSpPr>
        <p:spPr bwMode="auto">
          <a:xfrm>
            <a:off x="1943100" y="1711325"/>
            <a:ext cx="182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Under 16</a:t>
            </a:r>
          </a:p>
          <a:p>
            <a:pPr algn="ctr" eaLnBrk="1" hangingPunct="1">
              <a:spcBef>
                <a:spcPct val="0"/>
              </a:spcBef>
              <a:buClrTx/>
              <a:buFontTx/>
              <a:buNone/>
            </a:pPr>
            <a:r>
              <a:rPr lang="en-US" altLang="en-US" sz="1600" b="1" dirty="0">
                <a:latin typeface="Arial" panose="020B0604020202020204" pitchFamily="34" charset="0"/>
              </a:rPr>
              <a:t>and/or Institutionalized (69.5 million)</a:t>
            </a:r>
          </a:p>
        </p:txBody>
      </p:sp>
      <p:sp>
        <p:nvSpPr>
          <p:cNvPr id="20488" name="TextBox 10"/>
          <p:cNvSpPr txBox="1">
            <a:spLocks noChangeArrowheads="1"/>
          </p:cNvSpPr>
          <p:nvPr/>
        </p:nvSpPr>
        <p:spPr bwMode="auto">
          <a:xfrm>
            <a:off x="1945289" y="2986881"/>
            <a:ext cx="1828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Not in</a:t>
            </a:r>
          </a:p>
          <a:p>
            <a:pPr algn="ctr" eaLnBrk="1" hangingPunct="1">
              <a:spcBef>
                <a:spcPct val="0"/>
              </a:spcBef>
              <a:buClrTx/>
              <a:buFontTx/>
              <a:buNone/>
            </a:pPr>
            <a:r>
              <a:rPr lang="en-US" altLang="en-US" sz="1600" b="1" dirty="0">
                <a:latin typeface="Arial" panose="020B0604020202020204" pitchFamily="34" charset="0"/>
              </a:rPr>
              <a:t>labor</a:t>
            </a:r>
          </a:p>
          <a:p>
            <a:pPr algn="ctr" eaLnBrk="1" hangingPunct="1">
              <a:spcBef>
                <a:spcPct val="0"/>
              </a:spcBef>
              <a:buClrTx/>
              <a:buFontTx/>
              <a:buNone/>
            </a:pPr>
            <a:r>
              <a:rPr lang="en-US" altLang="en-US" sz="1600" b="1" dirty="0">
                <a:latin typeface="Arial" panose="020B0604020202020204" pitchFamily="34" charset="0"/>
              </a:rPr>
              <a:t>force</a:t>
            </a:r>
          </a:p>
          <a:p>
            <a:pPr algn="ctr" eaLnBrk="1" hangingPunct="1">
              <a:spcBef>
                <a:spcPct val="0"/>
              </a:spcBef>
              <a:buClrTx/>
              <a:buFontTx/>
              <a:buNone/>
            </a:pPr>
            <a:r>
              <a:rPr lang="en-US" altLang="en-US" sz="1600" b="1" dirty="0">
                <a:latin typeface="Arial" panose="020B0604020202020204" pitchFamily="34" charset="0"/>
              </a:rPr>
              <a:t> (94.1 million)</a:t>
            </a:r>
          </a:p>
        </p:txBody>
      </p:sp>
      <p:sp>
        <p:nvSpPr>
          <p:cNvPr id="20489" name="TextBox 11"/>
          <p:cNvSpPr txBox="1">
            <a:spLocks noChangeArrowheads="1"/>
          </p:cNvSpPr>
          <p:nvPr/>
        </p:nvSpPr>
        <p:spPr bwMode="auto">
          <a:xfrm>
            <a:off x="1943100" y="4719638"/>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Employed</a:t>
            </a:r>
          </a:p>
          <a:p>
            <a:pPr algn="ctr" eaLnBrk="1" hangingPunct="1">
              <a:spcBef>
                <a:spcPct val="0"/>
              </a:spcBef>
              <a:buClrTx/>
              <a:buFontTx/>
              <a:buNone/>
            </a:pPr>
            <a:r>
              <a:rPr lang="en-US" altLang="en-US" sz="1600" b="1" dirty="0">
                <a:latin typeface="Arial" panose="020B0604020202020204" pitchFamily="34" charset="0"/>
              </a:rPr>
              <a:t>(149.9 million)</a:t>
            </a:r>
          </a:p>
        </p:txBody>
      </p:sp>
      <p:sp>
        <p:nvSpPr>
          <p:cNvPr id="20490" name="TextBox 12"/>
          <p:cNvSpPr txBox="1">
            <a:spLocks noChangeArrowheads="1"/>
          </p:cNvSpPr>
          <p:nvPr/>
        </p:nvSpPr>
        <p:spPr bwMode="auto">
          <a:xfrm>
            <a:off x="2247900" y="6088062"/>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600" b="1" dirty="0">
                <a:latin typeface="Arial" panose="020B0604020202020204" pitchFamily="34" charset="0"/>
              </a:rPr>
              <a:t>Unemployed</a:t>
            </a:r>
          </a:p>
          <a:p>
            <a:pPr algn="ctr" eaLnBrk="1" hangingPunct="1">
              <a:spcBef>
                <a:spcPct val="0"/>
              </a:spcBef>
              <a:buClrTx/>
              <a:buFontTx/>
              <a:buNone/>
            </a:pPr>
            <a:r>
              <a:rPr lang="en-US" altLang="en-US" sz="1600" b="1" dirty="0">
                <a:latin typeface="Arial" panose="020B0604020202020204" pitchFamily="34" charset="0"/>
              </a:rPr>
              <a:t>(7.9 million)</a:t>
            </a:r>
          </a:p>
        </p:txBody>
      </p:sp>
      <p:cxnSp>
        <p:nvCxnSpPr>
          <p:cNvPr id="15" name="Straight Connector 14"/>
          <p:cNvCxnSpPr/>
          <p:nvPr/>
        </p:nvCxnSpPr>
        <p:spPr>
          <a:xfrm rot="16200000" flipV="1">
            <a:off x="2179637" y="5948363"/>
            <a:ext cx="390525" cy="3048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1104900" y="1697038"/>
            <a:ext cx="228600" cy="4343400"/>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7" name="Right Brace 16"/>
          <p:cNvSpPr/>
          <p:nvPr/>
        </p:nvSpPr>
        <p:spPr>
          <a:xfrm>
            <a:off x="4381500" y="4211638"/>
            <a:ext cx="228600" cy="1752600"/>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20494" name="TextBox 17"/>
          <p:cNvSpPr txBox="1">
            <a:spLocks noChangeArrowheads="1"/>
          </p:cNvSpPr>
          <p:nvPr/>
        </p:nvSpPr>
        <p:spPr bwMode="auto">
          <a:xfrm>
            <a:off x="4848" y="3264724"/>
            <a:ext cx="12603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Total population (321.4 million)</a:t>
            </a:r>
          </a:p>
        </p:txBody>
      </p:sp>
      <p:sp>
        <p:nvSpPr>
          <p:cNvPr id="20495" name="TextBox 18"/>
          <p:cNvSpPr txBox="1">
            <a:spLocks noChangeArrowheads="1"/>
          </p:cNvSpPr>
          <p:nvPr/>
        </p:nvSpPr>
        <p:spPr bwMode="auto">
          <a:xfrm>
            <a:off x="4610100" y="4629150"/>
            <a:ext cx="114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Labor force (157.8 million)</a:t>
            </a:r>
          </a:p>
        </p:txBody>
      </p:sp>
      <p:sp>
        <p:nvSpPr>
          <p:cNvPr id="20496" name="TextBox 19"/>
          <p:cNvSpPr txBox="1">
            <a:spLocks noChangeArrowheads="1"/>
          </p:cNvSpPr>
          <p:nvPr/>
        </p:nvSpPr>
        <p:spPr bwMode="auto">
          <a:xfrm>
            <a:off x="4910816" y="3148701"/>
            <a:ext cx="3276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ts val="1200"/>
              </a:spcBef>
              <a:buClrTx/>
              <a:buFontTx/>
              <a:buNone/>
            </a:pPr>
            <a:r>
              <a:rPr lang="en-US" altLang="en-US" sz="2000" b="1" dirty="0">
                <a:latin typeface="Arial" panose="020B0604020202020204" pitchFamily="34" charset="0"/>
              </a:rPr>
              <a:t>Unemployment rate =</a:t>
            </a:r>
          </a:p>
          <a:p>
            <a:pPr eaLnBrk="1" hangingPunct="1">
              <a:spcBef>
                <a:spcPts val="600"/>
              </a:spcBef>
              <a:buClrTx/>
              <a:buFontTx/>
              <a:buNone/>
            </a:pPr>
            <a:r>
              <a:rPr lang="en-US" altLang="en-US" sz="2000" b="1" dirty="0">
                <a:latin typeface="Arial" panose="020B0604020202020204" pitchFamily="34" charset="0"/>
              </a:rPr>
              <a:t>  7,900,000 </a:t>
            </a:r>
          </a:p>
          <a:p>
            <a:pPr eaLnBrk="1" hangingPunct="1">
              <a:spcBef>
                <a:spcPts val="600"/>
              </a:spcBef>
              <a:buClrTx/>
              <a:buFontTx/>
              <a:buNone/>
            </a:pPr>
            <a:r>
              <a:rPr lang="en-US" altLang="en-US" sz="2000" b="1" dirty="0">
                <a:latin typeface="Arial" panose="020B0604020202020204" pitchFamily="34" charset="0"/>
              </a:rPr>
              <a:t>157,800,000</a:t>
            </a:r>
          </a:p>
        </p:txBody>
      </p:sp>
      <p:cxnSp>
        <p:nvCxnSpPr>
          <p:cNvPr id="22" name="Straight Connector 21"/>
          <p:cNvCxnSpPr>
            <a:cxnSpLocks/>
          </p:cNvCxnSpPr>
          <p:nvPr/>
        </p:nvCxnSpPr>
        <p:spPr>
          <a:xfrm>
            <a:off x="4887965" y="3911388"/>
            <a:ext cx="1584195" cy="1587"/>
          </a:xfrm>
          <a:prstGeom prst="line">
            <a:avLst/>
          </a:prstGeom>
          <a:ln w="12700"/>
        </p:spPr>
        <p:style>
          <a:lnRef idx="1">
            <a:schemeClr val="dk1"/>
          </a:lnRef>
          <a:fillRef idx="0">
            <a:schemeClr val="dk1"/>
          </a:fillRef>
          <a:effectRef idx="0">
            <a:schemeClr val="dk1"/>
          </a:effectRef>
          <a:fontRef idx="minor">
            <a:schemeClr val="tx1"/>
          </a:fontRef>
        </p:style>
      </p:cxnSp>
      <p:sp>
        <p:nvSpPr>
          <p:cNvPr id="20498" name="TextBox 22"/>
          <p:cNvSpPr txBox="1">
            <a:spLocks noChangeArrowheads="1"/>
          </p:cNvSpPr>
          <p:nvPr/>
        </p:nvSpPr>
        <p:spPr bwMode="auto">
          <a:xfrm>
            <a:off x="6472160" y="3711333"/>
            <a:ext cx="1814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 100 = 5.0%</a:t>
            </a:r>
          </a:p>
        </p:txBody>
      </p:sp>
      <p:sp>
        <p:nvSpPr>
          <p:cNvPr id="20499" name="TextBox 23"/>
          <p:cNvSpPr txBox="1">
            <a:spLocks noChangeArrowheads="1"/>
          </p:cNvSpPr>
          <p:nvPr/>
        </p:nvSpPr>
        <p:spPr bwMode="auto">
          <a:xfrm>
            <a:off x="4887965" y="1670843"/>
            <a:ext cx="307012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ts val="600"/>
              </a:spcBef>
              <a:buClrTx/>
              <a:buFontTx/>
              <a:buNone/>
            </a:pPr>
            <a:r>
              <a:rPr lang="en-US" altLang="en-US" sz="2000" b="1" dirty="0">
                <a:latin typeface="Arial" panose="020B0604020202020204" pitchFamily="34" charset="0"/>
              </a:rPr>
              <a:t>Unemployment rate = </a:t>
            </a:r>
          </a:p>
          <a:p>
            <a:pPr eaLnBrk="1" hangingPunct="1">
              <a:spcBef>
                <a:spcPts val="600"/>
              </a:spcBef>
              <a:buClrTx/>
              <a:buFontTx/>
              <a:buNone/>
            </a:pPr>
            <a:r>
              <a:rPr lang="en-US" altLang="en-US" sz="2000" b="1" dirty="0">
                <a:latin typeface="Arial" panose="020B0604020202020204" pitchFamily="34" charset="0"/>
              </a:rPr>
              <a:t># of unemployed</a:t>
            </a:r>
          </a:p>
          <a:p>
            <a:pPr eaLnBrk="1" hangingPunct="1">
              <a:spcBef>
                <a:spcPts val="600"/>
              </a:spcBef>
              <a:buClrTx/>
              <a:buFontTx/>
              <a:buNone/>
            </a:pPr>
            <a:r>
              <a:rPr lang="en-US" altLang="en-US" sz="2000" b="1" dirty="0">
                <a:latin typeface="Arial" panose="020B0604020202020204" pitchFamily="34" charset="0"/>
              </a:rPr>
              <a:t>    labor force</a:t>
            </a:r>
          </a:p>
        </p:txBody>
      </p:sp>
      <p:cxnSp>
        <p:nvCxnSpPr>
          <p:cNvPr id="25" name="Straight Connector 24"/>
          <p:cNvCxnSpPr>
            <a:cxnSpLocks/>
          </p:cNvCxnSpPr>
          <p:nvPr/>
        </p:nvCxnSpPr>
        <p:spPr>
          <a:xfrm flipV="1">
            <a:off x="4904169" y="2432730"/>
            <a:ext cx="2156416" cy="418"/>
          </a:xfrm>
          <a:prstGeom prst="line">
            <a:avLst/>
          </a:prstGeom>
          <a:ln w="12700"/>
        </p:spPr>
        <p:style>
          <a:lnRef idx="1">
            <a:schemeClr val="dk1"/>
          </a:lnRef>
          <a:fillRef idx="0">
            <a:schemeClr val="dk1"/>
          </a:fillRef>
          <a:effectRef idx="0">
            <a:schemeClr val="dk1"/>
          </a:effectRef>
          <a:fontRef idx="minor">
            <a:schemeClr val="tx1"/>
          </a:fontRef>
        </p:style>
      </p:cxnSp>
      <p:sp>
        <p:nvSpPr>
          <p:cNvPr id="20501" name="TextBox 25"/>
          <p:cNvSpPr txBox="1">
            <a:spLocks noChangeArrowheads="1"/>
          </p:cNvSpPr>
          <p:nvPr/>
        </p:nvSpPr>
        <p:spPr bwMode="auto">
          <a:xfrm>
            <a:off x="7060585" y="2234875"/>
            <a:ext cx="941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2000" b="1" dirty="0">
                <a:latin typeface="Arial" panose="020B0604020202020204" pitchFamily="34" charset="0"/>
              </a:rPr>
              <a:t>× 100</a:t>
            </a:r>
          </a:p>
        </p:txBody>
      </p:sp>
      <p:sp>
        <p:nvSpPr>
          <p:cNvPr id="20502" name="TextBox 1"/>
          <p:cNvSpPr txBox="1">
            <a:spLocks noChangeArrowheads="1"/>
          </p:cNvSpPr>
          <p:nvPr/>
        </p:nvSpPr>
        <p:spPr bwMode="auto">
          <a:xfrm>
            <a:off x="0" y="6488113"/>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Unemployment Continued</a:t>
            </a:r>
          </a:p>
        </p:txBody>
      </p:sp>
      <p:sp>
        <p:nvSpPr>
          <p:cNvPr id="22531" name="Rectangle 3"/>
          <p:cNvSpPr>
            <a:spLocks noGrp="1" noChangeArrowheads="1"/>
          </p:cNvSpPr>
          <p:nvPr>
            <p:ph idx="1"/>
          </p:nvPr>
        </p:nvSpPr>
        <p:spPr/>
        <p:txBody>
          <a:bodyPr/>
          <a:lstStyle/>
          <a:p>
            <a:pPr eaLnBrk="1" hangingPunct="1"/>
            <a:r>
              <a:rPr lang="en-US" altLang="en-US" sz="3200" dirty="0"/>
              <a:t>Criticisms of unemployment</a:t>
            </a:r>
          </a:p>
          <a:p>
            <a:pPr lvl="1" eaLnBrk="1" hangingPunct="1">
              <a:buClr>
                <a:schemeClr val="accent1"/>
              </a:buClr>
            </a:pPr>
            <a:r>
              <a:rPr lang="en-US" altLang="en-US" sz="3200" dirty="0"/>
              <a:t>Involuntary part-time workers counted as full-time</a:t>
            </a:r>
          </a:p>
          <a:p>
            <a:pPr lvl="1" eaLnBrk="1" hangingPunct="1">
              <a:buClr>
                <a:schemeClr val="accent1"/>
              </a:buClr>
            </a:pPr>
            <a:r>
              <a:rPr lang="en-US" altLang="en-US" sz="3200" dirty="0"/>
              <a:t>Discouraged workers are not counted as unemployed</a:t>
            </a:r>
          </a:p>
        </p:txBody>
      </p:sp>
      <p:sp>
        <p:nvSpPr>
          <p:cNvPr id="22532" name="TextBox 1"/>
          <p:cNvSpPr txBox="1">
            <a:spLocks noChangeArrowheads="1"/>
          </p:cNvSpPr>
          <p:nvPr/>
        </p:nvSpPr>
        <p:spPr bwMode="auto">
          <a:xfrm>
            <a:off x="0" y="64770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200" dirty="0">
                <a:latin typeface="Arial" panose="020B0604020202020204" pitchFamily="34" charset="0"/>
              </a:rPr>
              <a:t>LO2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1705</TotalTime>
  <Words>4251</Words>
  <Application>Microsoft Office PowerPoint</Application>
  <PresentationFormat>On-screen Show (4:3)</PresentationFormat>
  <Paragraphs>430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PGothic</vt:lpstr>
      <vt:lpstr>Arial</vt:lpstr>
      <vt:lpstr>Calibri</vt:lpstr>
      <vt:lpstr>Symbol</vt:lpstr>
      <vt:lpstr>Tahoma</vt:lpstr>
      <vt:lpstr>Times New Roman</vt:lpstr>
      <vt:lpstr>Wingdings</vt:lpstr>
      <vt:lpstr>Adjacency - Office Colors</vt:lpstr>
      <vt:lpstr>Chapter 29</vt:lpstr>
      <vt:lpstr>The Business Cycle</vt:lpstr>
      <vt:lpstr>The Business Cycle Continued</vt:lpstr>
      <vt:lpstr>The Business Cycle: Recessions</vt:lpstr>
      <vt:lpstr>The Business Cycle Concluded</vt:lpstr>
      <vt:lpstr>Causation: A First Glance</vt:lpstr>
      <vt:lpstr>Cyclical Impact</vt:lpstr>
      <vt:lpstr>Unemployment</vt:lpstr>
      <vt:lpstr>Unemployment Continued</vt:lpstr>
      <vt:lpstr>Unemployment Concluded</vt:lpstr>
      <vt:lpstr>Definition of Full Employment</vt:lpstr>
      <vt:lpstr>Economic Cost of Unemployment</vt:lpstr>
      <vt:lpstr>Actual and Potential Real GDP &amp; the Unemployment Rate</vt:lpstr>
      <vt:lpstr>Unemployment Rate</vt:lpstr>
      <vt:lpstr>Unequal Burdens</vt:lpstr>
      <vt:lpstr>Unequal Burdens Continued</vt:lpstr>
      <vt:lpstr>Noneconomic Costs</vt:lpstr>
      <vt:lpstr>Global Perspective</vt:lpstr>
      <vt:lpstr>Inflation</vt:lpstr>
      <vt:lpstr>Inflation Continued</vt:lpstr>
      <vt:lpstr>Inflation Concluded</vt:lpstr>
      <vt:lpstr>Types of Inflation</vt:lpstr>
      <vt:lpstr>Types of Inflation Continued</vt:lpstr>
      <vt:lpstr>Redistribution Effects of Inflation</vt:lpstr>
      <vt:lpstr>Who is Hurt by Inflation?</vt:lpstr>
      <vt:lpstr>Who is Unaffected by Inflation?</vt:lpstr>
      <vt:lpstr>Anticipated Inflation</vt:lpstr>
      <vt:lpstr>Anticipated Inflation Continued</vt:lpstr>
      <vt:lpstr>Other Redistribution Issues</vt:lpstr>
      <vt:lpstr>Does Inflation Affect Output?</vt:lpstr>
      <vt:lpstr>Hyperinflation</vt:lpstr>
      <vt:lpstr>Employment After the Great Recession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Cycles, Unemployment, and Inflation</dc:title>
  <dc:creator>Stephanie</dc:creator>
  <cp:lastModifiedBy>mlarmon</cp:lastModifiedBy>
  <cp:revision>195</cp:revision>
  <dcterms:created xsi:type="dcterms:W3CDTF">2010-11-06T18:10:31Z</dcterms:created>
  <dcterms:modified xsi:type="dcterms:W3CDTF">2017-05-04T00:48:25Z</dcterms:modified>
</cp:coreProperties>
</file>