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8"/>
  </p:notesMasterIdLst>
  <p:sldIdLst>
    <p:sldId id="256" r:id="rId2"/>
    <p:sldId id="257" r:id="rId3"/>
    <p:sldId id="258" r:id="rId4"/>
    <p:sldId id="259" r:id="rId5"/>
    <p:sldId id="260" r:id="rId6"/>
    <p:sldId id="262" r:id="rId7"/>
    <p:sldId id="261" r:id="rId8"/>
    <p:sldId id="263" r:id="rId9"/>
    <p:sldId id="264" r:id="rId10"/>
    <p:sldId id="265" r:id="rId11"/>
    <p:sldId id="267" r:id="rId12"/>
    <p:sldId id="266" r:id="rId13"/>
    <p:sldId id="268" r:id="rId14"/>
    <p:sldId id="269" r:id="rId15"/>
    <p:sldId id="270" r:id="rId16"/>
    <p:sldId id="271" r:id="rId17"/>
    <p:sldId id="272" r:id="rId18"/>
    <p:sldId id="274" r:id="rId19"/>
    <p:sldId id="273" r:id="rId20"/>
    <p:sldId id="275" r:id="rId21"/>
    <p:sldId id="276" r:id="rId22"/>
    <p:sldId id="277" r:id="rId23"/>
    <p:sldId id="281" r:id="rId24"/>
    <p:sldId id="278" r:id="rId25"/>
    <p:sldId id="279" r:id="rId26"/>
    <p:sldId id="280"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1" clrIdx="0">
    <p:extLst>
      <p:ext uri="{19B8F6BF-5375-455C-9EA6-DF929625EA0E}">
        <p15:presenceInfo xmlns:p15="http://schemas.microsoft.com/office/powerpoint/2012/main" userId="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CBD"/>
    <a:srgbClr val="EDF5C3"/>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61" autoAdjust="0"/>
    <p:restoredTop sz="72535" autoAdjust="0"/>
  </p:normalViewPr>
  <p:slideViewPr>
    <p:cSldViewPr>
      <p:cViewPr varScale="1">
        <p:scale>
          <a:sx n="64" d="100"/>
          <a:sy n="64" d="100"/>
        </p:scale>
        <p:origin x="23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fld id="{3277FE4C-7981-4794-80F2-A188FE31E1D0}" type="datetimeFigureOut">
              <a:rPr lang="en-US" altLang="en-US"/>
              <a:pPr>
                <a:defRPr/>
              </a:pPr>
              <a:t>5/3/2017</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6E2D165E-3D6C-4E02-A0AF-A135303CB72C}" type="slidenum">
              <a:rPr lang="en-US" altLang="en-US"/>
              <a:pPr/>
              <a:t>‹#›</a:t>
            </a:fld>
            <a:endParaRPr lang="en-US" altLang="en-US" dirty="0"/>
          </a:p>
        </p:txBody>
      </p:sp>
    </p:spTree>
    <p:extLst>
      <p:ext uri="{BB962C8B-B14F-4D97-AF65-F5344CB8AC3E}">
        <p14:creationId xmlns:p14="http://schemas.microsoft.com/office/powerpoint/2010/main" val="3155969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addresses the firm’s ability to determine its optimal amount of research and development (R&amp;D) and how entrepreneurs and innovators further technological advances. Many of today’s companies like Nike, Intel, and Wal-Mart owe much of their success to technological advances; differentiating with invention, innovation, and technological diffusion. Next, the role of market structures in promoting technological advances is studied. The Last Word is about how federal spending on basic scientific research and development has contributed to long term growth in the US in the past but that may no longer be the case. Now some economists worry that the government is not doing enough to support needed basic research.</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030F3FC-03C4-4712-A974-92FB37C2297F}" type="slidenum">
              <a:rPr lang="en-US" altLang="en-US"/>
              <a:pPr/>
              <a:t>1</a:t>
            </a:fld>
            <a:endParaRPr lang="en-US" altLang="en-US" dirty="0"/>
          </a:p>
        </p:txBody>
      </p:sp>
    </p:spTree>
    <p:extLst>
      <p:ext uri="{BB962C8B-B14F-4D97-AF65-F5344CB8AC3E}">
        <p14:creationId xmlns:p14="http://schemas.microsoft.com/office/powerpoint/2010/main" val="1408944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decision rule here flows from the basic concept that a particular activity should be expanded until the MB = MC. The decision process is difficult and convoluted because the marginal cost is immediate, but the benefits are not felt until sometime in the future. The future benefits can be hard to estimate. The interest-rate cost-of-funds is what the firm must pay to obtain the financing for their project. There are many possible sources of funding but, whatever the source of funds, the interest rate is the cost of the investment. Venture capital consists of that part of household saving used to finance high-risk business ventures in exchange for shares of the profit if the ventures succeed. The interest-rate cost-of-funds curve is the graphical portrayal of the relationship between the interest rate and the firm’s R&amp;D expenditures.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12791D9-2BF9-4748-99FF-17B2E533E0D0}" type="slidenum">
              <a:rPr lang="en-US" altLang="en-US"/>
              <a:pPr/>
              <a:t>10</a:t>
            </a:fld>
            <a:endParaRPr lang="en-US" altLang="en-US" dirty="0"/>
          </a:p>
        </p:txBody>
      </p:sp>
    </p:spTree>
    <p:extLst>
      <p:ext uri="{BB962C8B-B14F-4D97-AF65-F5344CB8AC3E}">
        <p14:creationId xmlns:p14="http://schemas.microsoft.com/office/powerpoint/2010/main" val="2678447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it relates to R&amp;D, a firm’s interest-rate cost-of-funds schedule (the table) and curve (the graph) show the interest rate the firm must pay to obtain any particular amount of funds to finance R&amp;D. Curve </a:t>
            </a:r>
            <a:r>
              <a:rPr lang="en-US" altLang="en-US" i="1" dirty="0"/>
              <a:t>i </a:t>
            </a:r>
            <a:r>
              <a:rPr lang="en-US" altLang="en-US" dirty="0"/>
              <a:t>indicates the firm can finance as little or as much R&amp;D as it wants at a constant 8 percent rate of interest.</a:t>
            </a:r>
          </a:p>
        </p:txBody>
      </p:sp>
    </p:spTree>
    <p:extLst>
      <p:ext uri="{BB962C8B-B14F-4D97-AF65-F5344CB8AC3E}">
        <p14:creationId xmlns:p14="http://schemas.microsoft.com/office/powerpoint/2010/main" val="206661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firm’s marginal benefit (MB) from R&amp;D is its expected profit (or return) from the last (marginal) dollar spent on R&amp;D. Expenditures decisions are based on whatever information is available at the time and there is a risk that the venture will not be profitable. The optimal amount of R&amp;D is that amount where the expected rate of return is equal to or exceeds the interest rate cost of borrowing to finance it.</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546B944-69C4-4DA5-AE05-F229C5814F10}" type="slidenum">
              <a:rPr lang="en-US" altLang="en-US"/>
              <a:pPr/>
              <a:t>12</a:t>
            </a:fld>
            <a:endParaRPr lang="en-US" altLang="en-US" dirty="0"/>
          </a:p>
        </p:txBody>
      </p:sp>
    </p:spTree>
    <p:extLst>
      <p:ext uri="{BB962C8B-B14F-4D97-AF65-F5344CB8AC3E}">
        <p14:creationId xmlns:p14="http://schemas.microsoft.com/office/powerpoint/2010/main" val="1567770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they relate to R&amp;D, a firm’s expected-rate-of-return schedule (the table) and curve (the graph) show the firm’s expected gain in profit, as a percentage of R&amp;D spending, for each level of R&amp;D spending. Curve </a:t>
            </a:r>
            <a:r>
              <a:rPr lang="en-US" altLang="en-US" i="1" dirty="0"/>
              <a:t>r</a:t>
            </a:r>
            <a:r>
              <a:rPr lang="en-US" altLang="en-US" dirty="0"/>
              <a:t> slopes downward because the firm assesses its potential R&amp;D projects in descending order of expected rates of return.</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D82F880-FFAB-445C-9611-4F34419FFDDA}" type="slidenum">
              <a:rPr lang="en-US" altLang="en-US"/>
              <a:pPr/>
              <a:t>13</a:t>
            </a:fld>
            <a:endParaRPr lang="en-US" altLang="en-US" dirty="0"/>
          </a:p>
        </p:txBody>
      </p:sp>
    </p:spTree>
    <p:extLst>
      <p:ext uri="{BB962C8B-B14F-4D97-AF65-F5344CB8AC3E}">
        <p14:creationId xmlns:p14="http://schemas.microsoft.com/office/powerpoint/2010/main" val="2153665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figure combines the interest rate cost of funds curve and the expected rate of return curve. The curves intersect at the optimal amount of R&amp;D, which is $60 million. The graph shows the interest rate the firm must pay to obtain a particular amount of funds for R&amp;D. The graph also illustrates that the firm can finance R&amp;D at any level shown at a rate of 8%. The graph also shows the marginal benefit of each dollar of expenditure on R&amp;D. The expected rate of return curve slopes downward due to diminishing returns to R&amp;D expenditures. Based on the graph and table, the optimal amount of R&amp;D is $60 million because the marginal benefit (the expected rate of return) and the marginal cost (the interest rate) are equal. If less was spent on R&amp;D, then the marginal benefit of additional expenditures is greater than the marginal cost, implying that investment needs to be expanded.</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55BEA1D-BFEA-4E1D-B85D-0329405700E0}" type="slidenum">
              <a:rPr lang="en-US" altLang="en-US"/>
              <a:pPr/>
              <a:t>14</a:t>
            </a:fld>
            <a:endParaRPr lang="en-US" altLang="en-US" dirty="0"/>
          </a:p>
        </p:txBody>
      </p:sp>
    </p:spTree>
    <p:extLst>
      <p:ext uri="{BB962C8B-B14F-4D97-AF65-F5344CB8AC3E}">
        <p14:creationId xmlns:p14="http://schemas.microsoft.com/office/powerpoint/2010/main" val="944587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Price is important because consumers buy products with the highest marginal utility per dollar. When an innovative firm offers a new product, consumers will buy it if it increases their total utility given their limited incomes. The consumer purchase represents new demand. The rise in total profits from the sale of the new product is the return on R&amp;D. Product innovations are not always successful. For every successful new product, hundreds will not succeed, like new Coke.</a:t>
            </a:r>
          </a:p>
          <a:p>
            <a:pPr eaLnBrk="1" hangingPunct="1"/>
            <a:r>
              <a:rPr lang="en-US" altLang="en-US" dirty="0"/>
              <a:t>The introduction of better methods of producing products or process innovation is also a path toward enhanced profits. Costs fall when the firm replaces old equipment with newer, more productive equipment. Total cost and ATC curves shift down helping to increase profits.</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EE1DAF5-9B62-4182-8F1E-1A321EF8A1D5}" type="slidenum">
              <a:rPr lang="en-US" altLang="en-US"/>
              <a:pPr/>
              <a:t>15</a:t>
            </a:fld>
            <a:endParaRPr lang="en-US" altLang="en-US" dirty="0"/>
          </a:p>
        </p:txBody>
      </p:sp>
    </p:spTree>
    <p:extLst>
      <p:ext uri="{BB962C8B-B14F-4D97-AF65-F5344CB8AC3E}">
        <p14:creationId xmlns:p14="http://schemas.microsoft.com/office/powerpoint/2010/main" val="3022427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To maximize utility from spending $10 on product innovations A and B consumers buy the products in order of their marginal utility per dollar (MU/P).</a:t>
            </a:r>
          </a:p>
          <a:p>
            <a:pPr eaLnBrk="1" hangingPunct="1"/>
            <a:r>
              <a:rPr lang="en-US" altLang="en-US" dirty="0"/>
              <a:t>Price of A = $1, Price of B = $2</a:t>
            </a:r>
          </a:p>
          <a:p>
            <a:pPr eaLnBrk="1" hangingPunct="1"/>
            <a:r>
              <a:rPr lang="en-US" altLang="en-US" dirty="0"/>
              <a:t>With $10 and a choice of product A or B, you buy in the following order according to MU/P or MU per $ spent:</a:t>
            </a:r>
          </a:p>
          <a:p>
            <a:pPr eaLnBrk="1" hangingPunct="1"/>
            <a:r>
              <a:rPr lang="en-US" altLang="en-US" dirty="0"/>
              <a:t>First, buy 1 unit of Product B; this gives 12 utils per dollar and you spent $2.</a:t>
            </a:r>
          </a:p>
          <a:p>
            <a:pPr eaLnBrk="1" hangingPunct="1"/>
            <a:r>
              <a:rPr lang="en-US" altLang="en-US" dirty="0"/>
              <a:t>Then buy 1 unit of both A and B; this gives 10 utils per dollar and you spent $3.</a:t>
            </a:r>
          </a:p>
          <a:p>
            <a:pPr eaLnBrk="1" hangingPunct="1"/>
            <a:r>
              <a:rPr lang="en-US" altLang="en-US" dirty="0"/>
              <a:t>Then buy 1 unit of product B; this gives 9 utils per dollar and you spent $2.</a:t>
            </a:r>
          </a:p>
          <a:p>
            <a:pPr eaLnBrk="1" hangingPunct="1"/>
            <a:r>
              <a:rPr lang="en-US" altLang="en-US" dirty="0"/>
              <a:t>Then buy 1 unit of both A and B; this gives 8 utils per dollar and you spent your last $3.</a:t>
            </a:r>
          </a:p>
          <a:p>
            <a:pPr eaLnBrk="1" hangingPunct="1"/>
            <a:r>
              <a:rPr lang="en-US" altLang="en-US" dirty="0"/>
              <a:t>You bought 2A and 4B with the $10 for a total utility of 96 utils.</a:t>
            </a:r>
          </a:p>
          <a:p>
            <a:pPr eaLnBrk="1" hangingPunct="1"/>
            <a:r>
              <a:rPr lang="en-US" altLang="en-US" dirty="0"/>
              <a:t>If product C is introduced as one of the choices with a $4 price, you first buy 1 unit of C, then you buy 1 unit of B and C.</a:t>
            </a:r>
          </a:p>
          <a:p>
            <a:pPr eaLnBrk="1" hangingPunct="1"/>
            <a:r>
              <a:rPr lang="en-US" altLang="en-US" dirty="0"/>
              <a:t>You end up buying 1B and 2C for a total utility of 124 utils.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C8AA516-7784-4676-A302-300B62899D6F}" type="slidenum">
              <a:rPr lang="en-US" altLang="en-US"/>
              <a:pPr/>
              <a:t>16</a:t>
            </a:fld>
            <a:endParaRPr lang="en-US" altLang="en-US" dirty="0"/>
          </a:p>
        </p:txBody>
      </p:sp>
    </p:spTree>
    <p:extLst>
      <p:ext uri="{BB962C8B-B14F-4D97-AF65-F5344CB8AC3E}">
        <p14:creationId xmlns:p14="http://schemas.microsoft.com/office/powerpoint/2010/main" val="1153696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These figures show how a firm can increase profits by lowering average total cost.</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59B85C4-9C99-4B9B-B530-648E77238C88}" type="slidenum">
              <a:rPr lang="en-US" altLang="en-US"/>
              <a:pPr/>
              <a:t>17</a:t>
            </a:fld>
            <a:endParaRPr lang="en-US" altLang="en-US" dirty="0"/>
          </a:p>
        </p:txBody>
      </p:sp>
    </p:spTree>
    <p:extLst>
      <p:ext uri="{BB962C8B-B14F-4D97-AF65-F5344CB8AC3E}">
        <p14:creationId xmlns:p14="http://schemas.microsoft.com/office/powerpoint/2010/main" val="1200950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Imitation of a firm’s product or process is another way of enhancing a firm’s profit. It is legitimate and fully anticipated; it is often the main path to widespread diffusion of an innovation. However when other firms imitate the product or process, it reduces the profits from the initial R&amp;D.</a:t>
            </a:r>
          </a:p>
          <a:p>
            <a:r>
              <a:rPr lang="en-US" altLang="en-US" dirty="0"/>
              <a:t>With a fast-second strategy, a dominant firm allows smaller firms to innovate, then quickly imitates the smaller firm’s successful product innovations and uses its power and economies of scale to prevail. That said, there are many benefits to being first, like being able to obtain a patent for your product or enjoying brand name recognition.</a:t>
            </a:r>
          </a:p>
          <a:p>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D3B9F19-6E72-4986-9C1A-22445CE5DB25}" type="slidenum">
              <a:rPr lang="en-US" altLang="en-US"/>
              <a:pPr/>
              <a:t>18</a:t>
            </a:fld>
            <a:endParaRPr lang="en-US" altLang="en-US" dirty="0"/>
          </a:p>
        </p:txBody>
      </p:sp>
    </p:spTree>
    <p:extLst>
      <p:ext uri="{BB962C8B-B14F-4D97-AF65-F5344CB8AC3E}">
        <p14:creationId xmlns:p14="http://schemas.microsoft.com/office/powerpoint/2010/main" val="2397515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a list of the top ten foreign countries in terms of US patent holdings since 1963 through 2014. The US holdings are in parentheses.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C5699AD-31F8-42CB-BC77-6981AA13580E}" type="slidenum">
              <a:rPr lang="en-US" altLang="en-US"/>
              <a:pPr/>
              <a:t>19</a:t>
            </a:fld>
            <a:endParaRPr lang="en-US" altLang="en-US" dirty="0"/>
          </a:p>
        </p:txBody>
      </p:sp>
    </p:spTree>
    <p:extLst>
      <p:ext uri="{BB962C8B-B14F-4D97-AF65-F5344CB8AC3E}">
        <p14:creationId xmlns:p14="http://schemas.microsoft.com/office/powerpoint/2010/main" val="103412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Technological advance is broadly defined as new and better goods and services or new and better ways of producing or distributing them. Technological advance occurs over the very long run and this time period can be as short as a few months or as long as many years. Technological advance consists of a three step process of invention, innovation, and diffusion and shifts a country’s production possibilities curve outward.</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DCE2CA6-BCF0-4C26-8790-D0EC0ED52C7D}" type="slidenum">
              <a:rPr lang="en-US" altLang="en-US"/>
              <a:pPr/>
              <a:t>2</a:t>
            </a:fld>
            <a:endParaRPr lang="en-US" altLang="en-US" dirty="0"/>
          </a:p>
        </p:txBody>
      </p:sp>
    </p:spTree>
    <p:extLst>
      <p:ext uri="{BB962C8B-B14F-4D97-AF65-F5344CB8AC3E}">
        <p14:creationId xmlns:p14="http://schemas.microsoft.com/office/powerpoint/2010/main" val="3415999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shown in this figure, business R&amp;D spending in the U.S. is substantial and continues to be profitable even in the face of imitation.</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FF4F31E-9419-46EC-8CE8-CB87258D22B4}" type="slidenum">
              <a:rPr lang="en-US" altLang="en-US"/>
              <a:pPr/>
              <a:t>20</a:t>
            </a:fld>
            <a:endParaRPr lang="en-US" altLang="en-US" dirty="0"/>
          </a:p>
        </p:txBody>
      </p:sp>
    </p:spTree>
    <p:extLst>
      <p:ext uri="{BB962C8B-B14F-4D97-AF65-F5344CB8AC3E}">
        <p14:creationId xmlns:p14="http://schemas.microsoft.com/office/powerpoint/2010/main" val="392225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four market models are examined individually to see which market structure is best suited to technological progress. Here, pure competition and monopolistic competition are examined. Purely competitive firms have the incentive to innovate but may lack the necessary funds to do so. Monopolistic competitors have the incentive to innovate but may find it difficult to obtain the funds to do so. Plus, any profit realized from the R&amp;D endeavor is likely to be temporary due to the relative ease of entry into this industry.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F1E899F-5A31-4521-BEAD-22C3C217CDB5}" type="slidenum">
              <a:rPr lang="en-US" altLang="en-US"/>
              <a:pPr/>
              <a:t>21</a:t>
            </a:fld>
            <a:endParaRPr lang="en-US" altLang="en-US" dirty="0"/>
          </a:p>
        </p:txBody>
      </p:sp>
    </p:spTree>
    <p:extLst>
      <p:ext uri="{BB962C8B-B14F-4D97-AF65-F5344CB8AC3E}">
        <p14:creationId xmlns:p14="http://schemas.microsoft.com/office/powerpoint/2010/main" val="23687220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Oligopolies have the money to engage in R&amp;D but may be too complacent. Pure monopolies have little incentive to innovate due to lack of rivals and this is the structure type least conducive to innovation.</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CCC8F16-DB13-4E56-8915-67D68C36F711}" type="slidenum">
              <a:rPr lang="en-US" altLang="en-US"/>
              <a:pPr/>
              <a:t>22</a:t>
            </a:fld>
            <a:endParaRPr lang="en-US" altLang="en-US" dirty="0"/>
          </a:p>
        </p:txBody>
      </p:sp>
    </p:spTree>
    <p:extLst>
      <p:ext uri="{BB962C8B-B14F-4D97-AF65-F5344CB8AC3E}">
        <p14:creationId xmlns:p14="http://schemas.microsoft.com/office/powerpoint/2010/main" val="2943169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theory suggests that research and development rises with the industry’s concentration ratio, reaches a peak at 50% and then declines. Empirical evidence generally supports this, but the technological opportunities that are available may matter more than industry concentration.</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0184E1C-F196-456B-B961-9B275C0AB01A}" type="slidenum">
              <a:rPr lang="en-US" altLang="en-US"/>
              <a:pPr/>
              <a:t>23</a:t>
            </a:fld>
            <a:endParaRPr lang="en-US" altLang="en-US" dirty="0"/>
          </a:p>
        </p:txBody>
      </p:sp>
    </p:spTree>
    <p:extLst>
      <p:ext uri="{BB962C8B-B14F-4D97-AF65-F5344CB8AC3E}">
        <p14:creationId xmlns:p14="http://schemas.microsoft.com/office/powerpoint/2010/main" val="34721433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optimal industry structure for R&amp;D is one in which expected returns on R&amp;D spending are high and funds to finance it are readily available and inexpensive. Other things equal, the optimal market structure for technological advance seems to be an industry in which there is a mix of large oligopolistic firms (a 40 to 60 percent concentration ratio), with several highly innovative smaller firms. Here is a useful depiction of the general relationship between R&amp;D spending and market structure, other things equal.</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F18002D-0630-4B59-B7B6-5DD8724CB90A}" type="slidenum">
              <a:rPr lang="en-US" altLang="en-US"/>
              <a:pPr/>
              <a:t>24</a:t>
            </a:fld>
            <a:endParaRPr lang="en-US" altLang="en-US" dirty="0"/>
          </a:p>
        </p:txBody>
      </p:sp>
    </p:spTree>
    <p:extLst>
      <p:ext uri="{BB962C8B-B14F-4D97-AF65-F5344CB8AC3E}">
        <p14:creationId xmlns:p14="http://schemas.microsoft.com/office/powerpoint/2010/main" val="40483853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can conclude that technological advances contribute significantly to economic efficiency. Now the same quantity can be produced with fewer resources or greater quantities can be produced than before with the same amount of resources through process innovation. With product (or service) innovation, a more preferred mix of goods and services can be created which increases the total utility of society. As new products and processes are developed, old products and old ways of doing things may become obsolete through creative destruction.</a:t>
            </a:r>
          </a:p>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2BBFC8B-6FD4-40D7-8784-2A5C5C82E2E2}" type="slidenum">
              <a:rPr lang="en-US" altLang="en-US"/>
              <a:pPr/>
              <a:t>25</a:t>
            </a:fld>
            <a:endParaRPr lang="en-US" altLang="en-US" dirty="0"/>
          </a:p>
        </p:txBody>
      </p:sp>
    </p:spTree>
    <p:extLst>
      <p:ext uri="{BB962C8B-B14F-4D97-AF65-F5344CB8AC3E}">
        <p14:creationId xmlns:p14="http://schemas.microsoft.com/office/powerpoint/2010/main" val="478540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Most federal spending on R&amp;D is on basic scientific research that might not be beneficial to society for many years. Federal budget constraints are forcing choices between government spending on consumption goods or spending on scientific research. The percentage of the federal budget devoted to basic scientific research has fallen from a high of 11.7% in 1965 to 3.5% in 2015. Many economist argue that forgoing some consumption spending now and spending more on scientific research now will result in greater consumption in the future.</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9A96EAA-5F57-46FB-849C-38CA15FD2E1F}" type="slidenum">
              <a:rPr lang="en-US" altLang="en-US"/>
              <a:pPr/>
              <a:t>26</a:t>
            </a:fld>
            <a:endParaRPr lang="en-US" altLang="en-US" dirty="0"/>
          </a:p>
        </p:txBody>
      </p:sp>
    </p:spTree>
    <p:extLst>
      <p:ext uri="{BB962C8B-B14F-4D97-AF65-F5344CB8AC3E}">
        <p14:creationId xmlns:p14="http://schemas.microsoft.com/office/powerpoint/2010/main" val="411996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better concept of the time period in which technology can change is achieved by comparing the very long run with the two shorter time duration concepts discussed in earlier chapters. </a:t>
            </a:r>
          </a:p>
          <a:p>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7FCFE76-1FC5-49DA-BFF8-334C9A217F9A}" type="slidenum">
              <a:rPr lang="en-US" altLang="en-US"/>
              <a:pPr/>
              <a:t>3</a:t>
            </a:fld>
            <a:endParaRPr lang="en-US" altLang="en-US" dirty="0"/>
          </a:p>
        </p:txBody>
      </p:sp>
    </p:spTree>
    <p:extLst>
      <p:ext uri="{BB962C8B-B14F-4D97-AF65-F5344CB8AC3E}">
        <p14:creationId xmlns:p14="http://schemas.microsoft.com/office/powerpoint/2010/main" val="426821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basis of technological advance is invention, which is the discovery of a product or process combined with the first proof it will work. Government encourages invention by providing patents to protect the inventor’s work. Innovation follows invention; it is the first commercial introduction of a new product or process. The introduction of the innovation can not be patented. Firms can leapfrog competition by rendering their competitor’s product obsolete through innovation though. This gives firms an incentive to use R&amp;D as a way to keep their market power. The iPhone by Apple and disposable contact lenses by Johnson &amp; Johnson are examples of product innovations. Hardware retailing by Home Depot and Lowe’s are examples of process innovations.</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00416F2-AF96-4440-8844-B7B8489A2CA3}" type="slidenum">
              <a:rPr lang="en-US" altLang="en-US"/>
              <a:pPr/>
              <a:t>4</a:t>
            </a:fld>
            <a:endParaRPr lang="en-US" altLang="en-US" dirty="0"/>
          </a:p>
        </p:txBody>
      </p:sp>
    </p:spTree>
    <p:extLst>
      <p:ext uri="{BB962C8B-B14F-4D97-AF65-F5344CB8AC3E}">
        <p14:creationId xmlns:p14="http://schemas.microsoft.com/office/powerpoint/2010/main" val="384865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Diffusion follows innovation and is the spread of an innovation to other products or processes through imitation or copying. Many firms take advantage of new profit opportunities by emulating the innovations of others. When Chrysler profitably introduced the luxury version of the Jeep Grand Cherokee, other manufacturers like Acura, Mercedes, and Lexus countered with their own versions of luxury SUVs. Diffusion is a critical element of technological change. R&amp;D expenditures are direct efforts towards invention, innovation, and diffusion. Between government and businesses, the total expenditures on R&amp;D in the U.S. in 2012 was $400 billion (2.8% of GDP).</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D66E5F8-548B-4E47-9E51-1D34F56DF344}" type="slidenum">
              <a:rPr lang="en-US" altLang="en-US"/>
              <a:pPr/>
              <a:t>5</a:t>
            </a:fld>
            <a:endParaRPr lang="en-US" altLang="en-US" dirty="0"/>
          </a:p>
        </p:txBody>
      </p:sp>
    </p:spTree>
    <p:extLst>
      <p:ext uri="{BB962C8B-B14F-4D97-AF65-F5344CB8AC3E}">
        <p14:creationId xmlns:p14="http://schemas.microsoft.com/office/powerpoint/2010/main" val="3481208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shows R&amp;D spending as a percentage of GDP among some leading industrial countries.</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A4A18EE-C722-4B34-8FCA-BF9594BB9791}" type="slidenum">
              <a:rPr lang="en-US" altLang="en-US"/>
              <a:pPr/>
              <a:t>6</a:t>
            </a:fld>
            <a:endParaRPr lang="en-US" altLang="en-US" dirty="0"/>
          </a:p>
        </p:txBody>
      </p:sp>
    </p:spTree>
    <p:extLst>
      <p:ext uri="{BB962C8B-B14F-4D97-AF65-F5344CB8AC3E}">
        <p14:creationId xmlns:p14="http://schemas.microsoft.com/office/powerpoint/2010/main" val="1639467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4AFD73F-F667-40B2-B6E3-53E8410EBEDC}" type="slidenum">
              <a:rPr lang="en-US" altLang="en-US">
                <a:latin typeface="Arial" panose="020B0604020202020204" pitchFamily="34" charset="0"/>
              </a:rPr>
              <a:pPr/>
              <a:t>7</a:t>
            </a:fld>
            <a:endParaRPr lang="en-US" altLang="en-US" dirty="0">
              <a:latin typeface="Arial" panose="020B0604020202020204" pitchFamily="34"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This figure reflects the composition of business R&amp;D expenditures in the U.S. in 2012. R&amp;D expenditures by firms are mainly directed to innovation and imitation (and less to invention) because of their direct commercial value.</a:t>
            </a:r>
          </a:p>
        </p:txBody>
      </p:sp>
    </p:spTree>
    <p:extLst>
      <p:ext uri="{BB962C8B-B14F-4D97-AF65-F5344CB8AC3E}">
        <p14:creationId xmlns:p14="http://schemas.microsoft.com/office/powerpoint/2010/main" val="1832916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For many decades, most economists regarded technological advances as being a random external force to which the economy adjusted. Business and industry incorporated such discoveries at their own pace. Today most contemporary economists see technological advance as endogenous, from within the economy. Advances in scientific knowledge are motivated by the prospect of commercial applicability and expected future profits.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413C0E4-EEF2-4A08-8CF5-CBBB393DF60A}" type="slidenum">
              <a:rPr lang="en-US" altLang="en-US"/>
              <a:pPr/>
              <a:t>8</a:t>
            </a:fld>
            <a:endParaRPr lang="en-US" altLang="en-US" dirty="0"/>
          </a:p>
        </p:txBody>
      </p:sp>
    </p:spTree>
    <p:extLst>
      <p:ext uri="{BB962C8B-B14F-4D97-AF65-F5344CB8AC3E}">
        <p14:creationId xmlns:p14="http://schemas.microsoft.com/office/powerpoint/2010/main" val="3414589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Recall that the entrepreneur is the initiator, innovator, and risk bearer. They combine the productive resources of land, labor, and capital in new and unique ways to produce new goods and services and are the ones who bear financial risk of the innovation.</a:t>
            </a:r>
          </a:p>
          <a:p>
            <a:r>
              <a:rPr lang="en-US" altLang="en-US" dirty="0"/>
              <a:t>Many entrepreneurs create start-up companies introducing an entirely new product or distribution technique. A start-up is a small new company that focuses on creating and introducing a new product or employing a new production or distribution technique. Apple was a start-up founded by two entrepreneurs when other technology companies weren’t interested in their computer.</a:t>
            </a:r>
          </a:p>
          <a:p>
            <a:r>
              <a:rPr lang="en-US" altLang="en-US" dirty="0"/>
              <a:t>Innovators that do not bear any personal financial risk are called intrapreneurs (e.g. scientists) and are key to the R&amp;D process. Intrapreneurs often work within existing companies supported by pay incentives that foster creative thinking.</a:t>
            </a:r>
          </a:p>
          <a:p>
            <a:r>
              <a:rPr lang="en-US" altLang="en-US" dirty="0"/>
              <a:t>Anticipating the future is not easy, but entrepreneurs have been very good at it. There have been commercial successes like Apple, Microsoft, Google, and Facebook. University and government labs have been the scene of many technological successes, including hybrid seeds, nuclear energy, satellite communications, the computer mouse, and the Internet.</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3B08AAF-890E-4E0B-B0B1-7061191A6931}" type="slidenum">
              <a:rPr lang="en-US" altLang="en-US"/>
              <a:pPr/>
              <a:t>9</a:t>
            </a:fld>
            <a:endParaRPr lang="en-US" altLang="en-US" dirty="0"/>
          </a:p>
        </p:txBody>
      </p:sp>
    </p:spTree>
    <p:extLst>
      <p:ext uri="{BB962C8B-B14F-4D97-AF65-F5344CB8AC3E}">
        <p14:creationId xmlns:p14="http://schemas.microsoft.com/office/powerpoint/2010/main" val="2185254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4B0B93FA-DB6A-4DF2-ADD5-1F91D2354AE6}" type="slidenum">
              <a:rPr lang="en-US" altLang="en-US"/>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27395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749E081A-B6B2-48A5-8157-EE0FC3EE37BF}" type="slidenum">
              <a:rPr lang="en-US" altLang="en-US"/>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95261320"/>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82EB07EF-2F11-4EE1-8C54-89FF88B5E77A}" type="slidenum">
              <a:rPr lang="en-US" altLang="en-US"/>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975887485"/>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a:defRPr>
                <a:ea typeface="MS PGothic" pitchFamily="34" charset="-128"/>
              </a:defRPr>
            </a:lvl1pPr>
          </a:lstStyle>
          <a:p>
            <a:pPr>
              <a:defRPr/>
            </a:pPr>
            <a:fld id="{4A10C914-B832-4006-BC42-C6D96F4CFC4D}"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37D7E8A-2CC3-4E13-A5AD-5FBAF245A785}" type="slidenum">
              <a:rPr lang="en-US" altLang="en-US"/>
              <a:pPr/>
              <a:t>‹#›</a:t>
            </a:fld>
            <a:endParaRPr lang="en-US" altLang="en-US" dirty="0"/>
          </a:p>
        </p:txBody>
      </p:sp>
      <p:sp>
        <p:nvSpPr>
          <p:cNvPr id="7"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15-</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185958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1A511916-1988-4912-B450-377EA3B95955}" type="slidenum">
              <a:rPr lang="en-US" altLang="en-US"/>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876717992"/>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92F15782-C12C-4EC2-9F82-AE47D650C674}" type="slidenum">
              <a:rPr lang="en-US" altLang="en-US"/>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998190840"/>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fld id="{EFB7C335-DBB0-43EF-9E63-2B22EC1BA527}" type="slidenum">
              <a:rPr lang="en-US" altLang="en-US"/>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682749518"/>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fld id="{72B9AE7A-760D-4477-A8C1-E949F94BEAB4}" type="slidenum">
              <a:rPr lang="en-US" altLang="en-US"/>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878528557"/>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D7A4AFB6-058B-4FBA-8ADD-C11AF2CFF84B}" type="slidenum">
              <a:rPr lang="en-US" altLang="en-US"/>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75215971"/>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fld id="{5FD9E322-6BD4-40A3-BC64-6D7F0812FC17}" type="slidenum">
              <a:rPr lang="en-US" altLang="en-US"/>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899851030"/>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93CD158D-13DA-4108-B8A4-97F221408FF1}" type="slidenum">
              <a:rPr lang="en-US" altLang="en-US"/>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87960151"/>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DC401F35-4A49-418A-9728-070FA8904E9E}" type="slidenum">
              <a:rPr lang="en-US" altLang="en-US"/>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801" r:id="rId1"/>
    <p:sldLayoutId id="214748381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p:txBody>
          <a:bodyPr/>
          <a:lstStyle/>
          <a:p>
            <a:pPr eaLnBrk="1" fontAlgn="auto" hangingPunct="1">
              <a:spcAft>
                <a:spcPts val="0"/>
              </a:spcAft>
              <a:defRPr/>
            </a:pPr>
            <a:r>
              <a:rPr lang="en-US" altLang="en-US">
                <a:ea typeface="+mj-ea"/>
              </a:rPr>
              <a:t>Chapter 15</a:t>
            </a:r>
            <a:endParaRPr lang="en-US" altLang="en-US" dirty="0">
              <a:ea typeface="+mj-ea"/>
            </a:endParaRPr>
          </a:p>
        </p:txBody>
      </p:sp>
      <p:sp>
        <p:nvSpPr>
          <p:cNvPr id="5122" name="Subtitle 2"/>
          <p:cNvSpPr>
            <a:spLocks noGrp="1"/>
          </p:cNvSpPr>
          <p:nvPr>
            <p:ph type="subTitle" idx="1"/>
          </p:nvPr>
        </p:nvSpPr>
        <p:spPr/>
        <p:txBody>
          <a:bodyPr rtlCol="0">
            <a:noAutofit/>
          </a:bodyPr>
          <a:lstStyle/>
          <a:p>
            <a:pPr eaLnBrk="1" fontAlgn="auto" hangingPunct="1">
              <a:spcAft>
                <a:spcPts val="0"/>
              </a:spcAft>
              <a:defRPr/>
            </a:pPr>
            <a:r>
              <a:rPr lang="en-US" altLang="en-US" sz="3600">
                <a:latin typeface="+mj-lt"/>
                <a:ea typeface="+mn-ea"/>
              </a:rPr>
              <a:t>Technology, R&amp;D, and Efficiency</a:t>
            </a:r>
            <a:endParaRPr lang="en-US" altLang="en-US" sz="3600" dirty="0">
              <a:latin typeface="+mj-lt"/>
              <a:ea typeface="+mn-ea"/>
            </a:endParaRPr>
          </a:p>
        </p:txBody>
      </p:sp>
      <p:pic>
        <p:nvPicPr>
          <p:cNvPr id="4" name="Picture 3"/>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A Firm’s Optimal Amount of R&amp;D</a:t>
            </a:r>
          </a:p>
        </p:txBody>
      </p:sp>
      <p:sp>
        <p:nvSpPr>
          <p:cNvPr id="13315"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rPr>
              <a:t>Marginal benefit and marginal cost</a:t>
            </a:r>
          </a:p>
          <a:p>
            <a:pPr eaLnBrk="1" fontAlgn="auto" hangingPunct="1">
              <a:spcAft>
                <a:spcPts val="0"/>
              </a:spcAft>
              <a:buFont typeface="Arial" charset="0"/>
              <a:buChar char="•"/>
              <a:defRPr/>
            </a:pPr>
            <a:r>
              <a:rPr lang="en-US" sz="3200" dirty="0">
                <a:ea typeface="+mn-ea"/>
              </a:rPr>
              <a:t>Interest-rate cost-of-funds</a:t>
            </a:r>
          </a:p>
          <a:p>
            <a:pPr marL="640080" lvl="1" eaLnBrk="1" fontAlgn="auto" hangingPunct="1">
              <a:spcAft>
                <a:spcPts val="0"/>
              </a:spcAft>
              <a:buClr>
                <a:schemeClr val="accent1"/>
              </a:buClr>
              <a:buFont typeface="Arial" charset="0"/>
              <a:buChar char="•"/>
              <a:defRPr/>
            </a:pPr>
            <a:r>
              <a:rPr lang="en-US" sz="3200" dirty="0">
                <a:ea typeface="+mn-ea"/>
              </a:rPr>
              <a:t>Bank loans</a:t>
            </a:r>
          </a:p>
          <a:p>
            <a:pPr marL="640080" lvl="1" eaLnBrk="1" fontAlgn="auto" hangingPunct="1">
              <a:spcAft>
                <a:spcPts val="0"/>
              </a:spcAft>
              <a:buClr>
                <a:schemeClr val="accent1"/>
              </a:buClr>
              <a:buFont typeface="Arial" charset="0"/>
              <a:buChar char="•"/>
              <a:defRPr/>
            </a:pPr>
            <a:r>
              <a:rPr lang="en-US" sz="3200" dirty="0">
                <a:ea typeface="+mn-ea"/>
              </a:rPr>
              <a:t>Bonds</a:t>
            </a:r>
          </a:p>
          <a:p>
            <a:pPr marL="640080" lvl="1" eaLnBrk="1" fontAlgn="auto" hangingPunct="1">
              <a:spcAft>
                <a:spcPts val="0"/>
              </a:spcAft>
              <a:buClr>
                <a:schemeClr val="accent1"/>
              </a:buClr>
              <a:buFont typeface="Arial" charset="0"/>
              <a:buChar char="•"/>
              <a:defRPr/>
            </a:pPr>
            <a:r>
              <a:rPr lang="en-US" sz="3200" dirty="0">
                <a:ea typeface="+mn-ea"/>
              </a:rPr>
              <a:t>Retained earnings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Venture capital</a:t>
            </a:r>
          </a:p>
          <a:p>
            <a:pPr marL="640080" lvl="1" eaLnBrk="1" fontAlgn="auto" hangingPunct="1">
              <a:spcAft>
                <a:spcPts val="0"/>
              </a:spcAft>
              <a:buClr>
                <a:schemeClr val="accent1"/>
              </a:buClr>
              <a:buFont typeface="Arial" charset="0"/>
              <a:buChar char="•"/>
              <a:defRPr/>
            </a:pPr>
            <a:r>
              <a:rPr lang="en-US" sz="3200" dirty="0">
                <a:ea typeface="+mn-ea"/>
              </a:rPr>
              <a:t>Personal savings</a:t>
            </a:r>
          </a:p>
          <a:p>
            <a:pPr eaLnBrk="1" fontAlgn="auto" hangingPunct="1">
              <a:spcAft>
                <a:spcPts val="0"/>
              </a:spcAft>
              <a:buFont typeface="Arial" charset="0"/>
              <a:buChar char="•"/>
              <a:defRPr/>
            </a:pPr>
            <a:r>
              <a:rPr lang="en-US" sz="3200" b="1" dirty="0">
                <a:solidFill>
                  <a:schemeClr val="accent5">
                    <a:lumMod val="75000"/>
                  </a:schemeClr>
                </a:solidFill>
                <a:ea typeface="+mn-ea"/>
              </a:rPr>
              <a:t>Interest-rate cost-of-funds curve</a:t>
            </a:r>
          </a:p>
        </p:txBody>
      </p:sp>
      <p:sp>
        <p:nvSpPr>
          <p:cNvPr id="12292"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65794"/>
            <a:ext cx="3703638"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70"/>
          <p:cNvSpPr txBox="1">
            <a:spLocks noChangeArrowheads="1"/>
          </p:cNvSpPr>
          <p:nvPr/>
        </p:nvSpPr>
        <p:spPr bwMode="auto">
          <a:xfrm flipH="1">
            <a:off x="3824288" y="1864219"/>
            <a:ext cx="439737" cy="391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20</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16</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12</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sz="1600" b="1" dirty="0">
                <a:latin typeface="+mn-lt"/>
                <a:ea typeface="ＭＳ Ｐゴシック" pitchFamily="34" charset="-128"/>
              </a:rPr>
              <a:t> </a:t>
            </a:r>
            <a:r>
              <a:rPr lang="en-US" b="1" dirty="0">
                <a:latin typeface="+mn-lt"/>
                <a:ea typeface="ＭＳ Ｐゴシック" pitchFamily="34" charset="-128"/>
              </a:rPr>
              <a:t> 8</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4</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0</a:t>
            </a:r>
          </a:p>
        </p:txBody>
      </p:sp>
      <p:sp>
        <p:nvSpPr>
          <p:cNvPr id="14340" name="TextBox 71"/>
          <p:cNvSpPr txBox="1">
            <a:spLocks noChangeArrowheads="1"/>
          </p:cNvSpPr>
          <p:nvPr/>
        </p:nvSpPr>
        <p:spPr bwMode="auto">
          <a:xfrm>
            <a:off x="4198938" y="5577381"/>
            <a:ext cx="41338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Arial" charset="0"/>
                <a:ea typeface="ＭＳ Ｐゴシック" pitchFamily="34" charset="-128"/>
              </a:rPr>
              <a:t>         </a:t>
            </a:r>
            <a:r>
              <a:rPr lang="en-US" b="1" dirty="0">
                <a:latin typeface="+mn-lt"/>
                <a:ea typeface="ＭＳ Ｐゴシック" pitchFamily="34" charset="-128"/>
              </a:rPr>
              <a:t>20      40     60    80    100</a:t>
            </a:r>
          </a:p>
        </p:txBody>
      </p:sp>
      <p:cxnSp>
        <p:nvCxnSpPr>
          <p:cNvPr id="77" name="Straight Connector 76"/>
          <p:cNvCxnSpPr/>
          <p:nvPr/>
        </p:nvCxnSpPr>
        <p:spPr>
          <a:xfrm rot="10800000">
            <a:off x="4313238" y="4143869"/>
            <a:ext cx="329088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342" name="TextBox 85"/>
          <p:cNvSpPr txBox="1">
            <a:spLocks noChangeArrowheads="1"/>
          </p:cNvSpPr>
          <p:nvPr/>
        </p:nvSpPr>
        <p:spPr bwMode="auto">
          <a:xfrm rot="5400000" flipV="1">
            <a:off x="1812131" y="3244550"/>
            <a:ext cx="3659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Interest rate, </a:t>
            </a:r>
            <a:r>
              <a:rPr lang="en-US" sz="1600" b="1" i="1" dirty="0">
                <a:latin typeface="+mn-lt"/>
                <a:ea typeface="ＭＳ Ｐゴシック" pitchFamily="34" charset="-128"/>
              </a:rPr>
              <a:t>i</a:t>
            </a:r>
            <a:r>
              <a:rPr lang="en-US" sz="1600" b="1" dirty="0">
                <a:latin typeface="+mn-lt"/>
                <a:ea typeface="ＭＳ Ｐゴシック" pitchFamily="34" charset="-128"/>
              </a:rPr>
              <a:t> (percent) </a:t>
            </a:r>
          </a:p>
        </p:txBody>
      </p:sp>
      <p:sp>
        <p:nvSpPr>
          <p:cNvPr id="14343" name="TextBox 81"/>
          <p:cNvSpPr txBox="1">
            <a:spLocks noChangeArrowheads="1"/>
          </p:cNvSpPr>
          <p:nvPr/>
        </p:nvSpPr>
        <p:spPr bwMode="auto">
          <a:xfrm>
            <a:off x="4191000" y="5958381"/>
            <a:ext cx="4183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en-US" sz="1600" b="1" dirty="0">
                <a:latin typeface="+mn-lt"/>
                <a:ea typeface="ＭＳ Ｐゴシック" pitchFamily="34" charset="-128"/>
              </a:rPr>
              <a:t>R&amp;D expenditures (millions of dollars)</a:t>
            </a:r>
          </a:p>
        </p:txBody>
      </p:sp>
      <p:sp>
        <p:nvSpPr>
          <p:cNvPr id="73739" name="Text Box 11"/>
          <p:cNvSpPr txBox="1">
            <a:spLocks noChangeArrowheads="1"/>
          </p:cNvSpPr>
          <p:nvPr/>
        </p:nvSpPr>
        <p:spPr bwMode="auto">
          <a:xfrm>
            <a:off x="7573963" y="3883519"/>
            <a:ext cx="274637"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a:defRPr sz="22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a:defRPr>
                <a:solidFill>
                  <a:schemeClr val="tx1"/>
                </a:solidFill>
                <a:latin typeface="Calibri" charset="0"/>
                <a:ea typeface="ＭＳ Ｐゴシック" charset="0"/>
              </a:defRPr>
            </a:lvl3pPr>
            <a:lvl4pPr marL="1600200">
              <a:defRPr sz="1600">
                <a:solidFill>
                  <a:schemeClr val="tx1"/>
                </a:solidFill>
                <a:latin typeface="Calibri" charset="0"/>
                <a:ea typeface="ＭＳ Ｐゴシック" charset="0"/>
              </a:defRPr>
            </a:lvl4pPr>
            <a:lvl5pPr marL="2057400">
              <a:defRPr sz="1400">
                <a:solidFill>
                  <a:schemeClr val="tx1"/>
                </a:solidFill>
                <a:latin typeface="Calibri" charset="0"/>
                <a:ea typeface="ＭＳ Ｐゴシック" charset="0"/>
              </a:defRPr>
            </a:lvl5pPr>
            <a:lvl6pPr marL="25146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6pPr>
            <a:lvl7pPr marL="29718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7pPr>
            <a:lvl8pPr marL="34290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8pPr>
            <a:lvl9pPr marL="38862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9pPr>
          </a:lstStyle>
          <a:p>
            <a:pPr eaLnBrk="1" hangingPunct="1">
              <a:spcBef>
                <a:spcPct val="50000"/>
              </a:spcBef>
              <a:defRPr/>
            </a:pPr>
            <a:r>
              <a:rPr lang="en-US" sz="1800" i="1" dirty="0">
                <a:cs typeface="Arial" charset="0"/>
              </a:rPr>
              <a:t>i</a:t>
            </a:r>
          </a:p>
        </p:txBody>
      </p:sp>
      <p:sp>
        <p:nvSpPr>
          <p:cNvPr id="73740" name="Line 12"/>
          <p:cNvSpPr>
            <a:spLocks noChangeShapeType="1"/>
          </p:cNvSpPr>
          <p:nvPr/>
        </p:nvSpPr>
        <p:spPr bwMode="auto">
          <a:xfrm flipV="1">
            <a:off x="5867400" y="3412031"/>
            <a:ext cx="381000" cy="6524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en-US" dirty="0">
              <a:latin typeface="Calibri" charset="0"/>
              <a:ea typeface="ＭＳ Ｐゴシック" charset="0"/>
              <a:cs typeface="Arial" charset="0"/>
            </a:endParaRPr>
          </a:p>
        </p:txBody>
      </p:sp>
      <p:sp>
        <p:nvSpPr>
          <p:cNvPr id="73741" name="Text Box 13"/>
          <p:cNvSpPr txBox="1">
            <a:spLocks noChangeArrowheads="1"/>
          </p:cNvSpPr>
          <p:nvPr/>
        </p:nvSpPr>
        <p:spPr bwMode="auto">
          <a:xfrm>
            <a:off x="5029200" y="2846881"/>
            <a:ext cx="2438400"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defRPr/>
            </a:pPr>
            <a:r>
              <a:rPr lang="en-US" dirty="0">
                <a:latin typeface="+mn-lt"/>
                <a:ea typeface="+mn-ea"/>
              </a:rPr>
              <a:t>Interest-rate cost-of-funds curve</a:t>
            </a:r>
          </a:p>
        </p:txBody>
      </p:sp>
      <p:graphicFrame>
        <p:nvGraphicFramePr>
          <p:cNvPr id="73742" name="Group 14"/>
          <p:cNvGraphicFramePr>
            <a:graphicFrameLocks noGrp="1"/>
          </p:cNvGraphicFramePr>
          <p:nvPr>
            <p:extLst>
              <p:ext uri="{D42A27DB-BD31-4B8C-83A1-F6EECF244321}">
                <p14:modId xmlns:p14="http://schemas.microsoft.com/office/powerpoint/2010/main" val="3632328073"/>
              </p:ext>
            </p:extLst>
          </p:nvPr>
        </p:nvGraphicFramePr>
        <p:xfrm>
          <a:off x="762000" y="1600200"/>
          <a:ext cx="1143000" cy="4648200"/>
        </p:xfrm>
        <a:graphic>
          <a:graphicData uri="http://schemas.openxmlformats.org/drawingml/2006/table">
            <a:tbl>
              <a:tblPr firstRow="1"/>
              <a:tblGrid>
                <a:gridCol w="1143000">
                  <a:extLst>
                    <a:ext uri="{9D8B030D-6E8A-4147-A177-3AD203B41FA5}">
                      <a16:colId xmlns:a16="http://schemas.microsoft.com/office/drawing/2014/main" xmlns="" val="20000"/>
                    </a:ext>
                  </a:extLst>
                </a:gridCol>
              </a:tblGrid>
              <a:tr h="990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R&amp;D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Millions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0"/>
                  </a:ext>
                </a:extLst>
              </a:tr>
              <a:tr h="365760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20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30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40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50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60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70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80</a:t>
                      </a:r>
                      <a:endParaRPr kumimoji="0" lang="en-US" sz="1800" b="0" i="0" u="none" strike="noStrike" cap="none" normalizeH="0" baseline="0" dirty="0">
                        <a:ln>
                          <a:noFill/>
                        </a:ln>
                        <a:solidFill>
                          <a:srgbClr val="000000"/>
                        </a:solidFill>
                        <a:effectLst/>
                        <a:latin typeface="+mn-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bl>
          </a:graphicData>
        </a:graphic>
      </p:graphicFrame>
      <p:graphicFrame>
        <p:nvGraphicFramePr>
          <p:cNvPr id="73750" name="Group 22"/>
          <p:cNvGraphicFramePr>
            <a:graphicFrameLocks noGrp="1"/>
          </p:cNvGraphicFramePr>
          <p:nvPr>
            <p:extLst>
              <p:ext uri="{D42A27DB-BD31-4B8C-83A1-F6EECF244321}">
                <p14:modId xmlns:p14="http://schemas.microsoft.com/office/powerpoint/2010/main" val="3138938037"/>
              </p:ext>
            </p:extLst>
          </p:nvPr>
        </p:nvGraphicFramePr>
        <p:xfrm>
          <a:off x="1905000" y="1600200"/>
          <a:ext cx="1219200" cy="4648200"/>
        </p:xfrm>
        <a:graphic>
          <a:graphicData uri="http://schemas.openxmlformats.org/drawingml/2006/table">
            <a:tbl>
              <a:tblPr firstRow="1"/>
              <a:tblGrid>
                <a:gridCol w="1219200">
                  <a:extLst>
                    <a:ext uri="{9D8B030D-6E8A-4147-A177-3AD203B41FA5}">
                      <a16:colId xmlns:a16="http://schemas.microsoft.com/office/drawing/2014/main" xmlns="" val="20000"/>
                    </a:ext>
                  </a:extLst>
                </a:gridCol>
              </a:tblGrid>
              <a:tr h="990600">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itchFamily="34" charset="-128"/>
                        </a:rPr>
                        <a:t>Interest-Rate Cost of Funds, %</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0"/>
                  </a:ext>
                </a:extLst>
              </a:tr>
              <a:tr h="365760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endParaRPr kumimoji="0" lang="en-US" sz="1800" b="0" i="0" u="none" strike="noStrike" cap="none" normalizeH="0" baseline="0" dirty="0">
                        <a:ln>
                          <a:noFill/>
                        </a:ln>
                        <a:solidFill>
                          <a:srgbClr val="000000"/>
                        </a:solidFill>
                        <a:effectLst/>
                        <a:latin typeface="+mn-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bl>
          </a:graphicData>
        </a:graphic>
      </p:graphicFrame>
      <p:sp>
        <p:nvSpPr>
          <p:cNvPr id="25628" name="Title 1"/>
          <p:cNvSpPr>
            <a:spLocks noGrp="1"/>
          </p:cNvSpPr>
          <p:nvPr>
            <p:ph type="title"/>
          </p:nvPr>
        </p:nvSpPr>
        <p:spPr/>
        <p:txBody>
          <a:bodyPr/>
          <a:lstStyle/>
          <a:p>
            <a:pPr eaLnBrk="1" fontAlgn="auto" hangingPunct="1">
              <a:spcAft>
                <a:spcPts val="0"/>
              </a:spcAft>
              <a:defRPr/>
            </a:pPr>
            <a:r>
              <a:rPr lang="en-US" altLang="en-US" dirty="0">
                <a:ea typeface="+mj-ea"/>
              </a:rPr>
              <a:t>Interest-Rate Cost-of-Funds</a:t>
            </a:r>
          </a:p>
        </p:txBody>
      </p:sp>
      <p:sp>
        <p:nvSpPr>
          <p:cNvPr id="13340"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500"/>
                                        <p:tgtEl>
                                          <p:spTgt spid="77"/>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73739"/>
                                        </p:tgtEl>
                                        <p:attrNameLst>
                                          <p:attrName>style.visibility</p:attrName>
                                        </p:attrNameLst>
                                      </p:cBhvr>
                                      <p:to>
                                        <p:strVal val="visible"/>
                                      </p:to>
                                    </p:set>
                                    <p:anim calcmode="lin" valueType="num">
                                      <p:cBhvr>
                                        <p:cTn id="11" dur="500" fill="hold"/>
                                        <p:tgtEl>
                                          <p:spTgt spid="73739"/>
                                        </p:tgtEl>
                                        <p:attrNameLst>
                                          <p:attrName>ppt_w</p:attrName>
                                        </p:attrNameLst>
                                      </p:cBhvr>
                                      <p:tavLst>
                                        <p:tav tm="0">
                                          <p:val>
                                            <p:fltVal val="0"/>
                                          </p:val>
                                        </p:tav>
                                        <p:tav tm="100000">
                                          <p:val>
                                            <p:strVal val="#ppt_w"/>
                                          </p:val>
                                        </p:tav>
                                      </p:tavLst>
                                    </p:anim>
                                    <p:anim calcmode="lin" valueType="num">
                                      <p:cBhvr>
                                        <p:cTn id="12" dur="500" fill="hold"/>
                                        <p:tgtEl>
                                          <p:spTgt spid="7373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73741"/>
                                        </p:tgtEl>
                                        <p:attrNameLst>
                                          <p:attrName>style.visibility</p:attrName>
                                        </p:attrNameLst>
                                      </p:cBhvr>
                                      <p:to>
                                        <p:strVal val="visible"/>
                                      </p:to>
                                    </p:set>
                                    <p:anim calcmode="lin" valueType="num">
                                      <p:cBhvr>
                                        <p:cTn id="16" dur="500" fill="hold"/>
                                        <p:tgtEl>
                                          <p:spTgt spid="73741"/>
                                        </p:tgtEl>
                                        <p:attrNameLst>
                                          <p:attrName>ppt_w</p:attrName>
                                        </p:attrNameLst>
                                      </p:cBhvr>
                                      <p:tavLst>
                                        <p:tav tm="0">
                                          <p:val>
                                            <p:fltVal val="0"/>
                                          </p:val>
                                        </p:tav>
                                        <p:tav tm="100000">
                                          <p:val>
                                            <p:strVal val="#ppt_w"/>
                                          </p:val>
                                        </p:tav>
                                      </p:tavLst>
                                    </p:anim>
                                    <p:anim calcmode="lin" valueType="num">
                                      <p:cBhvr>
                                        <p:cTn id="17" dur="500" fill="hold"/>
                                        <p:tgtEl>
                                          <p:spTgt spid="73741"/>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73740"/>
                                        </p:tgtEl>
                                        <p:attrNameLst>
                                          <p:attrName>style.visibility</p:attrName>
                                        </p:attrNameLst>
                                      </p:cBhvr>
                                      <p:to>
                                        <p:strVal val="visible"/>
                                      </p:to>
                                    </p:set>
                                    <p:anim calcmode="lin" valueType="num">
                                      <p:cBhvr>
                                        <p:cTn id="20" dur="500" fill="hold"/>
                                        <p:tgtEl>
                                          <p:spTgt spid="73740"/>
                                        </p:tgtEl>
                                        <p:attrNameLst>
                                          <p:attrName>ppt_w</p:attrName>
                                        </p:attrNameLst>
                                      </p:cBhvr>
                                      <p:tavLst>
                                        <p:tav tm="0">
                                          <p:val>
                                            <p:fltVal val="0"/>
                                          </p:val>
                                        </p:tav>
                                        <p:tav tm="100000">
                                          <p:val>
                                            <p:strVal val="#ppt_w"/>
                                          </p:val>
                                        </p:tav>
                                      </p:tavLst>
                                    </p:anim>
                                    <p:anim calcmode="lin" valueType="num">
                                      <p:cBhvr>
                                        <p:cTn id="21" dur="500" fill="hold"/>
                                        <p:tgtEl>
                                          <p:spTgt spid="737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9" grpId="0"/>
      <p:bldP spid="737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rPr>
              <a:t>The Optimal Amount of R&amp;D</a:t>
            </a:r>
          </a:p>
        </p:txBody>
      </p:sp>
      <p:sp>
        <p:nvSpPr>
          <p:cNvPr id="14339" name="Content Placeholder 2"/>
          <p:cNvSpPr>
            <a:spLocks noGrp="1"/>
          </p:cNvSpPr>
          <p:nvPr>
            <p:ph idx="1"/>
          </p:nvPr>
        </p:nvSpPr>
        <p:spPr/>
        <p:txBody>
          <a:bodyPr/>
          <a:lstStyle/>
          <a:p>
            <a:pPr eaLnBrk="1" hangingPunct="1"/>
            <a:r>
              <a:rPr lang="en-US" altLang="en-US" sz="3200" dirty="0"/>
              <a:t>Expected rate of return “</a:t>
            </a:r>
            <a:r>
              <a:rPr lang="en-US" altLang="ja-JP" sz="3200" dirty="0"/>
              <a:t>r”</a:t>
            </a:r>
          </a:p>
          <a:p>
            <a:pPr marL="868363" lvl="1" indent="-457200" eaLnBrk="1" hangingPunct="1">
              <a:buClr>
                <a:schemeClr val="accent1"/>
              </a:buClr>
            </a:pPr>
            <a:r>
              <a:rPr lang="en-US" altLang="en-US" sz="3200" dirty="0"/>
              <a:t>Marginal benefit from R&amp;D</a:t>
            </a:r>
          </a:p>
          <a:p>
            <a:pPr eaLnBrk="1" hangingPunct="1"/>
            <a:r>
              <a:rPr lang="en-US" altLang="en-US" sz="3200" b="1" dirty="0">
                <a:solidFill>
                  <a:srgbClr val="31859C"/>
                </a:solidFill>
              </a:rPr>
              <a:t>Expected-rate-of-return curve</a:t>
            </a:r>
          </a:p>
          <a:p>
            <a:pPr marL="857250" lvl="2" indent="-457200" eaLnBrk="1" hangingPunct="1">
              <a:buClr>
                <a:schemeClr val="accent1"/>
              </a:buClr>
            </a:pPr>
            <a:r>
              <a:rPr lang="en-US" altLang="en-US" sz="3200" dirty="0"/>
              <a:t>Slopes downward due to diminishing returns for R&amp;D expenditures</a:t>
            </a:r>
          </a:p>
          <a:p>
            <a:pPr eaLnBrk="1" hangingPunct="1"/>
            <a:r>
              <a:rPr lang="en-US" altLang="en-US" sz="3200" dirty="0"/>
              <a:t>Expected not guaranteed returns</a:t>
            </a:r>
          </a:p>
          <a:p>
            <a:pPr eaLnBrk="1" hangingPunct="1"/>
            <a:r>
              <a:rPr lang="en-US" altLang="en-US" sz="3200" dirty="0"/>
              <a:t>Adjustments</a:t>
            </a:r>
          </a:p>
          <a:p>
            <a:pPr eaLnBrk="1" hangingPunct="1"/>
            <a:r>
              <a:rPr lang="en-US" altLang="en-US" sz="3200" b="1" dirty="0">
                <a:solidFill>
                  <a:srgbClr val="31859C"/>
                </a:solidFill>
              </a:rPr>
              <a:t>Optimal amount of R&amp;D</a:t>
            </a:r>
          </a:p>
        </p:txBody>
      </p:sp>
      <p:sp>
        <p:nvSpPr>
          <p:cNvPr id="14340"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ltLang="en-US" dirty="0">
                <a:ea typeface="+mj-ea"/>
              </a:rPr>
              <a:t>Expected Rate of Return</a:t>
            </a:r>
          </a:p>
        </p:txBody>
      </p:sp>
      <p:graphicFrame>
        <p:nvGraphicFramePr>
          <p:cNvPr id="12" name="Group 57"/>
          <p:cNvGraphicFramePr>
            <a:graphicFrameLocks noGrp="1"/>
          </p:cNvGraphicFramePr>
          <p:nvPr>
            <p:ph idx="1"/>
            <p:extLst>
              <p:ext uri="{D42A27DB-BD31-4B8C-83A1-F6EECF244321}">
                <p14:modId xmlns:p14="http://schemas.microsoft.com/office/powerpoint/2010/main" val="3176703263"/>
              </p:ext>
            </p:extLst>
          </p:nvPr>
        </p:nvGraphicFramePr>
        <p:xfrm>
          <a:off x="762000" y="1676400"/>
          <a:ext cx="1143000" cy="4648200"/>
        </p:xfrm>
        <a:graphic>
          <a:graphicData uri="http://schemas.openxmlformats.org/drawingml/2006/table">
            <a:tbl>
              <a:tblPr firstRow="1"/>
              <a:tblGrid>
                <a:gridCol w="1143000">
                  <a:extLst>
                    <a:ext uri="{9D8B030D-6E8A-4147-A177-3AD203B41FA5}">
                      <a16:colId xmlns:a16="http://schemas.microsoft.com/office/drawing/2014/main" xmlns="" val="20000"/>
                    </a:ext>
                  </a:extLst>
                </a:gridCol>
              </a:tblGrid>
              <a:tr h="990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R&amp;D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Millions</a:t>
                      </a: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0"/>
                  </a:ext>
                </a:extLst>
              </a:tr>
              <a:tr h="365760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20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30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40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50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60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70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80</a:t>
                      </a:r>
                      <a:endParaRPr kumimoji="0" lang="en-US" sz="1800" b="0" i="0" u="none" strike="noStrike" cap="none" normalizeH="0" baseline="0" dirty="0">
                        <a:ln>
                          <a:noFill/>
                        </a:ln>
                        <a:solidFill>
                          <a:srgbClr val="000000"/>
                        </a:solidFill>
                        <a:effectLst/>
                        <a:latin typeface="+mn-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bl>
          </a:graphicData>
        </a:graphic>
      </p:graphicFrame>
      <p:pic>
        <p:nvPicPr>
          <p:cNvPr id="1536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73562" y="1792202"/>
            <a:ext cx="3703638"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5"/>
          <p:cNvSpPr>
            <a:spLocks noChangeShapeType="1"/>
          </p:cNvSpPr>
          <p:nvPr/>
        </p:nvSpPr>
        <p:spPr bwMode="auto">
          <a:xfrm rot="21420000">
            <a:off x="4713287" y="2046202"/>
            <a:ext cx="2174875" cy="3319462"/>
          </a:xfrm>
          <a:prstGeom prst="line">
            <a:avLst/>
          </a:prstGeom>
          <a:ln w="57150">
            <a:solidFill>
              <a:schemeClr val="accent1">
                <a:lumMod val="75000"/>
              </a:schemeClr>
            </a:solidFill>
            <a:headEnd/>
            <a:tailEnd/>
          </a:ln>
        </p:spPr>
        <p:style>
          <a:lnRef idx="1">
            <a:schemeClr val="accent4"/>
          </a:lnRef>
          <a:fillRef idx="0">
            <a:schemeClr val="accent4"/>
          </a:fillRef>
          <a:effectRef idx="0">
            <a:schemeClr val="accent4"/>
          </a:effectRef>
          <a:fontRef idx="minor">
            <a:schemeClr val="tx1"/>
          </a:fontRef>
        </p:style>
        <p:txBody>
          <a:bodyPr/>
          <a:lstStyle/>
          <a:p>
            <a:pPr eaLnBrk="1" hangingPunct="1">
              <a:defRPr/>
            </a:pPr>
            <a:endParaRPr lang="en-US" dirty="0"/>
          </a:p>
        </p:txBody>
      </p:sp>
      <p:sp>
        <p:nvSpPr>
          <p:cNvPr id="16389" name="TextBox 70"/>
          <p:cNvSpPr txBox="1">
            <a:spLocks noChangeArrowheads="1"/>
          </p:cNvSpPr>
          <p:nvPr/>
        </p:nvSpPr>
        <p:spPr bwMode="auto">
          <a:xfrm flipH="1">
            <a:off x="3930650" y="1890627"/>
            <a:ext cx="439737" cy="391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20</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16</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12</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sz="1600" b="1" dirty="0">
                <a:latin typeface="+mn-lt"/>
                <a:ea typeface="ＭＳ Ｐゴシック" pitchFamily="34" charset="-128"/>
              </a:rPr>
              <a:t> </a:t>
            </a:r>
            <a:r>
              <a:rPr lang="en-US" b="1" dirty="0">
                <a:latin typeface="+mn-lt"/>
                <a:ea typeface="ＭＳ Ｐゴシック" pitchFamily="34" charset="-128"/>
              </a:rPr>
              <a:t> 8</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4</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0</a:t>
            </a:r>
          </a:p>
        </p:txBody>
      </p:sp>
      <p:sp>
        <p:nvSpPr>
          <p:cNvPr id="16390" name="TextBox 71"/>
          <p:cNvSpPr txBox="1">
            <a:spLocks noChangeArrowheads="1"/>
          </p:cNvSpPr>
          <p:nvPr/>
        </p:nvSpPr>
        <p:spPr bwMode="auto">
          <a:xfrm>
            <a:off x="4305300" y="5603789"/>
            <a:ext cx="41338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Arial" charset="0"/>
                <a:ea typeface="ＭＳ Ｐゴシック" pitchFamily="34" charset="-128"/>
              </a:rPr>
              <a:t>         </a:t>
            </a:r>
            <a:r>
              <a:rPr lang="en-US" b="1" dirty="0">
                <a:latin typeface="+mn-lt"/>
                <a:ea typeface="ＭＳ Ｐゴシック" pitchFamily="34" charset="-128"/>
              </a:rPr>
              <a:t>20     40    60   80   100</a:t>
            </a:r>
          </a:p>
        </p:txBody>
      </p:sp>
      <p:sp>
        <p:nvSpPr>
          <p:cNvPr id="16391" name="TextBox 85"/>
          <p:cNvSpPr txBox="1">
            <a:spLocks noChangeArrowheads="1"/>
          </p:cNvSpPr>
          <p:nvPr/>
        </p:nvSpPr>
        <p:spPr bwMode="auto">
          <a:xfrm rot="5400000" flipV="1">
            <a:off x="1814512" y="3557502"/>
            <a:ext cx="3659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en-US" b="1" dirty="0">
                <a:latin typeface="+mn-lt"/>
                <a:ea typeface="ＭＳ Ｐゴシック" pitchFamily="34" charset="-128"/>
              </a:rPr>
              <a:t>Expected rate of return, </a:t>
            </a:r>
            <a:r>
              <a:rPr lang="en-US" b="1" i="1" dirty="0">
                <a:latin typeface="+mn-lt"/>
                <a:ea typeface="ＭＳ Ｐゴシック" pitchFamily="34" charset="-128"/>
              </a:rPr>
              <a:t>r</a:t>
            </a:r>
            <a:r>
              <a:rPr lang="en-US" b="1" dirty="0">
                <a:latin typeface="+mn-lt"/>
                <a:ea typeface="ＭＳ Ｐゴシック" pitchFamily="34" charset="-128"/>
              </a:rPr>
              <a:t> (percent</a:t>
            </a:r>
            <a:r>
              <a:rPr lang="en-US" dirty="0">
                <a:latin typeface="+mn-lt"/>
                <a:ea typeface="ＭＳ Ｐゴシック" pitchFamily="34" charset="-128"/>
              </a:rPr>
              <a:t>) </a:t>
            </a:r>
          </a:p>
        </p:txBody>
      </p:sp>
      <p:sp>
        <p:nvSpPr>
          <p:cNvPr id="9" name="Text Box 13"/>
          <p:cNvSpPr txBox="1">
            <a:spLocks noChangeArrowheads="1"/>
          </p:cNvSpPr>
          <p:nvPr/>
        </p:nvSpPr>
        <p:spPr bwMode="auto">
          <a:xfrm>
            <a:off x="6964362" y="5191039"/>
            <a:ext cx="3048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a:defRPr sz="22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a:defRPr>
                <a:solidFill>
                  <a:schemeClr val="tx1"/>
                </a:solidFill>
                <a:latin typeface="Calibri" charset="0"/>
                <a:ea typeface="ＭＳ Ｐゴシック" charset="0"/>
              </a:defRPr>
            </a:lvl3pPr>
            <a:lvl4pPr marL="1600200">
              <a:defRPr sz="1600">
                <a:solidFill>
                  <a:schemeClr val="tx1"/>
                </a:solidFill>
                <a:latin typeface="Calibri" charset="0"/>
                <a:ea typeface="ＭＳ Ｐゴシック" charset="0"/>
              </a:defRPr>
            </a:lvl4pPr>
            <a:lvl5pPr marL="2057400">
              <a:defRPr sz="1400">
                <a:solidFill>
                  <a:schemeClr val="tx1"/>
                </a:solidFill>
                <a:latin typeface="Calibri" charset="0"/>
                <a:ea typeface="ＭＳ Ｐゴシック" charset="0"/>
              </a:defRPr>
            </a:lvl5pPr>
            <a:lvl6pPr marL="25146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6pPr>
            <a:lvl7pPr marL="29718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7pPr>
            <a:lvl8pPr marL="34290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8pPr>
            <a:lvl9pPr marL="3886200" indent="-228600" eaLnBrk="0" fontAlgn="base" hangingPunct="0">
              <a:spcAft>
                <a:spcPct val="0"/>
              </a:spcAft>
              <a:buClr>
                <a:srgbClr val="4BACC6"/>
              </a:buClr>
              <a:buFont typeface="Arial" charset="0"/>
              <a:defRPr sz="1400">
                <a:solidFill>
                  <a:schemeClr val="tx1"/>
                </a:solidFill>
                <a:latin typeface="Calibri" charset="0"/>
                <a:ea typeface="ＭＳ Ｐゴシック" charset="0"/>
              </a:defRPr>
            </a:lvl9pPr>
          </a:lstStyle>
          <a:p>
            <a:pPr eaLnBrk="1" hangingPunct="1">
              <a:spcBef>
                <a:spcPct val="50000"/>
              </a:spcBef>
              <a:defRPr/>
            </a:pPr>
            <a:r>
              <a:rPr lang="en-US" sz="1800" i="1" dirty="0">
                <a:cs typeface="Arial" charset="0"/>
              </a:rPr>
              <a:t>r</a:t>
            </a:r>
          </a:p>
        </p:txBody>
      </p:sp>
      <p:sp>
        <p:nvSpPr>
          <p:cNvPr id="10" name="Line 14"/>
          <p:cNvSpPr>
            <a:spLocks noChangeShapeType="1"/>
          </p:cNvSpPr>
          <p:nvPr/>
        </p:nvSpPr>
        <p:spPr bwMode="auto">
          <a:xfrm flipV="1">
            <a:off x="5668962" y="2600239"/>
            <a:ext cx="8382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en-US" dirty="0">
              <a:latin typeface="Calibri" charset="0"/>
              <a:ea typeface="ＭＳ Ｐゴシック" charset="0"/>
              <a:cs typeface="Arial" charset="0"/>
            </a:endParaRPr>
          </a:p>
        </p:txBody>
      </p:sp>
      <p:sp>
        <p:nvSpPr>
          <p:cNvPr id="11" name="Text Box 15"/>
          <p:cNvSpPr txBox="1">
            <a:spLocks noChangeArrowheads="1"/>
          </p:cNvSpPr>
          <p:nvPr/>
        </p:nvSpPr>
        <p:spPr bwMode="auto">
          <a:xfrm>
            <a:off x="6507162" y="2066839"/>
            <a:ext cx="1570038" cy="915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defRPr/>
            </a:pPr>
            <a:r>
              <a:rPr lang="en-US" dirty="0">
                <a:latin typeface="+mn-lt"/>
                <a:ea typeface="+mn-ea"/>
              </a:rPr>
              <a:t>Expected-rate-of-return curve</a:t>
            </a:r>
          </a:p>
        </p:txBody>
      </p:sp>
      <p:graphicFrame>
        <p:nvGraphicFramePr>
          <p:cNvPr id="13" name="Group 59"/>
          <p:cNvGraphicFramePr>
            <a:graphicFrameLocks/>
          </p:cNvGraphicFramePr>
          <p:nvPr>
            <p:extLst>
              <p:ext uri="{D42A27DB-BD31-4B8C-83A1-F6EECF244321}">
                <p14:modId xmlns:p14="http://schemas.microsoft.com/office/powerpoint/2010/main" val="4045572653"/>
              </p:ext>
            </p:extLst>
          </p:nvPr>
        </p:nvGraphicFramePr>
        <p:xfrm>
          <a:off x="1905000" y="1676400"/>
          <a:ext cx="1219200" cy="4648200"/>
        </p:xfrm>
        <a:graphic>
          <a:graphicData uri="http://schemas.openxmlformats.org/drawingml/2006/table">
            <a:tbl>
              <a:tblPr firstRow="1"/>
              <a:tblGrid>
                <a:gridCol w="1219200">
                  <a:extLst>
                    <a:ext uri="{9D8B030D-6E8A-4147-A177-3AD203B41FA5}">
                      <a16:colId xmlns:a16="http://schemas.microsoft.com/office/drawing/2014/main" xmlns="" val="20000"/>
                    </a:ext>
                  </a:extLst>
                </a:gridCol>
              </a:tblGrid>
              <a:tr h="990600">
                <a:tc>
                  <a:txBody>
                    <a:bodyPr/>
                    <a:lstStyle/>
                    <a:p>
                      <a:pPr marL="0" marR="0" lvl="0" indent="0" algn="ctr" defTabSz="914400" rtl="0" eaLnBrk="1" fontAlgn="base" latinLnBrk="0" hangingPunct="1">
                        <a:lnSpc>
                          <a:spcPct val="85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pitchFamily="34" charset="0"/>
                        <a:ea typeface="ＭＳ Ｐゴシック" pitchFamily="34" charset="-128"/>
                      </a:endParaRP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itchFamily="34" charset="-128"/>
                        </a:rPr>
                        <a:t>Expected</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itchFamily="34" charset="-128"/>
                        </a:rPr>
                        <a:t>Rate of</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itchFamily="34" charset="-128"/>
                        </a:rPr>
                        <a:t>Return, %</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0"/>
                  </a:ext>
                </a:extLst>
              </a:tr>
              <a:tr h="365760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16</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14</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12</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10</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6</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pitchFamily="34" charset="-128"/>
                        </a:rPr>
                        <a:t>4</a:t>
                      </a:r>
                      <a:endParaRPr kumimoji="0" lang="en-US" sz="1800" b="0" i="0" u="none" strike="noStrike" cap="none" normalizeH="0" baseline="0" dirty="0">
                        <a:ln>
                          <a:noFill/>
                        </a:ln>
                        <a:solidFill>
                          <a:srgbClr val="000000"/>
                        </a:solidFill>
                        <a:effectLst/>
                        <a:latin typeface="+mn-lt"/>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bl>
          </a:graphicData>
        </a:graphic>
      </p:graphicFrame>
      <p:sp>
        <p:nvSpPr>
          <p:cNvPr id="16411" name="TextBox 81"/>
          <p:cNvSpPr txBox="1">
            <a:spLocks noChangeArrowheads="1"/>
          </p:cNvSpPr>
          <p:nvPr/>
        </p:nvSpPr>
        <p:spPr bwMode="auto">
          <a:xfrm>
            <a:off x="4297362" y="5953039"/>
            <a:ext cx="4183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en-US" sz="1600" b="1" dirty="0">
                <a:latin typeface="+mn-lt"/>
                <a:ea typeface="ＭＳ Ｐゴシック" pitchFamily="34" charset="-128"/>
              </a:rPr>
              <a:t>R&amp;D expenditures (millions of dollars</a:t>
            </a:r>
            <a:r>
              <a:rPr lang="en-US" sz="1600" b="1" dirty="0">
                <a:latin typeface="Arial" charset="0"/>
                <a:ea typeface="ＭＳ Ｐゴシック" pitchFamily="34" charset="-128"/>
              </a:rPr>
              <a:t>)</a:t>
            </a:r>
          </a:p>
        </p:txBody>
      </p:sp>
      <p:sp>
        <p:nvSpPr>
          <p:cNvPr id="15384" name="TextBox 1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ltLang="en-US" dirty="0">
                <a:ea typeface="+mj-ea"/>
              </a:rPr>
              <a:t>Optimal R&amp;D Expenditures</a:t>
            </a:r>
          </a:p>
        </p:txBody>
      </p:sp>
      <p:pic>
        <p:nvPicPr>
          <p:cNvPr id="1638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923149"/>
            <a:ext cx="3703638"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5"/>
          <p:cNvSpPr>
            <a:spLocks noChangeShapeType="1"/>
          </p:cNvSpPr>
          <p:nvPr/>
        </p:nvSpPr>
        <p:spPr bwMode="auto">
          <a:xfrm>
            <a:off x="5041900" y="2210486"/>
            <a:ext cx="2103438" cy="3382963"/>
          </a:xfrm>
          <a:prstGeom prst="line">
            <a:avLst/>
          </a:prstGeom>
          <a:ln w="57150">
            <a:solidFill>
              <a:schemeClr val="accent1">
                <a:lumMod val="75000"/>
              </a:schemeClr>
            </a:solidFill>
            <a:headEnd/>
            <a:tailEnd/>
          </a:ln>
        </p:spPr>
        <p:style>
          <a:lnRef idx="1">
            <a:schemeClr val="accent4"/>
          </a:lnRef>
          <a:fillRef idx="0">
            <a:schemeClr val="accent4"/>
          </a:fillRef>
          <a:effectRef idx="0">
            <a:schemeClr val="accent4"/>
          </a:effectRef>
          <a:fontRef idx="minor">
            <a:schemeClr val="tx1"/>
          </a:fontRef>
        </p:style>
        <p:txBody>
          <a:bodyPr/>
          <a:lstStyle/>
          <a:p>
            <a:pPr eaLnBrk="1" hangingPunct="1">
              <a:defRPr/>
            </a:pPr>
            <a:endParaRPr lang="en-US" dirty="0"/>
          </a:p>
        </p:txBody>
      </p:sp>
      <p:grpSp>
        <p:nvGrpSpPr>
          <p:cNvPr id="16389" name="Group 22"/>
          <p:cNvGrpSpPr>
            <a:grpSpLocks/>
          </p:cNvGrpSpPr>
          <p:nvPr/>
        </p:nvGrpSpPr>
        <p:grpSpPr bwMode="auto">
          <a:xfrm>
            <a:off x="4724400" y="1923149"/>
            <a:ext cx="3679825" cy="3852862"/>
            <a:chOff x="1962" y="864"/>
            <a:chExt cx="2784" cy="2640"/>
          </a:xfrm>
        </p:grpSpPr>
        <p:sp>
          <p:nvSpPr>
            <p:cNvPr id="16411"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12" name="Line 24"/>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7414" name="TextBox 70"/>
          <p:cNvSpPr txBox="1">
            <a:spLocks noChangeArrowheads="1"/>
          </p:cNvSpPr>
          <p:nvPr/>
        </p:nvSpPr>
        <p:spPr bwMode="auto">
          <a:xfrm flipH="1">
            <a:off x="4281488" y="2021574"/>
            <a:ext cx="439737" cy="391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20</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16</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12</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sz="1600" b="1" dirty="0">
                <a:latin typeface="+mn-lt"/>
                <a:ea typeface="ＭＳ Ｐゴシック" pitchFamily="34" charset="-128"/>
              </a:rPr>
              <a:t> </a:t>
            </a:r>
            <a:r>
              <a:rPr lang="en-US" b="1" dirty="0">
                <a:latin typeface="+mn-lt"/>
                <a:ea typeface="ＭＳ Ｐゴシック" pitchFamily="34" charset="-128"/>
              </a:rPr>
              <a:t> 8</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4</a:t>
            </a:r>
          </a:p>
          <a:p>
            <a:pPr eaLnBrk="1" hangingPunct="1">
              <a:defRPr/>
            </a:pPr>
            <a:endParaRPr lang="en-US" sz="1400" b="1" dirty="0">
              <a:latin typeface="+mn-lt"/>
              <a:ea typeface="ＭＳ Ｐゴシック" pitchFamily="34" charset="-128"/>
            </a:endParaRPr>
          </a:p>
          <a:p>
            <a:pPr eaLnBrk="1" hangingPunct="1">
              <a:defRPr/>
            </a:pPr>
            <a:endParaRPr lang="en-US" sz="1400" b="1" dirty="0">
              <a:latin typeface="+mn-lt"/>
              <a:ea typeface="ＭＳ Ｐゴシック" pitchFamily="34" charset="-128"/>
            </a:endParaRPr>
          </a:p>
          <a:p>
            <a:pPr eaLnBrk="1" hangingPunct="1">
              <a:defRPr/>
            </a:pPr>
            <a:r>
              <a:rPr lang="en-US" b="1" dirty="0">
                <a:latin typeface="+mn-lt"/>
                <a:ea typeface="ＭＳ Ｐゴシック" pitchFamily="34" charset="-128"/>
              </a:rPr>
              <a:t>  0</a:t>
            </a:r>
          </a:p>
        </p:txBody>
      </p:sp>
      <p:sp>
        <p:nvSpPr>
          <p:cNvPr id="17415" name="TextBox 71"/>
          <p:cNvSpPr txBox="1">
            <a:spLocks noChangeArrowheads="1"/>
          </p:cNvSpPr>
          <p:nvPr/>
        </p:nvSpPr>
        <p:spPr bwMode="auto">
          <a:xfrm>
            <a:off x="4656138" y="5734736"/>
            <a:ext cx="41338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Arial" charset="0"/>
                <a:ea typeface="ＭＳ Ｐゴシック" pitchFamily="34" charset="-128"/>
              </a:rPr>
              <a:t>         </a:t>
            </a:r>
            <a:r>
              <a:rPr lang="en-US" b="1" dirty="0">
                <a:latin typeface="+mn-lt"/>
                <a:ea typeface="ＭＳ Ｐゴシック" pitchFamily="34" charset="-128"/>
              </a:rPr>
              <a:t>20     40    60    80    100</a:t>
            </a:r>
          </a:p>
        </p:txBody>
      </p:sp>
      <p:cxnSp>
        <p:nvCxnSpPr>
          <p:cNvPr id="11" name="Straight Connector 10"/>
          <p:cNvCxnSpPr/>
          <p:nvPr/>
        </p:nvCxnSpPr>
        <p:spPr>
          <a:xfrm rot="10800000">
            <a:off x="4732338" y="4298049"/>
            <a:ext cx="36957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417" name="TextBox 81"/>
          <p:cNvSpPr txBox="1">
            <a:spLocks noChangeArrowheads="1"/>
          </p:cNvSpPr>
          <p:nvPr/>
        </p:nvSpPr>
        <p:spPr bwMode="auto">
          <a:xfrm>
            <a:off x="4656138" y="6115736"/>
            <a:ext cx="4183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R&amp;D expenditures (millions of dollars)</a:t>
            </a:r>
          </a:p>
        </p:txBody>
      </p:sp>
      <p:graphicFrame>
        <p:nvGraphicFramePr>
          <p:cNvPr id="13" name="Table 12"/>
          <p:cNvGraphicFramePr>
            <a:graphicFrameLocks noGrp="1"/>
          </p:cNvGraphicFramePr>
          <p:nvPr>
            <p:extLst>
              <p:ext uri="{D42A27DB-BD31-4B8C-83A1-F6EECF244321}">
                <p14:modId xmlns:p14="http://schemas.microsoft.com/office/powerpoint/2010/main" val="3826013912"/>
              </p:ext>
            </p:extLst>
          </p:nvPr>
        </p:nvGraphicFramePr>
        <p:xfrm>
          <a:off x="213307" y="1417630"/>
          <a:ext cx="3290888" cy="5059370"/>
        </p:xfrm>
        <a:graphic>
          <a:graphicData uri="http://schemas.openxmlformats.org/drawingml/2006/table">
            <a:tbl>
              <a:tblPr firstRow="1"/>
              <a:tblGrid>
                <a:gridCol w="1096963">
                  <a:extLst>
                    <a:ext uri="{9D8B030D-6E8A-4147-A177-3AD203B41FA5}">
                      <a16:colId xmlns:a16="http://schemas.microsoft.com/office/drawing/2014/main" xmlns="" val="20000"/>
                    </a:ext>
                  </a:extLst>
                </a:gridCol>
                <a:gridCol w="1096962">
                  <a:extLst>
                    <a:ext uri="{9D8B030D-6E8A-4147-A177-3AD203B41FA5}">
                      <a16:colId xmlns:a16="http://schemas.microsoft.com/office/drawing/2014/main" xmlns="" val="20001"/>
                    </a:ext>
                  </a:extLst>
                </a:gridCol>
                <a:gridCol w="1096963">
                  <a:extLst>
                    <a:ext uri="{9D8B030D-6E8A-4147-A177-3AD203B41FA5}">
                      <a16:colId xmlns:a16="http://schemas.microsoft.com/office/drawing/2014/main" xmlns="" val="20002"/>
                    </a:ext>
                  </a:extLst>
                </a:gridCol>
              </a:tblGrid>
              <a:tr h="1401812">
                <a:tc>
                  <a:txBody>
                    <a:bodyPr/>
                    <a:lstStyle/>
                    <a:p>
                      <a:pPr marL="0" marR="0" lvl="0" indent="0" algn="ctr" defTabSz="914400" rtl="0" eaLnBrk="1" fontAlgn="base" latinLnBrk="0" hangingPunct="1">
                        <a:lnSpc>
                          <a:spcPct val="85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Expected</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Rate of</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Return, %</a:t>
                      </a:r>
                    </a:p>
                  </a:txBody>
                  <a:tcPr marT="45699" marB="45699"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mn-lt"/>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mn-lt"/>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charset="-128"/>
                        </a:rPr>
                        <a:t>R&amp;D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charset="-128"/>
                        </a:rPr>
                        <a:t>Millions</a:t>
                      </a:r>
                    </a:p>
                  </a:txBody>
                  <a:tcPr marT="45699" marB="45699"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mn-lt"/>
                        <a:ea typeface="ＭＳ Ｐゴシック" charset="-128"/>
                      </a:endParaRP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Interest</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Rate</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Cost of</a:t>
                      </a:r>
                    </a:p>
                    <a:p>
                      <a:pPr marL="0" marR="0" lvl="0" indent="0" algn="ctr" defTabSz="914400" rtl="0" eaLnBrk="1" fontAlgn="base" latinLnBrk="0" hangingPunct="1">
                        <a:lnSpc>
                          <a:spcPct val="85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charset="-128"/>
                        </a:rPr>
                        <a:t>funds, %</a:t>
                      </a:r>
                    </a:p>
                  </a:txBody>
                  <a:tcPr marT="45699" marB="45699"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0"/>
                  </a:ext>
                </a:extLst>
              </a:tr>
              <a:tr h="3657551">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18</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16</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14</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12</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6</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$10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20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30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40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50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60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70</a:t>
                      </a:r>
                    </a:p>
                    <a:p>
                      <a:pPr marL="0" marR="0" lvl="0" indent="0" algn="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ea typeface="ＭＳ Ｐゴシック" charset="-128"/>
                        </a:rPr>
                        <a:t>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bl>
          </a:graphicData>
        </a:graphic>
      </p:graphicFrame>
      <p:sp>
        <p:nvSpPr>
          <p:cNvPr id="17432" name="TextBox 85"/>
          <p:cNvSpPr txBox="1">
            <a:spLocks noChangeArrowheads="1"/>
          </p:cNvSpPr>
          <p:nvPr/>
        </p:nvSpPr>
        <p:spPr bwMode="auto">
          <a:xfrm rot="5400000" flipV="1">
            <a:off x="2159794" y="3357455"/>
            <a:ext cx="36591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Expected rate of return, r, and Interest rate, i (percent) </a:t>
            </a:r>
          </a:p>
        </p:txBody>
      </p:sp>
      <p:sp>
        <p:nvSpPr>
          <p:cNvPr id="15" name="Flowchart: Process 14"/>
          <p:cNvSpPr/>
          <p:nvPr/>
        </p:nvSpPr>
        <p:spPr>
          <a:xfrm>
            <a:off x="746707" y="4903780"/>
            <a:ext cx="2757488" cy="511175"/>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
        <p:nvSpPr>
          <p:cNvPr id="16" name="TextBox 88"/>
          <p:cNvSpPr txBox="1">
            <a:spLocks noChangeArrowheads="1"/>
          </p:cNvSpPr>
          <p:nvPr/>
        </p:nvSpPr>
        <p:spPr bwMode="auto">
          <a:xfrm>
            <a:off x="6489700" y="3928161"/>
            <a:ext cx="814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r = i</a:t>
            </a:r>
          </a:p>
        </p:txBody>
      </p:sp>
      <p:sp>
        <p:nvSpPr>
          <p:cNvPr id="17" name="Oval 33"/>
          <p:cNvSpPr>
            <a:spLocks noChangeArrowheads="1"/>
          </p:cNvSpPr>
          <p:nvPr/>
        </p:nvSpPr>
        <p:spPr bwMode="auto">
          <a:xfrm>
            <a:off x="6276975" y="4234549"/>
            <a:ext cx="136525" cy="1365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defRPr/>
            </a:pPr>
            <a:endParaRPr lang="en-US" dirty="0">
              <a:latin typeface="Calibri" charset="0"/>
              <a:ea typeface="ＭＳ Ｐゴシック" charset="0"/>
              <a:cs typeface="Arial" charset="0"/>
            </a:endParaRPr>
          </a:p>
        </p:txBody>
      </p:sp>
      <p:sp>
        <p:nvSpPr>
          <p:cNvPr id="16410" name="TextBox 17"/>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altLang="en-US" dirty="0">
                <a:ea typeface="+mj-ea"/>
              </a:rPr>
              <a:t>Increased Profit via Product Innovation</a:t>
            </a:r>
          </a:p>
        </p:txBody>
      </p:sp>
      <p:sp>
        <p:nvSpPr>
          <p:cNvPr id="17411" name="Content Placeholder 2"/>
          <p:cNvSpPr>
            <a:spLocks noGrp="1"/>
          </p:cNvSpPr>
          <p:nvPr>
            <p:ph idx="1"/>
          </p:nvPr>
        </p:nvSpPr>
        <p:spPr/>
        <p:txBody>
          <a:bodyPr/>
          <a:lstStyle/>
          <a:p>
            <a:pPr eaLnBrk="1" hangingPunct="1"/>
            <a:r>
              <a:rPr lang="en-US" altLang="en-US" sz="3200" dirty="0"/>
              <a:t>Increased revenue via product innovation</a:t>
            </a:r>
          </a:p>
          <a:p>
            <a:pPr lvl="1" eaLnBrk="1" hangingPunct="1">
              <a:buClr>
                <a:schemeClr val="accent1"/>
              </a:buClr>
            </a:pPr>
            <a:r>
              <a:rPr lang="en-US" altLang="en-US" sz="3200" dirty="0"/>
              <a:t>Importance of price</a:t>
            </a:r>
          </a:p>
          <a:p>
            <a:pPr lvl="1" eaLnBrk="1" hangingPunct="1">
              <a:buClr>
                <a:schemeClr val="accent1"/>
              </a:buClr>
            </a:pPr>
            <a:r>
              <a:rPr lang="en-US" altLang="en-US" sz="3200" dirty="0"/>
              <a:t>Unsuccessful new products</a:t>
            </a:r>
          </a:p>
          <a:p>
            <a:pPr lvl="1" eaLnBrk="1" hangingPunct="1">
              <a:buClr>
                <a:schemeClr val="accent1"/>
              </a:buClr>
            </a:pPr>
            <a:r>
              <a:rPr lang="en-US" altLang="en-US" sz="3200" dirty="0"/>
              <a:t>Product improvements</a:t>
            </a:r>
          </a:p>
          <a:p>
            <a:pPr eaLnBrk="1" hangingPunct="1"/>
            <a:r>
              <a:rPr lang="en-US" altLang="en-US" sz="3200" dirty="0"/>
              <a:t>Reduced cost through product innovation</a:t>
            </a:r>
          </a:p>
        </p:txBody>
      </p:sp>
      <p:sp>
        <p:nvSpPr>
          <p:cNvPr id="17412"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fontAlgn="auto" hangingPunct="1">
              <a:spcAft>
                <a:spcPts val="0"/>
              </a:spcAft>
              <a:defRPr/>
            </a:pPr>
            <a:r>
              <a:rPr lang="en-US" altLang="en-US" dirty="0">
                <a:ea typeface="+mj-ea"/>
              </a:rPr>
              <a:t>Increased Profit with New Product</a:t>
            </a:r>
          </a:p>
        </p:txBody>
      </p:sp>
      <p:graphicFrame>
        <p:nvGraphicFramePr>
          <p:cNvPr id="19527" name="Group 71"/>
          <p:cNvGraphicFramePr>
            <a:graphicFrameLocks noGrp="1"/>
          </p:cNvGraphicFramePr>
          <p:nvPr>
            <p:extLst>
              <p:ext uri="{D42A27DB-BD31-4B8C-83A1-F6EECF244321}">
                <p14:modId xmlns:p14="http://schemas.microsoft.com/office/powerpoint/2010/main" val="1109912457"/>
              </p:ext>
            </p:extLst>
          </p:nvPr>
        </p:nvGraphicFramePr>
        <p:xfrm>
          <a:off x="209550" y="1498600"/>
          <a:ext cx="8763000" cy="4932364"/>
        </p:xfrm>
        <a:graphic>
          <a:graphicData uri="http://schemas.openxmlformats.org/drawingml/2006/table">
            <a:tbl>
              <a:tblPr firstRow="1"/>
              <a:tblGrid>
                <a:gridCol w="1241425">
                  <a:extLst>
                    <a:ext uri="{9D8B030D-6E8A-4147-A177-3AD203B41FA5}">
                      <a16:colId xmlns:a16="http://schemas.microsoft.com/office/drawing/2014/main" xmlns="" val="20000"/>
                    </a:ext>
                  </a:extLst>
                </a:gridCol>
                <a:gridCol w="992188">
                  <a:extLst>
                    <a:ext uri="{9D8B030D-6E8A-4147-A177-3AD203B41FA5}">
                      <a16:colId xmlns:a16="http://schemas.microsoft.com/office/drawing/2014/main" xmlns="" val="20001"/>
                    </a:ext>
                  </a:extLst>
                </a:gridCol>
                <a:gridCol w="1116012">
                  <a:extLst>
                    <a:ext uri="{9D8B030D-6E8A-4147-A177-3AD203B41FA5}">
                      <a16:colId xmlns:a16="http://schemas.microsoft.com/office/drawing/2014/main" xmlns="" val="20002"/>
                    </a:ext>
                  </a:extLst>
                </a:gridCol>
                <a:gridCol w="1117600">
                  <a:extLst>
                    <a:ext uri="{9D8B030D-6E8A-4147-A177-3AD203B41FA5}">
                      <a16:colId xmlns:a16="http://schemas.microsoft.com/office/drawing/2014/main" xmlns="" val="20003"/>
                    </a:ext>
                  </a:extLst>
                </a:gridCol>
                <a:gridCol w="1301750">
                  <a:extLst>
                    <a:ext uri="{9D8B030D-6E8A-4147-A177-3AD203B41FA5}">
                      <a16:colId xmlns:a16="http://schemas.microsoft.com/office/drawing/2014/main" xmlns="" val="20004"/>
                    </a:ext>
                  </a:extLst>
                </a:gridCol>
                <a:gridCol w="1314450">
                  <a:extLst>
                    <a:ext uri="{9D8B030D-6E8A-4147-A177-3AD203B41FA5}">
                      <a16:colId xmlns:a16="http://schemas.microsoft.com/office/drawing/2014/main" xmlns="" val="20005"/>
                    </a:ext>
                  </a:extLst>
                </a:gridCol>
                <a:gridCol w="1679575">
                  <a:extLst>
                    <a:ext uri="{9D8B030D-6E8A-4147-A177-3AD203B41FA5}">
                      <a16:colId xmlns:a16="http://schemas.microsoft.com/office/drawing/2014/main" xmlns="" val="20006"/>
                    </a:ext>
                  </a:extLst>
                </a:gridCol>
              </a:tblGrid>
              <a:tr h="82293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Unit of Product</a:t>
                      </a:r>
                      <a:endParaRPr kumimoji="0" lang="en-US" altLang="en-US" sz="18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 Utils</a:t>
                      </a: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 per Dollar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(MU/Price)</a:t>
                      </a:r>
                      <a:endParaRPr kumimoji="0" lang="en-US" altLang="en-US" sz="12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 Utils</a:t>
                      </a:r>
                      <a:endParaRPr kumimoji="0" lang="en-US" altLang="en-US" sz="14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per Dollar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(MU/Price) </a:t>
                      </a:r>
                      <a:endParaRPr kumimoji="0" lang="en-US" altLang="en-US" sz="12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 Utils</a:t>
                      </a:r>
                      <a:endParaRPr kumimoji="0" lang="en-US" altLang="en-US" sz="14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Marginal Utility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 per Dollar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(MU/Price)</a:t>
                      </a:r>
                      <a:endParaRPr kumimoji="0" lang="en-US" altLang="en-US" sz="12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anchor="b" horzOverflow="overflow">
                    <a:lnL>
                      <a:noFill/>
                    </a:lnL>
                    <a:lnR>
                      <a:noFill/>
                    </a:lnR>
                    <a:lnT>
                      <a:noFill/>
                    </a:lnT>
                    <a:lnB>
                      <a:noFill/>
                    </a:lnB>
                    <a:lnTlToBr>
                      <a:noFill/>
                    </a:lnTlToBr>
                    <a:lnBlToTr>
                      <a:noFill/>
                    </a:lnBlToTr>
                    <a:solidFill>
                      <a:srgbClr val="B0CCBD"/>
                    </a:solidFill>
                  </a:tcPr>
                </a:tc>
                <a:extLst>
                  <a:ext uri="{0D108BD9-81ED-4DB2-BD59-A6C34878D82A}">
                    <a16:rowId xmlns:a16="http://schemas.microsoft.com/office/drawing/2014/main" xmlns="" val="10000"/>
                  </a:ext>
                </a:extLst>
              </a:tr>
              <a:tr h="5111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First</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10</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10/1=10</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24</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24/2=12</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52</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52/4=13</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63014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Second</a:t>
                      </a: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8/1=8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20</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20/2=10</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48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48/4=12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631731">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Third</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7</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7/1=7</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18/2=9</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44</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44/4=11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63331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Fourth</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6</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6/1=6</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16</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16/2=8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36</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36/4=9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59998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Fifth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5</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5/1=5</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12</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12/2=6</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32</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32/4=8</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110315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With $10 and choice of A and 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(2A, 4B)</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Arial" panose="020B0604020202020204" pitchFamily="34" charset="0"/>
                        </a:rPr>
                        <a:t>With $10 and choice of A, B or C (1B, 2C)</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bl>
          </a:graphicData>
        </a:graphic>
      </p:graphicFrame>
      <p:sp>
        <p:nvSpPr>
          <p:cNvPr id="18499"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fontAlgn="auto" hangingPunct="1">
              <a:spcAft>
                <a:spcPts val="0"/>
              </a:spcAft>
              <a:defRPr/>
            </a:pPr>
            <a:r>
              <a:rPr lang="en-US" altLang="en-US" dirty="0">
                <a:ea typeface="+mj-ea"/>
              </a:rPr>
              <a:t>Reduced Costs via Process Innovation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70475" y="1976438"/>
            <a:ext cx="295275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89075" y="1981200"/>
            <a:ext cx="2817813"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506538" y="1981200"/>
            <a:ext cx="2800350" cy="2678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7" name="Rectangle 6"/>
          <p:cNvSpPr>
            <a:spLocks noChangeArrowheads="1"/>
          </p:cNvSpPr>
          <p:nvPr/>
        </p:nvSpPr>
        <p:spPr bwMode="auto">
          <a:xfrm>
            <a:off x="5075238" y="1976438"/>
            <a:ext cx="2947987" cy="264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8" name="Text Box 7"/>
          <p:cNvSpPr txBox="1">
            <a:spLocks noChangeArrowheads="1"/>
          </p:cNvSpPr>
          <p:nvPr/>
        </p:nvSpPr>
        <p:spPr bwMode="auto">
          <a:xfrm rot="16200000">
            <a:off x="-7144" y="3204369"/>
            <a:ext cx="1450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Total product</a:t>
            </a:r>
          </a:p>
        </p:txBody>
      </p:sp>
      <p:sp>
        <p:nvSpPr>
          <p:cNvPr id="9" name="Text Box 8"/>
          <p:cNvSpPr txBox="1">
            <a:spLocks noChangeArrowheads="1"/>
          </p:cNvSpPr>
          <p:nvPr/>
        </p:nvSpPr>
        <p:spPr bwMode="auto">
          <a:xfrm rot="16200000">
            <a:off x="3656012" y="3265488"/>
            <a:ext cx="1897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Average total cost</a:t>
            </a:r>
          </a:p>
        </p:txBody>
      </p:sp>
      <p:sp>
        <p:nvSpPr>
          <p:cNvPr id="10" name="Text Box 9"/>
          <p:cNvSpPr txBox="1">
            <a:spLocks noChangeArrowheads="1"/>
          </p:cNvSpPr>
          <p:nvPr/>
        </p:nvSpPr>
        <p:spPr bwMode="auto">
          <a:xfrm>
            <a:off x="1828800" y="5040313"/>
            <a:ext cx="1487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Units of labor</a:t>
            </a:r>
          </a:p>
        </p:txBody>
      </p:sp>
      <p:sp>
        <p:nvSpPr>
          <p:cNvPr id="11" name="Text Box 10"/>
          <p:cNvSpPr txBox="1">
            <a:spLocks noChangeArrowheads="1"/>
          </p:cNvSpPr>
          <p:nvPr/>
        </p:nvSpPr>
        <p:spPr bwMode="auto">
          <a:xfrm>
            <a:off x="5638800" y="5024438"/>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ＭＳ Ｐゴシック" pitchFamily="34" charset="-128"/>
              </a:rPr>
              <a:t>Units of output</a:t>
            </a:r>
          </a:p>
        </p:txBody>
      </p:sp>
      <p:sp>
        <p:nvSpPr>
          <p:cNvPr id="12" name="Text Box 16"/>
          <p:cNvSpPr txBox="1">
            <a:spLocks noChangeArrowheads="1"/>
          </p:cNvSpPr>
          <p:nvPr/>
        </p:nvSpPr>
        <p:spPr bwMode="auto">
          <a:xfrm>
            <a:off x="876300" y="2557463"/>
            <a:ext cx="601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2500</a:t>
            </a:r>
          </a:p>
        </p:txBody>
      </p:sp>
      <p:sp>
        <p:nvSpPr>
          <p:cNvPr id="13" name="Text Box 17"/>
          <p:cNvSpPr txBox="1">
            <a:spLocks noChangeArrowheads="1"/>
          </p:cNvSpPr>
          <p:nvPr/>
        </p:nvSpPr>
        <p:spPr bwMode="auto">
          <a:xfrm>
            <a:off x="884238" y="3076575"/>
            <a:ext cx="6016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2000</a:t>
            </a:r>
          </a:p>
        </p:txBody>
      </p:sp>
      <p:sp>
        <p:nvSpPr>
          <p:cNvPr id="14" name="Text Box 18"/>
          <p:cNvSpPr txBox="1">
            <a:spLocks noChangeArrowheads="1"/>
          </p:cNvSpPr>
          <p:nvPr/>
        </p:nvSpPr>
        <p:spPr bwMode="auto">
          <a:xfrm>
            <a:off x="2286000" y="4767263"/>
            <a:ext cx="601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1000</a:t>
            </a:r>
          </a:p>
        </p:txBody>
      </p:sp>
      <p:sp>
        <p:nvSpPr>
          <p:cNvPr id="15" name="Line 19"/>
          <p:cNvSpPr>
            <a:spLocks noChangeShapeType="1"/>
          </p:cNvSpPr>
          <p:nvPr/>
        </p:nvSpPr>
        <p:spPr bwMode="auto">
          <a:xfrm>
            <a:off x="2613025" y="2700338"/>
            <a:ext cx="0" cy="1957387"/>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Line 20"/>
          <p:cNvSpPr>
            <a:spLocks noChangeShapeType="1"/>
          </p:cNvSpPr>
          <p:nvPr/>
        </p:nvSpPr>
        <p:spPr bwMode="auto">
          <a:xfrm flipH="1">
            <a:off x="1504950" y="2711450"/>
            <a:ext cx="1096963"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21"/>
          <p:cNvSpPr>
            <a:spLocks noChangeShapeType="1"/>
          </p:cNvSpPr>
          <p:nvPr/>
        </p:nvSpPr>
        <p:spPr bwMode="auto">
          <a:xfrm flipH="1">
            <a:off x="1501775" y="3219450"/>
            <a:ext cx="1096963"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Freeform 13"/>
          <p:cNvSpPr>
            <a:spLocks/>
          </p:cNvSpPr>
          <p:nvPr/>
        </p:nvSpPr>
        <p:spPr bwMode="auto">
          <a:xfrm>
            <a:off x="1511300" y="2979738"/>
            <a:ext cx="1943100" cy="1670050"/>
          </a:xfrm>
          <a:custGeom>
            <a:avLst/>
            <a:gdLst>
              <a:gd name="T0" fmla="*/ 0 w 1224"/>
              <a:gd name="T1" fmla="*/ 2147483647 h 1052"/>
              <a:gd name="T2" fmla="*/ 2147483647 w 1224"/>
              <a:gd name="T3" fmla="*/ 2147483647 h 1052"/>
              <a:gd name="T4" fmla="*/ 2147483647 w 1224"/>
              <a:gd name="T5" fmla="*/ 2147483647 h 1052"/>
              <a:gd name="T6" fmla="*/ 2147483647 w 1224"/>
              <a:gd name="T7" fmla="*/ 0 h 1052"/>
              <a:gd name="T8" fmla="*/ 0 60000 65536"/>
              <a:gd name="T9" fmla="*/ 0 60000 65536"/>
              <a:gd name="T10" fmla="*/ 0 60000 65536"/>
              <a:gd name="T11" fmla="*/ 0 60000 65536"/>
              <a:gd name="T12" fmla="*/ 0 w 1224"/>
              <a:gd name="T13" fmla="*/ 0 h 1052"/>
              <a:gd name="T14" fmla="*/ 1224 w 1224"/>
              <a:gd name="T15" fmla="*/ 1052 h 1052"/>
            </a:gdLst>
            <a:ahLst/>
            <a:cxnLst>
              <a:cxn ang="T8">
                <a:pos x="T0" y="T1"/>
              </a:cxn>
              <a:cxn ang="T9">
                <a:pos x="T2" y="T3"/>
              </a:cxn>
              <a:cxn ang="T10">
                <a:pos x="T4" y="T5"/>
              </a:cxn>
              <a:cxn ang="T11">
                <a:pos x="T6" y="T7"/>
              </a:cxn>
            </a:cxnLst>
            <a:rect l="T12" t="T13" r="T14" b="T15"/>
            <a:pathLst>
              <a:path w="1224" h="1052">
                <a:moveTo>
                  <a:pt x="0" y="1052"/>
                </a:moveTo>
                <a:cubicBezTo>
                  <a:pt x="37" y="1027"/>
                  <a:pt x="118" y="1044"/>
                  <a:pt x="224" y="900"/>
                </a:cubicBezTo>
                <a:cubicBezTo>
                  <a:pt x="330" y="756"/>
                  <a:pt x="469" y="338"/>
                  <a:pt x="636" y="188"/>
                </a:cubicBezTo>
                <a:cubicBezTo>
                  <a:pt x="803" y="38"/>
                  <a:pt x="1102" y="39"/>
                  <a:pt x="1224" y="0"/>
                </a:cubicBezTo>
              </a:path>
            </a:pathLst>
          </a:cu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9" name="Freeform 12"/>
          <p:cNvSpPr>
            <a:spLocks/>
          </p:cNvSpPr>
          <p:nvPr/>
        </p:nvSpPr>
        <p:spPr bwMode="auto">
          <a:xfrm>
            <a:off x="1511300" y="2408238"/>
            <a:ext cx="1962150" cy="2241550"/>
          </a:xfrm>
          <a:custGeom>
            <a:avLst/>
            <a:gdLst>
              <a:gd name="T0" fmla="*/ 0 w 1236"/>
              <a:gd name="T1" fmla="*/ 2147483647 h 1412"/>
              <a:gd name="T2" fmla="*/ 2147483647 w 1236"/>
              <a:gd name="T3" fmla="*/ 2147483647 h 1412"/>
              <a:gd name="T4" fmla="*/ 2147483647 w 1236"/>
              <a:gd name="T5" fmla="*/ 2147483647 h 1412"/>
              <a:gd name="T6" fmla="*/ 2147483647 w 1236"/>
              <a:gd name="T7" fmla="*/ 0 h 1412"/>
              <a:gd name="T8" fmla="*/ 0 60000 65536"/>
              <a:gd name="T9" fmla="*/ 0 60000 65536"/>
              <a:gd name="T10" fmla="*/ 0 60000 65536"/>
              <a:gd name="T11" fmla="*/ 0 60000 65536"/>
              <a:gd name="T12" fmla="*/ 0 w 1236"/>
              <a:gd name="T13" fmla="*/ 0 h 1412"/>
              <a:gd name="T14" fmla="*/ 1236 w 1236"/>
              <a:gd name="T15" fmla="*/ 1412 h 1412"/>
            </a:gdLst>
            <a:ahLst/>
            <a:cxnLst>
              <a:cxn ang="T8">
                <a:pos x="T0" y="T1"/>
              </a:cxn>
              <a:cxn ang="T9">
                <a:pos x="T2" y="T3"/>
              </a:cxn>
              <a:cxn ang="T10">
                <a:pos x="T4" y="T5"/>
              </a:cxn>
              <a:cxn ang="T11">
                <a:pos x="T6" y="T7"/>
              </a:cxn>
            </a:cxnLst>
            <a:rect l="T12" t="T13" r="T14" b="T15"/>
            <a:pathLst>
              <a:path w="1236" h="1412">
                <a:moveTo>
                  <a:pt x="0" y="1412"/>
                </a:moveTo>
                <a:cubicBezTo>
                  <a:pt x="38" y="1375"/>
                  <a:pt x="119" y="1381"/>
                  <a:pt x="224" y="1188"/>
                </a:cubicBezTo>
                <a:cubicBezTo>
                  <a:pt x="329" y="995"/>
                  <a:pt x="459" y="454"/>
                  <a:pt x="628" y="256"/>
                </a:cubicBezTo>
                <a:cubicBezTo>
                  <a:pt x="797" y="58"/>
                  <a:pt x="1016" y="29"/>
                  <a:pt x="1236" y="0"/>
                </a:cubicBezTo>
              </a:path>
            </a:pathLst>
          </a:cu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0" name="Text Box 23"/>
          <p:cNvSpPr txBox="1">
            <a:spLocks noChangeArrowheads="1"/>
          </p:cNvSpPr>
          <p:nvPr/>
        </p:nvSpPr>
        <p:spPr bwMode="auto">
          <a:xfrm>
            <a:off x="3417888" y="2854325"/>
            <a:ext cx="463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TP</a:t>
            </a:r>
            <a:r>
              <a:rPr lang="en-US" sz="1600" b="1" baseline="-25000" dirty="0">
                <a:latin typeface="+mn-lt"/>
                <a:ea typeface="ＭＳ Ｐゴシック" pitchFamily="34" charset="-128"/>
              </a:rPr>
              <a:t>1</a:t>
            </a:r>
          </a:p>
        </p:txBody>
      </p:sp>
      <p:sp>
        <p:nvSpPr>
          <p:cNvPr id="21" name="Text Box 24"/>
          <p:cNvSpPr txBox="1">
            <a:spLocks noChangeArrowheads="1"/>
          </p:cNvSpPr>
          <p:nvPr/>
        </p:nvSpPr>
        <p:spPr bwMode="auto">
          <a:xfrm>
            <a:off x="3414713" y="2206625"/>
            <a:ext cx="463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TP</a:t>
            </a:r>
            <a:r>
              <a:rPr lang="en-US" sz="1600" b="1" baseline="-25000" dirty="0">
                <a:latin typeface="+mn-lt"/>
                <a:ea typeface="ＭＳ Ｐゴシック" pitchFamily="34" charset="-128"/>
              </a:rPr>
              <a:t>2</a:t>
            </a:r>
          </a:p>
        </p:txBody>
      </p:sp>
      <p:sp>
        <p:nvSpPr>
          <p:cNvPr id="22" name="Text Box 25"/>
          <p:cNvSpPr txBox="1">
            <a:spLocks noChangeArrowheads="1"/>
          </p:cNvSpPr>
          <p:nvPr/>
        </p:nvSpPr>
        <p:spPr bwMode="auto">
          <a:xfrm>
            <a:off x="7302500" y="3027363"/>
            <a:ext cx="568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ATC</a:t>
            </a:r>
            <a:r>
              <a:rPr lang="en-US" sz="1600" b="1" baseline="-25000" dirty="0">
                <a:latin typeface="+mn-lt"/>
                <a:ea typeface="ＭＳ Ｐゴシック" pitchFamily="34" charset="-128"/>
              </a:rPr>
              <a:t>1</a:t>
            </a:r>
          </a:p>
        </p:txBody>
      </p:sp>
      <p:sp>
        <p:nvSpPr>
          <p:cNvPr id="23" name="Text Box 26"/>
          <p:cNvSpPr txBox="1">
            <a:spLocks noChangeArrowheads="1"/>
          </p:cNvSpPr>
          <p:nvPr/>
        </p:nvSpPr>
        <p:spPr bwMode="auto">
          <a:xfrm>
            <a:off x="7410450" y="3413125"/>
            <a:ext cx="568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ATC</a:t>
            </a:r>
            <a:r>
              <a:rPr lang="en-US" sz="1600" b="1" baseline="-25000" dirty="0">
                <a:latin typeface="+mn-lt"/>
                <a:ea typeface="ＭＳ Ｐゴシック" pitchFamily="34" charset="-128"/>
              </a:rPr>
              <a:t>2</a:t>
            </a:r>
          </a:p>
        </p:txBody>
      </p:sp>
      <p:sp>
        <p:nvSpPr>
          <p:cNvPr id="24" name="Line 27"/>
          <p:cNvSpPr>
            <a:spLocks noChangeShapeType="1"/>
          </p:cNvSpPr>
          <p:nvPr/>
        </p:nvSpPr>
        <p:spPr bwMode="auto">
          <a:xfrm>
            <a:off x="6572250" y="3590925"/>
            <a:ext cx="0" cy="1052513"/>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28"/>
          <p:cNvSpPr txBox="1">
            <a:spLocks noChangeArrowheads="1"/>
          </p:cNvSpPr>
          <p:nvPr/>
        </p:nvSpPr>
        <p:spPr bwMode="auto">
          <a:xfrm>
            <a:off x="6218238" y="4724400"/>
            <a:ext cx="6016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2000</a:t>
            </a:r>
          </a:p>
        </p:txBody>
      </p:sp>
      <p:sp>
        <p:nvSpPr>
          <p:cNvPr id="26" name="Text Box 29"/>
          <p:cNvSpPr txBox="1">
            <a:spLocks noChangeArrowheads="1"/>
          </p:cNvSpPr>
          <p:nvPr/>
        </p:nvSpPr>
        <p:spPr bwMode="auto">
          <a:xfrm>
            <a:off x="6802438" y="4732338"/>
            <a:ext cx="6016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2500</a:t>
            </a:r>
          </a:p>
        </p:txBody>
      </p:sp>
      <p:sp>
        <p:nvSpPr>
          <p:cNvPr id="27" name="Line 30"/>
          <p:cNvSpPr>
            <a:spLocks noChangeShapeType="1"/>
          </p:cNvSpPr>
          <p:nvPr/>
        </p:nvSpPr>
        <p:spPr bwMode="auto">
          <a:xfrm flipH="1">
            <a:off x="5119688" y="3616325"/>
            <a:ext cx="1452562"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Line 31"/>
          <p:cNvSpPr>
            <a:spLocks noChangeShapeType="1"/>
          </p:cNvSpPr>
          <p:nvPr/>
        </p:nvSpPr>
        <p:spPr bwMode="auto">
          <a:xfrm flipH="1">
            <a:off x="5119688" y="4102100"/>
            <a:ext cx="1452562"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9" name="Line 32"/>
          <p:cNvSpPr>
            <a:spLocks noChangeShapeType="1"/>
          </p:cNvSpPr>
          <p:nvPr/>
        </p:nvSpPr>
        <p:spPr bwMode="auto">
          <a:xfrm flipH="1" flipV="1">
            <a:off x="5119688" y="3998913"/>
            <a:ext cx="1957387" cy="11112"/>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33"/>
          <p:cNvSpPr>
            <a:spLocks noChangeShapeType="1"/>
          </p:cNvSpPr>
          <p:nvPr/>
        </p:nvSpPr>
        <p:spPr bwMode="auto">
          <a:xfrm>
            <a:off x="7069138" y="4022725"/>
            <a:ext cx="0" cy="598488"/>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Freeform 14"/>
          <p:cNvSpPr>
            <a:spLocks/>
          </p:cNvSpPr>
          <p:nvPr/>
        </p:nvSpPr>
        <p:spPr bwMode="auto">
          <a:xfrm>
            <a:off x="5478463" y="3281363"/>
            <a:ext cx="2171700" cy="341312"/>
          </a:xfrm>
          <a:custGeom>
            <a:avLst/>
            <a:gdLst>
              <a:gd name="T0" fmla="*/ 2147483647 w 1528"/>
              <a:gd name="T1" fmla="*/ 2147483647 h 255"/>
              <a:gd name="T2" fmla="*/ 2147483647 w 1528"/>
              <a:gd name="T3" fmla="*/ 2147483647 h 255"/>
              <a:gd name="T4" fmla="*/ 0 w 1528"/>
              <a:gd name="T5" fmla="*/ 0 h 255"/>
              <a:gd name="T6" fmla="*/ 0 60000 65536"/>
              <a:gd name="T7" fmla="*/ 0 60000 65536"/>
              <a:gd name="T8" fmla="*/ 0 60000 65536"/>
              <a:gd name="T9" fmla="*/ 0 w 1528"/>
              <a:gd name="T10" fmla="*/ 0 h 255"/>
              <a:gd name="T11" fmla="*/ 1528 w 1528"/>
              <a:gd name="T12" fmla="*/ 255 h 255"/>
            </a:gdLst>
            <a:ahLst/>
            <a:cxnLst>
              <a:cxn ang="T6">
                <a:pos x="T0" y="T1"/>
              </a:cxn>
              <a:cxn ang="T7">
                <a:pos x="T2" y="T3"/>
              </a:cxn>
              <a:cxn ang="T8">
                <a:pos x="T4" y="T5"/>
              </a:cxn>
            </a:cxnLst>
            <a:rect l="T9" t="T10" r="T11" b="T12"/>
            <a:pathLst>
              <a:path w="1528" h="255">
                <a:moveTo>
                  <a:pt x="1528" y="20"/>
                </a:moveTo>
                <a:cubicBezTo>
                  <a:pt x="1259" y="137"/>
                  <a:pt x="991" y="255"/>
                  <a:pt x="736" y="252"/>
                </a:cubicBezTo>
                <a:cubicBezTo>
                  <a:pt x="481" y="249"/>
                  <a:pt x="240" y="124"/>
                  <a:pt x="0" y="0"/>
                </a:cubicBezTo>
              </a:path>
            </a:pathLst>
          </a:custGeom>
          <a:noFill/>
          <a:ln w="57150">
            <a:solidFill>
              <a:srgbClr val="A5002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2" name="Freeform 15"/>
          <p:cNvSpPr>
            <a:spLocks/>
          </p:cNvSpPr>
          <p:nvPr/>
        </p:nvSpPr>
        <p:spPr bwMode="auto">
          <a:xfrm>
            <a:off x="5243513" y="3687763"/>
            <a:ext cx="2641600" cy="404812"/>
          </a:xfrm>
          <a:custGeom>
            <a:avLst/>
            <a:gdLst>
              <a:gd name="T0" fmla="*/ 2147483647 w 1528"/>
              <a:gd name="T1" fmla="*/ 2147483647 h 255"/>
              <a:gd name="T2" fmla="*/ 2147483647 w 1528"/>
              <a:gd name="T3" fmla="*/ 2147483647 h 255"/>
              <a:gd name="T4" fmla="*/ 0 w 1528"/>
              <a:gd name="T5" fmla="*/ 0 h 255"/>
              <a:gd name="T6" fmla="*/ 0 60000 65536"/>
              <a:gd name="T7" fmla="*/ 0 60000 65536"/>
              <a:gd name="T8" fmla="*/ 0 60000 65536"/>
              <a:gd name="T9" fmla="*/ 0 w 1528"/>
              <a:gd name="T10" fmla="*/ 0 h 255"/>
              <a:gd name="T11" fmla="*/ 1528 w 1528"/>
              <a:gd name="T12" fmla="*/ 255 h 255"/>
            </a:gdLst>
            <a:ahLst/>
            <a:cxnLst>
              <a:cxn ang="T6">
                <a:pos x="T0" y="T1"/>
              </a:cxn>
              <a:cxn ang="T7">
                <a:pos x="T2" y="T3"/>
              </a:cxn>
              <a:cxn ang="T8">
                <a:pos x="T4" y="T5"/>
              </a:cxn>
            </a:cxnLst>
            <a:rect l="T9" t="T10" r="T11" b="T12"/>
            <a:pathLst>
              <a:path w="1528" h="255">
                <a:moveTo>
                  <a:pt x="1528" y="20"/>
                </a:moveTo>
                <a:cubicBezTo>
                  <a:pt x="1259" y="137"/>
                  <a:pt x="991" y="255"/>
                  <a:pt x="736" y="252"/>
                </a:cubicBezTo>
                <a:cubicBezTo>
                  <a:pt x="481" y="249"/>
                  <a:pt x="240" y="124"/>
                  <a:pt x="0" y="0"/>
                </a:cubicBezTo>
              </a:path>
            </a:pathLst>
          </a:custGeom>
          <a:noFill/>
          <a:ln w="57150">
            <a:solidFill>
              <a:srgbClr val="A5002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3" name="Text Box 34"/>
          <p:cNvSpPr txBox="1">
            <a:spLocks noChangeArrowheads="1"/>
          </p:cNvSpPr>
          <p:nvPr/>
        </p:nvSpPr>
        <p:spPr bwMode="auto">
          <a:xfrm>
            <a:off x="4692650" y="3471863"/>
            <a:ext cx="3937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$5</a:t>
            </a:r>
          </a:p>
        </p:txBody>
      </p:sp>
      <p:sp>
        <p:nvSpPr>
          <p:cNvPr id="34" name="Text Box 35"/>
          <p:cNvSpPr txBox="1">
            <a:spLocks noChangeArrowheads="1"/>
          </p:cNvSpPr>
          <p:nvPr/>
        </p:nvSpPr>
        <p:spPr bwMode="auto">
          <a:xfrm>
            <a:off x="1295400" y="45704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0</a:t>
            </a:r>
          </a:p>
        </p:txBody>
      </p:sp>
      <p:sp>
        <p:nvSpPr>
          <p:cNvPr id="35" name="Text Box 36"/>
          <p:cNvSpPr txBox="1">
            <a:spLocks noChangeArrowheads="1"/>
          </p:cNvSpPr>
          <p:nvPr/>
        </p:nvSpPr>
        <p:spPr bwMode="auto">
          <a:xfrm>
            <a:off x="4776788" y="38560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4</a:t>
            </a:r>
          </a:p>
        </p:txBody>
      </p:sp>
      <p:sp>
        <p:nvSpPr>
          <p:cNvPr id="36" name="Text Box 37"/>
          <p:cNvSpPr txBox="1">
            <a:spLocks noChangeArrowheads="1"/>
          </p:cNvSpPr>
          <p:nvPr/>
        </p:nvSpPr>
        <p:spPr bwMode="auto">
          <a:xfrm>
            <a:off x="4883150" y="45720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ＭＳ Ｐゴシック" pitchFamily="34" charset="-128"/>
              </a:rPr>
              <a:t>0</a:t>
            </a:r>
          </a:p>
        </p:txBody>
      </p:sp>
      <p:sp>
        <p:nvSpPr>
          <p:cNvPr id="37" name="Oval 38"/>
          <p:cNvSpPr>
            <a:spLocks noChangeArrowheads="1"/>
          </p:cNvSpPr>
          <p:nvPr/>
        </p:nvSpPr>
        <p:spPr bwMode="auto">
          <a:xfrm>
            <a:off x="2557463" y="3162300"/>
            <a:ext cx="107950" cy="107950"/>
          </a:xfrm>
          <a:prstGeom prst="ellipse">
            <a:avLst/>
          </a:prstGeom>
          <a:solidFill>
            <a:schemeClr val="bg1"/>
          </a:solidFill>
          <a:ln w="19050">
            <a:solidFill>
              <a:srgbClr val="A5002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38" name="Oval 39"/>
          <p:cNvSpPr>
            <a:spLocks noChangeArrowheads="1"/>
          </p:cNvSpPr>
          <p:nvPr/>
        </p:nvSpPr>
        <p:spPr bwMode="auto">
          <a:xfrm>
            <a:off x="2554288" y="2659063"/>
            <a:ext cx="107950" cy="107950"/>
          </a:xfrm>
          <a:prstGeom prst="ellipse">
            <a:avLst/>
          </a:prstGeom>
          <a:solidFill>
            <a:schemeClr val="bg1"/>
          </a:solidFill>
          <a:ln w="19050">
            <a:solidFill>
              <a:srgbClr val="A5002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39" name="Oval 40"/>
          <p:cNvSpPr>
            <a:spLocks noChangeArrowheads="1"/>
          </p:cNvSpPr>
          <p:nvPr/>
        </p:nvSpPr>
        <p:spPr bwMode="auto">
          <a:xfrm>
            <a:off x="6519863" y="4035425"/>
            <a:ext cx="107950" cy="107950"/>
          </a:xfrm>
          <a:prstGeom prst="ellipse">
            <a:avLst/>
          </a:prstGeom>
          <a:solidFill>
            <a:schemeClr val="bg1"/>
          </a:solidFill>
          <a:ln w="19050">
            <a:solidFill>
              <a:schemeClr val="accent2"/>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0" name="Oval 41"/>
          <p:cNvSpPr>
            <a:spLocks noChangeArrowheads="1"/>
          </p:cNvSpPr>
          <p:nvPr/>
        </p:nvSpPr>
        <p:spPr bwMode="auto">
          <a:xfrm>
            <a:off x="6516688" y="3565525"/>
            <a:ext cx="107950" cy="107950"/>
          </a:xfrm>
          <a:prstGeom prst="ellipse">
            <a:avLst/>
          </a:prstGeom>
          <a:solidFill>
            <a:schemeClr val="bg1"/>
          </a:solidFill>
          <a:ln w="19050">
            <a:solidFill>
              <a:schemeClr val="accent2"/>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1" name="Oval 42"/>
          <p:cNvSpPr>
            <a:spLocks noChangeArrowheads="1"/>
          </p:cNvSpPr>
          <p:nvPr/>
        </p:nvSpPr>
        <p:spPr bwMode="auto">
          <a:xfrm>
            <a:off x="7016750" y="3954463"/>
            <a:ext cx="107950" cy="107950"/>
          </a:xfrm>
          <a:prstGeom prst="ellipse">
            <a:avLst/>
          </a:prstGeom>
          <a:solidFill>
            <a:schemeClr val="bg1"/>
          </a:solidFill>
          <a:ln w="19050">
            <a:solidFill>
              <a:schemeClr val="accent2"/>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2" name="AutoShape 43"/>
          <p:cNvSpPr>
            <a:spLocks noChangeArrowheads="1"/>
          </p:cNvSpPr>
          <p:nvPr/>
        </p:nvSpPr>
        <p:spPr bwMode="auto">
          <a:xfrm rot="-1323236">
            <a:off x="2859088" y="2592388"/>
            <a:ext cx="354012" cy="344487"/>
          </a:xfrm>
          <a:prstGeom prst="upArrow">
            <a:avLst>
              <a:gd name="adj1" fmla="val 50000"/>
              <a:gd name="adj2" fmla="val 25000"/>
            </a:avLst>
          </a:prstGeom>
          <a:gradFill rotWithShape="1">
            <a:gsLst>
              <a:gs pos="0">
                <a:schemeClr val="accent2"/>
              </a:gs>
              <a:gs pos="100000">
                <a:srgbClr val="6699FF"/>
              </a:gs>
            </a:gsLst>
            <a:lin ang="5400000" scaled="1"/>
          </a:gra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3" name="AutoShape 44"/>
          <p:cNvSpPr>
            <a:spLocks noChangeArrowheads="1"/>
          </p:cNvSpPr>
          <p:nvPr/>
        </p:nvSpPr>
        <p:spPr bwMode="auto">
          <a:xfrm>
            <a:off x="6980238" y="3584575"/>
            <a:ext cx="312737" cy="333375"/>
          </a:xfrm>
          <a:prstGeom prst="downArrow">
            <a:avLst>
              <a:gd name="adj1" fmla="val 50000"/>
              <a:gd name="adj2" fmla="val 26650"/>
            </a:avLst>
          </a:prstGeom>
          <a:gradFill rotWithShape="1">
            <a:gsLst>
              <a:gs pos="0">
                <a:srgbClr val="FF3300"/>
              </a:gs>
              <a:gs pos="100000">
                <a:srgbClr val="A50021"/>
              </a:gs>
            </a:gsLst>
            <a:lin ang="5400000" scaled="1"/>
          </a:gra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4" name="Text Box 46"/>
          <p:cNvSpPr txBox="1">
            <a:spLocks noChangeArrowheads="1"/>
          </p:cNvSpPr>
          <p:nvPr/>
        </p:nvSpPr>
        <p:spPr bwMode="auto">
          <a:xfrm>
            <a:off x="1600200" y="5410200"/>
            <a:ext cx="28432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dirty="0">
                <a:solidFill>
                  <a:srgbClr val="000000"/>
                </a:solidFill>
                <a:latin typeface="+mn-lt"/>
                <a:ea typeface="ＭＳ Ｐゴシック" pitchFamily="34" charset="-128"/>
              </a:rPr>
              <a:t>Upward shift of the</a:t>
            </a:r>
          </a:p>
          <a:p>
            <a:pPr eaLnBrk="1" hangingPunct="1">
              <a:defRPr/>
            </a:pPr>
            <a:r>
              <a:rPr lang="en-US" sz="2000" dirty="0">
                <a:solidFill>
                  <a:srgbClr val="000000"/>
                </a:solidFill>
                <a:latin typeface="+mn-lt"/>
                <a:ea typeface="ＭＳ Ｐゴシック" pitchFamily="34" charset="-128"/>
              </a:rPr>
              <a:t>total product curve</a:t>
            </a:r>
          </a:p>
        </p:txBody>
      </p:sp>
      <p:sp>
        <p:nvSpPr>
          <p:cNvPr id="45" name="TextBox 44"/>
          <p:cNvSpPr txBox="1">
            <a:spLocks noChangeArrowheads="1"/>
          </p:cNvSpPr>
          <p:nvPr/>
        </p:nvSpPr>
        <p:spPr bwMode="auto">
          <a:xfrm>
            <a:off x="5159375" y="5457825"/>
            <a:ext cx="3222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dirty="0">
                <a:latin typeface="+mn-lt"/>
                <a:ea typeface="ＭＳ Ｐゴシック" pitchFamily="34" charset="-128"/>
              </a:rPr>
              <a:t>Downward shift of the average total cost curve</a:t>
            </a:r>
          </a:p>
        </p:txBody>
      </p:sp>
      <p:sp>
        <p:nvSpPr>
          <p:cNvPr id="19501" name="TextBox 45"/>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par>
                                <p:cTn id="13" presetID="53"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par>
                          <p:cTn id="23" fill="hold" nodeType="afterGroup">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1000"/>
                                        <p:tgtEl>
                                          <p:spTgt spid="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1000"/>
                                        <p:tgtEl>
                                          <p:spTgt spid="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1000"/>
                                        <p:tgtEl>
                                          <p:spTgt spid="1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1000"/>
                                        <p:tgtEl>
                                          <p:spTgt spid="11"/>
                                        </p:tgtEl>
                                      </p:cBhvr>
                                    </p:animEffect>
                                  </p:childTnLst>
                                </p:cTn>
                              </p:par>
                            </p:childTnLst>
                          </p:cTn>
                        </p:par>
                        <p:par>
                          <p:cTn id="36" fill="hold" nodeType="afterGroup">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par>
                          <p:cTn id="41" fill="hold" nodeType="afterGroup">
                            <p:stCondLst>
                              <p:cond delay="1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2000"/>
                                        <p:tgtEl>
                                          <p:spTgt spid="18"/>
                                        </p:tgtEl>
                                      </p:cBhvr>
                                    </p:animEffect>
                                  </p:childTnLst>
                                </p:cTn>
                              </p:par>
                              <p:par>
                                <p:cTn id="45" presetID="22" presetClass="entr" presetSubtype="8"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left)">
                                      <p:cBhvr>
                                        <p:cTn id="47" dur="2000"/>
                                        <p:tgtEl>
                                          <p:spTgt spid="31"/>
                                        </p:tgtEl>
                                      </p:cBhvr>
                                    </p:animEffect>
                                  </p:childTnLst>
                                </p:cTn>
                              </p:par>
                            </p:childTnLst>
                          </p:cTn>
                        </p:par>
                        <p:par>
                          <p:cTn id="48" fill="hold" nodeType="afterGroup">
                            <p:stCondLst>
                              <p:cond delay="3500"/>
                            </p:stCondLst>
                            <p:childTnLst>
                              <p:par>
                                <p:cTn id="49" presetID="1"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par>
                          <p:cTn id="53" fill="hold" nodeType="afterGroup">
                            <p:stCondLst>
                              <p:cond delay="3500"/>
                            </p:stCondLst>
                            <p:childTnLst>
                              <p:par>
                                <p:cTn id="54" presetID="2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down)">
                                      <p:cBhvr>
                                        <p:cTn id="56" dur="2000"/>
                                        <p:tgtEl>
                                          <p:spTgt spid="42"/>
                                        </p:tgtEl>
                                      </p:cBhvr>
                                    </p:animEffect>
                                  </p:childTnLst>
                                </p:cTn>
                              </p:par>
                            </p:childTnLst>
                          </p:cTn>
                        </p:par>
                        <p:par>
                          <p:cTn id="57" fill="hold" nodeType="afterGroup">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left)">
                                      <p:cBhvr>
                                        <p:cTn id="60" dur="1000"/>
                                        <p:tgtEl>
                                          <p:spTgt spid="44"/>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wipe(up)">
                                      <p:cBhvr>
                                        <p:cTn id="63" dur="2000"/>
                                        <p:tgtEl>
                                          <p:spTgt spid="43"/>
                                        </p:tgtEl>
                                      </p:cBhvr>
                                    </p:animEffect>
                                  </p:childTnLst>
                                </p:cTn>
                              </p:par>
                            </p:childTnLst>
                          </p:cTn>
                        </p:par>
                        <p:par>
                          <p:cTn id="64" fill="hold" nodeType="afterGroup">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left)">
                                      <p:cBhvr>
                                        <p:cTn id="72" dur="2000"/>
                                        <p:tgtEl>
                                          <p:spTgt spid="19"/>
                                        </p:tgtEl>
                                      </p:cBhvr>
                                    </p:animEffect>
                                  </p:childTnLst>
                                </p:cTn>
                              </p:par>
                              <p:par>
                                <p:cTn id="73" presetID="22" presetClass="entr" presetSubtype="8"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2000"/>
                                        <p:tgtEl>
                                          <p:spTgt spid="32"/>
                                        </p:tgtEl>
                                      </p:cBhvr>
                                    </p:animEffect>
                                  </p:childTnLst>
                                </p:cTn>
                              </p:par>
                            </p:childTnLst>
                          </p:cTn>
                        </p:par>
                        <p:par>
                          <p:cTn id="76" fill="hold" nodeType="afterGroup">
                            <p:stCondLst>
                              <p:cond delay="2000"/>
                            </p:stCondLst>
                            <p:childTnLst>
                              <p:par>
                                <p:cTn id="77" presetID="1"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childTnLst>
                                </p:cTn>
                              </p:par>
                              <p:par>
                                <p:cTn id="87" presetID="23" presetClass="entr" presetSubtype="16"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p:cTn id="89" dur="1000" fill="hold"/>
                                        <p:tgtEl>
                                          <p:spTgt spid="40"/>
                                        </p:tgtEl>
                                        <p:attrNameLst>
                                          <p:attrName>ppt_w</p:attrName>
                                        </p:attrNameLst>
                                      </p:cBhvr>
                                      <p:tavLst>
                                        <p:tav tm="0">
                                          <p:val>
                                            <p:fltVal val="0"/>
                                          </p:val>
                                        </p:tav>
                                        <p:tav tm="100000">
                                          <p:val>
                                            <p:strVal val="#ppt_w"/>
                                          </p:val>
                                        </p:tav>
                                      </p:tavLst>
                                    </p:anim>
                                    <p:anim calcmode="lin" valueType="num">
                                      <p:cBhvr>
                                        <p:cTn id="90" dur="1000" fill="hold"/>
                                        <p:tgtEl>
                                          <p:spTgt spid="40"/>
                                        </p:tgtEl>
                                        <p:attrNameLst>
                                          <p:attrName>ppt_h</p:attrName>
                                        </p:attrNameLst>
                                      </p:cBhvr>
                                      <p:tavLst>
                                        <p:tav tm="0">
                                          <p:val>
                                            <p:fltVal val="0"/>
                                          </p:val>
                                        </p:tav>
                                        <p:tav tm="100000">
                                          <p:val>
                                            <p:strVal val="#ppt_h"/>
                                          </p:val>
                                        </p:tav>
                                      </p:tavLst>
                                    </p:anim>
                                  </p:childTnLst>
                                </p:cTn>
                              </p:par>
                            </p:childTnLst>
                          </p:cTn>
                        </p:par>
                        <p:par>
                          <p:cTn id="91" fill="hold" nodeType="afterGroup">
                            <p:stCondLst>
                              <p:cond delay="1000"/>
                            </p:stCondLst>
                            <p:childTnLst>
                              <p:par>
                                <p:cTn id="92" presetID="22" presetClass="entr" presetSubtype="2"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wipe(right)">
                                      <p:cBhvr>
                                        <p:cTn id="94" dur="1000"/>
                                        <p:tgtEl>
                                          <p:spTgt spid="17"/>
                                        </p:tgtEl>
                                      </p:cBhvr>
                                    </p:animEffect>
                                  </p:childTnLst>
                                </p:cTn>
                              </p:par>
                              <p:par>
                                <p:cTn id="95" presetID="22" presetClass="entr" presetSubtype="2" fill="hold" nodeType="with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wipe(right)">
                                      <p:cBhvr>
                                        <p:cTn id="97" dur="1000"/>
                                        <p:tgtEl>
                                          <p:spTgt spid="27"/>
                                        </p:tgtEl>
                                      </p:cBhvr>
                                    </p:animEffect>
                                  </p:childTnLst>
                                </p:cTn>
                              </p:par>
                              <p:par>
                                <p:cTn id="98" presetID="22" presetClass="entr" presetSubtype="1" fill="hold" nodeType="withEffect">
                                  <p:stCondLst>
                                    <p:cond delay="0"/>
                                  </p:stCondLst>
                                  <p:childTnLst>
                                    <p:set>
                                      <p:cBhvr>
                                        <p:cTn id="99" dur="1" fill="hold">
                                          <p:stCondLst>
                                            <p:cond delay="0"/>
                                          </p:stCondLst>
                                        </p:cTn>
                                        <p:tgtEl>
                                          <p:spTgt spid="24"/>
                                        </p:tgtEl>
                                        <p:attrNameLst>
                                          <p:attrName>style.visibility</p:attrName>
                                        </p:attrNameLst>
                                      </p:cBhvr>
                                      <p:to>
                                        <p:strVal val="visible"/>
                                      </p:to>
                                    </p:set>
                                    <p:animEffect transition="in" filter="wipe(up)">
                                      <p:cBhvr>
                                        <p:cTn id="100" dur="1000"/>
                                        <p:tgtEl>
                                          <p:spTgt spid="24"/>
                                        </p:tgtEl>
                                      </p:cBhvr>
                                    </p:animEffect>
                                  </p:childTnLst>
                                </p:cTn>
                              </p:par>
                            </p:childTnLst>
                          </p:cTn>
                        </p:par>
                        <p:par>
                          <p:cTn id="101" fill="hold" nodeType="afterGroup">
                            <p:stCondLst>
                              <p:cond delay="2000"/>
                            </p:stCondLst>
                            <p:childTnLst>
                              <p:par>
                                <p:cTn id="102" presetID="1" presetClass="entr" presetSubtype="0"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25"/>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3" presetClass="entr" presetSubtype="16"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anim calcmode="lin" valueType="num">
                                      <p:cBhvr>
                                        <p:cTn id="112" dur="1000" fill="hold"/>
                                        <p:tgtEl>
                                          <p:spTgt spid="38"/>
                                        </p:tgtEl>
                                        <p:attrNameLst>
                                          <p:attrName>ppt_w</p:attrName>
                                        </p:attrNameLst>
                                      </p:cBhvr>
                                      <p:tavLst>
                                        <p:tav tm="0">
                                          <p:val>
                                            <p:fltVal val="0"/>
                                          </p:val>
                                        </p:tav>
                                        <p:tav tm="100000">
                                          <p:val>
                                            <p:strVal val="#ppt_w"/>
                                          </p:val>
                                        </p:tav>
                                      </p:tavLst>
                                    </p:anim>
                                    <p:anim calcmode="lin" valueType="num">
                                      <p:cBhvr>
                                        <p:cTn id="113" dur="1000" fill="hold"/>
                                        <p:tgtEl>
                                          <p:spTgt spid="38"/>
                                        </p:tgtEl>
                                        <p:attrNameLst>
                                          <p:attrName>ppt_h</p:attrName>
                                        </p:attrNameLst>
                                      </p:cBhvr>
                                      <p:tavLst>
                                        <p:tav tm="0">
                                          <p:val>
                                            <p:fltVal val="0"/>
                                          </p:val>
                                        </p:tav>
                                        <p:tav tm="100000">
                                          <p:val>
                                            <p:strVal val="#ppt_h"/>
                                          </p:val>
                                        </p:tav>
                                      </p:tavLst>
                                    </p:anim>
                                  </p:childTnLst>
                                </p:cTn>
                              </p:par>
                              <p:par>
                                <p:cTn id="114" presetID="23" presetClass="entr" presetSubtype="16" fill="hold" grpId="0" nodeType="with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500" fill="hold"/>
                                        <p:tgtEl>
                                          <p:spTgt spid="39"/>
                                        </p:tgtEl>
                                        <p:attrNameLst>
                                          <p:attrName>ppt_w</p:attrName>
                                        </p:attrNameLst>
                                      </p:cBhvr>
                                      <p:tavLst>
                                        <p:tav tm="0">
                                          <p:val>
                                            <p:fltVal val="0"/>
                                          </p:val>
                                        </p:tav>
                                        <p:tav tm="100000">
                                          <p:val>
                                            <p:strVal val="#ppt_w"/>
                                          </p:val>
                                        </p:tav>
                                      </p:tavLst>
                                    </p:anim>
                                    <p:anim calcmode="lin" valueType="num">
                                      <p:cBhvr>
                                        <p:cTn id="117" dur="500" fill="hold"/>
                                        <p:tgtEl>
                                          <p:spTgt spid="39"/>
                                        </p:tgtEl>
                                        <p:attrNameLst>
                                          <p:attrName>ppt_h</p:attrName>
                                        </p:attrNameLst>
                                      </p:cBhvr>
                                      <p:tavLst>
                                        <p:tav tm="0">
                                          <p:val>
                                            <p:fltVal val="0"/>
                                          </p:val>
                                        </p:tav>
                                        <p:tav tm="100000">
                                          <p:val>
                                            <p:strVal val="#ppt_h"/>
                                          </p:val>
                                        </p:tav>
                                      </p:tavLst>
                                    </p:anim>
                                  </p:childTnLst>
                                </p:cTn>
                              </p:par>
                            </p:childTnLst>
                          </p:cTn>
                        </p:par>
                        <p:par>
                          <p:cTn id="118" fill="hold" nodeType="afterGroup">
                            <p:stCondLst>
                              <p:cond delay="1000"/>
                            </p:stCondLst>
                            <p:childTnLst>
                              <p:par>
                                <p:cTn id="119" presetID="22" presetClass="entr" presetSubtype="2" fill="hold" nodeType="after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wipe(right)">
                                      <p:cBhvr>
                                        <p:cTn id="121" dur="1000"/>
                                        <p:tgtEl>
                                          <p:spTgt spid="16"/>
                                        </p:tgtEl>
                                      </p:cBhvr>
                                    </p:animEffect>
                                  </p:childTnLst>
                                </p:cTn>
                              </p:par>
                              <p:par>
                                <p:cTn id="122" presetID="22" presetClass="entr" presetSubtype="2" fill="hold" nodeType="with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wipe(right)">
                                      <p:cBhvr>
                                        <p:cTn id="124" dur="1000"/>
                                        <p:tgtEl>
                                          <p:spTgt spid="28"/>
                                        </p:tgtEl>
                                      </p:cBhvr>
                                    </p:animEffect>
                                  </p:childTnLst>
                                </p:cTn>
                              </p:par>
                            </p:childTnLst>
                          </p:cTn>
                        </p:par>
                        <p:par>
                          <p:cTn id="125" fill="hold" nodeType="afterGroup">
                            <p:stCondLst>
                              <p:cond delay="2000"/>
                            </p:stCondLst>
                            <p:childTnLst>
                              <p:par>
                                <p:cTn id="126" presetID="1" presetClass="entr" presetSubtype="0" fill="hold" grpId="0" nodeType="afterEffect">
                                  <p:stCondLst>
                                    <p:cond delay="0"/>
                                  </p:stCondLst>
                                  <p:childTnLst>
                                    <p:set>
                                      <p:cBhvr>
                                        <p:cTn id="127" dur="1" fill="hold">
                                          <p:stCondLst>
                                            <p:cond delay="0"/>
                                          </p:stCondLst>
                                        </p:cTn>
                                        <p:tgtEl>
                                          <p:spTgt spid="12"/>
                                        </p:tgtEl>
                                        <p:attrNameLst>
                                          <p:attrName>style.visibility</p:attrName>
                                        </p:attrNameLst>
                                      </p:cBhvr>
                                      <p:to>
                                        <p:strVal val="visible"/>
                                      </p:to>
                                    </p:set>
                                  </p:childTnLst>
                                </p:cTn>
                              </p:par>
                            </p:childTnLst>
                          </p:cTn>
                        </p:par>
                        <p:par>
                          <p:cTn id="128" fill="hold" nodeType="afterGroup">
                            <p:stCondLst>
                              <p:cond delay="2000"/>
                            </p:stCondLst>
                            <p:childTnLst>
                              <p:par>
                                <p:cTn id="129" presetID="22" presetClass="entr" presetSubtype="1" fill="hold" nodeType="afterEffect">
                                  <p:stCondLst>
                                    <p:cond delay="0"/>
                                  </p:stCondLst>
                                  <p:childTnLst>
                                    <p:set>
                                      <p:cBhvr>
                                        <p:cTn id="130" dur="1" fill="hold">
                                          <p:stCondLst>
                                            <p:cond delay="0"/>
                                          </p:stCondLst>
                                        </p:cTn>
                                        <p:tgtEl>
                                          <p:spTgt spid="15"/>
                                        </p:tgtEl>
                                        <p:attrNameLst>
                                          <p:attrName>style.visibility</p:attrName>
                                        </p:attrNameLst>
                                      </p:cBhvr>
                                      <p:to>
                                        <p:strVal val="visible"/>
                                      </p:to>
                                    </p:set>
                                    <p:animEffect transition="in" filter="wipe(up)">
                                      <p:cBhvr>
                                        <p:cTn id="131" dur="1000"/>
                                        <p:tgtEl>
                                          <p:spTgt spid="15"/>
                                        </p:tgtEl>
                                      </p:cBhvr>
                                    </p:animEffect>
                                  </p:childTnLst>
                                </p:cTn>
                              </p:par>
                            </p:childTnLst>
                          </p:cTn>
                        </p:par>
                        <p:par>
                          <p:cTn id="132" fill="hold" nodeType="afterGroup">
                            <p:stCondLst>
                              <p:cond delay="3000"/>
                            </p:stCondLst>
                            <p:childTnLst>
                              <p:par>
                                <p:cTn id="133" presetID="1" presetClass="entr" presetSubtype="0" fill="hold" grpId="0" nodeType="afterEffect">
                                  <p:stCondLst>
                                    <p:cond delay="0"/>
                                  </p:stCondLst>
                                  <p:childTnLst>
                                    <p:set>
                                      <p:cBhvr>
                                        <p:cTn id="134" dur="1" fill="hold">
                                          <p:stCondLst>
                                            <p:cond delay="0"/>
                                          </p:stCondLst>
                                        </p:cTn>
                                        <p:tgtEl>
                                          <p:spTgt spid="14"/>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3" presetClass="entr" presetSubtype="16" fill="hold" grpId="0" nodeType="clickEffect">
                                  <p:stCondLst>
                                    <p:cond delay="0"/>
                                  </p:stCondLst>
                                  <p:childTnLst>
                                    <p:set>
                                      <p:cBhvr>
                                        <p:cTn id="138" dur="1" fill="hold">
                                          <p:stCondLst>
                                            <p:cond delay="0"/>
                                          </p:stCondLst>
                                        </p:cTn>
                                        <p:tgtEl>
                                          <p:spTgt spid="41"/>
                                        </p:tgtEl>
                                        <p:attrNameLst>
                                          <p:attrName>style.visibility</p:attrName>
                                        </p:attrNameLst>
                                      </p:cBhvr>
                                      <p:to>
                                        <p:strVal val="visible"/>
                                      </p:to>
                                    </p:set>
                                    <p:anim calcmode="lin" valueType="num">
                                      <p:cBhvr>
                                        <p:cTn id="139" dur="1000" fill="hold"/>
                                        <p:tgtEl>
                                          <p:spTgt spid="41"/>
                                        </p:tgtEl>
                                        <p:attrNameLst>
                                          <p:attrName>ppt_w</p:attrName>
                                        </p:attrNameLst>
                                      </p:cBhvr>
                                      <p:tavLst>
                                        <p:tav tm="0">
                                          <p:val>
                                            <p:fltVal val="0"/>
                                          </p:val>
                                        </p:tav>
                                        <p:tav tm="100000">
                                          <p:val>
                                            <p:strVal val="#ppt_w"/>
                                          </p:val>
                                        </p:tav>
                                      </p:tavLst>
                                    </p:anim>
                                    <p:anim calcmode="lin" valueType="num">
                                      <p:cBhvr>
                                        <p:cTn id="140" dur="1000" fill="hold"/>
                                        <p:tgtEl>
                                          <p:spTgt spid="41"/>
                                        </p:tgtEl>
                                        <p:attrNameLst>
                                          <p:attrName>ppt_h</p:attrName>
                                        </p:attrNameLst>
                                      </p:cBhvr>
                                      <p:tavLst>
                                        <p:tav tm="0">
                                          <p:val>
                                            <p:fltVal val="0"/>
                                          </p:val>
                                        </p:tav>
                                        <p:tav tm="100000">
                                          <p:val>
                                            <p:strVal val="#ppt_h"/>
                                          </p:val>
                                        </p:tav>
                                      </p:tavLst>
                                    </p:anim>
                                  </p:childTnLst>
                                </p:cTn>
                              </p:par>
                            </p:childTnLst>
                          </p:cTn>
                        </p:par>
                        <p:par>
                          <p:cTn id="141" fill="hold" nodeType="afterGroup">
                            <p:stCondLst>
                              <p:cond delay="1000"/>
                            </p:stCondLst>
                            <p:childTnLst>
                              <p:par>
                                <p:cTn id="142" presetID="22" presetClass="entr" presetSubtype="1" fill="hold" nodeType="after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wipe(up)">
                                      <p:cBhvr>
                                        <p:cTn id="144" dur="1000"/>
                                        <p:tgtEl>
                                          <p:spTgt spid="30"/>
                                        </p:tgtEl>
                                      </p:cBhvr>
                                    </p:animEffect>
                                  </p:childTnLst>
                                </p:cTn>
                              </p:par>
                              <p:par>
                                <p:cTn id="145" presetID="22" presetClass="entr" presetSubtype="2" fill="hold" nodeType="withEffect">
                                  <p:stCondLst>
                                    <p:cond delay="0"/>
                                  </p:stCondLst>
                                  <p:childTnLst>
                                    <p:set>
                                      <p:cBhvr>
                                        <p:cTn id="146" dur="1" fill="hold">
                                          <p:stCondLst>
                                            <p:cond delay="0"/>
                                          </p:stCondLst>
                                        </p:cTn>
                                        <p:tgtEl>
                                          <p:spTgt spid="29"/>
                                        </p:tgtEl>
                                        <p:attrNameLst>
                                          <p:attrName>style.visibility</p:attrName>
                                        </p:attrNameLst>
                                      </p:cBhvr>
                                      <p:to>
                                        <p:strVal val="visible"/>
                                      </p:to>
                                    </p:set>
                                    <p:animEffect transition="in" filter="wipe(right)">
                                      <p:cBhvr>
                                        <p:cTn id="147" dur="1000"/>
                                        <p:tgtEl>
                                          <p:spTgt spid="29"/>
                                        </p:tgtEl>
                                      </p:cBhvr>
                                    </p:animEffect>
                                  </p:childTnLst>
                                </p:cTn>
                              </p:par>
                            </p:childTnLst>
                          </p:cTn>
                        </p:par>
                        <p:par>
                          <p:cTn id="148" fill="hold" nodeType="afterGroup">
                            <p:stCondLst>
                              <p:cond delay="2000"/>
                            </p:stCondLst>
                            <p:childTnLst>
                              <p:par>
                                <p:cTn id="149" presetID="1" presetClass="entr" presetSubtype="0" fill="hold" grpId="0" nodeType="afterEffect">
                                  <p:stCondLst>
                                    <p:cond delay="0"/>
                                  </p:stCondLst>
                                  <p:childTnLst>
                                    <p:set>
                                      <p:cBhvr>
                                        <p:cTn id="150" dur="1" fill="hold">
                                          <p:stCondLst>
                                            <p:cond delay="0"/>
                                          </p:stCondLst>
                                        </p:cTn>
                                        <p:tgtEl>
                                          <p:spTgt spid="2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1" grpId="0"/>
      <p:bldP spid="12" grpId="0"/>
      <p:bldP spid="13" grpId="0"/>
      <p:bldP spid="14" grpId="0"/>
      <p:bldP spid="20" grpId="0"/>
      <p:bldP spid="21" grpId="0"/>
      <p:bldP spid="22" grpId="0"/>
      <p:bldP spid="23" grpId="0"/>
      <p:bldP spid="25" grpId="0"/>
      <p:bldP spid="26" grpId="0"/>
      <p:bldP spid="33" grpId="0"/>
      <p:bldP spid="34" grpId="0"/>
      <p:bldP spid="35" grpId="0"/>
      <p:bldP spid="36" grpId="0"/>
      <p:bldP spid="37" grpId="0" animBg="1"/>
      <p:bldP spid="38" grpId="0" animBg="1"/>
      <p:bldP spid="39" grpId="0" animBg="1"/>
      <p:bldP spid="40" grpId="0" animBg="1"/>
      <p:bldP spid="41" grpId="0" animBg="1"/>
      <p:bldP spid="42" grpId="0" animBg="1"/>
      <p:bldP spid="43" grpId="0" animBg="1"/>
      <p:bldP spid="44" grpId="0"/>
      <p:bldP spid="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fontAlgn="auto" hangingPunct="1">
              <a:spcAft>
                <a:spcPts val="0"/>
              </a:spcAft>
              <a:defRPr/>
            </a:pPr>
            <a:r>
              <a:rPr lang="en-US" altLang="en-US" dirty="0">
                <a:ea typeface="+mj-ea"/>
              </a:rPr>
              <a:t>Imitation and R&amp;D Incentives</a:t>
            </a:r>
          </a:p>
        </p:txBody>
      </p:sp>
      <p:sp>
        <p:nvSpPr>
          <p:cNvPr id="2253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Imitation problem</a:t>
            </a:r>
          </a:p>
          <a:p>
            <a:pPr eaLnBrk="1" fontAlgn="auto" hangingPunct="1">
              <a:spcAft>
                <a:spcPts val="0"/>
              </a:spcAft>
              <a:buFont typeface="Arial" charset="0"/>
              <a:buChar char="•"/>
              <a:defRPr/>
            </a:pPr>
            <a:r>
              <a:rPr lang="en-US" sz="3200" b="1" dirty="0">
                <a:solidFill>
                  <a:schemeClr val="accent5">
                    <a:lumMod val="75000"/>
                  </a:schemeClr>
                </a:solidFill>
                <a:ea typeface="+mn-ea"/>
              </a:rPr>
              <a:t>Fast-second strategy</a:t>
            </a:r>
          </a:p>
          <a:p>
            <a:pPr eaLnBrk="1" fontAlgn="auto" hangingPunct="1">
              <a:spcAft>
                <a:spcPts val="0"/>
              </a:spcAft>
              <a:buFont typeface="Arial" charset="0"/>
              <a:buChar char="•"/>
              <a:defRPr/>
            </a:pPr>
            <a:r>
              <a:rPr lang="en-US" sz="3200" dirty="0">
                <a:ea typeface="+mn-ea"/>
              </a:rPr>
              <a:t>Benefits of being first</a:t>
            </a:r>
          </a:p>
          <a:p>
            <a:pPr marL="640080" lvl="1" eaLnBrk="1" fontAlgn="auto" hangingPunct="1">
              <a:spcAft>
                <a:spcPts val="0"/>
              </a:spcAft>
              <a:buClr>
                <a:schemeClr val="accent1"/>
              </a:buClr>
              <a:buFont typeface="Arial" charset="0"/>
              <a:buChar char="•"/>
              <a:defRPr/>
            </a:pPr>
            <a:r>
              <a:rPr lang="en-US" sz="3200" dirty="0">
                <a:ea typeface="+mn-ea"/>
              </a:rPr>
              <a:t>Patents, copyrights, and trademarks</a:t>
            </a:r>
          </a:p>
          <a:p>
            <a:pPr marL="640080" lvl="1" eaLnBrk="1" fontAlgn="auto" hangingPunct="1">
              <a:spcAft>
                <a:spcPts val="0"/>
              </a:spcAft>
              <a:buClr>
                <a:schemeClr val="accent1"/>
              </a:buClr>
              <a:buFont typeface="Arial" charset="0"/>
              <a:buChar char="•"/>
              <a:defRPr/>
            </a:pPr>
            <a:r>
              <a:rPr lang="en-US" sz="3200" dirty="0">
                <a:ea typeface="+mn-ea"/>
              </a:rPr>
              <a:t>Brand-name recognition</a:t>
            </a:r>
          </a:p>
          <a:p>
            <a:pPr marL="640080" lvl="1" eaLnBrk="1" fontAlgn="auto" hangingPunct="1">
              <a:spcAft>
                <a:spcPts val="0"/>
              </a:spcAft>
              <a:buClr>
                <a:schemeClr val="accent1"/>
              </a:buClr>
              <a:buFont typeface="Arial" charset="0"/>
              <a:buChar char="•"/>
              <a:defRPr/>
            </a:pPr>
            <a:r>
              <a:rPr lang="en-US" sz="3200" dirty="0">
                <a:ea typeface="+mn-ea"/>
              </a:rPr>
              <a:t>Trade secrets and learning by doing</a:t>
            </a:r>
          </a:p>
          <a:p>
            <a:pPr marL="640080" lvl="1" eaLnBrk="1" fontAlgn="auto" hangingPunct="1">
              <a:spcAft>
                <a:spcPts val="0"/>
              </a:spcAft>
              <a:buClr>
                <a:schemeClr val="accent1"/>
              </a:buClr>
              <a:buFont typeface="Arial" charset="0"/>
              <a:buChar char="•"/>
              <a:defRPr/>
            </a:pPr>
            <a:r>
              <a:rPr lang="en-US" sz="3200" dirty="0">
                <a:ea typeface="+mn-ea"/>
              </a:rPr>
              <a:t>Time lags</a:t>
            </a:r>
          </a:p>
          <a:p>
            <a:pPr marL="640080" lvl="1" eaLnBrk="1" fontAlgn="auto" hangingPunct="1">
              <a:spcAft>
                <a:spcPts val="0"/>
              </a:spcAft>
              <a:buClr>
                <a:schemeClr val="accent1"/>
              </a:buClr>
              <a:buFont typeface="Arial" charset="0"/>
              <a:buChar char="•"/>
              <a:defRPr/>
            </a:pPr>
            <a:r>
              <a:rPr lang="en-US" sz="3200" dirty="0">
                <a:ea typeface="+mn-ea"/>
              </a:rPr>
              <a:t>Profitable buyouts</a:t>
            </a:r>
          </a:p>
        </p:txBody>
      </p:sp>
      <p:sp>
        <p:nvSpPr>
          <p:cNvPr id="20484"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fontAlgn="auto" hangingPunct="1">
              <a:spcAft>
                <a:spcPts val="0"/>
              </a:spcAft>
              <a:defRPr/>
            </a:pPr>
            <a:r>
              <a:rPr lang="en-US" altLang="en-US" dirty="0">
                <a:ea typeface="+mj-ea"/>
              </a:rPr>
              <a:t>U.S. Patents by Foreign Firms</a:t>
            </a:r>
          </a:p>
        </p:txBody>
      </p:sp>
      <p:sp>
        <p:nvSpPr>
          <p:cNvPr id="21507" name="TextBox 2"/>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1212" y="1600200"/>
            <a:ext cx="4371975" cy="44148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rPr>
              <a:t>Technological Advance</a:t>
            </a:r>
          </a:p>
        </p:txBody>
      </p:sp>
      <p:sp>
        <p:nvSpPr>
          <p:cNvPr id="7171" name="Content Placeholder 2"/>
          <p:cNvSpPr>
            <a:spLocks noGrp="1"/>
          </p:cNvSpPr>
          <p:nvPr>
            <p:ph idx="1"/>
          </p:nvPr>
        </p:nvSpPr>
        <p:spPr/>
        <p:txBody>
          <a:bodyPr/>
          <a:lstStyle/>
          <a:p>
            <a:pPr eaLnBrk="1" hangingPunct="1">
              <a:defRPr/>
            </a:pPr>
            <a:r>
              <a:rPr lang="en-US" altLang="en-US" sz="3200" b="1" dirty="0">
                <a:solidFill>
                  <a:schemeClr val="accent5">
                    <a:lumMod val="75000"/>
                  </a:schemeClr>
                </a:solidFill>
                <a:ea typeface="+mn-ea"/>
              </a:rPr>
              <a:t>Technological advance</a:t>
            </a:r>
          </a:p>
          <a:p>
            <a:pPr eaLnBrk="1" hangingPunct="1">
              <a:defRPr/>
            </a:pPr>
            <a:r>
              <a:rPr lang="en-US" altLang="en-US" sz="3200" dirty="0">
                <a:ea typeface="+mn-ea"/>
              </a:rPr>
              <a:t>New and better products</a:t>
            </a:r>
          </a:p>
          <a:p>
            <a:pPr eaLnBrk="1" hangingPunct="1">
              <a:defRPr/>
            </a:pPr>
            <a:r>
              <a:rPr lang="en-US" altLang="en-US" sz="3200" dirty="0">
                <a:ea typeface="+mn-ea"/>
              </a:rPr>
              <a:t>Better ways of producing and distributing those products</a:t>
            </a:r>
          </a:p>
          <a:p>
            <a:pPr eaLnBrk="1" hangingPunct="1">
              <a:defRPr/>
            </a:pPr>
            <a:r>
              <a:rPr lang="en-US" altLang="en-US" sz="3200" dirty="0">
                <a:ea typeface="+mn-ea"/>
              </a:rPr>
              <a:t>Occurs over the very long run</a:t>
            </a:r>
          </a:p>
        </p:txBody>
      </p:sp>
      <p:sp>
        <p:nvSpPr>
          <p:cNvPr id="4100"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fontAlgn="auto" hangingPunct="1">
              <a:spcAft>
                <a:spcPts val="0"/>
              </a:spcAft>
              <a:defRPr/>
            </a:pPr>
            <a:r>
              <a:rPr lang="en-US" altLang="en-US" dirty="0">
                <a:ea typeface="+mj-ea"/>
              </a:rPr>
              <a:t>Imitation and R&amp;D Expenditures</a:t>
            </a:r>
          </a:p>
        </p:txBody>
      </p:sp>
      <p:sp>
        <p:nvSpPr>
          <p:cNvPr id="22531" name="TextBox 2"/>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pic>
        <p:nvPicPr>
          <p:cNvPr id="3" name="Picture 2"/>
          <p:cNvPicPr>
            <a:picLocks noChangeAspect="1"/>
          </p:cNvPicPr>
          <p:nvPr/>
        </p:nvPicPr>
        <p:blipFill>
          <a:blip r:embed="rId3"/>
          <a:stretch>
            <a:fillRect/>
          </a:stretch>
        </p:blipFill>
        <p:spPr>
          <a:xfrm>
            <a:off x="609600" y="1657350"/>
            <a:ext cx="7010400" cy="50482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fontAlgn="auto" hangingPunct="1">
              <a:spcAft>
                <a:spcPts val="0"/>
              </a:spcAft>
              <a:defRPr/>
            </a:pPr>
            <a:r>
              <a:rPr lang="en-US" altLang="en-US" dirty="0">
                <a:ea typeface="+mj-ea"/>
              </a:rPr>
              <a:t>Role of Market Structure</a:t>
            </a:r>
          </a:p>
        </p:txBody>
      </p:sp>
      <p:sp>
        <p:nvSpPr>
          <p:cNvPr id="23555" name="Content Placeholder 2"/>
          <p:cNvSpPr>
            <a:spLocks noGrp="1"/>
          </p:cNvSpPr>
          <p:nvPr>
            <p:ph idx="1"/>
          </p:nvPr>
        </p:nvSpPr>
        <p:spPr/>
        <p:txBody>
          <a:bodyPr/>
          <a:lstStyle/>
          <a:p>
            <a:pPr eaLnBrk="1" hangingPunct="1"/>
            <a:r>
              <a:rPr lang="en-US" altLang="en-US" sz="3200" dirty="0"/>
              <a:t>Pure competition</a:t>
            </a:r>
          </a:p>
          <a:p>
            <a:pPr lvl="1" eaLnBrk="1" hangingPunct="1">
              <a:buClr>
                <a:schemeClr val="accent1"/>
              </a:buClr>
            </a:pPr>
            <a:r>
              <a:rPr lang="en-US" altLang="en-US" sz="3200" dirty="0"/>
              <a:t>Incentive to innovate, but rate of return is low</a:t>
            </a:r>
          </a:p>
          <a:p>
            <a:pPr eaLnBrk="1" hangingPunct="1"/>
            <a:r>
              <a:rPr lang="en-US" altLang="en-US" sz="3200" dirty="0"/>
              <a:t>Monopolistic competition</a:t>
            </a:r>
          </a:p>
          <a:p>
            <a:pPr lvl="1" eaLnBrk="1" hangingPunct="1">
              <a:buClr>
                <a:schemeClr val="accent1"/>
              </a:buClr>
            </a:pPr>
            <a:r>
              <a:rPr lang="en-US" altLang="en-US" sz="3200" dirty="0"/>
              <a:t>Incentive to differentiate but profits are temporary</a:t>
            </a:r>
          </a:p>
        </p:txBody>
      </p:sp>
      <p:sp>
        <p:nvSpPr>
          <p:cNvPr id="23556"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fontAlgn="auto" hangingPunct="1">
              <a:spcAft>
                <a:spcPts val="0"/>
              </a:spcAft>
              <a:defRPr/>
            </a:pPr>
            <a:r>
              <a:rPr lang="en-US" altLang="en-US" dirty="0">
                <a:ea typeface="+mj-ea"/>
              </a:rPr>
              <a:t>Role of Market Structure Continued</a:t>
            </a:r>
          </a:p>
        </p:txBody>
      </p:sp>
      <p:sp>
        <p:nvSpPr>
          <p:cNvPr id="24579" name="Content Placeholder 2"/>
          <p:cNvSpPr>
            <a:spLocks noGrp="1"/>
          </p:cNvSpPr>
          <p:nvPr>
            <p:ph idx="1"/>
          </p:nvPr>
        </p:nvSpPr>
        <p:spPr/>
        <p:txBody>
          <a:bodyPr/>
          <a:lstStyle/>
          <a:p>
            <a:pPr eaLnBrk="1" hangingPunct="1"/>
            <a:r>
              <a:rPr lang="en-US" altLang="en-US" sz="3200" dirty="0"/>
              <a:t>Oligopoly</a:t>
            </a:r>
          </a:p>
          <a:p>
            <a:pPr lvl="1" eaLnBrk="1" hangingPunct="1">
              <a:buClr>
                <a:schemeClr val="accent1"/>
              </a:buClr>
            </a:pPr>
            <a:r>
              <a:rPr lang="en-US" altLang="en-US" sz="3200" dirty="0"/>
              <a:t>Large size</a:t>
            </a:r>
          </a:p>
          <a:p>
            <a:pPr lvl="1" eaLnBrk="1" hangingPunct="1">
              <a:buClr>
                <a:schemeClr val="accent1"/>
              </a:buClr>
            </a:pPr>
            <a:r>
              <a:rPr lang="en-US" altLang="en-US" sz="3200" dirty="0"/>
              <a:t>Ability to finance R&amp;D</a:t>
            </a:r>
          </a:p>
          <a:p>
            <a:pPr lvl="1" eaLnBrk="1" hangingPunct="1">
              <a:buClr>
                <a:schemeClr val="accent1"/>
              </a:buClr>
            </a:pPr>
            <a:r>
              <a:rPr lang="en-US" altLang="en-US" sz="3200" dirty="0"/>
              <a:t>Barriers to entry can foster R&amp;D</a:t>
            </a:r>
          </a:p>
          <a:p>
            <a:pPr lvl="1" eaLnBrk="1" hangingPunct="1">
              <a:buClr>
                <a:schemeClr val="accent1"/>
              </a:buClr>
            </a:pPr>
            <a:r>
              <a:rPr lang="en-US" altLang="en-US" sz="3200" dirty="0"/>
              <a:t>Complacency is a negative</a:t>
            </a:r>
          </a:p>
          <a:p>
            <a:pPr eaLnBrk="1" hangingPunct="1"/>
            <a:r>
              <a:rPr lang="en-US" altLang="en-US" sz="3200" dirty="0"/>
              <a:t>Pure monopoly</a:t>
            </a:r>
          </a:p>
          <a:p>
            <a:pPr lvl="1" eaLnBrk="1" hangingPunct="1">
              <a:buClr>
                <a:schemeClr val="accent1"/>
              </a:buClr>
            </a:pPr>
            <a:r>
              <a:rPr lang="en-US" altLang="en-US" sz="3200" dirty="0"/>
              <a:t>Little incentive to innovate due to strong barriers to entry protecting profits</a:t>
            </a:r>
          </a:p>
        </p:txBody>
      </p:sp>
      <p:sp>
        <p:nvSpPr>
          <p:cNvPr id="24580"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fontAlgn="auto" hangingPunct="1">
              <a:spcAft>
                <a:spcPts val="0"/>
              </a:spcAft>
              <a:defRPr/>
            </a:pPr>
            <a:r>
              <a:rPr lang="en-US" altLang="en-US" dirty="0">
                <a:ea typeface="+mj-ea"/>
              </a:rPr>
              <a:t>Inverted-U Theory of R&amp;D</a:t>
            </a:r>
          </a:p>
        </p:txBody>
      </p:sp>
      <p:sp>
        <p:nvSpPr>
          <p:cNvPr id="25603" name="Content Placeholder 2"/>
          <p:cNvSpPr>
            <a:spLocks noGrp="1"/>
          </p:cNvSpPr>
          <p:nvPr>
            <p:ph idx="1"/>
          </p:nvPr>
        </p:nvSpPr>
        <p:spPr/>
        <p:txBody>
          <a:bodyPr/>
          <a:lstStyle/>
          <a:p>
            <a:pPr eaLnBrk="1" hangingPunct="1"/>
            <a:r>
              <a:rPr lang="en-US" altLang="en-US" sz="3200" b="1" dirty="0">
                <a:solidFill>
                  <a:srgbClr val="31859C"/>
                </a:solidFill>
              </a:rPr>
              <a:t>Inverted-U theory of R&amp;D</a:t>
            </a:r>
          </a:p>
          <a:p>
            <a:pPr eaLnBrk="1" hangingPunct="1"/>
            <a:r>
              <a:rPr lang="en-US" altLang="en-US" sz="3200" dirty="0"/>
              <a:t>Firms’</a:t>
            </a:r>
            <a:r>
              <a:rPr lang="en-US" altLang="ja-JP" sz="3200" dirty="0"/>
              <a:t> R&amp;D spending rises with the industry concentration ratio</a:t>
            </a:r>
          </a:p>
          <a:p>
            <a:pPr eaLnBrk="1" hangingPunct="1"/>
            <a:r>
              <a:rPr lang="en-US" altLang="en-US" sz="3200" dirty="0"/>
              <a:t>Reaches a peak at 50%</a:t>
            </a:r>
          </a:p>
          <a:p>
            <a:pPr eaLnBrk="1" hangingPunct="1"/>
            <a:r>
              <a:rPr lang="en-US" altLang="en-US" sz="3200" dirty="0"/>
              <a:t>Declines after 50%</a:t>
            </a:r>
          </a:p>
          <a:p>
            <a:pPr eaLnBrk="1" hangingPunct="1"/>
            <a:r>
              <a:rPr lang="en-US" altLang="en-US" sz="3200" dirty="0"/>
              <a:t>Empirical evidence generally supports this theory</a:t>
            </a:r>
          </a:p>
        </p:txBody>
      </p:sp>
      <p:sp>
        <p:nvSpPr>
          <p:cNvPr id="25604" name="TextBox 30"/>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25425"/>
            <a:ext cx="8229600" cy="1143000"/>
          </a:xfrm>
        </p:spPr>
        <p:txBody>
          <a:bodyPr/>
          <a:lstStyle/>
          <a:p>
            <a:pPr eaLnBrk="1" fontAlgn="auto" hangingPunct="1">
              <a:spcAft>
                <a:spcPts val="0"/>
              </a:spcAft>
              <a:defRPr/>
            </a:pPr>
            <a:r>
              <a:rPr lang="en-US" altLang="en-US" dirty="0" smtClean="0">
                <a:ea typeface="+mj-ea"/>
              </a:rPr>
              <a:t>Inverted-U </a:t>
            </a:r>
            <a:r>
              <a:rPr lang="en-US" altLang="en-US" dirty="0">
                <a:ea typeface="+mj-ea"/>
              </a:rPr>
              <a:t>Theory</a:t>
            </a:r>
          </a:p>
        </p:txBody>
      </p:sp>
      <p:grpSp>
        <p:nvGrpSpPr>
          <p:cNvPr id="26627" name="Group 72"/>
          <p:cNvGrpSpPr>
            <a:grpSpLocks/>
          </p:cNvGrpSpPr>
          <p:nvPr/>
        </p:nvGrpSpPr>
        <p:grpSpPr bwMode="auto">
          <a:xfrm>
            <a:off x="1857375" y="1600200"/>
            <a:ext cx="5849938" cy="4427538"/>
            <a:chOff x="2544" y="1281"/>
            <a:chExt cx="2990" cy="2337"/>
          </a:xfrm>
        </p:grpSpPr>
        <p:grpSp>
          <p:nvGrpSpPr>
            <p:cNvPr id="26636" name="Group 69"/>
            <p:cNvGrpSpPr>
              <a:grpSpLocks/>
            </p:cNvGrpSpPr>
            <p:nvPr/>
          </p:nvGrpSpPr>
          <p:grpSpPr bwMode="auto">
            <a:xfrm>
              <a:off x="2549" y="1290"/>
              <a:ext cx="2977" cy="2321"/>
              <a:chOff x="2548" y="1290"/>
              <a:chExt cx="2296" cy="2321"/>
            </a:xfrm>
          </p:grpSpPr>
          <p:grpSp>
            <p:nvGrpSpPr>
              <p:cNvPr id="26640" name="Group 5"/>
              <p:cNvGrpSpPr>
                <a:grpSpLocks/>
              </p:cNvGrpSpPr>
              <p:nvPr/>
            </p:nvGrpSpPr>
            <p:grpSpPr bwMode="auto">
              <a:xfrm>
                <a:off x="2548" y="1290"/>
                <a:ext cx="2296" cy="1928"/>
                <a:chOff x="2698" y="1132"/>
                <a:chExt cx="2797" cy="2178"/>
              </a:xfrm>
            </p:grpSpPr>
            <p:sp>
              <p:nvSpPr>
                <p:cNvPr id="2665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5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5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5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5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5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6641" name="Group 68"/>
              <p:cNvGrpSpPr>
                <a:grpSpLocks/>
              </p:cNvGrpSpPr>
              <p:nvPr/>
            </p:nvGrpSpPr>
            <p:grpSpPr bwMode="auto">
              <a:xfrm>
                <a:off x="2833" y="1291"/>
                <a:ext cx="2006" cy="2320"/>
                <a:chOff x="2833" y="1291"/>
                <a:chExt cx="2006" cy="2320"/>
              </a:xfrm>
            </p:grpSpPr>
            <p:sp>
              <p:nvSpPr>
                <p:cNvPr id="2664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4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26637" name="Group 22"/>
            <p:cNvGrpSpPr>
              <a:grpSpLocks/>
            </p:cNvGrpSpPr>
            <p:nvPr/>
          </p:nvGrpSpPr>
          <p:grpSpPr bwMode="auto">
            <a:xfrm>
              <a:off x="2544" y="1281"/>
              <a:ext cx="2990" cy="2337"/>
              <a:chOff x="1962" y="864"/>
              <a:chExt cx="2784" cy="2640"/>
            </a:xfrm>
          </p:grpSpPr>
          <p:sp>
            <p:nvSpPr>
              <p:cNvPr id="26638"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639" name="Line 24"/>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56" name="Text Box 70"/>
          <p:cNvSpPr txBox="1">
            <a:spLocks noChangeArrowheads="1"/>
          </p:cNvSpPr>
          <p:nvPr/>
        </p:nvSpPr>
        <p:spPr bwMode="auto">
          <a:xfrm rot="-5400000">
            <a:off x="-306387" y="3282950"/>
            <a:ext cx="3190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ＭＳ Ｐゴシック" pitchFamily="34" charset="-128"/>
              </a:rPr>
              <a:t>R&amp;D expenditure as a percentage of sales</a:t>
            </a:r>
          </a:p>
        </p:txBody>
      </p:sp>
      <p:sp>
        <p:nvSpPr>
          <p:cNvPr id="57" name="Text Box 24"/>
          <p:cNvSpPr txBox="1">
            <a:spLocks noChangeArrowheads="1"/>
          </p:cNvSpPr>
          <p:nvPr/>
        </p:nvSpPr>
        <p:spPr bwMode="auto">
          <a:xfrm>
            <a:off x="3013075" y="6248400"/>
            <a:ext cx="296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en-US" b="1" dirty="0">
                <a:latin typeface="+mn-lt"/>
                <a:ea typeface="ＭＳ Ｐゴシック" pitchFamily="34" charset="-128"/>
              </a:rPr>
              <a:t>Concentration ratio (percent)</a:t>
            </a:r>
          </a:p>
        </p:txBody>
      </p:sp>
      <p:sp>
        <p:nvSpPr>
          <p:cNvPr id="58" name="AutoShape 11"/>
          <p:cNvSpPr>
            <a:spLocks noChangeArrowheads="1"/>
          </p:cNvSpPr>
          <p:nvPr/>
        </p:nvSpPr>
        <p:spPr bwMode="auto">
          <a:xfrm>
            <a:off x="1871663" y="3182938"/>
            <a:ext cx="5824537" cy="591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88 w 21600"/>
              <a:gd name="T13" fmla="*/ 0 h 21600"/>
              <a:gd name="T14" fmla="*/ 21312 w 21600"/>
              <a:gd name="T15" fmla="*/ 13209 h 21600"/>
            </a:gdLst>
            <a:ahLst/>
            <a:cxnLst>
              <a:cxn ang="T8">
                <a:pos x="T0" y="T1"/>
              </a:cxn>
              <a:cxn ang="T9">
                <a:pos x="T2" y="T3"/>
              </a:cxn>
              <a:cxn ang="T10">
                <a:pos x="T4" y="T5"/>
              </a:cxn>
              <a:cxn ang="T11">
                <a:pos x="T6" y="T7"/>
              </a:cxn>
            </a:cxnLst>
            <a:rect l="T12" t="T13" r="T14" b="T15"/>
            <a:pathLst>
              <a:path w="21600" h="21600">
                <a:moveTo>
                  <a:pt x="312" y="10238"/>
                </a:moveTo>
                <a:cubicBezTo>
                  <a:pt x="610" y="4663"/>
                  <a:pt x="5217" y="296"/>
                  <a:pt x="10800" y="297"/>
                </a:cubicBezTo>
                <a:cubicBezTo>
                  <a:pt x="16382" y="297"/>
                  <a:pt x="20989" y="4663"/>
                  <a:pt x="21287" y="10238"/>
                </a:cubicBezTo>
                <a:lnTo>
                  <a:pt x="21584" y="10222"/>
                </a:lnTo>
                <a:cubicBezTo>
                  <a:pt x="21277" y="4490"/>
                  <a:pt x="16540" y="-1"/>
                  <a:pt x="10799" y="0"/>
                </a:cubicBezTo>
                <a:cubicBezTo>
                  <a:pt x="5059" y="0"/>
                  <a:pt x="322" y="4490"/>
                  <a:pt x="15" y="10222"/>
                </a:cubicBezTo>
                <a:lnTo>
                  <a:pt x="312" y="10238"/>
                </a:lnTo>
                <a:close/>
              </a:path>
            </a:pathLst>
          </a:custGeom>
          <a:solidFill>
            <a:srgbClr val="A50021"/>
          </a:solidFill>
          <a:ln w="9525">
            <a:solidFill>
              <a:schemeClr val="tx1"/>
            </a:solidFill>
            <a:miter lim="800000"/>
            <a:headEnd/>
            <a:tailEnd/>
          </a:ln>
        </p:spPr>
        <p:txBody>
          <a:bodyPr wrap="none" anchor="ctr"/>
          <a:lstStyle/>
          <a:p>
            <a:endParaRPr lang="en-US" dirty="0"/>
          </a:p>
        </p:txBody>
      </p:sp>
      <p:sp>
        <p:nvSpPr>
          <p:cNvPr id="59" name="AutoShape 13"/>
          <p:cNvSpPr>
            <a:spLocks noChangeArrowheads="1"/>
          </p:cNvSpPr>
          <p:nvPr/>
        </p:nvSpPr>
        <p:spPr bwMode="auto">
          <a:xfrm>
            <a:off x="1863725" y="2411413"/>
            <a:ext cx="5824538" cy="771525"/>
          </a:xfrm>
          <a:prstGeom prst="leftRightArrow">
            <a:avLst>
              <a:gd name="adj1" fmla="val 45944"/>
              <a:gd name="adj2" fmla="val 71614"/>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solidFill>
                  <a:srgbClr val="000000"/>
                </a:solidFill>
              </a:rPr>
              <a:t>More competition</a:t>
            </a:r>
            <a:endParaRPr lang="en-US" altLang="en-US" sz="1800" dirty="0"/>
          </a:p>
        </p:txBody>
      </p:sp>
      <p:sp>
        <p:nvSpPr>
          <p:cNvPr id="60" name="Text Box 16"/>
          <p:cNvSpPr txBox="1">
            <a:spLocks noChangeArrowheads="1"/>
          </p:cNvSpPr>
          <p:nvPr/>
        </p:nvSpPr>
        <p:spPr bwMode="auto">
          <a:xfrm>
            <a:off x="5054600" y="2608263"/>
            <a:ext cx="198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ＭＳ Ｐゴシック" pitchFamily="34" charset="-128"/>
              </a:rPr>
              <a:t>Less competition</a:t>
            </a:r>
          </a:p>
        </p:txBody>
      </p:sp>
      <p:sp>
        <p:nvSpPr>
          <p:cNvPr id="27658" name="TextBox 36"/>
          <p:cNvSpPr txBox="1">
            <a:spLocks noChangeArrowheads="1"/>
          </p:cNvSpPr>
          <p:nvPr/>
        </p:nvSpPr>
        <p:spPr bwMode="auto">
          <a:xfrm>
            <a:off x="1731963" y="5997575"/>
            <a:ext cx="6218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dirty="0">
                <a:latin typeface="+mn-lt"/>
                <a:ea typeface="ＭＳ Ｐゴシック" pitchFamily="34" charset="-128"/>
              </a:rPr>
              <a:t>0                    25                   50                   75                100</a:t>
            </a:r>
          </a:p>
        </p:txBody>
      </p:sp>
      <p:sp>
        <p:nvSpPr>
          <p:cNvPr id="26635" name="TextBox 30"/>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down)">
                                      <p:cBhvr>
                                        <p:cTn id="7" dur="1000"/>
                                        <p:tgtEl>
                                          <p:spTgt spid="56"/>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wipe(left)">
                                      <p:cBhvr>
                                        <p:cTn id="11" dur="1000"/>
                                        <p:tgtEl>
                                          <p:spTgt spid="57"/>
                                        </p:tgtEl>
                                      </p:cBhvr>
                                    </p:animEffect>
                                  </p:childTnLst>
                                </p:cTn>
                              </p:par>
                            </p:childTnLst>
                          </p:cTn>
                        </p:par>
                        <p:par>
                          <p:cTn id="12" fill="hold" nodeType="afterGroup">
                            <p:stCondLst>
                              <p:cond delay="2000"/>
                            </p:stCondLst>
                            <p:childTnLst>
                              <p:par>
                                <p:cTn id="13" presetID="16" presetClass="entr" presetSubtype="37"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outVertical)">
                                      <p:cBhvr>
                                        <p:cTn id="15" dur="2000"/>
                                        <p:tgtEl>
                                          <p:spTgt spid="58"/>
                                        </p:tgtEl>
                                      </p:cBhvr>
                                    </p:animEffect>
                                  </p:childTnLst>
                                </p:cTn>
                              </p:par>
                            </p:childTnLst>
                          </p:cTn>
                        </p:par>
                        <p:par>
                          <p:cTn id="16" fill="hold" nodeType="afterGroup">
                            <p:stCondLst>
                              <p:cond delay="4000"/>
                            </p:stCondLst>
                            <p:childTnLst>
                              <p:par>
                                <p:cTn id="17" presetID="16" presetClass="entr" presetSubtype="37"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barn(outVertical)">
                                      <p:cBhvr>
                                        <p:cTn id="19" dur="2000"/>
                                        <p:tgtEl>
                                          <p:spTgt spid="5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left)">
                                      <p:cBhvr>
                                        <p:cTn id="22"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9" grpId="0" animBg="1"/>
      <p:bldP spid="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fontAlgn="auto" hangingPunct="1">
              <a:spcAft>
                <a:spcPts val="0"/>
              </a:spcAft>
              <a:defRPr/>
            </a:pPr>
            <a:r>
              <a:rPr lang="en-US" altLang="en-US" dirty="0">
                <a:ea typeface="+mj-ea"/>
              </a:rPr>
              <a:t>Technological Advance and Efficiency</a:t>
            </a:r>
          </a:p>
        </p:txBody>
      </p:sp>
      <p:sp>
        <p:nvSpPr>
          <p:cNvPr id="27651" name="Content Placeholder 2"/>
          <p:cNvSpPr>
            <a:spLocks noGrp="1"/>
          </p:cNvSpPr>
          <p:nvPr>
            <p:ph idx="1"/>
          </p:nvPr>
        </p:nvSpPr>
        <p:spPr>
          <a:xfrm>
            <a:off x="457200" y="1676400"/>
            <a:ext cx="7620000" cy="4800600"/>
          </a:xfrm>
        </p:spPr>
        <p:txBody>
          <a:bodyPr/>
          <a:lstStyle/>
          <a:p>
            <a:pPr eaLnBrk="1" hangingPunct="1"/>
            <a:r>
              <a:rPr lang="en-US" altLang="en-US" sz="3200" dirty="0"/>
              <a:t>Productive efficiency</a:t>
            </a:r>
          </a:p>
          <a:p>
            <a:pPr lvl="1" eaLnBrk="1" hangingPunct="1">
              <a:buClr>
                <a:schemeClr val="accent1"/>
              </a:buClr>
            </a:pPr>
            <a:r>
              <a:rPr lang="en-US" altLang="en-US" sz="3200" dirty="0"/>
              <a:t>Increasing productivity of inputs</a:t>
            </a:r>
          </a:p>
          <a:p>
            <a:pPr eaLnBrk="1" hangingPunct="1"/>
            <a:r>
              <a:rPr lang="en-US" altLang="en-US" sz="3200" dirty="0"/>
              <a:t>Allocative efficiency</a:t>
            </a:r>
          </a:p>
          <a:p>
            <a:pPr lvl="1" eaLnBrk="1" hangingPunct="1">
              <a:buClr>
                <a:schemeClr val="accent1"/>
              </a:buClr>
            </a:pPr>
            <a:r>
              <a:rPr lang="en-US" altLang="en-US" sz="3200" dirty="0"/>
              <a:t>A more preferred mix of goods and services</a:t>
            </a:r>
          </a:p>
          <a:p>
            <a:pPr eaLnBrk="1" hangingPunct="1"/>
            <a:r>
              <a:rPr lang="en-US" altLang="en-US" sz="3200" dirty="0"/>
              <a:t>Creative destruction</a:t>
            </a:r>
          </a:p>
        </p:txBody>
      </p:sp>
      <p:sp>
        <p:nvSpPr>
          <p:cNvPr id="27652"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fontAlgn="auto" hangingPunct="1">
              <a:spcAft>
                <a:spcPts val="0"/>
              </a:spcAft>
              <a:defRPr/>
            </a:pPr>
            <a:r>
              <a:rPr lang="en-US" altLang="en-US" dirty="0">
                <a:ea typeface="+mj-ea"/>
              </a:rPr>
              <a:t>Decline in Federal R&amp;D Spending</a:t>
            </a:r>
          </a:p>
        </p:txBody>
      </p:sp>
      <p:sp>
        <p:nvSpPr>
          <p:cNvPr id="28675" name="Content Placeholder 2"/>
          <p:cNvSpPr>
            <a:spLocks noGrp="1"/>
          </p:cNvSpPr>
          <p:nvPr>
            <p:ph idx="1"/>
          </p:nvPr>
        </p:nvSpPr>
        <p:spPr>
          <a:xfrm>
            <a:off x="457200" y="1676400"/>
            <a:ext cx="7620000" cy="4800600"/>
          </a:xfrm>
        </p:spPr>
        <p:txBody>
          <a:bodyPr>
            <a:normAutofit fontScale="92500" lnSpcReduction="10000"/>
          </a:bodyPr>
          <a:lstStyle/>
          <a:p>
            <a:pPr eaLnBrk="1" hangingPunct="1"/>
            <a:r>
              <a:rPr lang="en-US" altLang="en-US" sz="3200" dirty="0"/>
              <a:t>Government spends on basic scientific research</a:t>
            </a:r>
          </a:p>
          <a:p>
            <a:pPr eaLnBrk="1" hangingPunct="1"/>
            <a:r>
              <a:rPr lang="en-US" altLang="en-US" sz="3200" dirty="0"/>
              <a:t>Benefits not realized for many years</a:t>
            </a:r>
          </a:p>
          <a:p>
            <a:pPr eaLnBrk="1" hangingPunct="1"/>
            <a:r>
              <a:rPr lang="en-US" altLang="en-US" sz="3200" dirty="0"/>
              <a:t>Private business prefers R&amp;D that can be profitable quicker</a:t>
            </a:r>
          </a:p>
          <a:p>
            <a:pPr eaLnBrk="1" hangingPunct="1"/>
            <a:r>
              <a:rPr lang="en-US" altLang="en-US" sz="3200" dirty="0"/>
              <a:t>Federal spending on basic scientific research as a % of the budget has declined </a:t>
            </a:r>
          </a:p>
          <a:p>
            <a:pPr eaLnBrk="1" hangingPunct="1"/>
            <a:r>
              <a:rPr lang="en-US" altLang="en-US" sz="3200" dirty="0"/>
              <a:t>Now consumption spending by government is favored over investments in scientific research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a:ea typeface="+mj-ea"/>
              </a:rPr>
              <a:t>The Very Long Run</a:t>
            </a:r>
          </a:p>
        </p:txBody>
      </p:sp>
      <p:sp>
        <p:nvSpPr>
          <p:cNvPr id="614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rPr>
              <a:t>Short run</a:t>
            </a:r>
          </a:p>
          <a:p>
            <a:pPr marL="640080" lvl="1" eaLnBrk="1" fontAlgn="auto" hangingPunct="1">
              <a:spcAft>
                <a:spcPts val="0"/>
              </a:spcAft>
              <a:buClr>
                <a:schemeClr val="accent1"/>
              </a:buClr>
              <a:buFont typeface="Arial" charset="0"/>
              <a:buChar char="•"/>
              <a:defRPr/>
            </a:pPr>
            <a:r>
              <a:rPr lang="en-US" sz="3200" dirty="0">
                <a:ea typeface="+mn-ea"/>
              </a:rPr>
              <a:t>No change in technology, plant, or equipment</a:t>
            </a:r>
          </a:p>
          <a:p>
            <a:pPr eaLnBrk="1" fontAlgn="auto" hangingPunct="1">
              <a:spcAft>
                <a:spcPts val="0"/>
              </a:spcAft>
              <a:buFont typeface="Arial" charset="0"/>
              <a:buChar char="•"/>
              <a:defRPr/>
            </a:pPr>
            <a:r>
              <a:rPr lang="en-US" sz="3200" dirty="0">
                <a:ea typeface="+mn-ea"/>
              </a:rPr>
              <a:t>Long run</a:t>
            </a:r>
          </a:p>
          <a:p>
            <a:pPr marL="640080" lvl="1" eaLnBrk="1" fontAlgn="auto" hangingPunct="1">
              <a:spcAft>
                <a:spcPts val="0"/>
              </a:spcAft>
              <a:buClr>
                <a:schemeClr val="accent1"/>
              </a:buClr>
              <a:buFont typeface="Arial" charset="0"/>
              <a:buChar char="•"/>
              <a:defRPr/>
            </a:pPr>
            <a:r>
              <a:rPr lang="en-US" sz="3200" dirty="0">
                <a:ea typeface="+mn-ea"/>
              </a:rPr>
              <a:t>No change in technology</a:t>
            </a:r>
          </a:p>
          <a:p>
            <a:pPr eaLnBrk="1" fontAlgn="auto" hangingPunct="1">
              <a:spcAft>
                <a:spcPts val="0"/>
              </a:spcAft>
              <a:buFont typeface="Arial" charset="0"/>
              <a:buChar char="•"/>
              <a:defRPr/>
            </a:pPr>
            <a:r>
              <a:rPr lang="en-US" sz="3200" b="1" dirty="0">
                <a:solidFill>
                  <a:schemeClr val="accent5">
                    <a:lumMod val="75000"/>
                  </a:schemeClr>
                </a:solidFill>
                <a:ea typeface="+mn-ea"/>
              </a:rPr>
              <a:t>Very long run</a:t>
            </a:r>
          </a:p>
          <a:p>
            <a:pPr marL="640080" lvl="1" eaLnBrk="1" fontAlgn="auto" hangingPunct="1">
              <a:spcAft>
                <a:spcPts val="0"/>
              </a:spcAft>
              <a:buClr>
                <a:schemeClr val="accent1"/>
              </a:buClr>
              <a:buFont typeface="Arial" charset="0"/>
              <a:buChar char="•"/>
              <a:defRPr/>
            </a:pPr>
            <a:r>
              <a:rPr lang="en-US" sz="3200" dirty="0">
                <a:ea typeface="+mn-ea"/>
              </a:rPr>
              <a:t>Technology changes with R&amp;D</a:t>
            </a:r>
          </a:p>
        </p:txBody>
      </p:sp>
      <p:sp>
        <p:nvSpPr>
          <p:cNvPr id="5124"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mj-ea"/>
              </a:rPr>
              <a:t>Invention and Innovation</a:t>
            </a:r>
          </a:p>
        </p:txBody>
      </p:sp>
      <p:sp>
        <p:nvSpPr>
          <p:cNvPr id="6147" name="Content Placeholder 2"/>
          <p:cNvSpPr>
            <a:spLocks noGrp="1"/>
          </p:cNvSpPr>
          <p:nvPr>
            <p:ph idx="1"/>
          </p:nvPr>
        </p:nvSpPr>
        <p:spPr/>
        <p:txBody>
          <a:bodyPr/>
          <a:lstStyle/>
          <a:p>
            <a:pPr eaLnBrk="1" hangingPunct="1"/>
            <a:r>
              <a:rPr lang="en-US" altLang="en-US" sz="3200" b="1" dirty="0">
                <a:solidFill>
                  <a:srgbClr val="31859C"/>
                </a:solidFill>
              </a:rPr>
              <a:t>Invention</a:t>
            </a:r>
          </a:p>
          <a:p>
            <a:pPr lvl="1" eaLnBrk="1" hangingPunct="1">
              <a:buClr>
                <a:schemeClr val="accent1"/>
              </a:buClr>
            </a:pPr>
            <a:r>
              <a:rPr lang="en-US" altLang="en-US" sz="3200" dirty="0"/>
              <a:t>New product or process</a:t>
            </a:r>
          </a:p>
          <a:p>
            <a:pPr lvl="1" eaLnBrk="1" hangingPunct="1">
              <a:buClr>
                <a:schemeClr val="accent1"/>
              </a:buClr>
            </a:pPr>
            <a:r>
              <a:rPr lang="en-US" altLang="en-US" sz="3200" dirty="0"/>
              <a:t>Based on scientific knowledge</a:t>
            </a:r>
          </a:p>
          <a:p>
            <a:pPr lvl="1" eaLnBrk="1" hangingPunct="1">
              <a:buClr>
                <a:schemeClr val="accent1"/>
              </a:buClr>
            </a:pPr>
            <a:r>
              <a:rPr lang="en-US" altLang="en-US" sz="3200" b="1" dirty="0">
                <a:solidFill>
                  <a:srgbClr val="31859C"/>
                </a:solidFill>
              </a:rPr>
              <a:t>Patent </a:t>
            </a:r>
            <a:r>
              <a:rPr lang="en-US" altLang="en-US" sz="3200" dirty="0"/>
              <a:t>protection</a:t>
            </a:r>
          </a:p>
          <a:p>
            <a:pPr eaLnBrk="1" hangingPunct="1"/>
            <a:r>
              <a:rPr lang="en-US" altLang="en-US" sz="3200" b="1" dirty="0">
                <a:solidFill>
                  <a:srgbClr val="31859C"/>
                </a:solidFill>
              </a:rPr>
              <a:t>Innovation</a:t>
            </a:r>
          </a:p>
          <a:p>
            <a:pPr lvl="1" eaLnBrk="1" hangingPunct="1">
              <a:buClr>
                <a:schemeClr val="accent1"/>
              </a:buClr>
            </a:pPr>
            <a:r>
              <a:rPr lang="en-US" altLang="en-US" sz="3200" b="1" dirty="0">
                <a:solidFill>
                  <a:srgbClr val="31859C"/>
                </a:solidFill>
              </a:rPr>
              <a:t>Product innovation</a:t>
            </a:r>
          </a:p>
          <a:p>
            <a:pPr lvl="1" eaLnBrk="1" hangingPunct="1">
              <a:buClr>
                <a:schemeClr val="accent1"/>
              </a:buClr>
            </a:pPr>
            <a:r>
              <a:rPr lang="en-US" altLang="en-US" sz="3200" b="1" dirty="0">
                <a:solidFill>
                  <a:srgbClr val="31859C"/>
                </a:solidFill>
              </a:rPr>
              <a:t>Process innovation</a:t>
            </a:r>
          </a:p>
          <a:p>
            <a:pPr lvl="1" eaLnBrk="1" hangingPunct="1">
              <a:buClr>
                <a:schemeClr val="accent1"/>
              </a:buClr>
            </a:pPr>
            <a:r>
              <a:rPr lang="en-US" altLang="en-US" sz="3200" dirty="0"/>
              <a:t>Can’</a:t>
            </a:r>
            <a:r>
              <a:rPr lang="en-US" altLang="ja-JP" sz="3200" dirty="0"/>
              <a:t>t be patented</a:t>
            </a:r>
            <a:endParaRPr lang="en-US" altLang="en-US" sz="3200" dirty="0"/>
          </a:p>
        </p:txBody>
      </p:sp>
      <p:sp>
        <p:nvSpPr>
          <p:cNvPr id="6148"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rPr>
              <a:t>Diffusion</a:t>
            </a:r>
          </a:p>
        </p:txBody>
      </p:sp>
      <p:sp>
        <p:nvSpPr>
          <p:cNvPr id="8195"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Diffusion</a:t>
            </a:r>
          </a:p>
          <a:p>
            <a:pPr marL="640080" lvl="1" eaLnBrk="1" fontAlgn="auto" hangingPunct="1">
              <a:spcAft>
                <a:spcPts val="0"/>
              </a:spcAft>
              <a:buClr>
                <a:schemeClr val="accent1"/>
              </a:buClr>
              <a:buFont typeface="Arial" charset="0"/>
              <a:buChar char="•"/>
              <a:defRPr/>
            </a:pPr>
            <a:r>
              <a:rPr lang="en-US" sz="3200" dirty="0">
                <a:ea typeface="+mn-ea"/>
              </a:rPr>
              <a:t>Spread of innovation through imitation or copying</a:t>
            </a:r>
          </a:p>
          <a:p>
            <a:pPr marL="640080" lvl="1" eaLnBrk="1" fontAlgn="auto" hangingPunct="1">
              <a:spcAft>
                <a:spcPts val="0"/>
              </a:spcAft>
              <a:buClr>
                <a:schemeClr val="accent1"/>
              </a:buClr>
              <a:buFont typeface="Arial" charset="0"/>
              <a:buChar char="•"/>
              <a:defRPr/>
            </a:pPr>
            <a:r>
              <a:rPr lang="en-US" sz="3200" dirty="0">
                <a:ea typeface="+mn-ea"/>
              </a:rPr>
              <a:t>Firms embed new innovation</a:t>
            </a:r>
          </a:p>
          <a:p>
            <a:pPr marL="640080" lvl="1" eaLnBrk="1" fontAlgn="auto" hangingPunct="1">
              <a:spcAft>
                <a:spcPts val="0"/>
              </a:spcAft>
              <a:buClr>
                <a:schemeClr val="accent1"/>
              </a:buClr>
              <a:buFont typeface="Arial" charset="0"/>
              <a:buChar char="•"/>
              <a:defRPr/>
            </a:pPr>
            <a:r>
              <a:rPr lang="en-US" sz="3200" dirty="0">
                <a:ea typeface="+mn-ea"/>
              </a:rPr>
              <a:t>Crucial to capitalism</a:t>
            </a:r>
          </a:p>
          <a:p>
            <a:pPr eaLnBrk="1" fontAlgn="auto" hangingPunct="1">
              <a:spcAft>
                <a:spcPts val="0"/>
              </a:spcAft>
              <a:buFont typeface="Arial" charset="0"/>
              <a:buChar char="•"/>
              <a:defRPr/>
            </a:pPr>
            <a:r>
              <a:rPr lang="en-US" sz="3200" dirty="0">
                <a:ea typeface="+mn-ea"/>
              </a:rPr>
              <a:t>Requires R&amp;D expenditures</a:t>
            </a:r>
          </a:p>
        </p:txBody>
      </p:sp>
      <p:sp>
        <p:nvSpPr>
          <p:cNvPr id="7172"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7620000" cy="1143000"/>
          </a:xfrm>
        </p:spPr>
        <p:txBody>
          <a:bodyPr/>
          <a:lstStyle/>
          <a:p>
            <a:pPr eaLnBrk="1" fontAlgn="auto" hangingPunct="1">
              <a:spcAft>
                <a:spcPts val="0"/>
              </a:spcAft>
              <a:defRPr/>
            </a:pPr>
            <a:r>
              <a:rPr lang="en-US" altLang="en-US" dirty="0">
                <a:ea typeface="+mj-ea"/>
              </a:rPr>
              <a:t>Total R&amp;D Expenditures</a:t>
            </a:r>
          </a:p>
        </p:txBody>
      </p:sp>
      <p:sp>
        <p:nvSpPr>
          <p:cNvPr id="8195" name="TextBox 2"/>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6660" y="1253863"/>
            <a:ext cx="4081080" cy="54281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4" name="Title 1"/>
          <p:cNvSpPr>
            <a:spLocks noGrp="1"/>
          </p:cNvSpPr>
          <p:nvPr>
            <p:ph type="title"/>
          </p:nvPr>
        </p:nvSpPr>
        <p:spPr/>
        <p:txBody>
          <a:bodyPr/>
          <a:lstStyle/>
          <a:p>
            <a:pPr eaLnBrk="1" fontAlgn="auto" hangingPunct="1">
              <a:spcAft>
                <a:spcPts val="0"/>
              </a:spcAft>
              <a:defRPr/>
            </a:pPr>
            <a:r>
              <a:rPr lang="en-US" altLang="en-US" dirty="0">
                <a:ea typeface="+mj-ea"/>
              </a:rPr>
              <a:t>R&amp;D Expenditures by Firms</a:t>
            </a:r>
          </a:p>
        </p:txBody>
      </p:sp>
      <p:sp>
        <p:nvSpPr>
          <p:cNvPr id="9220" name="TextBox 8"/>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1909763"/>
            <a:ext cx="4543425" cy="31718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rPr>
              <a:t>Modern View of Technological Advance</a:t>
            </a:r>
          </a:p>
        </p:txBody>
      </p:sp>
      <p:sp>
        <p:nvSpPr>
          <p:cNvPr id="10243" name="Content Placeholder 2"/>
          <p:cNvSpPr>
            <a:spLocks noGrp="1"/>
          </p:cNvSpPr>
          <p:nvPr>
            <p:ph idx="1"/>
          </p:nvPr>
        </p:nvSpPr>
        <p:spPr>
          <a:xfrm>
            <a:off x="457200" y="1676400"/>
            <a:ext cx="7620000" cy="4800600"/>
          </a:xfrm>
        </p:spPr>
        <p:txBody>
          <a:bodyPr/>
          <a:lstStyle/>
          <a:p>
            <a:pPr eaLnBrk="1" hangingPunct="1"/>
            <a:r>
              <a:rPr lang="en-US" altLang="en-US" sz="3200" dirty="0"/>
              <a:t>Capitalism is the driving force</a:t>
            </a:r>
          </a:p>
          <a:p>
            <a:pPr eaLnBrk="1" hangingPunct="1"/>
            <a:r>
              <a:rPr lang="en-US" altLang="en-US" sz="3200" dirty="0"/>
              <a:t>Profit is the incentive</a:t>
            </a:r>
          </a:p>
          <a:p>
            <a:pPr eaLnBrk="1" hangingPunct="1"/>
            <a:r>
              <a:rPr lang="en-US" altLang="en-US" sz="3200" dirty="0"/>
              <a:t>Rivalry among firms is the cause</a:t>
            </a:r>
          </a:p>
          <a:p>
            <a:pPr eaLnBrk="1" hangingPunct="1"/>
            <a:r>
              <a:rPr lang="en-US" altLang="en-US" sz="3200" dirty="0"/>
              <a:t>Starts from within the economy</a:t>
            </a:r>
          </a:p>
          <a:p>
            <a:pPr lvl="1" eaLnBrk="1" hangingPunct="1">
              <a:buClr>
                <a:schemeClr val="accent1"/>
              </a:buClr>
            </a:pPr>
            <a:r>
              <a:rPr lang="en-US" altLang="en-US" sz="3200" dirty="0"/>
              <a:t>Internal to capitalism</a:t>
            </a:r>
          </a:p>
          <a:p>
            <a:pPr eaLnBrk="1" hangingPunct="1"/>
            <a:r>
              <a:rPr lang="en-US" altLang="en-US" sz="3200" dirty="0"/>
              <a:t>Old view was a random event from outside the economy</a:t>
            </a:r>
          </a:p>
        </p:txBody>
      </p:sp>
      <p:sp>
        <p:nvSpPr>
          <p:cNvPr id="10244"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altLang="en-US" dirty="0">
                <a:ea typeface="+mj-ea"/>
              </a:rPr>
              <a:t>Role of Entrepreneurs</a:t>
            </a:r>
          </a:p>
        </p:txBody>
      </p:sp>
      <p:sp>
        <p:nvSpPr>
          <p:cNvPr id="1229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rPr>
              <a:t>Initiator, innovator, and risk bearer</a:t>
            </a:r>
          </a:p>
          <a:p>
            <a:pPr eaLnBrk="1" fontAlgn="auto" hangingPunct="1">
              <a:spcAft>
                <a:spcPts val="0"/>
              </a:spcAft>
              <a:buFont typeface="Arial" charset="0"/>
              <a:buChar char="•"/>
              <a:defRPr/>
            </a:pPr>
            <a:r>
              <a:rPr lang="en-US" sz="3200" dirty="0">
                <a:ea typeface="+mn-ea"/>
              </a:rPr>
              <a:t>Forming </a:t>
            </a:r>
            <a:r>
              <a:rPr lang="en-US" sz="3200" b="1" dirty="0">
                <a:solidFill>
                  <a:schemeClr val="accent5">
                    <a:lumMod val="75000"/>
                  </a:schemeClr>
                </a:solidFill>
                <a:ea typeface="+mn-ea"/>
              </a:rPr>
              <a:t>start-ups</a:t>
            </a:r>
          </a:p>
          <a:p>
            <a:pPr eaLnBrk="1" fontAlgn="auto" hangingPunct="1">
              <a:spcAft>
                <a:spcPts val="0"/>
              </a:spcAft>
              <a:buFont typeface="Arial" charset="0"/>
              <a:buChar char="•"/>
              <a:defRPr/>
            </a:pPr>
            <a:r>
              <a:rPr lang="en-US" sz="3200" dirty="0">
                <a:ea typeface="+mn-ea"/>
              </a:rPr>
              <a:t>Other innovators</a:t>
            </a:r>
          </a:p>
          <a:p>
            <a:pPr eaLnBrk="1" fontAlgn="auto" hangingPunct="1">
              <a:spcAft>
                <a:spcPts val="0"/>
              </a:spcAft>
              <a:buFont typeface="Arial" charset="0"/>
              <a:buChar char="•"/>
              <a:defRPr/>
            </a:pPr>
            <a:r>
              <a:rPr lang="en-US" sz="3200" dirty="0">
                <a:ea typeface="+mn-ea"/>
              </a:rPr>
              <a:t>Innovating within existing firms</a:t>
            </a:r>
          </a:p>
          <a:p>
            <a:pPr eaLnBrk="1" fontAlgn="auto" hangingPunct="1">
              <a:spcAft>
                <a:spcPts val="0"/>
              </a:spcAft>
              <a:buFont typeface="Arial" charset="0"/>
              <a:buChar char="•"/>
              <a:defRPr/>
            </a:pPr>
            <a:r>
              <a:rPr lang="en-US" sz="3200" dirty="0">
                <a:ea typeface="+mn-ea"/>
              </a:rPr>
              <a:t>Anticipating the future</a:t>
            </a:r>
          </a:p>
          <a:p>
            <a:pPr eaLnBrk="1" fontAlgn="auto" hangingPunct="1">
              <a:spcAft>
                <a:spcPts val="0"/>
              </a:spcAft>
              <a:buFont typeface="Arial" charset="0"/>
              <a:buChar char="•"/>
              <a:defRPr/>
            </a:pPr>
            <a:r>
              <a:rPr lang="en-US" sz="3200" dirty="0">
                <a:ea typeface="+mn-ea"/>
              </a:rPr>
              <a:t>Exploiting university and government scientific research</a:t>
            </a:r>
          </a:p>
        </p:txBody>
      </p:sp>
      <p:sp>
        <p:nvSpPr>
          <p:cNvPr id="11268" name="TextBox 3"/>
          <p:cNvSpPr txBox="1">
            <a:spLocks noChangeArrowheads="1"/>
          </p:cNvSpPr>
          <p:nvPr/>
        </p:nvSpPr>
        <p:spPr bwMode="auto">
          <a:xfrm>
            <a:off x="125413" y="6477000"/>
            <a:ext cx="560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852</TotalTime>
  <Words>3205</Words>
  <Application>Microsoft Office PowerPoint</Application>
  <PresentationFormat>On-screen Show (4:3)</PresentationFormat>
  <Paragraphs>421</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Ｐゴシック</vt:lpstr>
      <vt:lpstr>ＭＳ Ｐゴシック</vt:lpstr>
      <vt:lpstr>Arial</vt:lpstr>
      <vt:lpstr>Calibri</vt:lpstr>
      <vt:lpstr>Tahoma</vt:lpstr>
      <vt:lpstr>Times New Roman</vt:lpstr>
      <vt:lpstr>Wingdings</vt:lpstr>
      <vt:lpstr>Adjacency - Office Colors</vt:lpstr>
      <vt:lpstr>Chapter 15</vt:lpstr>
      <vt:lpstr>Technological Advance</vt:lpstr>
      <vt:lpstr>The Very Long Run</vt:lpstr>
      <vt:lpstr>Invention and Innovation</vt:lpstr>
      <vt:lpstr>Diffusion</vt:lpstr>
      <vt:lpstr>Total R&amp;D Expenditures</vt:lpstr>
      <vt:lpstr>R&amp;D Expenditures by Firms</vt:lpstr>
      <vt:lpstr>Modern View of Technological Advance</vt:lpstr>
      <vt:lpstr>Role of Entrepreneurs</vt:lpstr>
      <vt:lpstr>A Firm’s Optimal Amount of R&amp;D</vt:lpstr>
      <vt:lpstr>Interest-Rate Cost-of-Funds</vt:lpstr>
      <vt:lpstr>The Optimal Amount of R&amp;D</vt:lpstr>
      <vt:lpstr>Expected Rate of Return</vt:lpstr>
      <vt:lpstr>Optimal R&amp;D Expenditures</vt:lpstr>
      <vt:lpstr>Increased Profit via Product Innovation</vt:lpstr>
      <vt:lpstr>Increased Profit with New Product</vt:lpstr>
      <vt:lpstr>Reduced Costs via Process Innovation</vt:lpstr>
      <vt:lpstr>Imitation and R&amp;D Incentives</vt:lpstr>
      <vt:lpstr>U.S. Patents by Foreign Firms</vt:lpstr>
      <vt:lpstr>Imitation and R&amp;D Expenditures</vt:lpstr>
      <vt:lpstr>Role of Market Structure</vt:lpstr>
      <vt:lpstr>Role of Market Structure Continued</vt:lpstr>
      <vt:lpstr>Inverted-U Theory of R&amp;D</vt:lpstr>
      <vt:lpstr>Inverted-U Theory</vt:lpstr>
      <vt:lpstr>Technological Advance and Efficiency</vt:lpstr>
      <vt:lpstr>Decline in Federal R&amp;D Spending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13W</dc:title>
  <dc:creator>Stephanie</dc:creator>
  <cp:lastModifiedBy>mlarmon</cp:lastModifiedBy>
  <cp:revision>80</cp:revision>
  <cp:lastPrinted>2016-10-19T23:13:42Z</cp:lastPrinted>
  <dcterms:created xsi:type="dcterms:W3CDTF">2013-06-16T15:05:27Z</dcterms:created>
  <dcterms:modified xsi:type="dcterms:W3CDTF">2017-05-03T22:14:35Z</dcterms:modified>
</cp:coreProperties>
</file>