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8"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5C3"/>
    <a:srgbClr val="B0CCBD"/>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30" autoAdjust="0"/>
    <p:restoredTop sz="72418" autoAdjust="0"/>
  </p:normalViewPr>
  <p:slideViewPr>
    <p:cSldViewPr>
      <p:cViewPr varScale="1">
        <p:scale>
          <a:sx n="64" d="100"/>
          <a:sy n="64" d="100"/>
        </p:scale>
        <p:origin x="2266" y="67"/>
      </p:cViewPr>
      <p:guideLst>
        <p:guide orient="horz" pos="2160"/>
        <p:guide pos="2880"/>
      </p:guideLst>
    </p:cSldViewPr>
  </p:slideViewPr>
  <p:outlineViewPr>
    <p:cViewPr>
      <p:scale>
        <a:sx n="33" d="100"/>
        <a:sy n="33" d="100"/>
      </p:scale>
      <p:origin x="0" y="-9468"/>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3AEDF4AD-B37E-4576-92BC-0CC8AA7AE962}" type="datetimeFigureOut">
              <a:rPr lang="en-US" altLang="en-US"/>
              <a:pPr>
                <a:defRPr/>
              </a:pPr>
              <a:t>5/4/2017</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A312E50-F494-4111-BF92-ADC2E1CA3AB0}" type="slidenum">
              <a:rPr lang="en-US" altLang="en-US"/>
              <a:pPr>
                <a:defRPr/>
              </a:pPr>
              <a:t>‹#›</a:t>
            </a:fld>
            <a:endParaRPr lang="en-US" altLang="en-US" dirty="0"/>
          </a:p>
        </p:txBody>
      </p:sp>
    </p:spTree>
    <p:extLst>
      <p:ext uri="{BB962C8B-B14F-4D97-AF65-F5344CB8AC3E}">
        <p14:creationId xmlns:p14="http://schemas.microsoft.com/office/powerpoint/2010/main" val="788582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chapter defines market failure and the consequences of market failure. The chapter begins by looking at the demand side of market failures, the supply side of market failures, and the inefficiencies found. It goes on to describe and show consumer and producer surplus. It defines and describes private goods, public goods, the free-rider problem, and quasi-public goods. It shows how to find the optimal amount of public goods the government should produce using a cost-benefit approach and finishes with a discussion of government failure. The Last Word is about carbon dioxide emissions and different ways governments can deal with air pollution.</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3DE2981-2CE6-46F8-B11D-EFE6B73B599C}" type="slidenum">
              <a:rPr lang="en-US" altLang="en-US"/>
              <a:pPr/>
              <a:t>1</a:t>
            </a:fld>
            <a:endParaRPr lang="en-US" altLang="en-US" dirty="0"/>
          </a:p>
        </p:txBody>
      </p:sp>
    </p:spTree>
    <p:extLst>
      <p:ext uri="{BB962C8B-B14F-4D97-AF65-F5344CB8AC3E}">
        <p14:creationId xmlns:p14="http://schemas.microsoft.com/office/powerpoint/2010/main" val="941830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table reflects the lowest possible price each seller is willing to accept as payment. If the price that they receive (the equilibrium price) is greater than the minimum acceptable price, then they have a surplus. As you can see, not all producers will have a surplus.</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5901622-C593-40AA-8848-9026590BA672}" type="slidenum">
              <a:rPr lang="en-US" altLang="en-US"/>
              <a:pPr/>
              <a:t>10</a:t>
            </a:fld>
            <a:endParaRPr lang="en-US" altLang="en-US" dirty="0"/>
          </a:p>
        </p:txBody>
      </p:sp>
    </p:spTree>
    <p:extLst>
      <p:ext uri="{BB962C8B-B14F-4D97-AF65-F5344CB8AC3E}">
        <p14:creationId xmlns:p14="http://schemas.microsoft.com/office/powerpoint/2010/main" val="3461612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Producer surplus is shown as the blue triangle in this graph and is the difference between the actual price producers receive for a product (here $8) and the lower minimum payments they are willing to accept. For quantity Q</a:t>
            </a:r>
            <a:r>
              <a:rPr lang="en-US" altLang="en-US" baseline="-25000" dirty="0"/>
              <a:t>1</a:t>
            </a:r>
            <a:r>
              <a:rPr lang="en-US" altLang="en-US" dirty="0"/>
              <a:t>, producers receive the sum of the amounts represented by the blue triangle plus the yellow area. Because they only need to receive the amount shown by the yellow area to produce Q</a:t>
            </a:r>
            <a:r>
              <a:rPr lang="en-US" altLang="en-US" baseline="-25000" dirty="0"/>
              <a:t>1</a:t>
            </a:r>
            <a:r>
              <a:rPr lang="en-US" altLang="en-US" dirty="0"/>
              <a:t>, the blue triangle represents producer surplus.</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55BF0C5-A62A-41BC-9801-F4EFCAD5AB89}" type="slidenum">
              <a:rPr lang="en-US" altLang="en-US"/>
              <a:pPr/>
              <a:t>11</a:t>
            </a:fld>
            <a:endParaRPr lang="en-US" altLang="en-US" dirty="0"/>
          </a:p>
        </p:txBody>
      </p:sp>
    </p:spTree>
    <p:extLst>
      <p:ext uri="{BB962C8B-B14F-4D97-AF65-F5344CB8AC3E}">
        <p14:creationId xmlns:p14="http://schemas.microsoft.com/office/powerpoint/2010/main" val="1631242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When the market achieves efficiency, the maximum combined consumer and producer surplus is achieved. At quantity Q</a:t>
            </a:r>
            <a:r>
              <a:rPr lang="en-US" altLang="en-US" baseline="-25000" dirty="0"/>
              <a:t>1</a:t>
            </a:r>
            <a:r>
              <a:rPr lang="en-US" altLang="en-US" dirty="0"/>
              <a:t>, the combined amount of consumer surplus, shown as the green triangle, and producer surplus, shown as the blue triangle, is maximized. Efficiency occurs because, at Q</a:t>
            </a:r>
            <a:r>
              <a:rPr lang="en-US" altLang="en-US" baseline="-25000" dirty="0"/>
              <a:t>1</a:t>
            </a:r>
            <a:r>
              <a:rPr lang="en-US" altLang="en-US" dirty="0"/>
              <a:t>, maximum willingness to pay, indicated by the points on the demand curve, equals minimum acceptable price, shown by the points on the supply curve. Productive efficiency is achieved because competition forces producers to use the best available technology and best combination of resources available. Allocative efficiency is achieved because the correct quantity of product is produced relative to other goods and services.</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CF3FD52-DF18-4665-B000-068D0A28E4EA}" type="slidenum">
              <a:rPr lang="en-US" altLang="en-US"/>
              <a:pPr/>
              <a:t>12</a:t>
            </a:fld>
            <a:endParaRPr lang="en-US" altLang="en-US" dirty="0"/>
          </a:p>
        </p:txBody>
      </p:sp>
    </p:spTree>
    <p:extLst>
      <p:ext uri="{BB962C8B-B14F-4D97-AF65-F5344CB8AC3E}">
        <p14:creationId xmlns:p14="http://schemas.microsoft.com/office/powerpoint/2010/main" val="1724561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Efficiency losses (or deadweight losses) are reductions of combined consumer surplus and producer surplus. Quantity levels that are either less than or greater than the efficient quantity, Q</a:t>
            </a:r>
            <a:r>
              <a:rPr lang="en-US" altLang="en-US" baseline="-25000" dirty="0"/>
              <a:t>1</a:t>
            </a:r>
            <a:r>
              <a:rPr lang="en-US" altLang="en-US" dirty="0"/>
              <a:t>, create efficiency losses. Triangle dbe shows the efficiency loss associated with underproduction at output Q</a:t>
            </a:r>
            <a:r>
              <a:rPr lang="en-US" altLang="en-US" baseline="-25000" dirty="0"/>
              <a:t>2</a:t>
            </a:r>
            <a:r>
              <a:rPr lang="en-US" altLang="en-US" dirty="0"/>
              <a:t>.</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D7C4D55-2243-44AE-9C54-8D958545280D}" type="slidenum">
              <a:rPr lang="en-US" altLang="en-US"/>
              <a:pPr/>
              <a:t>13</a:t>
            </a:fld>
            <a:endParaRPr lang="en-US" altLang="en-US" dirty="0"/>
          </a:p>
        </p:txBody>
      </p:sp>
    </p:spTree>
    <p:extLst>
      <p:ext uri="{BB962C8B-B14F-4D97-AF65-F5344CB8AC3E}">
        <p14:creationId xmlns:p14="http://schemas.microsoft.com/office/powerpoint/2010/main" val="98003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Efficiency losses (or deadweight losses) are reductions of combined consumer surplus and producer surplus. Quantity levels that are either less than or greater than the efficient quantity, Q</a:t>
            </a:r>
            <a:r>
              <a:rPr lang="en-US" altLang="en-US" baseline="-25000" dirty="0"/>
              <a:t>1</a:t>
            </a:r>
            <a:r>
              <a:rPr lang="en-US" altLang="en-US" dirty="0"/>
              <a:t>, create efficiency losses. Triangle bfg illustrates the efficiency loss associated with overproduction at output level Q</a:t>
            </a:r>
            <a:r>
              <a:rPr lang="en-US" altLang="en-US" baseline="-25000" dirty="0"/>
              <a:t>3</a:t>
            </a:r>
            <a:r>
              <a:rPr lang="en-US" altLang="en-US" dirty="0"/>
              <a:t>.</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3EE7F04-A268-4DEE-BC0A-E1D33B51E4A3}" type="slidenum">
              <a:rPr lang="en-US" altLang="en-US"/>
              <a:pPr/>
              <a:t>14</a:t>
            </a:fld>
            <a:endParaRPr lang="en-US" altLang="en-US" dirty="0"/>
          </a:p>
        </p:txBody>
      </p:sp>
    </p:spTree>
    <p:extLst>
      <p:ext uri="{BB962C8B-B14F-4D97-AF65-F5344CB8AC3E}">
        <p14:creationId xmlns:p14="http://schemas.microsoft.com/office/powerpoint/2010/main" val="2118462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Private goods are produced through the market because they have rivalry (one’s use of a good makes it unavailable for others) and come in units small enough to be afforded by individual buyers. Private goods are subject to excludability, the idea that those unable and unwilling to pay do not have access to the benefits of the product. Since the goods have rivalry and excludability, private firms can produce and sell the goods for a profit.</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0683550-FE0A-481D-BCE1-7EB6203DC7DE}" type="slidenum">
              <a:rPr lang="en-US" altLang="en-US"/>
              <a:pPr/>
              <a:t>15</a:t>
            </a:fld>
            <a:endParaRPr lang="en-US" altLang="en-US" dirty="0"/>
          </a:p>
        </p:txBody>
      </p:sp>
    </p:spTree>
    <p:extLst>
      <p:ext uri="{BB962C8B-B14F-4D97-AF65-F5344CB8AC3E}">
        <p14:creationId xmlns:p14="http://schemas.microsoft.com/office/powerpoint/2010/main" val="2096297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demand curve of public goods may underreport how much consumers are willing and able to pay. Public or social goods would not be produced through the market because they possess the characteristics of nonrivalry and nonexcludability. </a:t>
            </a:r>
          </a:p>
          <a:p>
            <a:pPr marL="0" lvl="1" eaLnBrk="1" hangingPunct="1">
              <a:spcBef>
                <a:spcPct val="0"/>
              </a:spcBef>
              <a:buClr>
                <a:srgbClr val="3399FF"/>
              </a:buClr>
              <a:buSzPct val="125000"/>
            </a:pPr>
            <a:r>
              <a:rPr lang="en-US" altLang="en-US" dirty="0"/>
              <a:t>Nonrivalry means that when one consumes the good this does not preclude another from consuming the good.  Nonexcludability means that no one can be prevented from enjoying the benefits of a public good. With nonrivalry and nonexcludability, public goods suffer from the free-rider problem. The free-rider problem means that many people can benefit from the goods without paying, making it unprofitable for firms to produce these goods since they have no way to ensure that only paying consumers will enjoy the good. As a result, government often provides these goods. Examples of public goods include national defense, public music concerts, and outdoor fireworks displays.</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7256857-643B-472C-9F21-20D8135E2774}" type="slidenum">
              <a:rPr lang="en-US" altLang="en-US"/>
              <a:pPr/>
              <a:t>16</a:t>
            </a:fld>
            <a:endParaRPr lang="en-US" altLang="en-US" dirty="0"/>
          </a:p>
        </p:txBody>
      </p:sp>
    </p:spTree>
    <p:extLst>
      <p:ext uri="{BB962C8B-B14F-4D97-AF65-F5344CB8AC3E}">
        <p14:creationId xmlns:p14="http://schemas.microsoft.com/office/powerpoint/2010/main" val="107524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demand for a public good is somewhat unusual. Suppose Adams and Benson are the only two people in society and their marginal willingness to pay for a public good, national defense, is as shown in the columns of the table. Notice that the schedules in this table are price-quantity schedules reflecting demand. To find the demand for a public good we add the prices each individual is willing to pay to find the collective willingness-to-pay for each quantity.</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17216BD-A945-4195-BB9D-DEEF071A6C5D}" type="slidenum">
              <a:rPr lang="en-US" altLang="en-US"/>
              <a:pPr/>
              <a:t>17</a:t>
            </a:fld>
            <a:endParaRPr lang="en-US" altLang="en-US" dirty="0"/>
          </a:p>
        </p:txBody>
      </p:sp>
    </p:spTree>
    <p:extLst>
      <p:ext uri="{BB962C8B-B14F-4D97-AF65-F5344CB8AC3E}">
        <p14:creationId xmlns:p14="http://schemas.microsoft.com/office/powerpoint/2010/main" val="12793439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Shown here is the individual’s willingness-to-pay curves D</a:t>
            </a:r>
            <a:r>
              <a:rPr lang="en-US" altLang="en-US" baseline="-25000" dirty="0"/>
              <a:t>1</a:t>
            </a:r>
            <a:r>
              <a:rPr lang="en-US" altLang="en-US" dirty="0"/>
              <a:t> and D</a:t>
            </a:r>
            <a:r>
              <a:rPr lang="en-US" altLang="en-US" baseline="-25000" dirty="0"/>
              <a:t>2</a:t>
            </a:r>
            <a:r>
              <a:rPr lang="en-US" altLang="en-US" dirty="0"/>
              <a:t> for Adams and Benson, the only two people in the economy. The collective demand curve for a public good is found by summing vertically the individual willingness-to-pay curves, D</a:t>
            </a:r>
            <a:r>
              <a:rPr lang="en-US" altLang="en-US" baseline="-25000" dirty="0"/>
              <a:t>1</a:t>
            </a:r>
            <a:r>
              <a:rPr lang="en-US" altLang="en-US" dirty="0"/>
              <a:t> and D</a:t>
            </a:r>
            <a:r>
              <a:rPr lang="en-US" altLang="en-US" baseline="-25000" dirty="0"/>
              <a:t>2</a:t>
            </a:r>
            <a:r>
              <a:rPr lang="en-US" altLang="en-US" dirty="0"/>
              <a:t>, for Adams and Benson. The supply curve of the public good is upward sloping, reflecting rising marginal costs. The optimal amount of the public good is 3 units, determined by the intersection of D</a:t>
            </a:r>
            <a:r>
              <a:rPr lang="en-US" altLang="en-US" baseline="-25000" dirty="0"/>
              <a:t>c </a:t>
            </a:r>
            <a:r>
              <a:rPr lang="en-US" altLang="en-US" dirty="0"/>
              <a:t>and S. At that output, the marginal benefit (reflected in the collective demand curve D</a:t>
            </a:r>
            <a:r>
              <a:rPr lang="en-US" altLang="en-US" baseline="-25000" dirty="0"/>
              <a:t>c</a:t>
            </a:r>
            <a:r>
              <a:rPr lang="en-US" altLang="en-US" dirty="0"/>
              <a:t>) equals marginal cost (reflected in the supply curve S).</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64B7A5F-521E-4136-9416-D97F92CB134D}" type="slidenum">
              <a:rPr lang="en-US" altLang="en-US"/>
              <a:pPr/>
              <a:t>18</a:t>
            </a:fld>
            <a:endParaRPr lang="en-US" altLang="en-US" dirty="0"/>
          </a:p>
        </p:txBody>
      </p:sp>
    </p:spTree>
    <p:extLst>
      <p:ext uri="{BB962C8B-B14F-4D97-AF65-F5344CB8AC3E}">
        <p14:creationId xmlns:p14="http://schemas.microsoft.com/office/powerpoint/2010/main" val="1830274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Government can use a cost-benefit analysis which is a practical way to decide whether to produce a good and how much to produce. Government might use this method in determining whether or not to build a new highway.</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8E461DC-74CD-4576-98C0-5B44DC8A9280}" type="slidenum">
              <a:rPr lang="en-US" altLang="en-US"/>
              <a:pPr/>
              <a:t>19</a:t>
            </a:fld>
            <a:endParaRPr lang="en-US" altLang="en-US" dirty="0"/>
          </a:p>
        </p:txBody>
      </p:sp>
    </p:spTree>
    <p:extLst>
      <p:ext uri="{BB962C8B-B14F-4D97-AF65-F5344CB8AC3E}">
        <p14:creationId xmlns:p14="http://schemas.microsoft.com/office/powerpoint/2010/main" val="822914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Market failure occurs when the competitive market system produces the “wrong” amounts of certain goods or services, or fails to provide any at all. Resources are either over-allocated to the production of the good or under-allocated to the production of the good.</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78E5B57-9153-4A11-B1E3-BD294C0C9DB0}" type="slidenum">
              <a:rPr lang="en-US" altLang="en-US"/>
              <a:pPr/>
              <a:t>2</a:t>
            </a:fld>
            <a:endParaRPr lang="en-US" altLang="en-US" dirty="0"/>
          </a:p>
        </p:txBody>
      </p:sp>
    </p:spTree>
    <p:extLst>
      <p:ext uri="{BB962C8B-B14F-4D97-AF65-F5344CB8AC3E}">
        <p14:creationId xmlns:p14="http://schemas.microsoft.com/office/powerpoint/2010/main" val="33361022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table shows that the total annual benefit (column 4) exceeds the total annual cost (column 2) for plans A, B, and C, indicating that some highway construction is economically justifiable. We see this directly in column 6, where total costs (column 2) are subtracted from total annual benefits (column 4). Net benefits are positive for plans A, B, and C. Plan D is not economically justifiable because net benefits are negative, but the question of optimal size or scope for this project remains. By comparing the marginal cost (the change in total cost) and the marginal benefit (the change in total benefit) we can determine the answer. The guideline is well known to you from previous discussions: Increase an activity, project, or output as long as the marginal benefit (column 5) exceeds the marginal cost (column 3). Stop the activity at, or as close as possible to, the point at which the marginal benefit equals the marginal cost. Do not undertake a project for which marginal cost exceeds marginal benefit. In this case, plan C (building new four-lane highways) is the best plan. Plans A and B are too modest; the marginal benefits exceed the marginal costs, and there is a better option. Plan D’s marginal cost ($10 billion) exceeds the marginal benefit ($3 billion) and therefore cannot be justified; it overallocates resources to the project.</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0513FA4-7D85-4FC7-B68A-8482B379A87B}" type="slidenum">
              <a:rPr lang="en-US" altLang="en-US"/>
              <a:pPr/>
              <a:t>20</a:t>
            </a:fld>
            <a:endParaRPr lang="en-US" altLang="en-US" dirty="0"/>
          </a:p>
        </p:txBody>
      </p:sp>
    </p:spTree>
    <p:extLst>
      <p:ext uri="{BB962C8B-B14F-4D97-AF65-F5344CB8AC3E}">
        <p14:creationId xmlns:p14="http://schemas.microsoft.com/office/powerpoint/2010/main" val="2589528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Quasi‑public goods are those that have large positive externalities or spillover benefits where benefits accrue to some third party external to the market transaction, so government will sponsor their provision. Otherwise, if they were produced in the private market they would be underproduced.</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9DCAD93-ACBA-49B6-B4BA-0F3C1D025D92}" type="slidenum">
              <a:rPr lang="en-US" altLang="en-US"/>
              <a:pPr/>
              <a:t>21</a:t>
            </a:fld>
            <a:endParaRPr lang="en-US" altLang="en-US" dirty="0"/>
          </a:p>
        </p:txBody>
      </p:sp>
    </p:spTree>
    <p:extLst>
      <p:ext uri="{BB962C8B-B14F-4D97-AF65-F5344CB8AC3E}">
        <p14:creationId xmlns:p14="http://schemas.microsoft.com/office/powerpoint/2010/main" val="33388490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government taxes individuals and businesses which reduces their incomes and reduces demand for private goods, but increases the production of public goods when government spends that tax revenue.</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DE6223B-720F-42AA-AC04-276C7369852C}" type="slidenum">
              <a:rPr lang="en-US" altLang="en-US"/>
              <a:pPr/>
              <a:t>22</a:t>
            </a:fld>
            <a:endParaRPr lang="en-US" altLang="en-US" dirty="0"/>
          </a:p>
        </p:txBody>
      </p:sp>
    </p:spTree>
    <p:extLst>
      <p:ext uri="{BB962C8B-B14F-4D97-AF65-F5344CB8AC3E}">
        <p14:creationId xmlns:p14="http://schemas.microsoft.com/office/powerpoint/2010/main" val="29504778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Positive externalities occur when a third person, or persons, is affected by the transaction in a positive way. The good is underproduced when positive externalities are present. The equilibrium output will be smaller than the efficient output because the consumer is willing to pay a price equal to the consumer’s individual marginal benefit, but no more. Since social benefits exist in addition to the private benefit, the government must either aid the producer to encourage more output, or engage in its own production of the item with the external benefits.</a:t>
            </a:r>
          </a:p>
          <a:p>
            <a:pPr eaLnBrk="1" hangingPunct="1"/>
            <a:r>
              <a:rPr lang="en-US" altLang="en-US" dirty="0"/>
              <a:t>Negative externalities occur when a third person, or persons, external to the transaction is affected from the transaction in a negative way. The good is overproduced and the equilibrium output will be greater than the efficient output. This is because the producer, who is not bearing the full cost of production, will be able to produce more at a lower price than the efficient level, which would exist if true costs were reflected in the production decision.</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FC97159-CF2D-466D-9A30-C719D863E5B2}" type="slidenum">
              <a:rPr lang="en-US" altLang="en-US"/>
              <a:pPr/>
              <a:t>23</a:t>
            </a:fld>
            <a:endParaRPr lang="en-US" altLang="en-US" dirty="0"/>
          </a:p>
        </p:txBody>
      </p:sp>
    </p:spTree>
    <p:extLst>
      <p:ext uri="{BB962C8B-B14F-4D97-AF65-F5344CB8AC3E}">
        <p14:creationId xmlns:p14="http://schemas.microsoft.com/office/powerpoint/2010/main" val="3141444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With negative externalities borne by society, the producers’ supply curve S is to the right of (below) the total-cost supply curve S</a:t>
            </a:r>
            <a:r>
              <a:rPr lang="en-US" altLang="en-US" baseline="-25000" dirty="0"/>
              <a:t>t</a:t>
            </a:r>
            <a:r>
              <a:rPr lang="en-US" altLang="en-US" dirty="0"/>
              <a:t>. Consequently, the equilibrium output Q</a:t>
            </a:r>
            <a:r>
              <a:rPr lang="en-US" altLang="en-US" baseline="-25000" dirty="0"/>
              <a:t>e</a:t>
            </a:r>
            <a:r>
              <a:rPr lang="en-US" altLang="en-US" dirty="0"/>
              <a:t> is greater than the optimal output Q</a:t>
            </a:r>
            <a:r>
              <a:rPr lang="en-US" altLang="en-US" baseline="-25000" dirty="0"/>
              <a:t>o</a:t>
            </a:r>
            <a:r>
              <a:rPr lang="en-US" altLang="en-US" dirty="0"/>
              <a:t>, and the efficiency loss is abc. When positive externalities accrue to society, the market demand curve D is to the left of (below) the total-benefit demand curve D</a:t>
            </a:r>
            <a:r>
              <a:rPr lang="en-US" altLang="en-US" baseline="-25000" dirty="0"/>
              <a:t>t</a:t>
            </a:r>
            <a:r>
              <a:rPr lang="en-US" altLang="en-US" dirty="0"/>
              <a:t>. As a result, the equilibrium output, Q</a:t>
            </a:r>
            <a:r>
              <a:rPr lang="en-US" altLang="en-US" baseline="-25000" dirty="0"/>
              <a:t>e</a:t>
            </a:r>
            <a:r>
              <a:rPr lang="en-US" altLang="en-US" dirty="0"/>
              <a:t> is less than the optimal output Q</a:t>
            </a:r>
            <a:r>
              <a:rPr lang="en-US" altLang="en-US" baseline="-25000" dirty="0"/>
              <a:t>o</a:t>
            </a:r>
            <a:r>
              <a:rPr lang="en-US" altLang="en-US" dirty="0"/>
              <a:t>, and the efficiency loss is xyz.</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EB9B72B-E077-42B9-B937-A79820849618}" type="slidenum">
              <a:rPr lang="en-US" altLang="en-US"/>
              <a:pPr/>
              <a:t>24</a:t>
            </a:fld>
            <a:endParaRPr lang="en-US" altLang="en-US" dirty="0"/>
          </a:p>
        </p:txBody>
      </p:sp>
    </p:spTree>
    <p:extLst>
      <p:ext uri="{BB962C8B-B14F-4D97-AF65-F5344CB8AC3E}">
        <p14:creationId xmlns:p14="http://schemas.microsoft.com/office/powerpoint/2010/main" val="10801074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Negative externalities result in an overallocation of resources. Government can correct this overallocation in two ways, one of which is using direct controls which reduce supply by driving up costs of production and would shift the supply curve and reduce output. Another way would be to impose a Pigovian Tax; that is a specific tax assessment on the related good, to the extent that the cost of producing the good increases, which would also shift the supply curve to the left, eliminating the overallocation of resources and thus the efficiency loss.</a:t>
            </a:r>
          </a:p>
          <a:p>
            <a:pPr eaLnBrk="1" hangingPunct="1"/>
            <a:r>
              <a:rPr lang="en-US" altLang="en-US" dirty="0"/>
              <a:t>When positive externalities are present, the equilibrium output will be smaller than the efficient output because the consumer is willing to pay a price equal to the consumer’s individual marginal benefit, but no more. Since social benefits exist in addition to the private benefit, the government must engage in its own production of the item or aid the producer with subsidies to encourage more production.</a:t>
            </a:r>
          </a:p>
          <a:p>
            <a:pPr eaLnBrk="1" hangingPunct="1"/>
            <a:r>
              <a:rPr lang="en-US" altLang="en-US" dirty="0"/>
              <a:t>In either case, the supply curve shifts to the right which lowers the equilibrium price and leads to a greater equilibrium output level.</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1E4E63B-86DC-4612-B53E-151F9DF4DB14}" type="slidenum">
              <a:rPr lang="en-US" altLang="en-US"/>
              <a:pPr/>
              <a:t>25</a:t>
            </a:fld>
            <a:endParaRPr lang="en-US" altLang="en-US" dirty="0"/>
          </a:p>
        </p:txBody>
      </p:sp>
    </p:spTree>
    <p:extLst>
      <p:ext uri="{BB962C8B-B14F-4D97-AF65-F5344CB8AC3E}">
        <p14:creationId xmlns:p14="http://schemas.microsoft.com/office/powerpoint/2010/main" val="10633603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Negative externalities result in an overallocation of resources. Government can correct this overallocation in two ways, one way would be by using direct controls, which would shift the supply curve from S to S</a:t>
            </a:r>
            <a:r>
              <a:rPr lang="en-US" altLang="en-US" baseline="-25000" dirty="0"/>
              <a:t>t</a:t>
            </a:r>
            <a:r>
              <a:rPr lang="en-US" altLang="en-US" dirty="0"/>
              <a:t> and reduce output from Q</a:t>
            </a:r>
            <a:r>
              <a:rPr lang="en-US" altLang="en-US" baseline="-25000" dirty="0"/>
              <a:t>e</a:t>
            </a:r>
            <a:r>
              <a:rPr lang="en-US" altLang="en-US" dirty="0"/>
              <a:t> to Q</a:t>
            </a:r>
            <a:r>
              <a:rPr lang="en-US" altLang="en-US" baseline="-25000" dirty="0"/>
              <a:t>o</a:t>
            </a:r>
            <a:r>
              <a:rPr lang="en-US" altLang="en-US" dirty="0"/>
              <a:t>, or another way would be to impose a specific tax, T, which would also shift the supply curve from S to S</a:t>
            </a:r>
            <a:r>
              <a:rPr lang="en-US" altLang="en-US" baseline="-25000" dirty="0"/>
              <a:t>t</a:t>
            </a:r>
            <a:r>
              <a:rPr lang="en-US" altLang="en-US" dirty="0"/>
              <a:t>, eliminating the overallocation of resources and thus the efficiency loss.</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C57B21B-0E07-4129-BB1F-DFC645DC2D7C}" type="slidenum">
              <a:rPr lang="en-US" altLang="en-US"/>
              <a:pPr/>
              <a:t>26</a:t>
            </a:fld>
            <a:endParaRPr lang="en-US" altLang="en-US" dirty="0"/>
          </a:p>
        </p:txBody>
      </p:sp>
    </p:spTree>
    <p:extLst>
      <p:ext uri="{BB962C8B-B14F-4D97-AF65-F5344CB8AC3E}">
        <p14:creationId xmlns:p14="http://schemas.microsoft.com/office/powerpoint/2010/main" val="5477114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Positive externalities result in an underallocation of resources. This underallocation can be corrected through a subsidy to consumers, which shifts market demand from D to D</a:t>
            </a:r>
            <a:r>
              <a:rPr lang="en-US" altLang="en-US" baseline="-25000" dirty="0"/>
              <a:t>t</a:t>
            </a:r>
            <a:r>
              <a:rPr lang="en-US" altLang="en-US" dirty="0"/>
              <a:t> and increases output from Q</a:t>
            </a:r>
            <a:r>
              <a:rPr lang="en-US" altLang="en-US" baseline="-25000" dirty="0"/>
              <a:t>e</a:t>
            </a:r>
            <a:r>
              <a:rPr lang="en-US" altLang="en-US" dirty="0"/>
              <a:t> to Q</a:t>
            </a:r>
            <a:r>
              <a:rPr lang="en-US" altLang="en-US" baseline="-25000" dirty="0"/>
              <a:t>0</a:t>
            </a:r>
            <a:r>
              <a:rPr lang="en-US" altLang="en-US" dirty="0"/>
              <a:t>. Alternatively, the underallocation can be eliminated by providing producers with a subsidy of U, which shifts their supply curve from S</a:t>
            </a:r>
            <a:r>
              <a:rPr lang="en-US" altLang="en-US" baseline="-25000" dirty="0"/>
              <a:t>t </a:t>
            </a:r>
            <a:r>
              <a:rPr lang="en-US" altLang="en-US" dirty="0"/>
              <a:t>to S’</a:t>
            </a:r>
            <a:r>
              <a:rPr lang="en-US" altLang="ja-JP" baseline="-25000" dirty="0"/>
              <a:t>t</a:t>
            </a:r>
            <a:r>
              <a:rPr lang="en-US" altLang="ja-JP" baseline="30000" dirty="0"/>
              <a:t>  </a:t>
            </a:r>
            <a:r>
              <a:rPr lang="en-US" altLang="ja-JP" dirty="0"/>
              <a:t>and increases output from Q</a:t>
            </a:r>
            <a:r>
              <a:rPr lang="en-US" altLang="ja-JP" baseline="-25000" dirty="0"/>
              <a:t>e</a:t>
            </a:r>
            <a:r>
              <a:rPr lang="en-US" altLang="ja-JP" dirty="0"/>
              <a:t> to Q</a:t>
            </a:r>
            <a:r>
              <a:rPr lang="en-US" altLang="ja-JP" baseline="-25000" dirty="0"/>
              <a:t>0</a:t>
            </a:r>
            <a:r>
              <a:rPr lang="en-US" altLang="ja-JP" dirty="0"/>
              <a:t>. This eliminates the underallocation of output, and thus the efficiency loss.</a:t>
            </a:r>
            <a:endParaRPr lang="en-US" altLang="en-US" dirty="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C705176-B87B-431D-9C2B-1B6E53725947}" type="slidenum">
              <a:rPr lang="en-US" altLang="en-US"/>
              <a:pPr/>
              <a:t>27</a:t>
            </a:fld>
            <a:endParaRPr lang="en-US" altLang="en-US" dirty="0"/>
          </a:p>
        </p:txBody>
      </p:sp>
    </p:spTree>
    <p:extLst>
      <p:ext uri="{BB962C8B-B14F-4D97-AF65-F5344CB8AC3E}">
        <p14:creationId xmlns:p14="http://schemas.microsoft.com/office/powerpoint/2010/main" val="17774602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table lists several methods for correcting externalities.</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DC28D73-868A-44D1-899D-DBE0D48BDBC9}" type="slidenum">
              <a:rPr lang="en-US" altLang="en-US"/>
              <a:pPr/>
              <a:t>28</a:t>
            </a:fld>
            <a:endParaRPr lang="en-US" altLang="en-US" dirty="0"/>
          </a:p>
        </p:txBody>
      </p:sp>
    </p:spTree>
    <p:extLst>
      <p:ext uri="{BB962C8B-B14F-4D97-AF65-F5344CB8AC3E}">
        <p14:creationId xmlns:p14="http://schemas.microsoft.com/office/powerpoint/2010/main" val="499199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Reducing pollution and negative externalities is not free. Society must decide how much pollution abatement it wants to “buy”. High costs may mean that totally eliminating pollution may not be desirable. The marginal cost rises as pollution is reduced more and more and at some point the marginal cost is higher than the marginal benefit. Additional actions to reduce pollution will therefore lower society’s well-being because total costs will rise more than total benefits.</a:t>
            </a:r>
          </a:p>
          <a:p>
            <a:r>
              <a:rPr lang="en-US" altLang="en-US" dirty="0"/>
              <a:t>The optimal amount of externality reduction here in this graphical example, pollution abatement, occurs at Q</a:t>
            </a:r>
            <a:r>
              <a:rPr lang="en-US" altLang="en-US" baseline="-25000" dirty="0"/>
              <a:t>1</a:t>
            </a:r>
            <a:r>
              <a:rPr lang="en-US" altLang="en-US" dirty="0"/>
              <a:t>, where society’s marginal cost, MC, and marginal benefit, MB, of reducing the spillover are equal.</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E5587B7-A36A-4DC6-BBE5-466DB74A46B8}" type="slidenum">
              <a:rPr lang="en-US" altLang="en-US"/>
              <a:pPr/>
              <a:t>29</a:t>
            </a:fld>
            <a:endParaRPr lang="en-US" altLang="en-US" dirty="0"/>
          </a:p>
        </p:txBody>
      </p:sp>
    </p:spTree>
    <p:extLst>
      <p:ext uri="{BB962C8B-B14F-4D97-AF65-F5344CB8AC3E}">
        <p14:creationId xmlns:p14="http://schemas.microsoft.com/office/powerpoint/2010/main" val="2255524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Demand-side market failures occur because there are situations when it is impossible to charge all consumers, or any consumers, the price that they are willing to pay. A public fireworks display is an example where people don’t have to pay to enjoy the display. Private firms would be unwilling to produce outdoor displays as it will be impossible to raise enough revenue to cover production costs. Firm can’t prevent people from watching the fireworks if they didn’t pay.</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EACAABB-5AFD-497A-8358-77EEFA59B8C6}" type="slidenum">
              <a:rPr lang="en-US" altLang="en-US"/>
              <a:pPr/>
              <a:t>3</a:t>
            </a:fld>
            <a:endParaRPr lang="en-US" altLang="en-US" dirty="0"/>
          </a:p>
        </p:txBody>
      </p:sp>
    </p:spTree>
    <p:extLst>
      <p:ext uri="{BB962C8B-B14F-4D97-AF65-F5344CB8AC3E}">
        <p14:creationId xmlns:p14="http://schemas.microsoft.com/office/powerpoint/2010/main" val="40445144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Coase theorem suggests that under the right conditions private bargaining can solve externality problems, thus government intervention may not always be necessary. Government can have a role in the economy to correct externalities. The socially optimal amount of externality abatement occurs where society’s marginal cost and marginal benefit of reducing the externality are equal. This is not easy; it is time consuming and costly. There is always the chance that a government failure may occur.</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6555301-A85F-44AC-949A-03EBDA4E28BD}" type="slidenum">
              <a:rPr lang="en-US" altLang="en-US"/>
              <a:pPr/>
              <a:t>30</a:t>
            </a:fld>
            <a:endParaRPr lang="en-US" altLang="en-US" dirty="0"/>
          </a:p>
        </p:txBody>
      </p:sp>
    </p:spTree>
    <p:extLst>
      <p:ext uri="{BB962C8B-B14F-4D97-AF65-F5344CB8AC3E}">
        <p14:creationId xmlns:p14="http://schemas.microsoft.com/office/powerpoint/2010/main" val="6816144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With a cap and trade program, only firms that have purchased permits can pollute. Firms who need to pollute more have the opportunity to buy more pollution rights from other firms who don’t need to pollute as much. This limits the total amount of pollution, but how much each firm emits is based on a market system. The carbon tax is imposed on the basis of how much carbon each ton of coal, gallon of gasoline, or barrel of oil, contains. This tax works by raising the cost of polluting and reducing the consumption and the amount of CO</a:t>
            </a:r>
            <a:r>
              <a:rPr lang="en-US" altLang="en-US" baseline="-25000" dirty="0"/>
              <a:t>2</a:t>
            </a:r>
            <a:r>
              <a:rPr lang="en-US" altLang="en-US" dirty="0"/>
              <a:t>.</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EC4FF77-7656-4C6D-96D1-ED6B87A292CD}" type="slidenum">
              <a:rPr lang="en-US" altLang="en-US"/>
              <a:pPr/>
              <a:t>31</a:t>
            </a:fld>
            <a:endParaRPr lang="en-US" altLang="en-US" dirty="0"/>
          </a:p>
        </p:txBody>
      </p:sp>
    </p:spTree>
    <p:extLst>
      <p:ext uri="{BB962C8B-B14F-4D97-AF65-F5344CB8AC3E}">
        <p14:creationId xmlns:p14="http://schemas.microsoft.com/office/powerpoint/2010/main" val="3665556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Supply-side market failures occur because there are extra costs associated with producing the good, but the extra costs are not reflected in the supply. A coal-burning power plant provides an example of this. The firm running the plant pays for the land, labor, capital, and entrepreneurship that it uses to generate electricity, but it does not pay for the damage resulting from the pollution it releases into the atmosphere.</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F38AD6A-07B6-48FD-A669-CF98E9620210}" type="slidenum">
              <a:rPr lang="en-US" altLang="en-US"/>
              <a:pPr/>
              <a:t>4</a:t>
            </a:fld>
            <a:endParaRPr lang="en-US" altLang="en-US" dirty="0"/>
          </a:p>
        </p:txBody>
      </p:sp>
    </p:spTree>
    <p:extLst>
      <p:ext uri="{BB962C8B-B14F-4D97-AF65-F5344CB8AC3E}">
        <p14:creationId xmlns:p14="http://schemas.microsoft.com/office/powerpoint/2010/main" val="282407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When there aren’t any market failures and demand fully reflects consumers’ willingness to pay and supply reflects all costs, then by producing at equilibrium the market is efficient. The market is producing the amount of output that society desires. An efficient market will maximize benefits to consumers and producers.</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123CA84-1FDE-4D3D-B8EB-202D2A210D63}" type="slidenum">
              <a:rPr lang="en-US" altLang="en-US"/>
              <a:pPr/>
              <a:t>5</a:t>
            </a:fld>
            <a:endParaRPr lang="en-US" altLang="en-US" dirty="0"/>
          </a:p>
        </p:txBody>
      </p:sp>
    </p:spTree>
    <p:extLst>
      <p:ext uri="{BB962C8B-B14F-4D97-AF65-F5344CB8AC3E}">
        <p14:creationId xmlns:p14="http://schemas.microsoft.com/office/powerpoint/2010/main" val="427824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When the consumers’ utility exceeds the price paid, consumer surplus is generated. You received consumer surplus any time you were willing to pay a higher price, but paid a much lower price. Think about buying a new car; if you walk out of the dealership paying $2000 less than the maximum price you were willing to pay, then you have realized a consumer surplus of $2000.</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8CDCB37-0A14-47EB-9A54-87151DF4DEFD}" type="slidenum">
              <a:rPr lang="en-US" altLang="en-US"/>
              <a:pPr/>
              <a:t>6</a:t>
            </a:fld>
            <a:endParaRPr lang="en-US" altLang="en-US" dirty="0"/>
          </a:p>
        </p:txBody>
      </p:sp>
    </p:spTree>
    <p:extLst>
      <p:ext uri="{BB962C8B-B14F-4D97-AF65-F5344CB8AC3E}">
        <p14:creationId xmlns:p14="http://schemas.microsoft.com/office/powerpoint/2010/main" val="3905577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table represents the consumer surplus that each buyer receives. The surplus is just the difference between the price that they were willing to pay and the price that they actually paid. It is assumed that all consumers will pay the equilibrium price for the good. As you can see, not all consumers will have a surplus.</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3CE4C2E-6E55-4B82-AAD1-04136D198BCC}" type="slidenum">
              <a:rPr lang="en-US" altLang="en-US"/>
              <a:pPr/>
              <a:t>7</a:t>
            </a:fld>
            <a:endParaRPr lang="en-US" altLang="en-US" dirty="0"/>
          </a:p>
        </p:txBody>
      </p:sp>
    </p:spTree>
    <p:extLst>
      <p:ext uri="{BB962C8B-B14F-4D97-AF65-F5344CB8AC3E}">
        <p14:creationId xmlns:p14="http://schemas.microsoft.com/office/powerpoint/2010/main" val="448987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dirty="0"/>
              <a:t>Consumer surplus, </a:t>
            </a:r>
            <a:r>
              <a:rPr lang="en-US" altLang="en-US" dirty="0"/>
              <a:t>shown as the green triangle in this graph, is the difference between the maximum prices consumers are willing to pay for a product and the lower equilibrium price, here the equilibrium price is assumed to be $8. For quantity Q</a:t>
            </a:r>
            <a:r>
              <a:rPr lang="en-US" altLang="en-US" baseline="-25000" dirty="0"/>
              <a:t>1</a:t>
            </a:r>
            <a:r>
              <a:rPr lang="en-US" altLang="en-US" dirty="0"/>
              <a:t>, consumers are willing to pay the sum of the amounts represented by the green triangle and the yellow rectangle. Because they need to pay only the amount shown as the yellow rectangle, the green triangle shows consumer surplus.</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061E03A-E896-4639-A3F7-77CE5F2AED40}" type="slidenum">
              <a:rPr lang="en-US" altLang="en-US"/>
              <a:pPr/>
              <a:t>8</a:t>
            </a:fld>
            <a:endParaRPr lang="en-US" altLang="en-US" dirty="0"/>
          </a:p>
        </p:txBody>
      </p:sp>
    </p:spTree>
    <p:extLst>
      <p:ext uri="{BB962C8B-B14F-4D97-AF65-F5344CB8AC3E}">
        <p14:creationId xmlns:p14="http://schemas.microsoft.com/office/powerpoint/2010/main" val="1841933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When producers receive a price greater than their marginal cost, producer surplus is created. Think about being the seller of a car; you probably have an idea of the lowest possible price that you will accept. If you receive a price that is higher than this lowest possible price, then you have received an extra benefit that is called your producer surplus.</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B271903-70BA-4809-8FE8-6A9A741EB7CC}" type="slidenum">
              <a:rPr lang="en-US" altLang="en-US"/>
              <a:pPr/>
              <a:t>9</a:t>
            </a:fld>
            <a:endParaRPr lang="en-US" altLang="en-US" dirty="0"/>
          </a:p>
        </p:txBody>
      </p:sp>
    </p:spTree>
    <p:extLst>
      <p:ext uri="{BB962C8B-B14F-4D97-AF65-F5344CB8AC3E}">
        <p14:creationId xmlns:p14="http://schemas.microsoft.com/office/powerpoint/2010/main" val="3088739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BCB0E250-A515-4121-B152-D83D447CA4AA}"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82392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AE0FA387-22D2-4777-B100-D9C5191E5A91}"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563411341"/>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AF26601A-928E-4DF2-9F54-E7913C3B8113}"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98179005"/>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a:defRPr smtClean="0">
                <a:ea typeface="MS PGothic" panose="020B0600070205080204" pitchFamily="34" charset="-128"/>
              </a:defRPr>
            </a:lvl1pPr>
          </a:lstStyle>
          <a:p>
            <a:pPr>
              <a:defRPr/>
            </a:pPr>
            <a:fld id="{642B2F84-2205-4877-82DF-141A6A805301}" type="datetimeFigureOut">
              <a:rPr lang="en-US" altLang="en-US"/>
              <a:pPr>
                <a:defRPr/>
              </a:pPr>
              <a:t>5/4/2017</a:t>
            </a:fld>
            <a:endParaRPr lang="en-US" altLang="en-US" dirty="0"/>
          </a:p>
        </p:txBody>
      </p:sp>
      <p:sp>
        <p:nvSpPr>
          <p:cNvPr id="5" name="Footer Placeholder 4"/>
          <p:cNvSpPr>
            <a:spLocks noGrp="1"/>
          </p:cNvSpPr>
          <p:nvPr>
            <p:ph type="ftr" sz="quarter" idx="11"/>
          </p:nvPr>
        </p:nvSpPr>
        <p:spPr/>
        <p:txBody>
          <a:bodyPr rtlCol="0"/>
          <a:lstStyle>
            <a:lvl1pPr>
              <a:defRPr>
                <a:latin typeface="Calibri" panose="020F050202020403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4220613C-B06F-4BDF-9172-8F9B68C206B1}" type="slidenum">
              <a:rPr lang="en-US" altLang="en-US"/>
              <a:pPr>
                <a:defRPr/>
              </a:pPr>
              <a:t>‹#›</a:t>
            </a:fld>
            <a:endParaRPr lang="en-US" altLang="en-US" dirty="0"/>
          </a:p>
        </p:txBody>
      </p:sp>
      <p:sp>
        <p:nvSpPr>
          <p:cNvPr id="7"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4-</a:t>
            </a:r>
            <a:fld id="{1C1B0B30-70F3-4955-AD1C-510297529961}"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Tree>
    <p:extLst>
      <p:ext uri="{BB962C8B-B14F-4D97-AF65-F5344CB8AC3E}">
        <p14:creationId xmlns:p14="http://schemas.microsoft.com/office/powerpoint/2010/main" val="1785042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94BB8985-C596-4B43-BE1E-35433DF83018}"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357438562"/>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D48A7B0A-27F9-4DE7-8EF7-0B2D768F18E1}"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4111624449"/>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964C91D8-502B-4161-B2A4-7B04FE6A1A4D}"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9"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454950652"/>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83EC66C4-5EC4-45DA-8852-6B0D6D7ABB94}"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5"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60380070"/>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7CCDA0B-022E-4F00-8EDB-8EDCF8212048}"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4"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492155416"/>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AA37B972-EDDD-4801-A1A8-A8B44727CB4A}"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6"/>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50608378"/>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386583C5-D93A-449C-A437-2BCB9FCDADFD}"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233237565"/>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smtClean="0">
                <a:solidFill>
                  <a:srgbClr val="FFFFFF"/>
                </a:solidFill>
              </a:defRPr>
            </a:lvl1pPr>
          </a:lstStyle>
          <a:p>
            <a:pPr>
              <a:defRPr/>
            </a:pPr>
            <a:fld id="{02FE9799-E02C-4F1E-8F9A-2EADCD135C28}"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chemeClr val="bg2"/>
                </a:solidFill>
              </a:defRPr>
            </a:lvl1pPr>
          </a:lstStyle>
          <a:p>
            <a:pPr>
              <a:defRPr/>
            </a:pPr>
            <a:r>
              <a:rPr lang="en-US" altLang="en-US" dirty="0"/>
              <a:t>Copyright © 2015 by McGraw-Hill Education. All rights reserved.</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hangingPunct="1">
              <a:defRPr sz="1200">
                <a:solidFill>
                  <a:schemeClr val="bg2"/>
                </a:solidFill>
                <a:latin typeface="Calibri" panose="020F0502020204030204" pitchFamily="34" charset="0"/>
                <a:ea typeface="+mn-ea"/>
                <a:cs typeface="Arial" panose="020B0604020202020204" pitchFamily="34" charset="0"/>
              </a:defRPr>
            </a:lvl1pPr>
          </a:lstStyle>
          <a:p>
            <a:pPr>
              <a:defRPr/>
            </a:pPr>
            <a:r>
              <a:rPr lang="en-US" dirty="0"/>
              <a:t>McGraw-Hill/Irwin</a:t>
            </a:r>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816" r:id="rId1"/>
    <p:sldLayoutId id="214748382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sldNum="0" hdr="0"/>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eaLnBrk="1" fontAlgn="auto" hangingPunct="1">
              <a:spcAft>
                <a:spcPts val="0"/>
              </a:spcAft>
              <a:defRPr/>
            </a:pPr>
            <a:r>
              <a:rPr lang="en-US" altLang="en-US" dirty="0">
                <a:ea typeface="+mj-ea"/>
              </a:rPr>
              <a:t>Chapter 4</a:t>
            </a:r>
          </a:p>
        </p:txBody>
      </p:sp>
      <p:sp>
        <p:nvSpPr>
          <p:cNvPr id="4099" name="Subtitle 2"/>
          <p:cNvSpPr>
            <a:spLocks noGrp="1"/>
          </p:cNvSpPr>
          <p:nvPr>
            <p:ph type="subTitle" idx="1"/>
          </p:nvPr>
        </p:nvSpPr>
        <p:spPr/>
        <p:txBody>
          <a:bodyPr rtlCol="0">
            <a:noAutofit/>
          </a:bodyPr>
          <a:lstStyle/>
          <a:p>
            <a:pPr eaLnBrk="1" fontAlgn="auto" hangingPunct="1">
              <a:spcAft>
                <a:spcPts val="0"/>
              </a:spcAft>
              <a:defRPr/>
            </a:pPr>
            <a:r>
              <a:rPr lang="en-US" altLang="en-US" sz="3600" dirty="0">
                <a:latin typeface="+mj-lt"/>
                <a:ea typeface="+mn-ea"/>
              </a:rPr>
              <a:t>Market Failures: Public Goods and Externalities</a:t>
            </a:r>
          </a:p>
        </p:txBody>
      </p:sp>
      <p:pic>
        <p:nvPicPr>
          <p:cNvPr id="4" name="Picture 3"/>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en-US" altLang="en-US" dirty="0">
                <a:ea typeface="+mj-ea"/>
              </a:rPr>
              <a:t>Producer Surplus Continued</a:t>
            </a:r>
          </a:p>
        </p:txBody>
      </p:sp>
      <p:sp>
        <p:nvSpPr>
          <p:cNvPr id="22531"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graphicFrame>
        <p:nvGraphicFramePr>
          <p:cNvPr id="5" name="Table 4"/>
          <p:cNvGraphicFramePr>
            <a:graphicFrameLocks noGrp="1"/>
          </p:cNvGraphicFramePr>
          <p:nvPr>
            <p:extLst>
              <p:ext uri="{D42A27DB-BD31-4B8C-83A1-F6EECF244321}">
                <p14:modId xmlns:p14="http://schemas.microsoft.com/office/powerpoint/2010/main" val="2306326204"/>
              </p:ext>
            </p:extLst>
          </p:nvPr>
        </p:nvGraphicFramePr>
        <p:xfrm>
          <a:off x="762000" y="1752598"/>
          <a:ext cx="7277100" cy="4152903"/>
        </p:xfrm>
        <a:graphic>
          <a:graphicData uri="http://schemas.openxmlformats.org/drawingml/2006/table">
            <a:tbl>
              <a:tblPr firstRow="1"/>
              <a:tblGrid>
                <a:gridCol w="1819275">
                  <a:extLst>
                    <a:ext uri="{9D8B030D-6E8A-4147-A177-3AD203B41FA5}">
                      <a16:colId xmlns:a16="http://schemas.microsoft.com/office/drawing/2014/main" xmlns="" val="20000"/>
                    </a:ext>
                  </a:extLst>
                </a:gridCol>
                <a:gridCol w="1819275">
                  <a:extLst>
                    <a:ext uri="{9D8B030D-6E8A-4147-A177-3AD203B41FA5}">
                      <a16:colId xmlns:a16="http://schemas.microsoft.com/office/drawing/2014/main" xmlns="" val="20001"/>
                    </a:ext>
                  </a:extLst>
                </a:gridCol>
                <a:gridCol w="1819275">
                  <a:extLst>
                    <a:ext uri="{9D8B030D-6E8A-4147-A177-3AD203B41FA5}">
                      <a16:colId xmlns:a16="http://schemas.microsoft.com/office/drawing/2014/main" xmlns="" val="20002"/>
                    </a:ext>
                  </a:extLst>
                </a:gridCol>
                <a:gridCol w="1819275">
                  <a:extLst>
                    <a:ext uri="{9D8B030D-6E8A-4147-A177-3AD203B41FA5}">
                      <a16:colId xmlns:a16="http://schemas.microsoft.com/office/drawing/2014/main" xmlns="" val="20003"/>
                    </a:ext>
                  </a:extLst>
                </a:gridCol>
              </a:tblGrid>
              <a:tr h="372582">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Producer Surplus</a:t>
                      </a:r>
                    </a:p>
                  </a:txBody>
                  <a:tcPr marT="45713" marB="45713"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B0CCB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3161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Person</a:t>
                      </a:r>
                    </a:p>
                  </a:txBody>
                  <a:tcPr marT="45713" marB="4571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Minimum Acceptable Price</a:t>
                      </a:r>
                    </a:p>
                  </a:txBody>
                  <a:tcPr marT="45713" marB="4571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Actual Price (Equilibrium Price)</a:t>
                      </a:r>
                    </a:p>
                  </a:txBody>
                  <a:tcPr marT="45713" marB="4571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Producer Surplus</a:t>
                      </a:r>
                    </a:p>
                  </a:txBody>
                  <a:tcPr marT="45713" marB="4571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r h="4106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Carlos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$3</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$5 (=$8 - $3)</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2"/>
                  </a:ext>
                </a:extLst>
              </a:tr>
              <a:tr h="4106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Courtney</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4</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4 (=$8 - $4)</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3"/>
                  </a:ext>
                </a:extLst>
              </a:tr>
              <a:tr h="4106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Chuck</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5</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3 (=$8 - $5)</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4"/>
                  </a:ext>
                </a:extLst>
              </a:tr>
              <a:tr h="4106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Cindy</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6</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2 (=$8 - $6)</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5"/>
                  </a:ext>
                </a:extLst>
              </a:tr>
              <a:tr h="4106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Craig</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7</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1 (=$8 - $7)</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6"/>
                  </a:ext>
                </a:extLst>
              </a:tr>
              <a:tr h="4106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Chad</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0 (=$8 - $8)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altLang="en-US" dirty="0">
                <a:ea typeface="+mj-ea"/>
              </a:rPr>
              <a:t>Producer Surplus Concluded</a:t>
            </a:r>
          </a:p>
        </p:txBody>
      </p:sp>
      <p:sp>
        <p:nvSpPr>
          <p:cNvPr id="24579"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grpSp>
        <p:nvGrpSpPr>
          <p:cNvPr id="5" name="Group 30"/>
          <p:cNvGrpSpPr>
            <a:grpSpLocks/>
          </p:cNvGrpSpPr>
          <p:nvPr/>
        </p:nvGrpSpPr>
        <p:grpSpPr bwMode="auto">
          <a:xfrm>
            <a:off x="1506538" y="1751013"/>
            <a:ext cx="6024562" cy="4497387"/>
            <a:chOff x="1226597" y="1475277"/>
            <a:chExt cx="6025369" cy="4497808"/>
          </a:xfrm>
        </p:grpSpPr>
        <p:pic>
          <p:nvPicPr>
            <p:cNvPr id="24595" name="Picture 21"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807" y="1475277"/>
              <a:ext cx="5221159" cy="393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26"/>
            <p:cNvGrpSpPr>
              <a:grpSpLocks noChangeAspect="1"/>
            </p:cNvGrpSpPr>
            <p:nvPr/>
          </p:nvGrpSpPr>
          <p:grpSpPr bwMode="auto">
            <a:xfrm>
              <a:off x="1226597" y="1517426"/>
              <a:ext cx="6012404" cy="4455659"/>
              <a:chOff x="3323" y="1576"/>
              <a:chExt cx="2191" cy="1885"/>
            </a:xfrm>
            <a:noFill/>
          </p:grpSpPr>
          <p:sp>
            <p:nvSpPr>
              <p:cNvPr id="8" name="Rectangle 5"/>
              <p:cNvSpPr>
                <a:spLocks noChangeArrowheads="1"/>
              </p:cNvSpPr>
              <p:nvPr/>
            </p:nvSpPr>
            <p:spPr bwMode="auto">
              <a:xfrm>
                <a:off x="3642" y="1576"/>
                <a:ext cx="1872" cy="1577"/>
              </a:xfrm>
              <a:prstGeom prst="rect">
                <a:avLst/>
              </a:prstGeom>
              <a:grp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sp>
            <p:nvSpPr>
              <p:cNvPr id="9" name="Text Box 9"/>
              <p:cNvSpPr txBox="1">
                <a:spLocks noChangeArrowheads="1"/>
              </p:cNvSpPr>
              <p:nvPr/>
            </p:nvSpPr>
            <p:spPr bwMode="auto">
              <a:xfrm rot="16200000">
                <a:off x="3029" y="2312"/>
                <a:ext cx="733" cy="146"/>
              </a:xfrm>
              <a:prstGeom prst="rect">
                <a:avLst/>
              </a:prstGeom>
              <a:grpFill/>
              <a:ln w="9525">
                <a:noFill/>
                <a:miter lim="800000"/>
                <a:headEnd/>
                <a:tailEnd/>
              </a:ln>
            </p:spPr>
            <p:txBody>
              <a:bodyPr wrap="none">
                <a:spAutoFit/>
              </a:bodyPr>
              <a:lstStyle/>
              <a:p>
                <a:pPr eaLnBrk="1" hangingPunct="1">
                  <a:defRPr/>
                </a:pPr>
                <a:r>
                  <a:rPr lang="en-US" sz="2000" b="1" dirty="0">
                    <a:latin typeface="+mn-lt"/>
                    <a:ea typeface="+mn-ea"/>
                    <a:cs typeface="Arial" charset="0"/>
                  </a:rPr>
                  <a:t>Price (per bag)</a:t>
                </a:r>
              </a:p>
            </p:txBody>
          </p:sp>
          <p:sp>
            <p:nvSpPr>
              <p:cNvPr id="10" name="Text Box 11"/>
              <p:cNvSpPr txBox="1">
                <a:spLocks noChangeArrowheads="1"/>
              </p:cNvSpPr>
              <p:nvPr/>
            </p:nvSpPr>
            <p:spPr bwMode="auto">
              <a:xfrm>
                <a:off x="4051" y="3292"/>
                <a:ext cx="666" cy="169"/>
              </a:xfrm>
              <a:prstGeom prst="rect">
                <a:avLst/>
              </a:prstGeom>
              <a:grpFill/>
              <a:ln w="9525">
                <a:noFill/>
                <a:miter lim="800000"/>
                <a:headEnd/>
                <a:tailEnd/>
              </a:ln>
            </p:spPr>
            <p:txBody>
              <a:bodyPr wrap="none">
                <a:spAutoFit/>
              </a:bodyPr>
              <a:lstStyle/>
              <a:p>
                <a:pPr eaLnBrk="1" hangingPunct="1">
                  <a:defRPr/>
                </a:pPr>
                <a:r>
                  <a:rPr lang="en-US" sz="2000" b="1" dirty="0">
                    <a:latin typeface="+mn-lt"/>
                    <a:ea typeface="+mn-ea"/>
                    <a:cs typeface="Arial" charset="0"/>
                  </a:rPr>
                  <a:t>Quantity (bags)</a:t>
                </a:r>
              </a:p>
            </p:txBody>
          </p:sp>
        </p:grpSp>
      </p:grpSp>
      <p:sp>
        <p:nvSpPr>
          <p:cNvPr id="11" name="Text Box 20"/>
          <p:cNvSpPr txBox="1">
            <a:spLocks noChangeAspect="1" noChangeArrowheads="1"/>
          </p:cNvSpPr>
          <p:nvPr/>
        </p:nvSpPr>
        <p:spPr bwMode="auto">
          <a:xfrm>
            <a:off x="5445125" y="2286000"/>
            <a:ext cx="422275"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S</a:t>
            </a:r>
          </a:p>
        </p:txBody>
      </p:sp>
      <p:grpSp>
        <p:nvGrpSpPr>
          <p:cNvPr id="12" name="Group 31"/>
          <p:cNvGrpSpPr>
            <a:grpSpLocks/>
          </p:cNvGrpSpPr>
          <p:nvPr/>
        </p:nvGrpSpPr>
        <p:grpSpPr bwMode="auto">
          <a:xfrm>
            <a:off x="1879600" y="3400425"/>
            <a:ext cx="2794000" cy="2481263"/>
            <a:chOff x="1600200" y="3124200"/>
            <a:chExt cx="2794309" cy="2481414"/>
          </a:xfrm>
        </p:grpSpPr>
        <p:sp>
          <p:nvSpPr>
            <p:cNvPr id="14353" name="Text Box 25"/>
            <p:cNvSpPr txBox="1">
              <a:spLocks noChangeAspect="1" noChangeArrowheads="1"/>
            </p:cNvSpPr>
            <p:nvPr/>
          </p:nvSpPr>
          <p:spPr bwMode="auto">
            <a:xfrm>
              <a:off x="3886453" y="5205540"/>
              <a:ext cx="508056" cy="400074"/>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Q</a:t>
              </a:r>
              <a:r>
                <a:rPr lang="en-US" sz="2000" b="1" baseline="-25000" dirty="0">
                  <a:latin typeface="+mn-lt"/>
                  <a:ea typeface="+mn-ea"/>
                </a:rPr>
                <a:t>1</a:t>
              </a:r>
            </a:p>
          </p:txBody>
        </p:sp>
        <p:sp>
          <p:nvSpPr>
            <p:cNvPr id="14354" name="Text Box 15"/>
            <p:cNvSpPr txBox="1">
              <a:spLocks noChangeAspect="1" noChangeArrowheads="1"/>
            </p:cNvSpPr>
            <p:nvPr/>
          </p:nvSpPr>
          <p:spPr bwMode="auto">
            <a:xfrm>
              <a:off x="1600200" y="3124200"/>
              <a:ext cx="520758" cy="400074"/>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P</a:t>
              </a:r>
              <a:r>
                <a:rPr lang="en-US" sz="2000" b="1" baseline="-25000" dirty="0">
                  <a:latin typeface="+mn-lt"/>
                  <a:ea typeface="+mn-ea"/>
                </a:rPr>
                <a:t>1</a:t>
              </a:r>
            </a:p>
          </p:txBody>
        </p:sp>
      </p:grpSp>
      <p:grpSp>
        <p:nvGrpSpPr>
          <p:cNvPr id="15" name="Group 32"/>
          <p:cNvGrpSpPr>
            <a:grpSpLocks/>
          </p:cNvGrpSpPr>
          <p:nvPr/>
        </p:nvGrpSpPr>
        <p:grpSpPr bwMode="auto">
          <a:xfrm>
            <a:off x="4546600" y="3705225"/>
            <a:ext cx="2243138" cy="708025"/>
            <a:chOff x="4267201" y="3429000"/>
            <a:chExt cx="2243304" cy="707886"/>
          </a:xfrm>
        </p:grpSpPr>
        <p:sp>
          <p:nvSpPr>
            <p:cNvPr id="16" name="TextBox 41"/>
            <p:cNvSpPr txBox="1">
              <a:spLocks noChangeAspect="1" noChangeArrowheads="1"/>
            </p:cNvSpPr>
            <p:nvPr/>
          </p:nvSpPr>
          <p:spPr bwMode="auto">
            <a:xfrm>
              <a:off x="4876846" y="3429000"/>
              <a:ext cx="1633659" cy="707886"/>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Equilibrium price = $8</a:t>
              </a:r>
            </a:p>
          </p:txBody>
        </p:sp>
        <p:cxnSp>
          <p:nvCxnSpPr>
            <p:cNvPr id="17" name="Straight Connector 16"/>
            <p:cNvCxnSpPr>
              <a:cxnSpLocks noChangeAspect="1"/>
            </p:cNvCxnSpPr>
            <p:nvPr/>
          </p:nvCxnSpPr>
          <p:spPr>
            <a:xfrm rot="10800000">
              <a:off x="4267201" y="3429000"/>
              <a:ext cx="481049" cy="171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2336800" y="3629025"/>
            <a:ext cx="2057400" cy="1905000"/>
          </a:xfrm>
          <a:prstGeom prst="rect">
            <a:avLst/>
          </a:prstGeom>
          <a:solidFill>
            <a:srgbClr val="FFFF99">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9" name="Freeform 37"/>
          <p:cNvSpPr>
            <a:spLocks noChangeAspect="1"/>
          </p:cNvSpPr>
          <p:nvPr/>
        </p:nvSpPr>
        <p:spPr bwMode="auto">
          <a:xfrm rot="60000" flipV="1">
            <a:off x="2352675" y="3613150"/>
            <a:ext cx="2065338" cy="1905000"/>
          </a:xfrm>
          <a:custGeom>
            <a:avLst/>
            <a:gdLst>
              <a:gd name="T0" fmla="*/ 0 w 981"/>
              <a:gd name="T1" fmla="*/ 2147483646 h 905"/>
              <a:gd name="T2" fmla="*/ 0 w 981"/>
              <a:gd name="T3" fmla="*/ 0 h 905"/>
              <a:gd name="T4" fmla="*/ 2147483646 w 981"/>
              <a:gd name="T5" fmla="*/ 2147483646 h 905"/>
              <a:gd name="T6" fmla="*/ 0 w 981"/>
              <a:gd name="T7" fmla="*/ 2147483646 h 905"/>
              <a:gd name="T8" fmla="*/ 0 60000 65536"/>
              <a:gd name="T9" fmla="*/ 0 60000 65536"/>
              <a:gd name="T10" fmla="*/ 0 60000 65536"/>
              <a:gd name="T11" fmla="*/ 0 60000 65536"/>
              <a:gd name="T12" fmla="*/ 0 w 981"/>
              <a:gd name="T13" fmla="*/ 0 h 905"/>
              <a:gd name="T14" fmla="*/ 981 w 981"/>
              <a:gd name="T15" fmla="*/ 905 h 905"/>
            </a:gdLst>
            <a:ahLst/>
            <a:cxnLst>
              <a:cxn ang="T8">
                <a:pos x="T0" y="T1"/>
              </a:cxn>
              <a:cxn ang="T9">
                <a:pos x="T2" y="T3"/>
              </a:cxn>
              <a:cxn ang="T10">
                <a:pos x="T4" y="T5"/>
              </a:cxn>
              <a:cxn ang="T11">
                <a:pos x="T6" y="T7"/>
              </a:cxn>
            </a:cxnLst>
            <a:rect l="T12" t="T13" r="T14" b="T15"/>
            <a:pathLst>
              <a:path w="981" h="905">
                <a:moveTo>
                  <a:pt x="0" y="905"/>
                </a:moveTo>
                <a:lnTo>
                  <a:pt x="0" y="0"/>
                </a:lnTo>
                <a:lnTo>
                  <a:pt x="981" y="905"/>
                </a:lnTo>
                <a:lnTo>
                  <a:pt x="0" y="905"/>
                </a:lnTo>
                <a:close/>
              </a:path>
            </a:pathLst>
          </a:custGeom>
          <a:solidFill>
            <a:srgbClr val="99CCFF">
              <a:alpha val="83920"/>
            </a:srgbClr>
          </a:solidFill>
          <a:ln w="9525">
            <a:solidFill>
              <a:schemeClr val="tx1"/>
            </a:solidFill>
            <a:round/>
            <a:headEnd/>
            <a:tailEnd/>
          </a:ln>
        </p:spPr>
        <p:txBody>
          <a:bodyPr rot="10800000"/>
          <a:lstStyle/>
          <a:p>
            <a:endParaRPr lang="en-US" dirty="0"/>
          </a:p>
        </p:txBody>
      </p:sp>
      <p:sp>
        <p:nvSpPr>
          <p:cNvPr id="20" name="Line 19"/>
          <p:cNvSpPr>
            <a:spLocks noChangeAspect="1" noChangeShapeType="1"/>
          </p:cNvSpPr>
          <p:nvPr/>
        </p:nvSpPr>
        <p:spPr bwMode="auto">
          <a:xfrm rot="5700000">
            <a:off x="2361406" y="2563020"/>
            <a:ext cx="3146425" cy="2932112"/>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 name="Oval 22"/>
          <p:cNvSpPr>
            <a:spLocks noChangeAspect="1" noChangeArrowheads="1"/>
          </p:cNvSpPr>
          <p:nvPr/>
        </p:nvSpPr>
        <p:spPr bwMode="auto">
          <a:xfrm>
            <a:off x="4292600" y="3552825"/>
            <a:ext cx="177800" cy="177800"/>
          </a:xfrm>
          <a:prstGeom prst="ellipse">
            <a:avLst/>
          </a:prstGeom>
          <a:solidFill>
            <a:schemeClr val="bg1"/>
          </a:solidFill>
          <a:ln w="12700">
            <a:solidFill>
              <a:schemeClr val="tx1"/>
            </a:solidFill>
            <a:round/>
            <a:headEnd/>
            <a:tailEnd/>
          </a:ln>
        </p:spPr>
        <p:txBody>
          <a:bodyPr wrap="none" anchor="ctr"/>
          <a:lstStyle/>
          <a:p>
            <a:pPr eaLnBrk="1" hangingPunct="1">
              <a:defRPr/>
            </a:pPr>
            <a:endParaRPr lang="en-US" dirty="0">
              <a:ln w="12700">
                <a:solidFill>
                  <a:schemeClr val="tx1"/>
                </a:solidFill>
              </a:ln>
              <a:latin typeface="Arial" charset="0"/>
              <a:ea typeface="+mn-ea"/>
              <a:cs typeface="Arial" charset="0"/>
            </a:endParaRPr>
          </a:p>
        </p:txBody>
      </p:sp>
      <p:grpSp>
        <p:nvGrpSpPr>
          <p:cNvPr id="22" name="Group 33"/>
          <p:cNvGrpSpPr>
            <a:grpSpLocks/>
          </p:cNvGrpSpPr>
          <p:nvPr/>
        </p:nvGrpSpPr>
        <p:grpSpPr bwMode="auto">
          <a:xfrm>
            <a:off x="3022600" y="2333625"/>
            <a:ext cx="1785938" cy="1371600"/>
            <a:chOff x="2743200" y="2057400"/>
            <a:chExt cx="1786105" cy="1371600"/>
          </a:xfrm>
        </p:grpSpPr>
        <p:sp>
          <p:nvSpPr>
            <p:cNvPr id="23" name="TextBox 41"/>
            <p:cNvSpPr txBox="1">
              <a:spLocks noChangeAspect="1" noChangeArrowheads="1"/>
            </p:cNvSpPr>
            <p:nvPr/>
          </p:nvSpPr>
          <p:spPr bwMode="auto">
            <a:xfrm>
              <a:off x="2895614" y="2057400"/>
              <a:ext cx="1633691" cy="708025"/>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Producer surplus</a:t>
              </a:r>
            </a:p>
          </p:txBody>
        </p:sp>
        <p:cxnSp>
          <p:nvCxnSpPr>
            <p:cNvPr id="24" name="Straight Connector 23"/>
            <p:cNvCxnSpPr/>
            <p:nvPr/>
          </p:nvCxnSpPr>
          <p:spPr>
            <a:xfrm rot="5400000">
              <a:off x="2667021" y="2895579"/>
              <a:ext cx="609600" cy="45724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4"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down)">
                                      <p:cBhvr>
                                        <p:cTn id="12" dur="1000"/>
                                        <p:tgtEl>
                                          <p:spTgt spid="20"/>
                                        </p:tgtEl>
                                      </p:cBhvr>
                                    </p:animEffect>
                                  </p:childTnLst>
                                </p:cTn>
                              </p:par>
                            </p:childTnLst>
                          </p:cTn>
                        </p:par>
                        <p:par>
                          <p:cTn id="13" fill="hold" nodeType="afterGroup">
                            <p:stCondLst>
                              <p:cond delay="2000"/>
                            </p:stCondLst>
                            <p:childTnLst>
                              <p:par>
                                <p:cTn id="14" presetID="2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1000"/>
                                        <p:tgtEl>
                                          <p:spTgt spid="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down)">
                                      <p:cBhvr>
                                        <p:cTn id="21" dur="1000"/>
                                        <p:tgtEl>
                                          <p:spTgt spid="21"/>
                                        </p:tgtEl>
                                      </p:cBhvr>
                                    </p:animEffect>
                                  </p:childTnLst>
                                </p:cTn>
                              </p:par>
                            </p:childTnLst>
                          </p:cTn>
                        </p:par>
                        <p:par>
                          <p:cTn id="22" fill="hold" nodeType="afterGroup">
                            <p:stCondLst>
                              <p:cond delay="1000"/>
                            </p:stCondLst>
                            <p:childTnLst>
                              <p:par>
                                <p:cTn id="23" presetID="22" presetClass="entr" presetSubtype="4"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1000"/>
                                        <p:tgtEl>
                                          <p:spTgt spid="12"/>
                                        </p:tgtEl>
                                      </p:cBhvr>
                                    </p:animEffect>
                                  </p:childTnLst>
                                </p:cTn>
                              </p:par>
                            </p:childTnLst>
                          </p:cTn>
                        </p:par>
                        <p:par>
                          <p:cTn id="26" fill="hold" nodeType="afterGroup">
                            <p:stCondLst>
                              <p:cond delay="2000"/>
                            </p:stCondLst>
                            <p:childTnLst>
                              <p:par>
                                <p:cTn id="27" presetID="22" presetClass="entr" presetSubtype="4"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down)">
                                      <p:cBhvr>
                                        <p:cTn id="29" dur="1000"/>
                                        <p:tgtEl>
                                          <p:spTgt spid="15"/>
                                        </p:tgtEl>
                                      </p:cBhvr>
                                    </p:animEffect>
                                  </p:childTnLst>
                                </p:cTn>
                              </p:par>
                            </p:childTnLst>
                          </p:cTn>
                        </p:par>
                        <p:par>
                          <p:cTn id="30" fill="hold" nodeType="afterGroup">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1000"/>
                                        <p:tgtEl>
                                          <p:spTgt spid="18"/>
                                        </p:tgtEl>
                                      </p:cBhvr>
                                    </p:animEffect>
                                  </p:childTnLst>
                                </p:cTn>
                              </p:par>
                            </p:childTnLst>
                          </p:cTn>
                        </p:par>
                        <p:par>
                          <p:cTn id="34" fill="hold" nodeType="afterGroup">
                            <p:stCondLst>
                              <p:cond delay="4000"/>
                            </p:stCondLst>
                            <p:childTnLst>
                              <p:par>
                                <p:cTn id="35" presetID="22" presetClass="entr" presetSubtype="4"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1000"/>
                                        <p:tgtEl>
                                          <p:spTgt spid="19"/>
                                        </p:tgtEl>
                                      </p:cBhvr>
                                    </p:animEffect>
                                  </p:childTnLst>
                                </p:cTn>
                              </p:par>
                            </p:childTnLst>
                          </p:cTn>
                        </p:par>
                        <p:par>
                          <p:cTn id="38" fill="hold" nodeType="afterGroup">
                            <p:stCondLst>
                              <p:cond delay="5000"/>
                            </p:stCondLst>
                            <p:childTnLst>
                              <p:par>
                                <p:cTn id="39" presetID="22" presetClass="entr" presetSubtype="4"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down)">
                                      <p:cBhvr>
                                        <p:cTn id="41"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en-US" altLang="en-US" dirty="0">
                <a:ea typeface="+mj-ea"/>
              </a:rPr>
              <a:t>Efficiency Revisited</a:t>
            </a:r>
          </a:p>
        </p:txBody>
      </p:sp>
      <p:sp>
        <p:nvSpPr>
          <p:cNvPr id="26627"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grpSp>
        <p:nvGrpSpPr>
          <p:cNvPr id="5" name="Group 35"/>
          <p:cNvGrpSpPr>
            <a:grpSpLocks/>
          </p:cNvGrpSpPr>
          <p:nvPr/>
        </p:nvGrpSpPr>
        <p:grpSpPr bwMode="auto">
          <a:xfrm>
            <a:off x="1503363" y="1865313"/>
            <a:ext cx="5943600" cy="4460875"/>
            <a:chOff x="1503928" y="1598678"/>
            <a:chExt cx="5943431" cy="4460647"/>
          </a:xfrm>
        </p:grpSpPr>
        <p:pic>
          <p:nvPicPr>
            <p:cNvPr id="26644" name="Picture 22"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808" y="1598678"/>
              <a:ext cx="5035551" cy="3776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26"/>
            <p:cNvGrpSpPr>
              <a:grpSpLocks noChangeAspect="1"/>
            </p:cNvGrpSpPr>
            <p:nvPr/>
          </p:nvGrpSpPr>
          <p:grpSpPr bwMode="auto">
            <a:xfrm>
              <a:off x="1503928" y="1600200"/>
              <a:ext cx="5893945" cy="4459125"/>
              <a:chOff x="3287" y="1576"/>
              <a:chExt cx="2227" cy="1956"/>
            </a:xfrm>
            <a:noFill/>
          </p:grpSpPr>
          <p:sp>
            <p:nvSpPr>
              <p:cNvPr id="8" name="Rectangle 5"/>
              <p:cNvSpPr>
                <a:spLocks noChangeArrowheads="1"/>
              </p:cNvSpPr>
              <p:nvPr/>
            </p:nvSpPr>
            <p:spPr bwMode="auto">
              <a:xfrm>
                <a:off x="3642" y="1576"/>
                <a:ext cx="1872" cy="1577"/>
              </a:xfrm>
              <a:prstGeom prst="rect">
                <a:avLst/>
              </a:prstGeom>
              <a:grp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sp>
            <p:nvSpPr>
              <p:cNvPr id="9" name="Text Box 9"/>
              <p:cNvSpPr txBox="1">
                <a:spLocks noChangeArrowheads="1"/>
              </p:cNvSpPr>
              <p:nvPr/>
            </p:nvSpPr>
            <p:spPr bwMode="auto">
              <a:xfrm rot="16200000">
                <a:off x="2983" y="2328"/>
                <a:ext cx="760" cy="151"/>
              </a:xfrm>
              <a:prstGeom prst="rect">
                <a:avLst/>
              </a:prstGeom>
              <a:grpFill/>
              <a:ln w="9525">
                <a:noFill/>
                <a:miter lim="800000"/>
                <a:headEnd/>
                <a:tailEnd/>
              </a:ln>
            </p:spPr>
            <p:txBody>
              <a:bodyPr wrap="none">
                <a:spAutoFit/>
              </a:bodyPr>
              <a:lstStyle/>
              <a:p>
                <a:pPr eaLnBrk="1" hangingPunct="1">
                  <a:defRPr/>
                </a:pPr>
                <a:r>
                  <a:rPr lang="en-US" sz="2000" b="1" dirty="0">
                    <a:latin typeface="+mn-lt"/>
                    <a:ea typeface="+mn-ea"/>
                    <a:cs typeface="Arial" charset="0"/>
                  </a:rPr>
                  <a:t>Price (per bag)</a:t>
                </a:r>
              </a:p>
            </p:txBody>
          </p:sp>
          <p:sp>
            <p:nvSpPr>
              <p:cNvPr id="10" name="Text Box 11"/>
              <p:cNvSpPr txBox="1">
                <a:spLocks noChangeArrowheads="1"/>
              </p:cNvSpPr>
              <p:nvPr/>
            </p:nvSpPr>
            <p:spPr bwMode="auto">
              <a:xfrm>
                <a:off x="4014" y="3356"/>
                <a:ext cx="691" cy="176"/>
              </a:xfrm>
              <a:prstGeom prst="rect">
                <a:avLst/>
              </a:prstGeom>
              <a:grpFill/>
              <a:ln w="9525">
                <a:noFill/>
                <a:miter lim="800000"/>
                <a:headEnd/>
                <a:tailEnd/>
              </a:ln>
            </p:spPr>
            <p:txBody>
              <a:bodyPr wrap="none">
                <a:spAutoFit/>
              </a:bodyPr>
              <a:lstStyle/>
              <a:p>
                <a:pPr eaLnBrk="1" hangingPunct="1">
                  <a:defRPr/>
                </a:pPr>
                <a:r>
                  <a:rPr lang="en-US" sz="2000" b="1" dirty="0">
                    <a:latin typeface="+mn-lt"/>
                    <a:ea typeface="+mn-ea"/>
                    <a:cs typeface="Arial" charset="0"/>
                  </a:rPr>
                  <a:t>Quantity (bags)</a:t>
                </a:r>
              </a:p>
            </p:txBody>
          </p:sp>
        </p:grpSp>
      </p:grpSp>
      <p:sp>
        <p:nvSpPr>
          <p:cNvPr id="11" name="Text Box 20"/>
          <p:cNvSpPr txBox="1">
            <a:spLocks noChangeAspect="1" noChangeArrowheads="1"/>
          </p:cNvSpPr>
          <p:nvPr/>
        </p:nvSpPr>
        <p:spPr bwMode="auto">
          <a:xfrm>
            <a:off x="5459413" y="2419350"/>
            <a:ext cx="407987"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S</a:t>
            </a:r>
          </a:p>
        </p:txBody>
      </p:sp>
      <p:sp>
        <p:nvSpPr>
          <p:cNvPr id="12" name="Text Box 25"/>
          <p:cNvSpPr txBox="1">
            <a:spLocks noChangeAspect="1" noChangeArrowheads="1"/>
          </p:cNvSpPr>
          <p:nvPr/>
        </p:nvSpPr>
        <p:spPr bwMode="auto">
          <a:xfrm>
            <a:off x="4081463" y="5516563"/>
            <a:ext cx="490537"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Q</a:t>
            </a:r>
            <a:r>
              <a:rPr lang="en-US" sz="2000" b="1" baseline="-25000" dirty="0">
                <a:latin typeface="+mn-lt"/>
                <a:ea typeface="+mn-ea"/>
              </a:rPr>
              <a:t>1</a:t>
            </a:r>
          </a:p>
        </p:txBody>
      </p:sp>
      <p:sp>
        <p:nvSpPr>
          <p:cNvPr id="13" name="Text Box 15"/>
          <p:cNvSpPr txBox="1">
            <a:spLocks noChangeAspect="1" noChangeArrowheads="1"/>
          </p:cNvSpPr>
          <p:nvPr/>
        </p:nvSpPr>
        <p:spPr bwMode="auto">
          <a:xfrm>
            <a:off x="1981200" y="3619500"/>
            <a:ext cx="501650"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P</a:t>
            </a:r>
            <a:r>
              <a:rPr lang="en-US" sz="2000" b="1" baseline="-25000" dirty="0">
                <a:latin typeface="+mn-lt"/>
                <a:ea typeface="+mn-ea"/>
              </a:rPr>
              <a:t>1</a:t>
            </a:r>
          </a:p>
        </p:txBody>
      </p:sp>
      <p:sp>
        <p:nvSpPr>
          <p:cNvPr id="14" name="Freeform 37"/>
          <p:cNvSpPr>
            <a:spLocks noChangeAspect="1"/>
          </p:cNvSpPr>
          <p:nvPr/>
        </p:nvSpPr>
        <p:spPr bwMode="auto">
          <a:xfrm rot="60000" flipV="1">
            <a:off x="2438400" y="3719513"/>
            <a:ext cx="1879600" cy="1731962"/>
          </a:xfrm>
          <a:custGeom>
            <a:avLst/>
            <a:gdLst>
              <a:gd name="T0" fmla="*/ 0 w 981"/>
              <a:gd name="T1" fmla="*/ 2147483646 h 905"/>
              <a:gd name="T2" fmla="*/ 0 w 981"/>
              <a:gd name="T3" fmla="*/ 0 h 905"/>
              <a:gd name="T4" fmla="*/ 2147483646 w 981"/>
              <a:gd name="T5" fmla="*/ 2147483646 h 905"/>
              <a:gd name="T6" fmla="*/ 0 w 981"/>
              <a:gd name="T7" fmla="*/ 2147483646 h 905"/>
              <a:gd name="T8" fmla="*/ 0 60000 65536"/>
              <a:gd name="T9" fmla="*/ 0 60000 65536"/>
              <a:gd name="T10" fmla="*/ 0 60000 65536"/>
              <a:gd name="T11" fmla="*/ 0 60000 65536"/>
              <a:gd name="T12" fmla="*/ 0 w 981"/>
              <a:gd name="T13" fmla="*/ 0 h 905"/>
              <a:gd name="T14" fmla="*/ 981 w 981"/>
              <a:gd name="T15" fmla="*/ 905 h 905"/>
            </a:gdLst>
            <a:ahLst/>
            <a:cxnLst>
              <a:cxn ang="T8">
                <a:pos x="T0" y="T1"/>
              </a:cxn>
              <a:cxn ang="T9">
                <a:pos x="T2" y="T3"/>
              </a:cxn>
              <a:cxn ang="T10">
                <a:pos x="T4" y="T5"/>
              </a:cxn>
              <a:cxn ang="T11">
                <a:pos x="T6" y="T7"/>
              </a:cxn>
            </a:cxnLst>
            <a:rect l="T12" t="T13" r="T14" b="T15"/>
            <a:pathLst>
              <a:path w="981" h="905">
                <a:moveTo>
                  <a:pt x="0" y="905"/>
                </a:moveTo>
                <a:lnTo>
                  <a:pt x="0" y="0"/>
                </a:lnTo>
                <a:lnTo>
                  <a:pt x="981" y="905"/>
                </a:lnTo>
                <a:lnTo>
                  <a:pt x="0" y="905"/>
                </a:lnTo>
                <a:close/>
              </a:path>
            </a:pathLst>
          </a:custGeom>
          <a:solidFill>
            <a:srgbClr val="99CCFF"/>
          </a:solidFill>
          <a:ln w="9525">
            <a:solidFill>
              <a:schemeClr val="tx1"/>
            </a:solidFill>
            <a:round/>
            <a:headEnd/>
            <a:tailEnd/>
          </a:ln>
        </p:spPr>
        <p:txBody>
          <a:bodyPr rot="10800000"/>
          <a:lstStyle/>
          <a:p>
            <a:endParaRPr lang="en-US" dirty="0"/>
          </a:p>
        </p:txBody>
      </p:sp>
      <p:sp>
        <p:nvSpPr>
          <p:cNvPr id="15" name="Line 19"/>
          <p:cNvSpPr>
            <a:spLocks noChangeAspect="1" noChangeShapeType="1"/>
          </p:cNvSpPr>
          <p:nvPr/>
        </p:nvSpPr>
        <p:spPr bwMode="auto">
          <a:xfrm rot="5700000">
            <a:off x="2448719" y="2667794"/>
            <a:ext cx="3033713" cy="2828925"/>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 name="Text Box 20"/>
          <p:cNvSpPr txBox="1">
            <a:spLocks noChangeAspect="1" noChangeArrowheads="1"/>
          </p:cNvSpPr>
          <p:nvPr/>
        </p:nvSpPr>
        <p:spPr bwMode="auto">
          <a:xfrm>
            <a:off x="5410200" y="4724400"/>
            <a:ext cx="422275"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D</a:t>
            </a:r>
          </a:p>
        </p:txBody>
      </p:sp>
      <p:sp>
        <p:nvSpPr>
          <p:cNvPr id="17" name="Freeform 37"/>
          <p:cNvSpPr>
            <a:spLocks noChangeAspect="1"/>
          </p:cNvSpPr>
          <p:nvPr/>
        </p:nvSpPr>
        <p:spPr bwMode="auto">
          <a:xfrm>
            <a:off x="2438400" y="2019300"/>
            <a:ext cx="1906588" cy="1757363"/>
          </a:xfrm>
          <a:custGeom>
            <a:avLst/>
            <a:gdLst>
              <a:gd name="T0" fmla="*/ 0 w 981"/>
              <a:gd name="T1" fmla="*/ 2147483646 h 905"/>
              <a:gd name="T2" fmla="*/ 0 w 981"/>
              <a:gd name="T3" fmla="*/ 0 h 905"/>
              <a:gd name="T4" fmla="*/ 2147483646 w 981"/>
              <a:gd name="T5" fmla="*/ 2147483646 h 905"/>
              <a:gd name="T6" fmla="*/ 0 w 981"/>
              <a:gd name="T7" fmla="*/ 2147483646 h 905"/>
              <a:gd name="T8" fmla="*/ 0 60000 65536"/>
              <a:gd name="T9" fmla="*/ 0 60000 65536"/>
              <a:gd name="T10" fmla="*/ 0 60000 65536"/>
              <a:gd name="T11" fmla="*/ 0 60000 65536"/>
              <a:gd name="T12" fmla="*/ 0 w 981"/>
              <a:gd name="T13" fmla="*/ 0 h 905"/>
              <a:gd name="T14" fmla="*/ 981 w 981"/>
              <a:gd name="T15" fmla="*/ 905 h 905"/>
            </a:gdLst>
            <a:ahLst/>
            <a:cxnLst>
              <a:cxn ang="T8">
                <a:pos x="T0" y="T1"/>
              </a:cxn>
              <a:cxn ang="T9">
                <a:pos x="T2" y="T3"/>
              </a:cxn>
              <a:cxn ang="T10">
                <a:pos x="T4" y="T5"/>
              </a:cxn>
              <a:cxn ang="T11">
                <a:pos x="T6" y="T7"/>
              </a:cxn>
            </a:cxnLst>
            <a:rect l="T12" t="T13" r="T14" b="T15"/>
            <a:pathLst>
              <a:path w="981" h="905">
                <a:moveTo>
                  <a:pt x="0" y="905"/>
                </a:moveTo>
                <a:lnTo>
                  <a:pt x="0" y="0"/>
                </a:lnTo>
                <a:lnTo>
                  <a:pt x="981" y="905"/>
                </a:lnTo>
                <a:lnTo>
                  <a:pt x="0" y="905"/>
                </a:lnTo>
                <a:close/>
              </a:path>
            </a:pathLst>
          </a:custGeom>
          <a:solidFill>
            <a:srgbClr val="92D050"/>
          </a:solidFill>
          <a:ln w="9525">
            <a:solidFill>
              <a:schemeClr val="tx1"/>
            </a:solidFill>
            <a:round/>
            <a:headEnd/>
            <a:tailEnd/>
          </a:ln>
        </p:spPr>
        <p:txBody>
          <a:bodyPr/>
          <a:lstStyle/>
          <a:p>
            <a:endParaRPr lang="en-US" dirty="0"/>
          </a:p>
        </p:txBody>
      </p:sp>
      <p:grpSp>
        <p:nvGrpSpPr>
          <p:cNvPr id="18" name="Group 36"/>
          <p:cNvGrpSpPr>
            <a:grpSpLocks/>
          </p:cNvGrpSpPr>
          <p:nvPr/>
        </p:nvGrpSpPr>
        <p:grpSpPr bwMode="auto">
          <a:xfrm>
            <a:off x="3411538" y="2019300"/>
            <a:ext cx="1890712" cy="1244600"/>
            <a:chOff x="3411904" y="1752600"/>
            <a:chExt cx="1889983" cy="1244717"/>
          </a:xfrm>
        </p:grpSpPr>
        <p:sp>
          <p:nvSpPr>
            <p:cNvPr id="19" name="TextBox 41"/>
            <p:cNvSpPr txBox="1">
              <a:spLocks noChangeAspect="1" noChangeArrowheads="1"/>
            </p:cNvSpPr>
            <p:nvPr/>
          </p:nvSpPr>
          <p:spPr bwMode="auto">
            <a:xfrm>
              <a:off x="3726108" y="1752600"/>
              <a:ext cx="1575779" cy="708092"/>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Consumer surplus</a:t>
              </a:r>
            </a:p>
          </p:txBody>
        </p:sp>
        <p:cxnSp>
          <p:nvCxnSpPr>
            <p:cNvPr id="20" name="Straight Connector 19"/>
            <p:cNvCxnSpPr>
              <a:cxnSpLocks noChangeAspect="1"/>
            </p:cNvCxnSpPr>
            <p:nvPr/>
          </p:nvCxnSpPr>
          <p:spPr>
            <a:xfrm rot="5400000">
              <a:off x="3407803" y="2442566"/>
              <a:ext cx="558853" cy="55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37"/>
          <p:cNvGrpSpPr>
            <a:grpSpLocks/>
          </p:cNvGrpSpPr>
          <p:nvPr/>
        </p:nvGrpSpPr>
        <p:grpSpPr bwMode="auto">
          <a:xfrm>
            <a:off x="3098800" y="4589463"/>
            <a:ext cx="2058988" cy="728662"/>
            <a:chOff x="3098083" y="4322965"/>
            <a:chExt cx="2058944" cy="728321"/>
          </a:xfrm>
        </p:grpSpPr>
        <p:cxnSp>
          <p:nvCxnSpPr>
            <p:cNvPr id="22" name="Straight Connector 21"/>
            <p:cNvCxnSpPr>
              <a:cxnSpLocks noChangeAspect="1"/>
            </p:cNvCxnSpPr>
            <p:nvPr/>
          </p:nvCxnSpPr>
          <p:spPr>
            <a:xfrm rot="10800000">
              <a:off x="3098083" y="4322965"/>
              <a:ext cx="481003" cy="1713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41"/>
            <p:cNvSpPr txBox="1">
              <a:spLocks noChangeAspect="1" noChangeArrowheads="1"/>
            </p:cNvSpPr>
            <p:nvPr/>
          </p:nvSpPr>
          <p:spPr bwMode="auto">
            <a:xfrm>
              <a:off x="3580673" y="4343592"/>
              <a:ext cx="1576354" cy="707694"/>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Producer surplus</a:t>
              </a:r>
            </a:p>
          </p:txBody>
        </p:sp>
      </p:grpSp>
      <p:sp>
        <p:nvSpPr>
          <p:cNvPr id="24" name="Line 19"/>
          <p:cNvSpPr>
            <a:spLocks noChangeAspect="1" noChangeShapeType="1"/>
          </p:cNvSpPr>
          <p:nvPr/>
        </p:nvSpPr>
        <p:spPr bwMode="auto">
          <a:xfrm>
            <a:off x="2452688" y="2019300"/>
            <a:ext cx="3033712" cy="282892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5" name="Oval 22"/>
          <p:cNvSpPr>
            <a:spLocks noChangeAspect="1" noChangeArrowheads="1"/>
          </p:cNvSpPr>
          <p:nvPr/>
        </p:nvSpPr>
        <p:spPr bwMode="auto">
          <a:xfrm>
            <a:off x="4248150" y="3676650"/>
            <a:ext cx="171450" cy="171450"/>
          </a:xfrm>
          <a:prstGeom prst="ellipse">
            <a:avLst/>
          </a:prstGeom>
          <a:solidFill>
            <a:schemeClr val="bg1"/>
          </a:solidFill>
          <a:ln w="12700">
            <a:solidFill>
              <a:schemeClr val="tx1"/>
            </a:solidFill>
            <a:round/>
            <a:headEnd/>
            <a:tailEnd/>
          </a:ln>
        </p:spPr>
        <p:txBody>
          <a:bodyPr wrap="none" anchor="ctr"/>
          <a:lstStyle/>
          <a:p>
            <a:pPr eaLnBrk="1" hangingPunct="1">
              <a:defRPr/>
            </a:pPr>
            <a:endParaRPr lang="en-US" dirty="0">
              <a:ln w="12700">
                <a:solidFill>
                  <a:schemeClr val="tx1"/>
                </a:solidFill>
              </a:ln>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1"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1000"/>
                                        <p:tgtEl>
                                          <p:spTgt spid="24"/>
                                        </p:tgtEl>
                                      </p:cBhvr>
                                    </p:animEffect>
                                  </p:childTnLst>
                                </p:cTn>
                              </p:par>
                            </p:childTnLst>
                          </p:cTn>
                        </p:par>
                        <p:par>
                          <p:cTn id="13" fill="hold" nodeType="afterGroup">
                            <p:stCondLst>
                              <p:cond delay="2000"/>
                            </p:stCondLst>
                            <p:childTnLst>
                              <p:par>
                                <p:cTn id="14" presetID="22" presetClass="entr" presetSubtype="4"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1000"/>
                                        <p:tgtEl>
                                          <p:spTgt spid="16"/>
                                        </p:tgtEl>
                                      </p:cBhvr>
                                    </p:animEffect>
                                  </p:childTnLst>
                                </p:cTn>
                              </p:par>
                            </p:childTnLst>
                          </p:cTn>
                        </p:par>
                        <p:par>
                          <p:cTn id="17" fill="hold" nodeType="afterGroup">
                            <p:stCondLst>
                              <p:cond delay="3000"/>
                            </p:stCondLst>
                            <p:childTnLst>
                              <p:par>
                                <p:cTn id="18" presetID="22" presetClass="entr" presetSubtype="4"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down)">
                                      <p:cBhvr>
                                        <p:cTn id="20" dur="1000"/>
                                        <p:tgtEl>
                                          <p:spTgt spid="15"/>
                                        </p:tgtEl>
                                      </p:cBhvr>
                                    </p:animEffect>
                                  </p:childTnLst>
                                </p:cTn>
                              </p:par>
                            </p:childTnLst>
                          </p:cTn>
                        </p:par>
                        <p:par>
                          <p:cTn id="21" fill="hold" nodeType="afterGroup">
                            <p:stCondLst>
                              <p:cond delay="4000"/>
                            </p:stCondLst>
                            <p:childTnLst>
                              <p:par>
                                <p:cTn id="22" presetID="22" presetClass="entr" presetSubtype="4"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1000"/>
                                        <p:tgtEl>
                                          <p:spTgt spid="11"/>
                                        </p:tgtEl>
                                      </p:cBhvr>
                                    </p:animEffect>
                                  </p:childTnLst>
                                </p:cTn>
                              </p:par>
                            </p:childTnLst>
                          </p:cTn>
                        </p:par>
                        <p:par>
                          <p:cTn id="25" fill="hold" nodeType="afterGroup">
                            <p:stCondLst>
                              <p:cond delay="5000"/>
                            </p:stCondLst>
                            <p:childTnLst>
                              <p:par>
                                <p:cTn id="26" presetID="22" presetClass="entr" presetSubtype="4"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1000"/>
                                        <p:tgtEl>
                                          <p:spTgt spid="25"/>
                                        </p:tgtEl>
                                      </p:cBhvr>
                                    </p:animEffect>
                                  </p:childTnLst>
                                </p:cTn>
                              </p:par>
                            </p:childTnLst>
                          </p:cTn>
                        </p:par>
                        <p:par>
                          <p:cTn id="29" fill="hold" nodeType="afterGroup">
                            <p:stCondLst>
                              <p:cond delay="6000"/>
                            </p:stCondLst>
                            <p:childTnLst>
                              <p:par>
                                <p:cTn id="30" presetID="2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1000"/>
                                        <p:tgtEl>
                                          <p:spTgt spid="13"/>
                                        </p:tgtEl>
                                      </p:cBhvr>
                                    </p:animEffect>
                                  </p:childTnLst>
                                </p:cTn>
                              </p:par>
                            </p:childTnLst>
                          </p:cTn>
                        </p:par>
                        <p:par>
                          <p:cTn id="33" fill="hold" nodeType="afterGroup">
                            <p:stCondLst>
                              <p:cond delay="7000"/>
                            </p:stCondLst>
                            <p:childTnLst>
                              <p:par>
                                <p:cTn id="34" presetID="2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1000"/>
                                        <p:tgtEl>
                                          <p:spTgt spid="1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fltVal val="0"/>
                                          </p:val>
                                        </p:tav>
                                        <p:tav tm="100000">
                                          <p:val>
                                            <p:strVal val="#ppt_w"/>
                                          </p:val>
                                        </p:tav>
                                      </p:tavLst>
                                    </p:anim>
                                    <p:anim calcmode="lin" valueType="num">
                                      <p:cBhvr>
                                        <p:cTn id="42" dur="1000" fill="hold"/>
                                        <p:tgtEl>
                                          <p:spTgt spid="17"/>
                                        </p:tgtEl>
                                        <p:attrNameLst>
                                          <p:attrName>ppt_h</p:attrName>
                                        </p:attrNameLst>
                                      </p:cBhvr>
                                      <p:tavLst>
                                        <p:tav tm="0">
                                          <p:val>
                                            <p:fltVal val="0"/>
                                          </p:val>
                                        </p:tav>
                                        <p:tav tm="100000">
                                          <p:val>
                                            <p:strVal val="#ppt_h"/>
                                          </p:val>
                                        </p:tav>
                                      </p:tavLst>
                                    </p:anim>
                                  </p:childTnLst>
                                </p:cTn>
                              </p:par>
                            </p:childTnLst>
                          </p:cTn>
                        </p:par>
                        <p:par>
                          <p:cTn id="43" fill="hold" nodeType="afterGroup">
                            <p:stCondLst>
                              <p:cond delay="1000"/>
                            </p:stCondLst>
                            <p:childTnLst>
                              <p:par>
                                <p:cTn id="44" presetID="23" presetClass="entr" presetSubtype="16" fill="hold" nodeType="after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p:cTn id="46" dur="1000" fill="hold"/>
                                        <p:tgtEl>
                                          <p:spTgt spid="18"/>
                                        </p:tgtEl>
                                        <p:attrNameLst>
                                          <p:attrName>ppt_w</p:attrName>
                                        </p:attrNameLst>
                                      </p:cBhvr>
                                      <p:tavLst>
                                        <p:tav tm="0">
                                          <p:val>
                                            <p:fltVal val="0"/>
                                          </p:val>
                                        </p:tav>
                                        <p:tav tm="100000">
                                          <p:val>
                                            <p:strVal val="#ppt_w"/>
                                          </p:val>
                                        </p:tav>
                                      </p:tavLst>
                                    </p:anim>
                                    <p:anim calcmode="lin" valueType="num">
                                      <p:cBhvr>
                                        <p:cTn id="47" dur="1000" fill="hold"/>
                                        <p:tgtEl>
                                          <p:spTgt spid="18"/>
                                        </p:tgtEl>
                                        <p:attrNameLst>
                                          <p:attrName>ppt_h</p:attrName>
                                        </p:attrNameLst>
                                      </p:cBhvr>
                                      <p:tavLst>
                                        <p:tav tm="0">
                                          <p:val>
                                            <p:fltVal val="0"/>
                                          </p:val>
                                        </p:tav>
                                        <p:tav tm="100000">
                                          <p:val>
                                            <p:strVal val="#ppt_h"/>
                                          </p:val>
                                        </p:tav>
                                      </p:tavLst>
                                    </p:anim>
                                  </p:childTnLst>
                                </p:cTn>
                              </p:par>
                            </p:childTnLst>
                          </p:cTn>
                        </p:par>
                        <p:par>
                          <p:cTn id="48" fill="hold" nodeType="afterGroup">
                            <p:stCondLst>
                              <p:cond delay="2000"/>
                            </p:stCondLst>
                            <p:childTnLst>
                              <p:par>
                                <p:cTn id="49" presetID="23" presetClass="entr" presetSubtype="16"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1000" fill="hold"/>
                                        <p:tgtEl>
                                          <p:spTgt spid="14"/>
                                        </p:tgtEl>
                                        <p:attrNameLst>
                                          <p:attrName>ppt_w</p:attrName>
                                        </p:attrNameLst>
                                      </p:cBhvr>
                                      <p:tavLst>
                                        <p:tav tm="0">
                                          <p:val>
                                            <p:fltVal val="0"/>
                                          </p:val>
                                        </p:tav>
                                        <p:tav tm="100000">
                                          <p:val>
                                            <p:strVal val="#ppt_w"/>
                                          </p:val>
                                        </p:tav>
                                      </p:tavLst>
                                    </p:anim>
                                    <p:anim calcmode="lin" valueType="num">
                                      <p:cBhvr>
                                        <p:cTn id="52" dur="1000" fill="hold"/>
                                        <p:tgtEl>
                                          <p:spTgt spid="14"/>
                                        </p:tgtEl>
                                        <p:attrNameLst>
                                          <p:attrName>ppt_h</p:attrName>
                                        </p:attrNameLst>
                                      </p:cBhvr>
                                      <p:tavLst>
                                        <p:tav tm="0">
                                          <p:val>
                                            <p:fltVal val="0"/>
                                          </p:val>
                                        </p:tav>
                                        <p:tav tm="100000">
                                          <p:val>
                                            <p:strVal val="#ppt_h"/>
                                          </p:val>
                                        </p:tav>
                                      </p:tavLst>
                                    </p:anim>
                                  </p:childTnLst>
                                </p:cTn>
                              </p:par>
                            </p:childTnLst>
                          </p:cTn>
                        </p:par>
                        <p:par>
                          <p:cTn id="53" fill="hold" nodeType="afterGroup">
                            <p:stCondLst>
                              <p:cond delay="3000"/>
                            </p:stCondLst>
                            <p:childTnLst>
                              <p:par>
                                <p:cTn id="54" presetID="23" presetClass="entr" presetSubtype="16"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1000" fill="hold"/>
                                        <p:tgtEl>
                                          <p:spTgt spid="21"/>
                                        </p:tgtEl>
                                        <p:attrNameLst>
                                          <p:attrName>ppt_w</p:attrName>
                                        </p:attrNameLst>
                                      </p:cBhvr>
                                      <p:tavLst>
                                        <p:tav tm="0">
                                          <p:val>
                                            <p:fltVal val="0"/>
                                          </p:val>
                                        </p:tav>
                                        <p:tav tm="100000">
                                          <p:val>
                                            <p:strVal val="#ppt_w"/>
                                          </p:val>
                                        </p:tav>
                                      </p:tavLst>
                                    </p:anim>
                                    <p:anim calcmode="lin" valueType="num">
                                      <p:cBhvr>
                                        <p:cTn id="57" dur="1000" fill="hold"/>
                                        <p:tgtEl>
                                          <p:spTgt spid="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6" grpId="0"/>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fontAlgn="auto" hangingPunct="1">
              <a:spcAft>
                <a:spcPts val="0"/>
              </a:spcAft>
              <a:defRPr/>
            </a:pPr>
            <a:r>
              <a:rPr lang="en-US" altLang="en-US" dirty="0">
                <a:ea typeface="+mj-ea"/>
              </a:rPr>
              <a:t>Efficiency Losses</a:t>
            </a:r>
          </a:p>
        </p:txBody>
      </p:sp>
      <p:sp>
        <p:nvSpPr>
          <p:cNvPr id="3" name="Content Placeholder 2"/>
          <p:cNvSpPr>
            <a:spLocks noGrp="1"/>
          </p:cNvSpPr>
          <p:nvPr>
            <p:ph idx="1"/>
          </p:nvPr>
        </p:nvSpPr>
        <p:spPr>
          <a:xfrm>
            <a:off x="457200" y="1600200"/>
            <a:ext cx="8229600" cy="609600"/>
          </a:xfrm>
        </p:spPr>
        <p:txBody>
          <a:bodyPr rtlCol="0">
            <a:normAutofit/>
          </a:bodyPr>
          <a:lstStyle/>
          <a:p>
            <a:pPr eaLnBrk="1" fontAlgn="auto" hangingPunct="1">
              <a:spcAft>
                <a:spcPts val="0"/>
              </a:spcAft>
              <a:defRPr/>
            </a:pPr>
            <a:r>
              <a:rPr lang="en-US" sz="3200" b="1" dirty="0">
                <a:solidFill>
                  <a:schemeClr val="accent5">
                    <a:lumMod val="75000"/>
                  </a:schemeClr>
                </a:solidFill>
                <a:ea typeface="+mn-ea"/>
              </a:rPr>
              <a:t>Efficiency loss </a:t>
            </a:r>
            <a:r>
              <a:rPr lang="en-US" sz="3200" dirty="0">
                <a:ea typeface="+mn-ea"/>
              </a:rPr>
              <a:t>(or</a:t>
            </a:r>
            <a:r>
              <a:rPr lang="en-US" sz="3200" b="1" dirty="0">
                <a:solidFill>
                  <a:schemeClr val="accent5">
                    <a:lumMod val="75000"/>
                  </a:schemeClr>
                </a:solidFill>
                <a:ea typeface="+mn-ea"/>
              </a:rPr>
              <a:t> deadweight losses</a:t>
            </a:r>
            <a:r>
              <a:rPr lang="en-US" sz="3200" dirty="0">
                <a:ea typeface="+mn-ea"/>
              </a:rPr>
              <a:t>)</a:t>
            </a:r>
          </a:p>
        </p:txBody>
      </p:sp>
      <p:sp>
        <p:nvSpPr>
          <p:cNvPr id="2867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grpSp>
        <p:nvGrpSpPr>
          <p:cNvPr id="28677" name="Group 31"/>
          <p:cNvGrpSpPr>
            <a:grpSpLocks/>
          </p:cNvGrpSpPr>
          <p:nvPr/>
        </p:nvGrpSpPr>
        <p:grpSpPr bwMode="auto">
          <a:xfrm>
            <a:off x="1657350" y="2236788"/>
            <a:ext cx="5734050" cy="4468812"/>
            <a:chOff x="1658033" y="1522412"/>
            <a:chExt cx="5733367" cy="4469507"/>
          </a:xfrm>
        </p:grpSpPr>
        <p:grpSp>
          <p:nvGrpSpPr>
            <p:cNvPr id="28698" name="Group 30"/>
            <p:cNvGrpSpPr>
              <a:grpSpLocks/>
            </p:cNvGrpSpPr>
            <p:nvPr/>
          </p:nvGrpSpPr>
          <p:grpSpPr bwMode="auto">
            <a:xfrm>
              <a:off x="2133600" y="1522412"/>
              <a:ext cx="5257800" cy="3816350"/>
              <a:chOff x="2133600" y="1522412"/>
              <a:chExt cx="5257800" cy="3816350"/>
            </a:xfrm>
          </p:grpSpPr>
          <p:pic>
            <p:nvPicPr>
              <p:cNvPr id="28701" name="Picture 29"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522412"/>
                <a:ext cx="52578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2" name="Rectangle 8"/>
              <p:cNvSpPr>
                <a:spLocks noChangeAspect="1" noChangeArrowheads="1"/>
              </p:cNvSpPr>
              <p:nvPr/>
            </p:nvSpPr>
            <p:spPr bwMode="auto">
              <a:xfrm>
                <a:off x="2133600" y="1568450"/>
                <a:ext cx="5246688" cy="36385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grpSp>
        <p:sp>
          <p:nvSpPr>
            <p:cNvPr id="7" name="TextBox 38"/>
            <p:cNvSpPr txBox="1">
              <a:spLocks noChangeArrowheads="1"/>
            </p:cNvSpPr>
            <p:nvPr/>
          </p:nvSpPr>
          <p:spPr bwMode="auto">
            <a:xfrm>
              <a:off x="3429472" y="5626737"/>
              <a:ext cx="2377792" cy="365182"/>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Quantity (bags)</a:t>
              </a:r>
            </a:p>
          </p:txBody>
        </p:sp>
        <p:sp>
          <p:nvSpPr>
            <p:cNvPr id="8" name="Text Box 9"/>
            <p:cNvSpPr txBox="1">
              <a:spLocks noChangeArrowheads="1"/>
            </p:cNvSpPr>
            <p:nvPr/>
          </p:nvSpPr>
          <p:spPr bwMode="auto">
            <a:xfrm rot="16200000">
              <a:off x="991124" y="3330910"/>
              <a:ext cx="1733820" cy="40000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Price (per bag)</a:t>
              </a:r>
            </a:p>
          </p:txBody>
        </p:sp>
      </p:grpSp>
      <p:cxnSp>
        <p:nvCxnSpPr>
          <p:cNvPr id="11" name="Straight Connector 10"/>
          <p:cNvCxnSpPr/>
          <p:nvPr/>
        </p:nvCxnSpPr>
        <p:spPr>
          <a:xfrm rot="16200000" flipH="1">
            <a:off x="3306763" y="5064125"/>
            <a:ext cx="16002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6391" name="Text Box 12"/>
          <p:cNvSpPr txBox="1">
            <a:spLocks noChangeArrowheads="1"/>
          </p:cNvSpPr>
          <p:nvPr/>
        </p:nvSpPr>
        <p:spPr bwMode="auto">
          <a:xfrm>
            <a:off x="2141538" y="5543550"/>
            <a:ext cx="29210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c</a:t>
            </a:r>
          </a:p>
        </p:txBody>
      </p:sp>
      <p:sp>
        <p:nvSpPr>
          <p:cNvPr id="16392" name="Text Box 30"/>
          <p:cNvSpPr txBox="1">
            <a:spLocks noChangeArrowheads="1"/>
          </p:cNvSpPr>
          <p:nvPr/>
        </p:nvSpPr>
        <p:spPr bwMode="auto">
          <a:xfrm>
            <a:off x="6781800" y="2419350"/>
            <a:ext cx="30638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S</a:t>
            </a:r>
            <a:endParaRPr lang="en-US" sz="2000" b="1" baseline="-25000" dirty="0">
              <a:latin typeface="+mn-lt"/>
              <a:ea typeface="+mn-ea"/>
            </a:endParaRPr>
          </a:p>
        </p:txBody>
      </p:sp>
      <p:sp>
        <p:nvSpPr>
          <p:cNvPr id="16393" name="Text Box 44"/>
          <p:cNvSpPr txBox="1">
            <a:spLocks noChangeArrowheads="1"/>
          </p:cNvSpPr>
          <p:nvPr/>
        </p:nvSpPr>
        <p:spPr bwMode="auto">
          <a:xfrm>
            <a:off x="4495800" y="6000750"/>
            <a:ext cx="44450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Q</a:t>
            </a:r>
            <a:r>
              <a:rPr lang="en-US" sz="2000" b="1" i="1" baseline="-25000" dirty="0">
                <a:latin typeface="+mn-lt"/>
                <a:ea typeface="+mn-ea"/>
              </a:rPr>
              <a:t>1</a:t>
            </a:r>
          </a:p>
        </p:txBody>
      </p:sp>
      <p:sp>
        <p:nvSpPr>
          <p:cNvPr id="15" name="Text Box 46"/>
          <p:cNvSpPr txBox="1">
            <a:spLocks noChangeArrowheads="1"/>
          </p:cNvSpPr>
          <p:nvPr/>
        </p:nvSpPr>
        <p:spPr bwMode="auto">
          <a:xfrm>
            <a:off x="3922713" y="6000750"/>
            <a:ext cx="44450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Q</a:t>
            </a:r>
            <a:r>
              <a:rPr lang="en-US" sz="2000" b="1" i="1" baseline="-25000" dirty="0">
                <a:latin typeface="+mn-lt"/>
                <a:ea typeface="+mn-ea"/>
              </a:rPr>
              <a:t>2</a:t>
            </a:r>
          </a:p>
        </p:txBody>
      </p:sp>
      <p:sp>
        <p:nvSpPr>
          <p:cNvPr id="16395" name="Text Box 52"/>
          <p:cNvSpPr txBox="1">
            <a:spLocks noChangeArrowheads="1"/>
          </p:cNvSpPr>
          <p:nvPr/>
        </p:nvSpPr>
        <p:spPr bwMode="auto">
          <a:xfrm>
            <a:off x="6985000" y="5207000"/>
            <a:ext cx="346075"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D</a:t>
            </a:r>
          </a:p>
        </p:txBody>
      </p:sp>
      <p:sp>
        <p:nvSpPr>
          <p:cNvPr id="17" name="Isosceles Triangle 16"/>
          <p:cNvSpPr>
            <a:spLocks/>
          </p:cNvSpPr>
          <p:nvPr/>
        </p:nvSpPr>
        <p:spPr bwMode="auto">
          <a:xfrm rot="-5400000" flipH="1" flipV="1">
            <a:off x="4038600" y="3714751"/>
            <a:ext cx="731837" cy="639762"/>
          </a:xfrm>
          <a:prstGeom prst="triangle">
            <a:avLst>
              <a:gd name="adj" fmla="val 50000"/>
            </a:avLst>
          </a:prstGeom>
          <a:solidFill>
            <a:srgbClr val="B2B2B2"/>
          </a:solidFill>
          <a:ln w="25400" algn="ctr">
            <a:solidFill>
              <a:schemeClr val="bg2"/>
            </a:solidFill>
            <a:miter lim="800000"/>
            <a:headEnd/>
            <a:tailEnd/>
          </a:ln>
        </p:spPr>
        <p:txBody>
          <a:bodyPr anchor="ctr"/>
          <a:lstStyle/>
          <a:p>
            <a:pPr algn="ctr" eaLnBrk="1" hangingPunct="1">
              <a:defRPr/>
            </a:pPr>
            <a:endParaRPr lang="en-US" dirty="0">
              <a:solidFill>
                <a:schemeClr val="lt1"/>
              </a:solidFill>
              <a:latin typeface="+mn-lt"/>
              <a:ea typeface="+mn-ea"/>
              <a:cs typeface="Arial" charset="0"/>
            </a:endParaRPr>
          </a:p>
        </p:txBody>
      </p:sp>
      <p:sp>
        <p:nvSpPr>
          <p:cNvPr id="16397" name="TextBox 30"/>
          <p:cNvSpPr txBox="1">
            <a:spLocks noChangeArrowheads="1"/>
          </p:cNvSpPr>
          <p:nvPr/>
        </p:nvSpPr>
        <p:spPr bwMode="auto">
          <a:xfrm>
            <a:off x="4495800" y="3605213"/>
            <a:ext cx="304800"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b</a:t>
            </a:r>
          </a:p>
        </p:txBody>
      </p:sp>
      <p:sp>
        <p:nvSpPr>
          <p:cNvPr id="19" name="TextBox 31"/>
          <p:cNvSpPr txBox="1">
            <a:spLocks noChangeArrowheads="1"/>
          </p:cNvSpPr>
          <p:nvPr/>
        </p:nvSpPr>
        <p:spPr bwMode="auto">
          <a:xfrm>
            <a:off x="3962400" y="3300413"/>
            <a:ext cx="304800"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d</a:t>
            </a:r>
          </a:p>
        </p:txBody>
      </p:sp>
      <p:sp>
        <p:nvSpPr>
          <p:cNvPr id="16399" name="Text Box 12"/>
          <p:cNvSpPr txBox="1">
            <a:spLocks noChangeArrowheads="1"/>
          </p:cNvSpPr>
          <p:nvPr/>
        </p:nvSpPr>
        <p:spPr bwMode="auto">
          <a:xfrm>
            <a:off x="2139950" y="2309813"/>
            <a:ext cx="31115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a</a:t>
            </a:r>
          </a:p>
        </p:txBody>
      </p:sp>
      <p:sp>
        <p:nvSpPr>
          <p:cNvPr id="28688" name="Line 29"/>
          <p:cNvSpPr>
            <a:spLocks noChangeAspect="1" noChangeShapeType="1"/>
          </p:cNvSpPr>
          <p:nvPr/>
        </p:nvSpPr>
        <p:spPr bwMode="auto">
          <a:xfrm rot="21360000" flipV="1">
            <a:off x="2092325" y="2801938"/>
            <a:ext cx="4868863" cy="2651125"/>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689" name="Line 32"/>
          <p:cNvSpPr>
            <a:spLocks noChangeShapeType="1"/>
          </p:cNvSpPr>
          <p:nvPr/>
        </p:nvSpPr>
        <p:spPr bwMode="auto">
          <a:xfrm>
            <a:off x="2171700" y="2647950"/>
            <a:ext cx="4873625" cy="265112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690" name="Oval 33"/>
          <p:cNvSpPr>
            <a:spLocks noChangeArrowheads="1"/>
          </p:cNvSpPr>
          <p:nvPr/>
        </p:nvSpPr>
        <p:spPr bwMode="auto">
          <a:xfrm>
            <a:off x="4572000" y="3959225"/>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24" name="Oval 34"/>
          <p:cNvSpPr>
            <a:spLocks noChangeAspect="1" noChangeArrowheads="1"/>
          </p:cNvSpPr>
          <p:nvPr/>
        </p:nvSpPr>
        <p:spPr bwMode="auto">
          <a:xfrm>
            <a:off x="4038600" y="3638550"/>
            <a:ext cx="92075" cy="92075"/>
          </a:xfrm>
          <a:prstGeom prst="ellipse">
            <a:avLst/>
          </a:prstGeom>
          <a:solidFill>
            <a:schemeClr val="tx2"/>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25" name="Oval 24"/>
          <p:cNvSpPr>
            <a:spLocks noChangeAspect="1" noChangeArrowheads="1"/>
          </p:cNvSpPr>
          <p:nvPr/>
        </p:nvSpPr>
        <p:spPr bwMode="auto">
          <a:xfrm>
            <a:off x="4038600" y="4311650"/>
            <a:ext cx="120650" cy="120650"/>
          </a:xfrm>
          <a:prstGeom prst="ellipse">
            <a:avLst/>
          </a:prstGeom>
          <a:solidFill>
            <a:schemeClr val="tx2"/>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cxnSp>
        <p:nvCxnSpPr>
          <p:cNvPr id="26" name="Straight Connector 25"/>
          <p:cNvCxnSpPr/>
          <p:nvPr/>
        </p:nvCxnSpPr>
        <p:spPr>
          <a:xfrm rot="16200000" flipH="1">
            <a:off x="3729832" y="5006181"/>
            <a:ext cx="1828800" cy="793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7" name="TextBox 29"/>
          <p:cNvSpPr txBox="1">
            <a:spLocks noChangeArrowheads="1"/>
          </p:cNvSpPr>
          <p:nvPr/>
        </p:nvSpPr>
        <p:spPr bwMode="auto">
          <a:xfrm>
            <a:off x="4114800" y="4203700"/>
            <a:ext cx="304800"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e</a:t>
            </a:r>
          </a:p>
        </p:txBody>
      </p:sp>
      <p:grpSp>
        <p:nvGrpSpPr>
          <p:cNvPr id="28" name="Group 32"/>
          <p:cNvGrpSpPr>
            <a:grpSpLocks/>
          </p:cNvGrpSpPr>
          <p:nvPr/>
        </p:nvGrpSpPr>
        <p:grpSpPr bwMode="auto">
          <a:xfrm>
            <a:off x="3673475" y="2419350"/>
            <a:ext cx="2651125" cy="1600200"/>
            <a:chOff x="3673475" y="1720850"/>
            <a:chExt cx="2651125" cy="1600200"/>
          </a:xfrm>
        </p:grpSpPr>
        <p:sp>
          <p:nvSpPr>
            <p:cNvPr id="29" name="TextBox 40"/>
            <p:cNvSpPr txBox="1">
              <a:spLocks noChangeArrowheads="1"/>
            </p:cNvSpPr>
            <p:nvPr/>
          </p:nvSpPr>
          <p:spPr bwMode="auto">
            <a:xfrm>
              <a:off x="3673475" y="1720850"/>
              <a:ext cx="2651125" cy="6413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latin typeface="+mn-lt"/>
                  <a:ea typeface="+mn-ea"/>
                  <a:cs typeface="Arial" charset="0"/>
                </a:rPr>
                <a:t>Efficiency loss</a:t>
              </a:r>
            </a:p>
            <a:p>
              <a:pPr eaLnBrk="1" hangingPunct="1">
                <a:defRPr/>
              </a:pPr>
              <a:r>
                <a:rPr lang="en-US" b="1" dirty="0">
                  <a:latin typeface="+mn-lt"/>
                  <a:ea typeface="+mn-ea"/>
                  <a:cs typeface="Arial" charset="0"/>
                </a:rPr>
                <a:t>from underproduction</a:t>
              </a:r>
            </a:p>
          </p:txBody>
        </p:sp>
        <p:cxnSp>
          <p:nvCxnSpPr>
            <p:cNvPr id="30" name="Straight Connector 29"/>
            <p:cNvCxnSpPr/>
            <p:nvPr/>
          </p:nvCxnSpPr>
          <p:spPr>
            <a:xfrm rot="5400000">
              <a:off x="3810000" y="2787650"/>
              <a:ext cx="914400" cy="1524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1000"/>
                                        <p:tgtEl>
                                          <p:spTgt spid="25"/>
                                        </p:tgtEl>
                                      </p:cBhvr>
                                    </p:animEffect>
                                  </p:childTnLst>
                                </p:cTn>
                              </p:par>
                              <p:par>
                                <p:cTn id="8" presetID="23" presetClass="entr" presetSubtype="16"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 calcmode="lin" valueType="num">
                                      <p:cBhvr>
                                        <p:cTn id="10" dur="1000" fill="hold"/>
                                        <p:tgtEl>
                                          <p:spTgt spid="27"/>
                                        </p:tgtEl>
                                        <p:attrNameLst>
                                          <p:attrName>ppt_w</p:attrName>
                                        </p:attrNameLst>
                                      </p:cBhvr>
                                      <p:tavLst>
                                        <p:tav tm="0">
                                          <p:val>
                                            <p:fltVal val="0"/>
                                          </p:val>
                                        </p:tav>
                                        <p:tav tm="100000">
                                          <p:val>
                                            <p:strVal val="#ppt_w"/>
                                          </p:val>
                                        </p:tav>
                                      </p:tavLst>
                                    </p:anim>
                                    <p:anim calcmode="lin" valueType="num">
                                      <p:cBhvr>
                                        <p:cTn id="11" dur="1000" fill="hold"/>
                                        <p:tgtEl>
                                          <p:spTgt spid="27"/>
                                        </p:tgtEl>
                                        <p:attrNameLst>
                                          <p:attrName>ppt_h</p:attrName>
                                        </p:attrNameLst>
                                      </p:cBhvr>
                                      <p:tavLst>
                                        <p:tav tm="0">
                                          <p:val>
                                            <p:fltVal val="0"/>
                                          </p:val>
                                        </p:tav>
                                        <p:tav tm="100000">
                                          <p:val>
                                            <p:strVal val="#ppt_h"/>
                                          </p:val>
                                        </p:tav>
                                      </p:tavLst>
                                    </p:anim>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1000"/>
                                        <p:tgtEl>
                                          <p:spTgt spid="11"/>
                                        </p:tgtEl>
                                      </p:cBhvr>
                                    </p:animEffect>
                                  </p:childTnLst>
                                </p:cTn>
                              </p:par>
                            </p:childTnLst>
                          </p:cTn>
                        </p:par>
                        <p:par>
                          <p:cTn id="16" fill="hold" nodeType="afterGroup">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1000"/>
                                        <p:tgtEl>
                                          <p:spTgt spid="15"/>
                                        </p:tgtEl>
                                      </p:cBhvr>
                                    </p:animEffect>
                                  </p:childTnLst>
                                </p:cTn>
                              </p:par>
                            </p:childTnLst>
                          </p:cTn>
                        </p:par>
                        <p:par>
                          <p:cTn id="20" fill="hold" nodeType="afterGroup">
                            <p:stCondLst>
                              <p:cond delay="3000"/>
                            </p:stCondLst>
                            <p:childTnLst>
                              <p:par>
                                <p:cTn id="21" presetID="23" presetClass="entr" presetSubtype="16"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1000" fill="hold"/>
                                        <p:tgtEl>
                                          <p:spTgt spid="24"/>
                                        </p:tgtEl>
                                        <p:attrNameLst>
                                          <p:attrName>ppt_w</p:attrName>
                                        </p:attrNameLst>
                                      </p:cBhvr>
                                      <p:tavLst>
                                        <p:tav tm="0">
                                          <p:val>
                                            <p:fltVal val="0"/>
                                          </p:val>
                                        </p:tav>
                                        <p:tav tm="100000">
                                          <p:val>
                                            <p:strVal val="#ppt_w"/>
                                          </p:val>
                                        </p:tav>
                                      </p:tavLst>
                                    </p:anim>
                                    <p:anim calcmode="lin" valueType="num">
                                      <p:cBhvr>
                                        <p:cTn id="24" dur="1000" fill="hold"/>
                                        <p:tgtEl>
                                          <p:spTgt spid="24"/>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000" fill="hold"/>
                                        <p:tgtEl>
                                          <p:spTgt spid="19"/>
                                        </p:tgtEl>
                                        <p:attrNameLst>
                                          <p:attrName>ppt_w</p:attrName>
                                        </p:attrNameLst>
                                      </p:cBhvr>
                                      <p:tavLst>
                                        <p:tav tm="0">
                                          <p:val>
                                            <p:fltVal val="0"/>
                                          </p:val>
                                        </p:tav>
                                        <p:tav tm="100000">
                                          <p:val>
                                            <p:strVal val="#ppt_w"/>
                                          </p:val>
                                        </p:tav>
                                      </p:tavLst>
                                    </p:anim>
                                    <p:anim calcmode="lin" valueType="num">
                                      <p:cBhvr>
                                        <p:cTn id="28" dur="1000" fill="hold"/>
                                        <p:tgtEl>
                                          <p:spTgt spid="19"/>
                                        </p:tgtEl>
                                        <p:attrNameLst>
                                          <p:attrName>ppt_h</p:attrName>
                                        </p:attrNameLst>
                                      </p:cBhvr>
                                      <p:tavLst>
                                        <p:tav tm="0">
                                          <p:val>
                                            <p:fltVal val="0"/>
                                          </p:val>
                                        </p:tav>
                                        <p:tav tm="100000">
                                          <p:val>
                                            <p:strVal val="#ppt_h"/>
                                          </p:val>
                                        </p:tav>
                                      </p:tavLst>
                                    </p:anim>
                                  </p:childTnLst>
                                </p:cTn>
                              </p:par>
                            </p:childTnLst>
                          </p:cTn>
                        </p:par>
                        <p:par>
                          <p:cTn id="29" fill="hold" nodeType="afterGroup">
                            <p:stCondLst>
                              <p:cond delay="4000"/>
                            </p:stCondLst>
                            <p:childTnLst>
                              <p:par>
                                <p:cTn id="30" presetID="23" presetClass="entr" presetSubtype="16"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1000" fill="hold"/>
                                        <p:tgtEl>
                                          <p:spTgt spid="17"/>
                                        </p:tgtEl>
                                        <p:attrNameLst>
                                          <p:attrName>ppt_w</p:attrName>
                                        </p:attrNameLst>
                                      </p:cBhvr>
                                      <p:tavLst>
                                        <p:tav tm="0">
                                          <p:val>
                                            <p:fltVal val="0"/>
                                          </p:val>
                                        </p:tav>
                                        <p:tav tm="100000">
                                          <p:val>
                                            <p:strVal val="#ppt_w"/>
                                          </p:val>
                                        </p:tav>
                                      </p:tavLst>
                                    </p:anim>
                                    <p:anim calcmode="lin" valueType="num">
                                      <p:cBhvr>
                                        <p:cTn id="33" dur="1000" fill="hold"/>
                                        <p:tgtEl>
                                          <p:spTgt spid="17"/>
                                        </p:tgtEl>
                                        <p:attrNameLst>
                                          <p:attrName>ppt_h</p:attrName>
                                        </p:attrNameLst>
                                      </p:cBhvr>
                                      <p:tavLst>
                                        <p:tav tm="0">
                                          <p:val>
                                            <p:fltVal val="0"/>
                                          </p:val>
                                        </p:tav>
                                        <p:tav tm="100000">
                                          <p:val>
                                            <p:strVal val="#ppt_h"/>
                                          </p:val>
                                        </p:tav>
                                      </p:tavLst>
                                    </p:anim>
                                  </p:childTnLst>
                                </p:cTn>
                              </p:par>
                            </p:childTnLst>
                          </p:cTn>
                        </p:par>
                        <p:par>
                          <p:cTn id="34" fill="hold" nodeType="afterGroup">
                            <p:stCondLst>
                              <p:cond delay="5000"/>
                            </p:stCondLst>
                            <p:childTnLst>
                              <p:par>
                                <p:cTn id="35" presetID="22" presetClass="entr" presetSubtype="4" fill="hold"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down)">
                                      <p:cBhvr>
                                        <p:cTn id="3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9" grpId="0"/>
      <p:bldP spid="24" grpId="0" animBg="1"/>
      <p:bldP spid="25" grpId="0" animBg="1"/>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en-US" altLang="en-US" dirty="0">
                <a:ea typeface="+mj-ea"/>
              </a:rPr>
              <a:t>Efficiency Losses Continued</a:t>
            </a:r>
          </a:p>
        </p:txBody>
      </p:sp>
      <p:sp>
        <p:nvSpPr>
          <p:cNvPr id="30723"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pic>
        <p:nvPicPr>
          <p:cNvPr id="30724" name="Picture 29"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836738"/>
            <a:ext cx="5257800" cy="377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rot="5400000">
            <a:off x="4144962" y="4778376"/>
            <a:ext cx="1463675"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0726" name="Rectangle 8"/>
          <p:cNvSpPr>
            <a:spLocks noChangeAspect="1" noChangeArrowheads="1"/>
          </p:cNvSpPr>
          <p:nvPr/>
        </p:nvSpPr>
        <p:spPr bwMode="auto">
          <a:xfrm>
            <a:off x="1752600" y="1836738"/>
            <a:ext cx="5246688" cy="36385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7415" name="Text Box 12"/>
          <p:cNvSpPr txBox="1">
            <a:spLocks noChangeArrowheads="1"/>
          </p:cNvSpPr>
          <p:nvPr/>
        </p:nvSpPr>
        <p:spPr bwMode="auto">
          <a:xfrm>
            <a:off x="1760538" y="5113338"/>
            <a:ext cx="29210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c</a:t>
            </a:r>
          </a:p>
        </p:txBody>
      </p:sp>
      <p:sp>
        <p:nvSpPr>
          <p:cNvPr id="17416" name="Text Box 30"/>
          <p:cNvSpPr txBox="1">
            <a:spLocks noChangeArrowheads="1"/>
          </p:cNvSpPr>
          <p:nvPr/>
        </p:nvSpPr>
        <p:spPr bwMode="auto">
          <a:xfrm>
            <a:off x="6426200" y="1905000"/>
            <a:ext cx="30638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S</a:t>
            </a:r>
            <a:endParaRPr lang="en-US" sz="2000" b="1" baseline="-25000" dirty="0">
              <a:latin typeface="+mn-lt"/>
              <a:ea typeface="+mn-ea"/>
            </a:endParaRPr>
          </a:p>
        </p:txBody>
      </p:sp>
      <p:sp>
        <p:nvSpPr>
          <p:cNvPr id="17417" name="Text Box 44"/>
          <p:cNvSpPr txBox="1">
            <a:spLocks noChangeArrowheads="1"/>
          </p:cNvSpPr>
          <p:nvPr/>
        </p:nvSpPr>
        <p:spPr bwMode="auto">
          <a:xfrm>
            <a:off x="4038600" y="5570538"/>
            <a:ext cx="44450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Q</a:t>
            </a:r>
            <a:r>
              <a:rPr lang="en-US" sz="2000" b="1" i="1" baseline="-25000" dirty="0">
                <a:latin typeface="+mn-lt"/>
                <a:ea typeface="+mn-ea"/>
              </a:rPr>
              <a:t>1</a:t>
            </a:r>
          </a:p>
        </p:txBody>
      </p:sp>
      <p:sp>
        <p:nvSpPr>
          <p:cNvPr id="11" name="Text Box 46"/>
          <p:cNvSpPr txBox="1">
            <a:spLocks noChangeArrowheads="1"/>
          </p:cNvSpPr>
          <p:nvPr/>
        </p:nvSpPr>
        <p:spPr bwMode="auto">
          <a:xfrm>
            <a:off x="4724400" y="5570538"/>
            <a:ext cx="44450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Q</a:t>
            </a:r>
            <a:r>
              <a:rPr lang="en-US" sz="2000" b="1" i="1" baseline="-25000" dirty="0">
                <a:latin typeface="+mn-lt"/>
                <a:ea typeface="+mn-ea"/>
              </a:rPr>
              <a:t>3</a:t>
            </a:r>
          </a:p>
        </p:txBody>
      </p:sp>
      <p:sp>
        <p:nvSpPr>
          <p:cNvPr id="17419" name="Text Box 52"/>
          <p:cNvSpPr txBox="1">
            <a:spLocks noChangeArrowheads="1"/>
          </p:cNvSpPr>
          <p:nvPr/>
        </p:nvSpPr>
        <p:spPr bwMode="auto">
          <a:xfrm>
            <a:off x="6604000" y="4776788"/>
            <a:ext cx="346075"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D</a:t>
            </a:r>
          </a:p>
        </p:txBody>
      </p:sp>
      <p:sp>
        <p:nvSpPr>
          <p:cNvPr id="13" name="Isosceles Triangle 12"/>
          <p:cNvSpPr>
            <a:spLocks/>
          </p:cNvSpPr>
          <p:nvPr/>
        </p:nvSpPr>
        <p:spPr bwMode="auto">
          <a:xfrm rot="-5400000">
            <a:off x="4221163" y="3254375"/>
            <a:ext cx="731837" cy="639763"/>
          </a:xfrm>
          <a:prstGeom prst="triangle">
            <a:avLst>
              <a:gd name="adj" fmla="val 50000"/>
            </a:avLst>
          </a:prstGeom>
          <a:solidFill>
            <a:srgbClr val="B2B2B2"/>
          </a:solidFill>
          <a:ln w="25400" algn="ctr">
            <a:solidFill>
              <a:schemeClr val="bg2"/>
            </a:solidFill>
            <a:miter lim="800000"/>
            <a:headEnd/>
            <a:tailEnd/>
          </a:ln>
        </p:spPr>
        <p:txBody>
          <a:bodyPr rot="10800000" anchor="ctr"/>
          <a:lstStyle/>
          <a:p>
            <a:pPr algn="ctr" eaLnBrk="1" hangingPunct="1">
              <a:defRPr/>
            </a:pPr>
            <a:endParaRPr lang="en-US" dirty="0">
              <a:solidFill>
                <a:schemeClr val="lt1"/>
              </a:solidFill>
              <a:latin typeface="+mn-lt"/>
              <a:ea typeface="+mn-ea"/>
              <a:cs typeface="Arial" charset="0"/>
            </a:endParaRPr>
          </a:p>
        </p:txBody>
      </p:sp>
      <p:sp>
        <p:nvSpPr>
          <p:cNvPr id="17421" name="TextBox 30"/>
          <p:cNvSpPr txBox="1">
            <a:spLocks noChangeArrowheads="1"/>
          </p:cNvSpPr>
          <p:nvPr/>
        </p:nvSpPr>
        <p:spPr bwMode="auto">
          <a:xfrm>
            <a:off x="4114800" y="3175000"/>
            <a:ext cx="304800"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b</a:t>
            </a:r>
          </a:p>
        </p:txBody>
      </p:sp>
      <p:sp>
        <p:nvSpPr>
          <p:cNvPr id="15" name="TextBox 31"/>
          <p:cNvSpPr txBox="1">
            <a:spLocks noChangeArrowheads="1"/>
          </p:cNvSpPr>
          <p:nvPr/>
        </p:nvSpPr>
        <p:spPr bwMode="auto">
          <a:xfrm>
            <a:off x="4800600" y="2827338"/>
            <a:ext cx="304800"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f</a:t>
            </a:r>
          </a:p>
        </p:txBody>
      </p:sp>
      <p:sp>
        <p:nvSpPr>
          <p:cNvPr id="17423" name="Text Box 12"/>
          <p:cNvSpPr txBox="1">
            <a:spLocks noChangeArrowheads="1"/>
          </p:cNvSpPr>
          <p:nvPr/>
        </p:nvSpPr>
        <p:spPr bwMode="auto">
          <a:xfrm>
            <a:off x="1758950" y="1879600"/>
            <a:ext cx="31115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a</a:t>
            </a:r>
          </a:p>
        </p:txBody>
      </p:sp>
      <p:sp>
        <p:nvSpPr>
          <p:cNvPr id="30736" name="Line 29"/>
          <p:cNvSpPr>
            <a:spLocks noChangeAspect="1" noChangeShapeType="1"/>
          </p:cNvSpPr>
          <p:nvPr/>
        </p:nvSpPr>
        <p:spPr bwMode="auto">
          <a:xfrm rot="21360000" flipV="1">
            <a:off x="1698625" y="2371725"/>
            <a:ext cx="4868863" cy="2651125"/>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37" name="Line 32"/>
          <p:cNvSpPr>
            <a:spLocks noChangeShapeType="1"/>
          </p:cNvSpPr>
          <p:nvPr/>
        </p:nvSpPr>
        <p:spPr bwMode="auto">
          <a:xfrm>
            <a:off x="1790700" y="2217738"/>
            <a:ext cx="4873625" cy="265112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38" name="Oval 33"/>
          <p:cNvSpPr>
            <a:spLocks noChangeArrowheads="1"/>
          </p:cNvSpPr>
          <p:nvPr/>
        </p:nvSpPr>
        <p:spPr bwMode="auto">
          <a:xfrm>
            <a:off x="4191000" y="3529013"/>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cxnSp>
        <p:nvCxnSpPr>
          <p:cNvPr id="20" name="Straight Connector 19"/>
          <p:cNvCxnSpPr/>
          <p:nvPr/>
        </p:nvCxnSpPr>
        <p:spPr>
          <a:xfrm rot="16200000" flipH="1">
            <a:off x="3344863" y="4579938"/>
            <a:ext cx="18288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Box 29"/>
          <p:cNvSpPr txBox="1">
            <a:spLocks noChangeArrowheads="1"/>
          </p:cNvSpPr>
          <p:nvPr/>
        </p:nvSpPr>
        <p:spPr bwMode="auto">
          <a:xfrm>
            <a:off x="4876800" y="3665538"/>
            <a:ext cx="304800"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g</a:t>
            </a:r>
          </a:p>
        </p:txBody>
      </p:sp>
      <p:sp>
        <p:nvSpPr>
          <p:cNvPr id="22" name="TextBox 38"/>
          <p:cNvSpPr txBox="1">
            <a:spLocks noChangeArrowheads="1"/>
          </p:cNvSpPr>
          <p:nvPr/>
        </p:nvSpPr>
        <p:spPr bwMode="auto">
          <a:xfrm>
            <a:off x="3487738" y="5995988"/>
            <a:ext cx="2378075" cy="45720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Quantity (bags)</a:t>
            </a:r>
          </a:p>
          <a:p>
            <a:pPr algn="ctr" eaLnBrk="1" hangingPunct="1">
              <a:defRPr/>
            </a:pPr>
            <a:endParaRPr lang="en-US" b="1" dirty="0">
              <a:ea typeface="+mn-ea"/>
              <a:cs typeface="Arial" charset="0"/>
            </a:endParaRPr>
          </a:p>
        </p:txBody>
      </p:sp>
      <p:sp>
        <p:nvSpPr>
          <p:cNvPr id="23" name="Text Box 9"/>
          <p:cNvSpPr txBox="1">
            <a:spLocks noChangeArrowheads="1"/>
          </p:cNvSpPr>
          <p:nvPr/>
        </p:nvSpPr>
        <p:spPr bwMode="auto">
          <a:xfrm rot="-5400000">
            <a:off x="443707" y="3598069"/>
            <a:ext cx="1733550" cy="4016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Price (per bag)</a:t>
            </a:r>
          </a:p>
        </p:txBody>
      </p:sp>
      <p:sp>
        <p:nvSpPr>
          <p:cNvPr id="24" name="Oval 23"/>
          <p:cNvSpPr>
            <a:spLocks noChangeAspect="1" noChangeArrowheads="1"/>
          </p:cNvSpPr>
          <p:nvPr/>
        </p:nvSpPr>
        <p:spPr bwMode="auto">
          <a:xfrm>
            <a:off x="4800600" y="3894138"/>
            <a:ext cx="136525" cy="136525"/>
          </a:xfrm>
          <a:prstGeom prst="ellipse">
            <a:avLst/>
          </a:prstGeom>
          <a:solidFill>
            <a:schemeClr val="tx2"/>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grpSp>
        <p:nvGrpSpPr>
          <p:cNvPr id="25" name="Group 39"/>
          <p:cNvGrpSpPr>
            <a:grpSpLocks/>
          </p:cNvGrpSpPr>
          <p:nvPr/>
        </p:nvGrpSpPr>
        <p:grpSpPr bwMode="auto">
          <a:xfrm>
            <a:off x="2911475" y="2105025"/>
            <a:ext cx="2651125" cy="1408113"/>
            <a:chOff x="2987675" y="1792288"/>
            <a:chExt cx="2651125" cy="1408112"/>
          </a:xfrm>
        </p:grpSpPr>
        <p:sp>
          <p:nvSpPr>
            <p:cNvPr id="26" name="TextBox 40"/>
            <p:cNvSpPr txBox="1">
              <a:spLocks noChangeArrowheads="1"/>
            </p:cNvSpPr>
            <p:nvPr/>
          </p:nvSpPr>
          <p:spPr bwMode="auto">
            <a:xfrm>
              <a:off x="2987675" y="1792288"/>
              <a:ext cx="2651125" cy="6413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latin typeface="+mn-lt"/>
                  <a:ea typeface="+mn-ea"/>
                  <a:cs typeface="Arial" charset="0"/>
                </a:rPr>
                <a:t>Efficiency loss</a:t>
              </a:r>
            </a:p>
            <a:p>
              <a:pPr eaLnBrk="1" hangingPunct="1">
                <a:defRPr/>
              </a:pPr>
              <a:r>
                <a:rPr lang="en-US" b="1" dirty="0">
                  <a:latin typeface="+mn-lt"/>
                  <a:ea typeface="+mn-ea"/>
                  <a:cs typeface="Arial" charset="0"/>
                </a:rPr>
                <a:t>from overproduction </a:t>
              </a:r>
            </a:p>
          </p:txBody>
        </p:sp>
        <p:cxnSp>
          <p:nvCxnSpPr>
            <p:cNvPr id="27" name="Straight Connector 26"/>
            <p:cNvCxnSpPr/>
            <p:nvPr/>
          </p:nvCxnSpPr>
          <p:spPr>
            <a:xfrm rot="16200000" flipH="1">
              <a:off x="4229100" y="2705100"/>
              <a:ext cx="761999" cy="2286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8" name="Oval 27"/>
          <p:cNvSpPr>
            <a:spLocks noChangeAspect="1" noChangeArrowheads="1"/>
          </p:cNvSpPr>
          <p:nvPr/>
        </p:nvSpPr>
        <p:spPr bwMode="auto">
          <a:xfrm>
            <a:off x="4800600" y="3132138"/>
            <a:ext cx="136525" cy="136525"/>
          </a:xfrm>
          <a:prstGeom prst="ellipse">
            <a:avLst/>
          </a:prstGeom>
          <a:solidFill>
            <a:schemeClr val="tx2"/>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1000"/>
                                        <p:tgtEl>
                                          <p:spTgt spid="24"/>
                                        </p:tgtEl>
                                      </p:cBhvr>
                                    </p:animEffect>
                                  </p:childTnLst>
                                </p:cTn>
                              </p:par>
                            </p:childTnLst>
                          </p:cTn>
                        </p:par>
                        <p:par>
                          <p:cTn id="8" fill="hold" nodeType="afterGroup">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down)">
                                      <p:cBhvr>
                                        <p:cTn id="11" dur="1000"/>
                                        <p:tgtEl>
                                          <p:spTgt spid="21"/>
                                        </p:tgtEl>
                                      </p:cBhvr>
                                    </p:animEffect>
                                  </p:childTnLst>
                                </p:cTn>
                              </p:par>
                            </p:childTnLst>
                          </p:cTn>
                        </p:par>
                        <p:par>
                          <p:cTn id="12" fill="hold" nodeType="afterGroup">
                            <p:stCondLst>
                              <p:cond delay="2000"/>
                            </p:stCondLst>
                            <p:childTnLst>
                              <p:par>
                                <p:cTn id="13" presetID="22" presetClass="entr" presetSubtype="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nodeType="afterGroup">
                            <p:stCondLst>
                              <p:cond delay="2500"/>
                            </p:stCondLst>
                            <p:childTnLst>
                              <p:par>
                                <p:cTn id="17" presetID="22" presetClass="entr" presetSubtype="4"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1000"/>
                                        <p:tgtEl>
                                          <p:spTgt spid="11"/>
                                        </p:tgtEl>
                                      </p:cBhvr>
                                    </p:animEffect>
                                  </p:childTnLst>
                                </p:cTn>
                              </p:par>
                            </p:childTnLst>
                          </p:cTn>
                        </p:par>
                        <p:par>
                          <p:cTn id="20" fill="hold" nodeType="afterGroup">
                            <p:stCondLst>
                              <p:cond delay="3500"/>
                            </p:stCondLst>
                            <p:childTnLst>
                              <p:par>
                                <p:cTn id="21" presetID="22" presetClass="entr" presetSubtype="4"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down)">
                                      <p:cBhvr>
                                        <p:cTn id="23" dur="1000"/>
                                        <p:tgtEl>
                                          <p:spTgt spid="28"/>
                                        </p:tgtEl>
                                      </p:cBhvr>
                                    </p:animEffect>
                                  </p:childTnLst>
                                </p:cTn>
                              </p:par>
                            </p:childTnLst>
                          </p:cTn>
                        </p:par>
                        <p:par>
                          <p:cTn id="24" fill="hold" nodeType="afterGroup">
                            <p:stCondLst>
                              <p:cond delay="4500"/>
                            </p:stCondLst>
                            <p:childTnLst>
                              <p:par>
                                <p:cTn id="25" presetID="22" presetClass="entr" presetSubtype="4"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1000"/>
                                        <p:tgtEl>
                                          <p:spTgt spid="15"/>
                                        </p:tgtEl>
                                      </p:cBhvr>
                                    </p:animEffect>
                                  </p:childTnLst>
                                </p:cTn>
                              </p:par>
                            </p:childTnLst>
                          </p:cTn>
                        </p:par>
                        <p:par>
                          <p:cTn id="28" fill="hold" nodeType="afterGroup">
                            <p:stCondLst>
                              <p:cond delay="5500"/>
                            </p:stCondLst>
                            <p:childTnLst>
                              <p:par>
                                <p:cTn id="29" presetID="23" presetClass="entr" presetSubtype="16"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1000" fill="hold"/>
                                        <p:tgtEl>
                                          <p:spTgt spid="13"/>
                                        </p:tgtEl>
                                        <p:attrNameLst>
                                          <p:attrName>ppt_w</p:attrName>
                                        </p:attrNameLst>
                                      </p:cBhvr>
                                      <p:tavLst>
                                        <p:tav tm="0">
                                          <p:val>
                                            <p:fltVal val="0"/>
                                          </p:val>
                                        </p:tav>
                                        <p:tav tm="100000">
                                          <p:val>
                                            <p:strVal val="#ppt_w"/>
                                          </p:val>
                                        </p:tav>
                                      </p:tavLst>
                                    </p:anim>
                                    <p:anim calcmode="lin" valueType="num">
                                      <p:cBhvr>
                                        <p:cTn id="32" dur="1000" fill="hold"/>
                                        <p:tgtEl>
                                          <p:spTgt spid="13"/>
                                        </p:tgtEl>
                                        <p:attrNameLst>
                                          <p:attrName>ppt_h</p:attrName>
                                        </p:attrNameLst>
                                      </p:cBhvr>
                                      <p:tavLst>
                                        <p:tav tm="0">
                                          <p:val>
                                            <p:fltVal val="0"/>
                                          </p:val>
                                        </p:tav>
                                        <p:tav tm="100000">
                                          <p:val>
                                            <p:strVal val="#ppt_h"/>
                                          </p:val>
                                        </p:tav>
                                      </p:tavLst>
                                    </p:anim>
                                  </p:childTnLst>
                                </p:cTn>
                              </p:par>
                            </p:childTnLst>
                          </p:cTn>
                        </p:par>
                        <p:par>
                          <p:cTn id="33" fill="hold" nodeType="afterGroup">
                            <p:stCondLst>
                              <p:cond delay="6500"/>
                            </p:stCondLst>
                            <p:childTnLst>
                              <p:par>
                                <p:cTn id="34" presetID="22" presetClass="entr" presetSubtype="4"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down)">
                                      <p:cBhvr>
                                        <p:cTn id="3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5" grpId="0"/>
      <p:bldP spid="21" grpId="0"/>
      <p:bldP spid="24" grpId="0" animBg="1"/>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fontAlgn="auto" hangingPunct="1">
              <a:spcAft>
                <a:spcPts val="0"/>
              </a:spcAft>
              <a:defRPr/>
            </a:pPr>
            <a:r>
              <a:rPr lang="en-US" altLang="en-US" dirty="0">
                <a:ea typeface="+mj-ea"/>
              </a:rPr>
              <a:t>Private Goods</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sz="3200" b="1" dirty="0">
                <a:solidFill>
                  <a:schemeClr val="accent5">
                    <a:lumMod val="75000"/>
                  </a:schemeClr>
                </a:solidFill>
                <a:ea typeface="+mn-ea"/>
              </a:rPr>
              <a:t>Private goods </a:t>
            </a:r>
            <a:r>
              <a:rPr lang="en-US" sz="3200" dirty="0">
                <a:ea typeface="+mn-ea"/>
              </a:rPr>
              <a:t>are produced in the market by firms</a:t>
            </a:r>
          </a:p>
          <a:p>
            <a:pPr eaLnBrk="1" fontAlgn="auto" hangingPunct="1">
              <a:spcAft>
                <a:spcPts val="0"/>
              </a:spcAft>
              <a:defRPr/>
            </a:pPr>
            <a:r>
              <a:rPr lang="en-US" sz="3200" dirty="0">
                <a:ea typeface="+mn-ea"/>
              </a:rPr>
              <a:t>Offered for sale</a:t>
            </a:r>
          </a:p>
          <a:p>
            <a:pPr eaLnBrk="1" fontAlgn="auto" hangingPunct="1">
              <a:spcAft>
                <a:spcPts val="0"/>
              </a:spcAft>
              <a:defRPr/>
            </a:pPr>
            <a:r>
              <a:rPr lang="en-US" sz="3200" dirty="0">
                <a:ea typeface="+mn-ea"/>
              </a:rPr>
              <a:t>Characteristics</a:t>
            </a:r>
          </a:p>
          <a:p>
            <a:pPr marL="640080" lvl="1" eaLnBrk="1" fontAlgn="auto" hangingPunct="1">
              <a:spcAft>
                <a:spcPts val="0"/>
              </a:spcAft>
              <a:buClr>
                <a:schemeClr val="accent1"/>
              </a:buClr>
              <a:defRPr/>
            </a:pPr>
            <a:r>
              <a:rPr lang="en-US" sz="3200" b="1" dirty="0">
                <a:solidFill>
                  <a:schemeClr val="accent5">
                    <a:lumMod val="75000"/>
                  </a:schemeClr>
                </a:solidFill>
                <a:ea typeface="+mn-ea"/>
              </a:rPr>
              <a:t>Rivalry</a:t>
            </a:r>
          </a:p>
          <a:p>
            <a:pPr marL="640080" lvl="1" eaLnBrk="1" fontAlgn="auto" hangingPunct="1">
              <a:spcAft>
                <a:spcPts val="0"/>
              </a:spcAft>
              <a:buClr>
                <a:schemeClr val="accent1"/>
              </a:buClr>
              <a:defRPr/>
            </a:pPr>
            <a:r>
              <a:rPr lang="en-US" sz="3200" b="1" dirty="0">
                <a:solidFill>
                  <a:schemeClr val="accent5">
                    <a:lumMod val="75000"/>
                  </a:schemeClr>
                </a:solidFill>
                <a:ea typeface="+mn-ea"/>
              </a:rPr>
              <a:t>Excludability</a:t>
            </a:r>
          </a:p>
        </p:txBody>
      </p:sp>
      <p:sp>
        <p:nvSpPr>
          <p:cNvPr id="3277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altLang="en-US" dirty="0">
                <a:ea typeface="+mj-ea"/>
              </a:rPr>
              <a:t>Public Goods</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sz="3200" b="1" dirty="0">
                <a:solidFill>
                  <a:schemeClr val="accent5">
                    <a:lumMod val="75000"/>
                  </a:schemeClr>
                </a:solidFill>
                <a:ea typeface="+mn-ea"/>
              </a:rPr>
              <a:t>Public goods </a:t>
            </a:r>
            <a:r>
              <a:rPr lang="en-US" sz="3200" dirty="0">
                <a:ea typeface="+mn-ea"/>
              </a:rPr>
              <a:t>are goods provided by government</a:t>
            </a:r>
          </a:p>
          <a:p>
            <a:pPr eaLnBrk="1" fontAlgn="auto" hangingPunct="1">
              <a:spcAft>
                <a:spcPts val="0"/>
              </a:spcAft>
              <a:defRPr/>
            </a:pPr>
            <a:r>
              <a:rPr lang="en-US" sz="3200" dirty="0">
                <a:ea typeface="+mn-ea"/>
              </a:rPr>
              <a:t>Offered for free</a:t>
            </a:r>
          </a:p>
          <a:p>
            <a:pPr eaLnBrk="1" fontAlgn="auto" hangingPunct="1">
              <a:spcAft>
                <a:spcPts val="0"/>
              </a:spcAft>
              <a:defRPr/>
            </a:pPr>
            <a:r>
              <a:rPr lang="en-US" sz="3200" dirty="0">
                <a:ea typeface="+mn-ea"/>
              </a:rPr>
              <a:t>Characteristics</a:t>
            </a:r>
          </a:p>
          <a:p>
            <a:pPr marL="640080" lvl="1" eaLnBrk="1" fontAlgn="auto" hangingPunct="1">
              <a:spcAft>
                <a:spcPts val="0"/>
              </a:spcAft>
              <a:buClr>
                <a:schemeClr val="accent1"/>
              </a:buClr>
              <a:defRPr/>
            </a:pPr>
            <a:r>
              <a:rPr lang="en-US" sz="3200" b="1" dirty="0">
                <a:solidFill>
                  <a:schemeClr val="accent5">
                    <a:lumMod val="75000"/>
                  </a:schemeClr>
                </a:solidFill>
                <a:ea typeface="+mn-ea"/>
              </a:rPr>
              <a:t>Nonrivalry</a:t>
            </a:r>
          </a:p>
          <a:p>
            <a:pPr marL="640080" lvl="1" eaLnBrk="1" fontAlgn="auto" hangingPunct="1">
              <a:spcAft>
                <a:spcPts val="0"/>
              </a:spcAft>
              <a:buClr>
                <a:schemeClr val="accent1"/>
              </a:buClr>
              <a:defRPr/>
            </a:pPr>
            <a:r>
              <a:rPr lang="en-US" sz="3200" b="1" dirty="0">
                <a:solidFill>
                  <a:schemeClr val="accent5">
                    <a:lumMod val="75000"/>
                  </a:schemeClr>
                </a:solidFill>
                <a:ea typeface="+mn-ea"/>
              </a:rPr>
              <a:t>Nonexcludability</a:t>
            </a:r>
          </a:p>
          <a:p>
            <a:pPr marL="640080" lvl="1" eaLnBrk="1" fontAlgn="auto" hangingPunct="1">
              <a:spcAft>
                <a:spcPts val="0"/>
              </a:spcAft>
              <a:buClr>
                <a:schemeClr val="accent1"/>
              </a:buClr>
              <a:defRPr/>
            </a:pPr>
            <a:r>
              <a:rPr lang="en-US" sz="3200" b="1" dirty="0">
                <a:solidFill>
                  <a:schemeClr val="accent5">
                    <a:lumMod val="75000"/>
                  </a:schemeClr>
                </a:solidFill>
                <a:ea typeface="+mn-ea"/>
              </a:rPr>
              <a:t>Free-rider problem</a:t>
            </a:r>
          </a:p>
        </p:txBody>
      </p:sp>
      <p:sp>
        <p:nvSpPr>
          <p:cNvPr id="3482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altLang="en-US" dirty="0">
                <a:ea typeface="+mj-ea"/>
              </a:rPr>
              <a:t>Demand for Public Goods</a:t>
            </a:r>
          </a:p>
        </p:txBody>
      </p:sp>
      <p:sp>
        <p:nvSpPr>
          <p:cNvPr id="36867"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graphicFrame>
        <p:nvGraphicFramePr>
          <p:cNvPr id="5" name="Table 4"/>
          <p:cNvGraphicFramePr>
            <a:graphicFrameLocks noGrp="1"/>
          </p:cNvGraphicFramePr>
          <p:nvPr>
            <p:extLst>
              <p:ext uri="{D42A27DB-BD31-4B8C-83A1-F6EECF244321}">
                <p14:modId xmlns:p14="http://schemas.microsoft.com/office/powerpoint/2010/main" val="1671802273"/>
              </p:ext>
            </p:extLst>
          </p:nvPr>
        </p:nvGraphicFramePr>
        <p:xfrm>
          <a:off x="106363" y="1682750"/>
          <a:ext cx="8961437" cy="4032292"/>
        </p:xfrm>
        <a:graphic>
          <a:graphicData uri="http://schemas.openxmlformats.org/drawingml/2006/table">
            <a:tbl>
              <a:tblPr firstRow="1"/>
              <a:tblGrid>
                <a:gridCol w="1385887">
                  <a:extLst>
                    <a:ext uri="{9D8B030D-6E8A-4147-A177-3AD203B41FA5}">
                      <a16:colId xmlns:a16="http://schemas.microsoft.com/office/drawing/2014/main" xmlns="" val="20000"/>
                    </a:ext>
                  </a:extLst>
                </a:gridCol>
                <a:gridCol w="2401888">
                  <a:extLst>
                    <a:ext uri="{9D8B030D-6E8A-4147-A177-3AD203B41FA5}">
                      <a16:colId xmlns:a16="http://schemas.microsoft.com/office/drawing/2014/main" xmlns="" val="20001"/>
                    </a:ext>
                  </a:extLst>
                </a:gridCol>
                <a:gridCol w="461962">
                  <a:extLst>
                    <a:ext uri="{9D8B030D-6E8A-4147-A177-3AD203B41FA5}">
                      <a16:colId xmlns:a16="http://schemas.microsoft.com/office/drawing/2014/main" xmlns="" val="20002"/>
                    </a:ext>
                  </a:extLst>
                </a:gridCol>
                <a:gridCol w="1847850">
                  <a:extLst>
                    <a:ext uri="{9D8B030D-6E8A-4147-A177-3AD203B41FA5}">
                      <a16:colId xmlns:a16="http://schemas.microsoft.com/office/drawing/2014/main" xmlns="" val="20003"/>
                    </a:ext>
                  </a:extLst>
                </a:gridCol>
                <a:gridCol w="461963">
                  <a:extLst>
                    <a:ext uri="{9D8B030D-6E8A-4147-A177-3AD203B41FA5}">
                      <a16:colId xmlns:a16="http://schemas.microsoft.com/office/drawing/2014/main" xmlns="" val="20004"/>
                    </a:ext>
                  </a:extLst>
                </a:gridCol>
                <a:gridCol w="2401887">
                  <a:extLst>
                    <a:ext uri="{9D8B030D-6E8A-4147-A177-3AD203B41FA5}">
                      <a16:colId xmlns:a16="http://schemas.microsoft.com/office/drawing/2014/main" xmlns="" val="20005"/>
                    </a:ext>
                  </a:extLst>
                </a:gridCol>
              </a:tblGrid>
              <a:tr h="365690">
                <a:tc gridSpan="6">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MS PGothic" panose="020B0600070205080204" pitchFamily="34" charset="-128"/>
                        </a:rPr>
                        <a:t>Demand for a Public Good, Two Individuals</a:t>
                      </a:r>
                    </a:p>
                  </a:txBody>
                  <a:tcPr marT="45706" marB="45706" anchor="b" horzOverflow="overflow">
                    <a:lnL>
                      <a:noFill/>
                    </a:lnL>
                    <a:lnR>
                      <a:noFill/>
                    </a:lnR>
                    <a:lnT>
                      <a:noFill/>
                    </a:lnT>
                    <a:lnB>
                      <a:noFill/>
                    </a:lnB>
                    <a:lnTlToBr>
                      <a:noFill/>
                    </a:lnTlToBr>
                    <a:lnBlToTr>
                      <a:noFill/>
                    </a:lnBlToTr>
                    <a:solidFill>
                      <a:srgbClr val="B0CC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431704">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Quantity of Public Good</a:t>
                      </a:r>
                    </a:p>
                  </a:txBody>
                  <a:tcPr marT="45706" marB="4570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Adams’</a:t>
                      </a:r>
                      <a:r>
                        <a:rPr kumimoji="0" lang="en-US" altLang="ja-JP"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s Willingness to Pay (Price)</a:t>
                      </a:r>
                      <a:endPar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marT="45706" marB="4570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marT="45706" marB="4570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Benson’s</a:t>
                      </a:r>
                      <a:r>
                        <a:rPr kumimoji="0" lang="en-US" altLang="ja-JP"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 Willingness to Pay (Price)</a:t>
                      </a:r>
                      <a:endPar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marT="45706" marB="4570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marT="45706" marB="4570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Collective Willingness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to Pay (Price)</a:t>
                      </a:r>
                    </a:p>
                  </a:txBody>
                  <a:tcPr marT="45706" marB="4570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r h="447606">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$4</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$5</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$9</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2"/>
                  </a:ext>
                </a:extLst>
              </a:tr>
              <a:tr h="446019">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2</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3</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4</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7</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3"/>
                  </a:ext>
                </a:extLst>
              </a:tr>
              <a:tr h="447606">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3</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2</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3</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5</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4"/>
                  </a:ext>
                </a:extLst>
              </a:tr>
              <a:tr h="446019">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4</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2</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3</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5"/>
                  </a:ext>
                </a:extLst>
              </a:tr>
              <a:tr h="447606">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5</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0</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a:t>
                      </a: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Line 177"/>
          <p:cNvSpPr>
            <a:spLocks noChangeShapeType="1"/>
          </p:cNvSpPr>
          <p:nvPr/>
        </p:nvSpPr>
        <p:spPr bwMode="auto">
          <a:xfrm>
            <a:off x="6091238" y="5757069"/>
            <a:ext cx="0" cy="4953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6" name="Line 176"/>
          <p:cNvSpPr>
            <a:spLocks noChangeShapeType="1"/>
          </p:cNvSpPr>
          <p:nvPr/>
        </p:nvSpPr>
        <p:spPr bwMode="auto">
          <a:xfrm flipH="1">
            <a:off x="4056063" y="5049044"/>
            <a:ext cx="9604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07" name="Title 1"/>
          <p:cNvSpPr>
            <a:spLocks noGrp="1"/>
          </p:cNvSpPr>
          <p:nvPr>
            <p:ph type="title"/>
          </p:nvPr>
        </p:nvSpPr>
        <p:spPr>
          <a:xfrm>
            <a:off x="406401" y="173037"/>
            <a:ext cx="7620000" cy="978695"/>
          </a:xfrm>
        </p:spPr>
        <p:txBody>
          <a:bodyPr/>
          <a:lstStyle/>
          <a:p>
            <a:pPr eaLnBrk="1" fontAlgn="auto" hangingPunct="1">
              <a:spcAft>
                <a:spcPts val="0"/>
              </a:spcAft>
              <a:defRPr/>
            </a:pPr>
            <a:r>
              <a:rPr lang="en-US" altLang="en-US" sz="4400" dirty="0">
                <a:ea typeface="+mj-ea"/>
              </a:rPr>
              <a:t>Demand for Public Goods Continued</a:t>
            </a:r>
          </a:p>
        </p:txBody>
      </p:sp>
      <p:sp>
        <p:nvSpPr>
          <p:cNvPr id="38917" name="TextBox 1"/>
          <p:cNvSpPr txBox="1">
            <a:spLocks noChangeArrowheads="1"/>
          </p:cNvSpPr>
          <p:nvPr/>
        </p:nvSpPr>
        <p:spPr bwMode="auto">
          <a:xfrm>
            <a:off x="76200" y="6527800"/>
            <a:ext cx="4841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grpSp>
        <p:nvGrpSpPr>
          <p:cNvPr id="5" name="Group 146"/>
          <p:cNvGrpSpPr>
            <a:grpSpLocks/>
          </p:cNvGrpSpPr>
          <p:nvPr/>
        </p:nvGrpSpPr>
        <p:grpSpPr bwMode="auto">
          <a:xfrm>
            <a:off x="3756025" y="2739231"/>
            <a:ext cx="3325813" cy="1660525"/>
            <a:chOff x="2377" y="1953"/>
            <a:chExt cx="2095" cy="1046"/>
          </a:xfrm>
          <a:noFill/>
        </p:grpSpPr>
        <p:grpSp>
          <p:nvGrpSpPr>
            <p:cNvPr id="6" name="Group 116"/>
            <p:cNvGrpSpPr>
              <a:grpSpLocks/>
            </p:cNvGrpSpPr>
            <p:nvPr/>
          </p:nvGrpSpPr>
          <p:grpSpPr bwMode="auto">
            <a:xfrm>
              <a:off x="2569" y="2048"/>
              <a:ext cx="1785" cy="802"/>
              <a:chOff x="2569" y="2048"/>
              <a:chExt cx="1785" cy="802"/>
            </a:xfrm>
            <a:grpFill/>
          </p:grpSpPr>
          <p:sp>
            <p:nvSpPr>
              <p:cNvPr id="16" name="Rectangle 17"/>
              <p:cNvSpPr>
                <a:spLocks noChangeArrowheads="1"/>
              </p:cNvSpPr>
              <p:nvPr/>
            </p:nvSpPr>
            <p:spPr bwMode="auto">
              <a:xfrm>
                <a:off x="2569" y="2048"/>
                <a:ext cx="1784" cy="798"/>
              </a:xfrm>
              <a:prstGeom prst="rect">
                <a:avLst/>
              </a:prstGeom>
              <a:grp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grpSp>
            <p:nvGrpSpPr>
              <p:cNvPr id="17" name="Group 41"/>
              <p:cNvGrpSpPr>
                <a:grpSpLocks/>
              </p:cNvGrpSpPr>
              <p:nvPr/>
            </p:nvGrpSpPr>
            <p:grpSpPr bwMode="auto">
              <a:xfrm>
                <a:off x="2859" y="2052"/>
                <a:ext cx="1186" cy="798"/>
                <a:chOff x="2861" y="559"/>
                <a:chExt cx="1186" cy="1117"/>
              </a:xfrm>
              <a:grpFill/>
            </p:grpSpPr>
            <p:sp>
              <p:nvSpPr>
                <p:cNvPr id="25" name="Line 42"/>
                <p:cNvSpPr>
                  <a:spLocks noChangeShapeType="1"/>
                </p:cNvSpPr>
                <p:nvPr/>
              </p:nvSpPr>
              <p:spPr bwMode="auto">
                <a:xfrm>
                  <a:off x="2861"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26" name="Line 43"/>
                <p:cNvSpPr>
                  <a:spLocks noChangeShapeType="1"/>
                </p:cNvSpPr>
                <p:nvPr/>
              </p:nvSpPr>
              <p:spPr bwMode="auto">
                <a:xfrm>
                  <a:off x="3158"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27" name="Line 44"/>
                <p:cNvSpPr>
                  <a:spLocks noChangeShapeType="1"/>
                </p:cNvSpPr>
                <p:nvPr/>
              </p:nvSpPr>
              <p:spPr bwMode="auto">
                <a:xfrm>
                  <a:off x="3454"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28" name="Line 45"/>
                <p:cNvSpPr>
                  <a:spLocks noChangeShapeType="1"/>
                </p:cNvSpPr>
                <p:nvPr/>
              </p:nvSpPr>
              <p:spPr bwMode="auto">
                <a:xfrm>
                  <a:off x="3751"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29" name="Line 46"/>
                <p:cNvSpPr>
                  <a:spLocks noChangeShapeType="1"/>
                </p:cNvSpPr>
                <p:nvPr/>
              </p:nvSpPr>
              <p:spPr bwMode="auto">
                <a:xfrm>
                  <a:off x="4047"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grpSp>
          <p:grpSp>
            <p:nvGrpSpPr>
              <p:cNvPr id="18" name="Group 100"/>
              <p:cNvGrpSpPr>
                <a:grpSpLocks/>
              </p:cNvGrpSpPr>
              <p:nvPr/>
            </p:nvGrpSpPr>
            <p:grpSpPr bwMode="auto">
              <a:xfrm>
                <a:off x="2573" y="2181"/>
                <a:ext cx="1781" cy="553"/>
                <a:chOff x="2573" y="2181"/>
                <a:chExt cx="1781" cy="553"/>
              </a:xfrm>
              <a:grpFill/>
            </p:grpSpPr>
            <p:sp>
              <p:nvSpPr>
                <p:cNvPr id="19" name="Line 81"/>
                <p:cNvSpPr>
                  <a:spLocks noChangeShapeType="1"/>
                </p:cNvSpPr>
                <p:nvPr/>
              </p:nvSpPr>
              <p:spPr bwMode="auto">
                <a:xfrm rot="-5400000">
                  <a:off x="3464" y="1510"/>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20" name="Line 82"/>
                <p:cNvSpPr>
                  <a:spLocks noChangeShapeType="1"/>
                </p:cNvSpPr>
                <p:nvPr/>
              </p:nvSpPr>
              <p:spPr bwMode="auto">
                <a:xfrm rot="-5400000">
                  <a:off x="3464" y="1400"/>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21" name="Line 83"/>
                <p:cNvSpPr>
                  <a:spLocks noChangeShapeType="1"/>
                </p:cNvSpPr>
                <p:nvPr/>
              </p:nvSpPr>
              <p:spPr bwMode="auto">
                <a:xfrm rot="-5400000">
                  <a:off x="3464" y="1290"/>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22" name="Line 86"/>
                <p:cNvSpPr>
                  <a:spLocks noChangeShapeType="1"/>
                </p:cNvSpPr>
                <p:nvPr/>
              </p:nvSpPr>
              <p:spPr bwMode="auto">
                <a:xfrm rot="-5400000">
                  <a:off x="3464" y="1843"/>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23" name="Line 87"/>
                <p:cNvSpPr>
                  <a:spLocks noChangeShapeType="1"/>
                </p:cNvSpPr>
                <p:nvPr/>
              </p:nvSpPr>
              <p:spPr bwMode="auto">
                <a:xfrm rot="-5400000">
                  <a:off x="3464" y="1733"/>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24" name="Line 88"/>
                <p:cNvSpPr>
                  <a:spLocks noChangeShapeType="1"/>
                </p:cNvSpPr>
                <p:nvPr/>
              </p:nvSpPr>
              <p:spPr bwMode="auto">
                <a:xfrm rot="-5400000">
                  <a:off x="3464" y="1623"/>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grpSp>
        </p:grpSp>
        <p:sp>
          <p:nvSpPr>
            <p:cNvPr id="7" name="Text Box 119"/>
            <p:cNvSpPr txBox="1">
              <a:spLocks noChangeArrowheads="1"/>
            </p:cNvSpPr>
            <p:nvPr/>
          </p:nvSpPr>
          <p:spPr bwMode="auto">
            <a:xfrm>
              <a:off x="2377" y="2081"/>
              <a:ext cx="215" cy="756"/>
            </a:xfrm>
            <a:prstGeom prst="rect">
              <a:avLst/>
            </a:prstGeom>
            <a:grpFill/>
            <a:ln w="9525">
              <a:noFill/>
              <a:miter lim="800000"/>
              <a:headEnd/>
              <a:tailEnd/>
            </a:ln>
          </p:spPr>
          <p:txBody>
            <a:bodyPr wrap="none">
              <a:spAutoFit/>
            </a:bodyPr>
            <a:lstStyle/>
            <a:p>
              <a:pPr algn="r" eaLnBrk="1" hangingPunct="1">
                <a:defRPr/>
              </a:pPr>
              <a:r>
                <a:rPr lang="en-US" sz="1200" b="1" dirty="0">
                  <a:latin typeface="+mn-lt"/>
                  <a:ea typeface="+mn-ea"/>
                  <a:cs typeface="Arial" charset="0"/>
                </a:rPr>
                <a:t>$6</a:t>
              </a:r>
            </a:p>
            <a:p>
              <a:pPr algn="r" eaLnBrk="1" hangingPunct="1">
                <a:defRPr/>
              </a:pPr>
              <a:r>
                <a:rPr lang="en-US" sz="1200" b="1" dirty="0">
                  <a:latin typeface="+mn-lt"/>
                  <a:ea typeface="+mn-ea"/>
                  <a:cs typeface="Arial" charset="0"/>
                </a:rPr>
                <a:t>5</a:t>
              </a:r>
            </a:p>
            <a:p>
              <a:pPr algn="r" eaLnBrk="1" hangingPunct="1">
                <a:defRPr/>
              </a:pPr>
              <a:r>
                <a:rPr lang="en-US" sz="1200" b="1" dirty="0">
                  <a:latin typeface="+mn-lt"/>
                  <a:ea typeface="+mn-ea"/>
                  <a:cs typeface="Arial" charset="0"/>
                </a:rPr>
                <a:t>4</a:t>
              </a:r>
            </a:p>
            <a:p>
              <a:pPr algn="r" eaLnBrk="1" hangingPunct="1">
                <a:defRPr/>
              </a:pPr>
              <a:r>
                <a:rPr lang="en-US" sz="1200" b="1" dirty="0">
                  <a:latin typeface="+mn-lt"/>
                  <a:ea typeface="+mn-ea"/>
                  <a:cs typeface="Arial" charset="0"/>
                </a:rPr>
                <a:t>3</a:t>
              </a:r>
            </a:p>
            <a:p>
              <a:pPr algn="r" eaLnBrk="1" hangingPunct="1">
                <a:defRPr/>
              </a:pPr>
              <a:r>
                <a:rPr lang="en-US" sz="1200" b="1" dirty="0">
                  <a:latin typeface="+mn-lt"/>
                  <a:ea typeface="+mn-ea"/>
                  <a:cs typeface="Arial" charset="0"/>
                </a:rPr>
                <a:t>2</a:t>
              </a:r>
            </a:p>
            <a:p>
              <a:pPr algn="r" eaLnBrk="1" hangingPunct="1">
                <a:defRPr/>
              </a:pPr>
              <a:r>
                <a:rPr lang="en-US" sz="1200" b="1" dirty="0">
                  <a:latin typeface="+mn-lt"/>
                  <a:ea typeface="+mn-ea"/>
                  <a:cs typeface="Arial" charset="0"/>
                </a:rPr>
                <a:t>1</a:t>
              </a:r>
            </a:p>
          </p:txBody>
        </p:sp>
        <p:sp>
          <p:nvSpPr>
            <p:cNvPr id="8" name="Text Box 121"/>
            <p:cNvSpPr txBox="1">
              <a:spLocks noChangeArrowheads="1"/>
            </p:cNvSpPr>
            <p:nvPr/>
          </p:nvSpPr>
          <p:spPr bwMode="auto">
            <a:xfrm>
              <a:off x="2422" y="2797"/>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0</a:t>
              </a:r>
            </a:p>
          </p:txBody>
        </p:sp>
        <p:sp>
          <p:nvSpPr>
            <p:cNvPr id="9" name="Text Box 126"/>
            <p:cNvSpPr txBox="1">
              <a:spLocks noChangeArrowheads="1"/>
            </p:cNvSpPr>
            <p:nvPr/>
          </p:nvSpPr>
          <p:spPr bwMode="auto">
            <a:xfrm>
              <a:off x="2410" y="1953"/>
              <a:ext cx="168" cy="174"/>
            </a:xfrm>
            <a:prstGeom prst="rect">
              <a:avLst/>
            </a:prstGeom>
            <a:grpFill/>
            <a:ln w="9525">
              <a:noFill/>
              <a:miter lim="800000"/>
              <a:headEnd/>
              <a:tailEnd/>
            </a:ln>
          </p:spPr>
          <p:txBody>
            <a:bodyPr wrap="none">
              <a:spAutoFit/>
            </a:bodyPr>
            <a:lstStyle/>
            <a:p>
              <a:pPr eaLnBrk="1" hangingPunct="1">
                <a:defRPr/>
              </a:pPr>
              <a:r>
                <a:rPr lang="en-US" sz="1200" b="1" i="1" dirty="0">
                  <a:latin typeface="+mn-lt"/>
                  <a:ea typeface="+mn-ea"/>
                  <a:cs typeface="Arial" charset="0"/>
                </a:rPr>
                <a:t>P</a:t>
              </a:r>
            </a:p>
          </p:txBody>
        </p:sp>
        <p:sp>
          <p:nvSpPr>
            <p:cNvPr id="10" name="Text Box 127"/>
            <p:cNvSpPr txBox="1">
              <a:spLocks noChangeArrowheads="1"/>
            </p:cNvSpPr>
            <p:nvPr/>
          </p:nvSpPr>
          <p:spPr bwMode="auto">
            <a:xfrm>
              <a:off x="4290" y="2810"/>
              <a:ext cx="182" cy="174"/>
            </a:xfrm>
            <a:prstGeom prst="rect">
              <a:avLst/>
            </a:prstGeom>
            <a:grpFill/>
            <a:ln w="9525">
              <a:noFill/>
              <a:miter lim="800000"/>
              <a:headEnd/>
              <a:tailEnd/>
            </a:ln>
          </p:spPr>
          <p:txBody>
            <a:bodyPr wrap="none">
              <a:spAutoFit/>
            </a:bodyPr>
            <a:lstStyle/>
            <a:p>
              <a:pPr eaLnBrk="1" hangingPunct="1">
                <a:defRPr/>
              </a:pPr>
              <a:r>
                <a:rPr lang="en-US" sz="1200" b="1" i="1" dirty="0">
                  <a:latin typeface="+mn-lt"/>
                  <a:ea typeface="+mn-ea"/>
                  <a:cs typeface="Arial" charset="0"/>
                </a:rPr>
                <a:t>Q</a:t>
              </a:r>
            </a:p>
          </p:txBody>
        </p:sp>
        <p:sp>
          <p:nvSpPr>
            <p:cNvPr id="11" name="Text Box 135"/>
            <p:cNvSpPr txBox="1">
              <a:spLocks noChangeArrowheads="1"/>
            </p:cNvSpPr>
            <p:nvPr/>
          </p:nvSpPr>
          <p:spPr bwMode="auto">
            <a:xfrm>
              <a:off x="2770" y="2826"/>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1</a:t>
              </a:r>
            </a:p>
          </p:txBody>
        </p:sp>
        <p:sp>
          <p:nvSpPr>
            <p:cNvPr id="12" name="Text Box 136"/>
            <p:cNvSpPr txBox="1">
              <a:spLocks noChangeArrowheads="1"/>
            </p:cNvSpPr>
            <p:nvPr/>
          </p:nvSpPr>
          <p:spPr bwMode="auto">
            <a:xfrm>
              <a:off x="3069" y="2826"/>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2</a:t>
              </a:r>
            </a:p>
          </p:txBody>
        </p:sp>
        <p:sp>
          <p:nvSpPr>
            <p:cNvPr id="13" name="Text Box 137"/>
            <p:cNvSpPr txBox="1">
              <a:spLocks noChangeArrowheads="1"/>
            </p:cNvSpPr>
            <p:nvPr/>
          </p:nvSpPr>
          <p:spPr bwMode="auto">
            <a:xfrm>
              <a:off x="3361" y="2826"/>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3</a:t>
              </a:r>
            </a:p>
          </p:txBody>
        </p:sp>
        <p:sp>
          <p:nvSpPr>
            <p:cNvPr id="14" name="Text Box 138"/>
            <p:cNvSpPr txBox="1">
              <a:spLocks noChangeArrowheads="1"/>
            </p:cNvSpPr>
            <p:nvPr/>
          </p:nvSpPr>
          <p:spPr bwMode="auto">
            <a:xfrm>
              <a:off x="3660" y="2826"/>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4</a:t>
              </a:r>
            </a:p>
          </p:txBody>
        </p:sp>
        <p:sp>
          <p:nvSpPr>
            <p:cNvPr id="15" name="Text Box 139"/>
            <p:cNvSpPr txBox="1">
              <a:spLocks noChangeArrowheads="1"/>
            </p:cNvSpPr>
            <p:nvPr/>
          </p:nvSpPr>
          <p:spPr bwMode="auto">
            <a:xfrm>
              <a:off x="3959" y="2826"/>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5</a:t>
              </a:r>
            </a:p>
          </p:txBody>
        </p:sp>
      </p:grpSp>
      <p:grpSp>
        <p:nvGrpSpPr>
          <p:cNvPr id="30" name="Group 147"/>
          <p:cNvGrpSpPr>
            <a:grpSpLocks/>
          </p:cNvGrpSpPr>
          <p:nvPr/>
        </p:nvGrpSpPr>
        <p:grpSpPr bwMode="auto">
          <a:xfrm>
            <a:off x="3733800" y="1175543"/>
            <a:ext cx="3335338" cy="1657351"/>
            <a:chOff x="2375" y="3052"/>
            <a:chExt cx="2101" cy="1044"/>
          </a:xfrm>
          <a:noFill/>
        </p:grpSpPr>
        <p:grpSp>
          <p:nvGrpSpPr>
            <p:cNvPr id="31" name="Group 117"/>
            <p:cNvGrpSpPr>
              <a:grpSpLocks/>
            </p:cNvGrpSpPr>
            <p:nvPr/>
          </p:nvGrpSpPr>
          <p:grpSpPr bwMode="auto">
            <a:xfrm>
              <a:off x="2574" y="3145"/>
              <a:ext cx="1785" cy="802"/>
              <a:chOff x="2574" y="3145"/>
              <a:chExt cx="1785" cy="802"/>
            </a:xfrm>
            <a:grpFill/>
          </p:grpSpPr>
          <p:sp>
            <p:nvSpPr>
              <p:cNvPr id="41" name="Rectangle 101"/>
              <p:cNvSpPr>
                <a:spLocks noChangeArrowheads="1"/>
              </p:cNvSpPr>
              <p:nvPr/>
            </p:nvSpPr>
            <p:spPr bwMode="auto">
              <a:xfrm>
                <a:off x="2574" y="3145"/>
                <a:ext cx="1784" cy="798"/>
              </a:xfrm>
              <a:prstGeom prst="rect">
                <a:avLst/>
              </a:prstGeom>
              <a:grp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grpSp>
            <p:nvGrpSpPr>
              <p:cNvPr id="42" name="Group 102"/>
              <p:cNvGrpSpPr>
                <a:grpSpLocks/>
              </p:cNvGrpSpPr>
              <p:nvPr/>
            </p:nvGrpSpPr>
            <p:grpSpPr bwMode="auto">
              <a:xfrm>
                <a:off x="2864" y="3149"/>
                <a:ext cx="1186" cy="798"/>
                <a:chOff x="2861" y="559"/>
                <a:chExt cx="1186" cy="1117"/>
              </a:xfrm>
              <a:grpFill/>
            </p:grpSpPr>
            <p:sp>
              <p:nvSpPr>
                <p:cNvPr id="50" name="Line 103"/>
                <p:cNvSpPr>
                  <a:spLocks noChangeShapeType="1"/>
                </p:cNvSpPr>
                <p:nvPr/>
              </p:nvSpPr>
              <p:spPr bwMode="auto">
                <a:xfrm>
                  <a:off x="2861"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51" name="Line 104"/>
                <p:cNvSpPr>
                  <a:spLocks noChangeShapeType="1"/>
                </p:cNvSpPr>
                <p:nvPr/>
              </p:nvSpPr>
              <p:spPr bwMode="auto">
                <a:xfrm>
                  <a:off x="3158"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52" name="Line 105"/>
                <p:cNvSpPr>
                  <a:spLocks noChangeShapeType="1"/>
                </p:cNvSpPr>
                <p:nvPr/>
              </p:nvSpPr>
              <p:spPr bwMode="auto">
                <a:xfrm>
                  <a:off x="3454"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53" name="Line 106"/>
                <p:cNvSpPr>
                  <a:spLocks noChangeShapeType="1"/>
                </p:cNvSpPr>
                <p:nvPr/>
              </p:nvSpPr>
              <p:spPr bwMode="auto">
                <a:xfrm>
                  <a:off x="3751"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54" name="Line 107"/>
                <p:cNvSpPr>
                  <a:spLocks noChangeShapeType="1"/>
                </p:cNvSpPr>
                <p:nvPr/>
              </p:nvSpPr>
              <p:spPr bwMode="auto">
                <a:xfrm>
                  <a:off x="4047"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grpSp>
          <p:grpSp>
            <p:nvGrpSpPr>
              <p:cNvPr id="43" name="Group 108"/>
              <p:cNvGrpSpPr>
                <a:grpSpLocks/>
              </p:cNvGrpSpPr>
              <p:nvPr/>
            </p:nvGrpSpPr>
            <p:grpSpPr bwMode="auto">
              <a:xfrm>
                <a:off x="2578" y="3278"/>
                <a:ext cx="1781" cy="553"/>
                <a:chOff x="2573" y="2181"/>
                <a:chExt cx="1781" cy="553"/>
              </a:xfrm>
              <a:grpFill/>
            </p:grpSpPr>
            <p:sp>
              <p:nvSpPr>
                <p:cNvPr id="44" name="Line 109"/>
                <p:cNvSpPr>
                  <a:spLocks noChangeShapeType="1"/>
                </p:cNvSpPr>
                <p:nvPr/>
              </p:nvSpPr>
              <p:spPr bwMode="auto">
                <a:xfrm rot="-5400000">
                  <a:off x="3464" y="1510"/>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45" name="Line 110"/>
                <p:cNvSpPr>
                  <a:spLocks noChangeShapeType="1"/>
                </p:cNvSpPr>
                <p:nvPr/>
              </p:nvSpPr>
              <p:spPr bwMode="auto">
                <a:xfrm rot="-5400000">
                  <a:off x="3464" y="1400"/>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46" name="Line 111"/>
                <p:cNvSpPr>
                  <a:spLocks noChangeShapeType="1"/>
                </p:cNvSpPr>
                <p:nvPr/>
              </p:nvSpPr>
              <p:spPr bwMode="auto">
                <a:xfrm rot="-5400000">
                  <a:off x="3464" y="1290"/>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47" name="Line 112"/>
                <p:cNvSpPr>
                  <a:spLocks noChangeShapeType="1"/>
                </p:cNvSpPr>
                <p:nvPr/>
              </p:nvSpPr>
              <p:spPr bwMode="auto">
                <a:xfrm rot="-5400000">
                  <a:off x="3464" y="1843"/>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48" name="Line 113"/>
                <p:cNvSpPr>
                  <a:spLocks noChangeShapeType="1"/>
                </p:cNvSpPr>
                <p:nvPr/>
              </p:nvSpPr>
              <p:spPr bwMode="auto">
                <a:xfrm rot="-5400000">
                  <a:off x="3464" y="1733"/>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49" name="Line 114"/>
                <p:cNvSpPr>
                  <a:spLocks noChangeShapeType="1"/>
                </p:cNvSpPr>
                <p:nvPr/>
              </p:nvSpPr>
              <p:spPr bwMode="auto">
                <a:xfrm rot="-5400000">
                  <a:off x="3464" y="1623"/>
                  <a:ext cx="0" cy="1781"/>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grpSp>
        </p:grpSp>
        <p:sp>
          <p:nvSpPr>
            <p:cNvPr id="32" name="Text Box 120"/>
            <p:cNvSpPr txBox="1">
              <a:spLocks noChangeArrowheads="1"/>
            </p:cNvSpPr>
            <p:nvPr/>
          </p:nvSpPr>
          <p:spPr bwMode="auto">
            <a:xfrm>
              <a:off x="2375" y="3178"/>
              <a:ext cx="215" cy="756"/>
            </a:xfrm>
            <a:prstGeom prst="rect">
              <a:avLst/>
            </a:prstGeom>
            <a:grpFill/>
            <a:ln w="9525">
              <a:noFill/>
              <a:miter lim="800000"/>
              <a:headEnd/>
              <a:tailEnd/>
            </a:ln>
          </p:spPr>
          <p:txBody>
            <a:bodyPr wrap="none">
              <a:spAutoFit/>
            </a:bodyPr>
            <a:lstStyle/>
            <a:p>
              <a:pPr algn="r" eaLnBrk="1" hangingPunct="1">
                <a:defRPr/>
              </a:pPr>
              <a:r>
                <a:rPr lang="en-US" sz="1200" b="1" dirty="0">
                  <a:latin typeface="+mn-lt"/>
                  <a:ea typeface="+mn-ea"/>
                  <a:cs typeface="Arial" charset="0"/>
                </a:rPr>
                <a:t>$6</a:t>
              </a:r>
            </a:p>
            <a:p>
              <a:pPr algn="r" eaLnBrk="1" hangingPunct="1">
                <a:defRPr/>
              </a:pPr>
              <a:r>
                <a:rPr lang="en-US" sz="1200" b="1" dirty="0">
                  <a:latin typeface="+mn-lt"/>
                  <a:ea typeface="+mn-ea"/>
                  <a:cs typeface="Arial" charset="0"/>
                </a:rPr>
                <a:t>5</a:t>
              </a:r>
            </a:p>
            <a:p>
              <a:pPr algn="r" eaLnBrk="1" hangingPunct="1">
                <a:defRPr/>
              </a:pPr>
              <a:r>
                <a:rPr lang="en-US" sz="1200" b="1" dirty="0">
                  <a:latin typeface="+mn-lt"/>
                  <a:ea typeface="+mn-ea"/>
                  <a:cs typeface="Arial" charset="0"/>
                </a:rPr>
                <a:t>4</a:t>
              </a:r>
            </a:p>
            <a:p>
              <a:pPr algn="r" eaLnBrk="1" hangingPunct="1">
                <a:defRPr/>
              </a:pPr>
              <a:r>
                <a:rPr lang="en-US" sz="1200" b="1" dirty="0">
                  <a:latin typeface="+mn-lt"/>
                  <a:ea typeface="+mn-ea"/>
                  <a:cs typeface="Arial" charset="0"/>
                </a:rPr>
                <a:t>3</a:t>
              </a:r>
            </a:p>
            <a:p>
              <a:pPr algn="r" eaLnBrk="1" hangingPunct="1">
                <a:defRPr/>
              </a:pPr>
              <a:r>
                <a:rPr lang="en-US" sz="1200" b="1" dirty="0">
                  <a:latin typeface="+mn-lt"/>
                  <a:ea typeface="+mn-ea"/>
                  <a:cs typeface="Arial" charset="0"/>
                </a:rPr>
                <a:t>2</a:t>
              </a:r>
            </a:p>
            <a:p>
              <a:pPr algn="r" eaLnBrk="1" hangingPunct="1">
                <a:defRPr/>
              </a:pPr>
              <a:r>
                <a:rPr lang="en-US" sz="1200" b="1" dirty="0">
                  <a:latin typeface="+mn-lt"/>
                  <a:ea typeface="+mn-ea"/>
                  <a:cs typeface="Arial" charset="0"/>
                </a:rPr>
                <a:t>1</a:t>
              </a:r>
            </a:p>
          </p:txBody>
        </p:sp>
        <p:sp>
          <p:nvSpPr>
            <p:cNvPr id="33" name="Text Box 122"/>
            <p:cNvSpPr txBox="1">
              <a:spLocks noChangeArrowheads="1"/>
            </p:cNvSpPr>
            <p:nvPr/>
          </p:nvSpPr>
          <p:spPr bwMode="auto">
            <a:xfrm>
              <a:off x="2427" y="3866"/>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0</a:t>
              </a:r>
            </a:p>
          </p:txBody>
        </p:sp>
        <p:sp>
          <p:nvSpPr>
            <p:cNvPr id="34" name="Text Box 125"/>
            <p:cNvSpPr txBox="1">
              <a:spLocks noChangeArrowheads="1"/>
            </p:cNvSpPr>
            <p:nvPr/>
          </p:nvSpPr>
          <p:spPr bwMode="auto">
            <a:xfrm>
              <a:off x="2406" y="3052"/>
              <a:ext cx="168" cy="174"/>
            </a:xfrm>
            <a:prstGeom prst="rect">
              <a:avLst/>
            </a:prstGeom>
            <a:grpFill/>
            <a:ln w="9525">
              <a:noFill/>
              <a:miter lim="800000"/>
              <a:headEnd/>
              <a:tailEnd/>
            </a:ln>
          </p:spPr>
          <p:txBody>
            <a:bodyPr wrap="none">
              <a:spAutoFit/>
            </a:bodyPr>
            <a:lstStyle/>
            <a:p>
              <a:pPr eaLnBrk="1" hangingPunct="1">
                <a:defRPr/>
              </a:pPr>
              <a:r>
                <a:rPr lang="en-US" sz="1200" b="1" i="1" dirty="0">
                  <a:latin typeface="+mn-lt"/>
                  <a:ea typeface="+mn-ea"/>
                  <a:cs typeface="Arial" charset="0"/>
                </a:rPr>
                <a:t>P</a:t>
              </a:r>
            </a:p>
          </p:txBody>
        </p:sp>
        <p:sp>
          <p:nvSpPr>
            <p:cNvPr id="35" name="Text Box 128"/>
            <p:cNvSpPr txBox="1">
              <a:spLocks noChangeArrowheads="1"/>
            </p:cNvSpPr>
            <p:nvPr/>
          </p:nvSpPr>
          <p:spPr bwMode="auto">
            <a:xfrm>
              <a:off x="4294" y="3902"/>
              <a:ext cx="182" cy="174"/>
            </a:xfrm>
            <a:prstGeom prst="rect">
              <a:avLst/>
            </a:prstGeom>
            <a:grpFill/>
            <a:ln w="9525">
              <a:noFill/>
              <a:miter lim="800000"/>
              <a:headEnd/>
              <a:tailEnd/>
            </a:ln>
          </p:spPr>
          <p:txBody>
            <a:bodyPr wrap="none">
              <a:spAutoFit/>
            </a:bodyPr>
            <a:lstStyle/>
            <a:p>
              <a:pPr eaLnBrk="1" hangingPunct="1">
                <a:defRPr/>
              </a:pPr>
              <a:r>
                <a:rPr lang="en-US" sz="1200" b="1" i="1" dirty="0">
                  <a:latin typeface="+mn-lt"/>
                  <a:ea typeface="+mn-ea"/>
                  <a:cs typeface="Arial" charset="0"/>
                </a:rPr>
                <a:t>Q</a:t>
              </a:r>
            </a:p>
          </p:txBody>
        </p:sp>
        <p:sp>
          <p:nvSpPr>
            <p:cNvPr id="36" name="Text Box 140"/>
            <p:cNvSpPr txBox="1">
              <a:spLocks noChangeArrowheads="1"/>
            </p:cNvSpPr>
            <p:nvPr/>
          </p:nvSpPr>
          <p:spPr bwMode="auto">
            <a:xfrm>
              <a:off x="2775" y="3923"/>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1</a:t>
              </a:r>
            </a:p>
          </p:txBody>
        </p:sp>
        <p:sp>
          <p:nvSpPr>
            <p:cNvPr id="37" name="Text Box 141"/>
            <p:cNvSpPr txBox="1">
              <a:spLocks noChangeArrowheads="1"/>
            </p:cNvSpPr>
            <p:nvPr/>
          </p:nvSpPr>
          <p:spPr bwMode="auto">
            <a:xfrm>
              <a:off x="3074" y="3923"/>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2</a:t>
              </a:r>
            </a:p>
          </p:txBody>
        </p:sp>
        <p:sp>
          <p:nvSpPr>
            <p:cNvPr id="38" name="Text Box 142"/>
            <p:cNvSpPr txBox="1">
              <a:spLocks noChangeArrowheads="1"/>
            </p:cNvSpPr>
            <p:nvPr/>
          </p:nvSpPr>
          <p:spPr bwMode="auto">
            <a:xfrm>
              <a:off x="3366" y="3923"/>
              <a:ext cx="169" cy="173"/>
            </a:xfrm>
            <a:prstGeom prst="rect">
              <a:avLst/>
            </a:prstGeom>
            <a:grpFill/>
            <a:ln w="9525">
              <a:noFill/>
              <a:miter lim="800000"/>
              <a:headEnd/>
              <a:tailEnd/>
            </a:ln>
          </p:spPr>
          <p:txBody>
            <a:bodyPr wrap="none">
              <a:spAutoFit/>
            </a:bodyPr>
            <a:lstStyle/>
            <a:p>
              <a:pPr eaLnBrk="1" hangingPunct="1">
                <a:defRPr/>
              </a:pPr>
              <a:r>
                <a:rPr lang="en-US" sz="1200" b="1" dirty="0">
                  <a:latin typeface="Arial" charset="0"/>
                  <a:ea typeface="+mn-ea"/>
                  <a:cs typeface="Arial" charset="0"/>
                </a:rPr>
                <a:t>3</a:t>
              </a:r>
            </a:p>
          </p:txBody>
        </p:sp>
        <p:sp>
          <p:nvSpPr>
            <p:cNvPr id="39" name="Text Box 143"/>
            <p:cNvSpPr txBox="1">
              <a:spLocks noChangeArrowheads="1"/>
            </p:cNvSpPr>
            <p:nvPr/>
          </p:nvSpPr>
          <p:spPr bwMode="auto">
            <a:xfrm>
              <a:off x="3665" y="3923"/>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4</a:t>
              </a:r>
            </a:p>
          </p:txBody>
        </p:sp>
        <p:sp>
          <p:nvSpPr>
            <p:cNvPr id="40" name="Text Box 144"/>
            <p:cNvSpPr txBox="1">
              <a:spLocks noChangeArrowheads="1"/>
            </p:cNvSpPr>
            <p:nvPr/>
          </p:nvSpPr>
          <p:spPr bwMode="auto">
            <a:xfrm>
              <a:off x="3964" y="3923"/>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5</a:t>
              </a:r>
            </a:p>
          </p:txBody>
        </p:sp>
      </p:grpSp>
      <p:sp>
        <p:nvSpPr>
          <p:cNvPr id="55" name="Text Box 148"/>
          <p:cNvSpPr txBox="1">
            <a:spLocks noChangeArrowheads="1"/>
          </p:cNvSpPr>
          <p:nvPr/>
        </p:nvSpPr>
        <p:spPr bwMode="auto">
          <a:xfrm>
            <a:off x="5076826" y="2618582"/>
            <a:ext cx="690562" cy="3048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400" b="1" dirty="0">
                <a:latin typeface="+mn-lt"/>
                <a:ea typeface="+mn-ea"/>
                <a:cs typeface="Arial" charset="0"/>
              </a:rPr>
              <a:t>Adams</a:t>
            </a:r>
          </a:p>
        </p:txBody>
      </p:sp>
      <p:sp>
        <p:nvSpPr>
          <p:cNvPr id="56" name="Text Box 149"/>
          <p:cNvSpPr txBox="1">
            <a:spLocks noChangeArrowheads="1"/>
          </p:cNvSpPr>
          <p:nvPr/>
        </p:nvSpPr>
        <p:spPr bwMode="auto">
          <a:xfrm>
            <a:off x="5064126" y="4212432"/>
            <a:ext cx="730250" cy="3048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400" b="1" dirty="0">
                <a:latin typeface="+mn-lt"/>
                <a:ea typeface="+mn-ea"/>
                <a:cs typeface="Arial" charset="0"/>
              </a:rPr>
              <a:t>Benson</a:t>
            </a:r>
          </a:p>
        </p:txBody>
      </p:sp>
      <p:sp>
        <p:nvSpPr>
          <p:cNvPr id="38922" name="Line 157"/>
          <p:cNvSpPr>
            <a:spLocks noChangeShapeType="1"/>
          </p:cNvSpPr>
          <p:nvPr/>
        </p:nvSpPr>
        <p:spPr bwMode="auto">
          <a:xfrm>
            <a:off x="4373563" y="1856582"/>
            <a:ext cx="1817688" cy="67627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8923" name="Line 158"/>
          <p:cNvSpPr>
            <a:spLocks noChangeShapeType="1"/>
          </p:cNvSpPr>
          <p:nvPr/>
        </p:nvSpPr>
        <p:spPr bwMode="auto">
          <a:xfrm>
            <a:off x="4403726" y="3232944"/>
            <a:ext cx="1817687" cy="67627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162"/>
          <p:cNvSpPr txBox="1">
            <a:spLocks noChangeArrowheads="1"/>
          </p:cNvSpPr>
          <p:nvPr/>
        </p:nvSpPr>
        <p:spPr bwMode="auto">
          <a:xfrm>
            <a:off x="6186488" y="2358232"/>
            <a:ext cx="354013" cy="3048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400" b="1" i="1" dirty="0">
                <a:latin typeface="+mn-lt"/>
                <a:ea typeface="+mn-ea"/>
              </a:rPr>
              <a:t>D</a:t>
            </a:r>
            <a:r>
              <a:rPr lang="en-US" sz="1400" b="1" i="1" baseline="-25000" dirty="0">
                <a:latin typeface="+mn-lt"/>
                <a:ea typeface="+mn-ea"/>
              </a:rPr>
              <a:t>1</a:t>
            </a:r>
          </a:p>
        </p:txBody>
      </p:sp>
      <p:sp>
        <p:nvSpPr>
          <p:cNvPr id="21515" name="Text Box 163"/>
          <p:cNvSpPr txBox="1">
            <a:spLocks noChangeArrowheads="1"/>
          </p:cNvSpPr>
          <p:nvPr/>
        </p:nvSpPr>
        <p:spPr bwMode="auto">
          <a:xfrm>
            <a:off x="6189663" y="3806032"/>
            <a:ext cx="354013" cy="3048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400" b="1" i="1" dirty="0">
                <a:latin typeface="+mn-lt"/>
                <a:ea typeface="+mn-ea"/>
              </a:rPr>
              <a:t>D</a:t>
            </a:r>
            <a:r>
              <a:rPr lang="en-US" sz="1400" b="1" i="1" baseline="-25000" dirty="0">
                <a:latin typeface="+mn-lt"/>
                <a:ea typeface="+mn-ea"/>
              </a:rPr>
              <a:t>2</a:t>
            </a:r>
          </a:p>
        </p:txBody>
      </p:sp>
      <p:sp>
        <p:nvSpPr>
          <p:cNvPr id="38926" name="Text Box 166"/>
          <p:cNvSpPr txBox="1">
            <a:spLocks noChangeArrowheads="1"/>
          </p:cNvSpPr>
          <p:nvPr/>
        </p:nvSpPr>
        <p:spPr bwMode="auto">
          <a:xfrm>
            <a:off x="1638301" y="1362869"/>
            <a:ext cx="18404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t>Adams’s</a:t>
            </a:r>
            <a:r>
              <a:rPr lang="en-US" altLang="ja-JP" sz="1800" b="1" dirty="0"/>
              <a:t> Demand</a:t>
            </a:r>
            <a:endParaRPr lang="en-US" altLang="en-US" sz="1800" b="1" dirty="0"/>
          </a:p>
        </p:txBody>
      </p:sp>
      <p:sp>
        <p:nvSpPr>
          <p:cNvPr id="38927" name="Text Box 167"/>
          <p:cNvSpPr txBox="1">
            <a:spLocks noChangeArrowheads="1"/>
          </p:cNvSpPr>
          <p:nvPr/>
        </p:nvSpPr>
        <p:spPr bwMode="auto">
          <a:xfrm>
            <a:off x="1638301" y="2882107"/>
            <a:ext cx="18917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t>Benson’s </a:t>
            </a:r>
            <a:r>
              <a:rPr lang="en-US" altLang="ja-JP" sz="1800" b="1" dirty="0"/>
              <a:t>Demand</a:t>
            </a:r>
            <a:endParaRPr lang="en-US" altLang="en-US" sz="1800" b="1" dirty="0"/>
          </a:p>
        </p:txBody>
      </p:sp>
      <p:sp>
        <p:nvSpPr>
          <p:cNvPr id="67" name="Line 182"/>
          <p:cNvSpPr>
            <a:spLocks noChangeShapeType="1"/>
          </p:cNvSpPr>
          <p:nvPr/>
        </p:nvSpPr>
        <p:spPr bwMode="auto">
          <a:xfrm flipH="1">
            <a:off x="4051301" y="3456782"/>
            <a:ext cx="925512"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8" name="Line 183"/>
          <p:cNvSpPr>
            <a:spLocks noChangeShapeType="1"/>
          </p:cNvSpPr>
          <p:nvPr/>
        </p:nvSpPr>
        <p:spPr bwMode="auto">
          <a:xfrm flipH="1">
            <a:off x="4051301" y="3820319"/>
            <a:ext cx="1887537"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9" name="Line 184"/>
          <p:cNvSpPr>
            <a:spLocks noChangeShapeType="1"/>
          </p:cNvSpPr>
          <p:nvPr/>
        </p:nvSpPr>
        <p:spPr bwMode="auto">
          <a:xfrm flipH="1">
            <a:off x="4059238" y="2089944"/>
            <a:ext cx="925513"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0" name="Line 185"/>
          <p:cNvSpPr>
            <a:spLocks noChangeShapeType="1"/>
          </p:cNvSpPr>
          <p:nvPr/>
        </p:nvSpPr>
        <p:spPr bwMode="auto">
          <a:xfrm flipH="1">
            <a:off x="4059238" y="2453482"/>
            <a:ext cx="1874838"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1" name="Line 186"/>
          <p:cNvSpPr>
            <a:spLocks noChangeShapeType="1"/>
          </p:cNvSpPr>
          <p:nvPr/>
        </p:nvSpPr>
        <p:spPr bwMode="auto">
          <a:xfrm>
            <a:off x="4975226" y="3445669"/>
            <a:ext cx="1587" cy="711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2" name="Line 188"/>
          <p:cNvSpPr>
            <a:spLocks noChangeShapeType="1"/>
          </p:cNvSpPr>
          <p:nvPr/>
        </p:nvSpPr>
        <p:spPr bwMode="auto">
          <a:xfrm>
            <a:off x="4991101" y="2058194"/>
            <a:ext cx="1587" cy="552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3" name="Oval 151"/>
          <p:cNvSpPr>
            <a:spLocks noChangeArrowheads="1"/>
          </p:cNvSpPr>
          <p:nvPr/>
        </p:nvSpPr>
        <p:spPr bwMode="auto">
          <a:xfrm>
            <a:off x="4941888" y="2040732"/>
            <a:ext cx="112713" cy="112712"/>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34" charset="-128"/>
            </a:endParaRPr>
          </a:p>
        </p:txBody>
      </p:sp>
      <p:sp>
        <p:nvSpPr>
          <p:cNvPr id="74" name="Line 189"/>
          <p:cNvSpPr>
            <a:spLocks noChangeShapeType="1"/>
          </p:cNvSpPr>
          <p:nvPr/>
        </p:nvSpPr>
        <p:spPr bwMode="auto">
          <a:xfrm>
            <a:off x="5938838" y="2404269"/>
            <a:ext cx="1588" cy="1905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5" name="Oval 153"/>
          <p:cNvSpPr>
            <a:spLocks noChangeArrowheads="1"/>
          </p:cNvSpPr>
          <p:nvPr/>
        </p:nvSpPr>
        <p:spPr bwMode="auto">
          <a:xfrm>
            <a:off x="4927601" y="3383757"/>
            <a:ext cx="112712" cy="112712"/>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34" charset="-128"/>
            </a:endParaRPr>
          </a:p>
        </p:txBody>
      </p:sp>
      <p:sp>
        <p:nvSpPr>
          <p:cNvPr id="76" name="Line 187"/>
          <p:cNvSpPr>
            <a:spLocks noChangeShapeType="1"/>
          </p:cNvSpPr>
          <p:nvPr/>
        </p:nvSpPr>
        <p:spPr bwMode="auto">
          <a:xfrm>
            <a:off x="5927726" y="3804444"/>
            <a:ext cx="1587" cy="3492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 name="Oval 152"/>
          <p:cNvSpPr>
            <a:spLocks noChangeArrowheads="1"/>
          </p:cNvSpPr>
          <p:nvPr/>
        </p:nvSpPr>
        <p:spPr bwMode="auto">
          <a:xfrm>
            <a:off x="5883276" y="2397919"/>
            <a:ext cx="112712" cy="112713"/>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34" charset="-128"/>
            </a:endParaRPr>
          </a:p>
        </p:txBody>
      </p:sp>
      <p:sp>
        <p:nvSpPr>
          <p:cNvPr id="78" name="Oval 154"/>
          <p:cNvSpPr>
            <a:spLocks noChangeArrowheads="1"/>
          </p:cNvSpPr>
          <p:nvPr/>
        </p:nvSpPr>
        <p:spPr bwMode="auto">
          <a:xfrm>
            <a:off x="5873751" y="3769519"/>
            <a:ext cx="112712" cy="112713"/>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34" charset="-128"/>
            </a:endParaRPr>
          </a:p>
        </p:txBody>
      </p:sp>
      <p:grpSp>
        <p:nvGrpSpPr>
          <p:cNvPr id="79" name="Group 145"/>
          <p:cNvGrpSpPr>
            <a:grpSpLocks/>
          </p:cNvGrpSpPr>
          <p:nvPr/>
        </p:nvGrpSpPr>
        <p:grpSpPr bwMode="auto">
          <a:xfrm>
            <a:off x="3732213" y="4315619"/>
            <a:ext cx="3368675" cy="2197100"/>
            <a:chOff x="2362" y="461"/>
            <a:chExt cx="2122" cy="1384"/>
          </a:xfrm>
          <a:noFill/>
        </p:grpSpPr>
        <p:grpSp>
          <p:nvGrpSpPr>
            <p:cNvPr id="80" name="Group 115"/>
            <p:cNvGrpSpPr>
              <a:grpSpLocks/>
            </p:cNvGrpSpPr>
            <p:nvPr/>
          </p:nvGrpSpPr>
          <p:grpSpPr bwMode="auto">
            <a:xfrm>
              <a:off x="2564" y="559"/>
              <a:ext cx="1785" cy="1120"/>
              <a:chOff x="2564" y="559"/>
              <a:chExt cx="1785" cy="1120"/>
            </a:xfrm>
            <a:grpFill/>
          </p:grpSpPr>
          <p:sp>
            <p:nvSpPr>
              <p:cNvPr id="90" name="Rectangle 16"/>
              <p:cNvSpPr>
                <a:spLocks noChangeArrowheads="1"/>
              </p:cNvSpPr>
              <p:nvPr/>
            </p:nvSpPr>
            <p:spPr bwMode="auto">
              <a:xfrm>
                <a:off x="2564" y="562"/>
                <a:ext cx="1784" cy="1117"/>
              </a:xfrm>
              <a:prstGeom prst="rect">
                <a:avLst/>
              </a:prstGeom>
              <a:grp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grpSp>
            <p:nvGrpSpPr>
              <p:cNvPr id="91" name="Group 40"/>
              <p:cNvGrpSpPr>
                <a:grpSpLocks/>
              </p:cNvGrpSpPr>
              <p:nvPr/>
            </p:nvGrpSpPr>
            <p:grpSpPr bwMode="auto">
              <a:xfrm>
                <a:off x="2861" y="559"/>
                <a:ext cx="1186" cy="1117"/>
                <a:chOff x="2861" y="559"/>
                <a:chExt cx="1186" cy="1117"/>
              </a:xfrm>
              <a:grpFill/>
            </p:grpSpPr>
            <p:sp>
              <p:nvSpPr>
                <p:cNvPr id="102" name="Line 20"/>
                <p:cNvSpPr>
                  <a:spLocks noChangeShapeType="1"/>
                </p:cNvSpPr>
                <p:nvPr/>
              </p:nvSpPr>
              <p:spPr bwMode="auto">
                <a:xfrm>
                  <a:off x="2861"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103" name="Line 21"/>
                <p:cNvSpPr>
                  <a:spLocks noChangeShapeType="1"/>
                </p:cNvSpPr>
                <p:nvPr/>
              </p:nvSpPr>
              <p:spPr bwMode="auto">
                <a:xfrm>
                  <a:off x="3158"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104" name="Line 22"/>
                <p:cNvSpPr>
                  <a:spLocks noChangeShapeType="1"/>
                </p:cNvSpPr>
                <p:nvPr/>
              </p:nvSpPr>
              <p:spPr bwMode="auto">
                <a:xfrm>
                  <a:off x="3454"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105" name="Line 23"/>
                <p:cNvSpPr>
                  <a:spLocks noChangeShapeType="1"/>
                </p:cNvSpPr>
                <p:nvPr/>
              </p:nvSpPr>
              <p:spPr bwMode="auto">
                <a:xfrm>
                  <a:off x="3751"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106" name="Line 24"/>
                <p:cNvSpPr>
                  <a:spLocks noChangeShapeType="1"/>
                </p:cNvSpPr>
                <p:nvPr/>
              </p:nvSpPr>
              <p:spPr bwMode="auto">
                <a:xfrm>
                  <a:off x="4047" y="55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grpSp>
          <p:grpSp>
            <p:nvGrpSpPr>
              <p:cNvPr id="92" name="Group 79"/>
              <p:cNvGrpSpPr>
                <a:grpSpLocks/>
              </p:cNvGrpSpPr>
              <p:nvPr/>
            </p:nvGrpSpPr>
            <p:grpSpPr bwMode="auto">
              <a:xfrm>
                <a:off x="2568" y="675"/>
                <a:ext cx="1781" cy="885"/>
                <a:chOff x="1385" y="675"/>
                <a:chExt cx="1117" cy="885"/>
              </a:xfrm>
              <a:grpFill/>
            </p:grpSpPr>
            <p:sp>
              <p:nvSpPr>
                <p:cNvPr id="93" name="Line 34"/>
                <p:cNvSpPr>
                  <a:spLocks noChangeShapeType="1"/>
                </p:cNvSpPr>
                <p:nvPr/>
              </p:nvSpPr>
              <p:spPr bwMode="auto">
                <a:xfrm rot="-5400000">
                  <a:off x="1944" y="556"/>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94" name="Line 35"/>
                <p:cNvSpPr>
                  <a:spLocks noChangeShapeType="1"/>
                </p:cNvSpPr>
                <p:nvPr/>
              </p:nvSpPr>
              <p:spPr bwMode="auto">
                <a:xfrm rot="-5400000">
                  <a:off x="1944" y="446"/>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95" name="Line 36"/>
                <p:cNvSpPr>
                  <a:spLocks noChangeShapeType="1"/>
                </p:cNvSpPr>
                <p:nvPr/>
              </p:nvSpPr>
              <p:spPr bwMode="auto">
                <a:xfrm rot="-5400000">
                  <a:off x="1944" y="336"/>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96" name="Line 37"/>
                <p:cNvSpPr>
                  <a:spLocks noChangeShapeType="1"/>
                </p:cNvSpPr>
                <p:nvPr/>
              </p:nvSpPr>
              <p:spPr bwMode="auto">
                <a:xfrm rot="-5400000">
                  <a:off x="1944" y="226"/>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97" name="Line 38"/>
                <p:cNvSpPr>
                  <a:spLocks noChangeShapeType="1"/>
                </p:cNvSpPr>
                <p:nvPr/>
              </p:nvSpPr>
              <p:spPr bwMode="auto">
                <a:xfrm rot="-5400000">
                  <a:off x="1944" y="116"/>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98" name="Line 63"/>
                <p:cNvSpPr>
                  <a:spLocks noChangeShapeType="1"/>
                </p:cNvSpPr>
                <p:nvPr/>
              </p:nvSpPr>
              <p:spPr bwMode="auto">
                <a:xfrm rot="-5400000">
                  <a:off x="1944" y="88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99" name="Line 64"/>
                <p:cNvSpPr>
                  <a:spLocks noChangeShapeType="1"/>
                </p:cNvSpPr>
                <p:nvPr/>
              </p:nvSpPr>
              <p:spPr bwMode="auto">
                <a:xfrm rot="-5400000">
                  <a:off x="1944" y="77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100" name="Line 65"/>
                <p:cNvSpPr>
                  <a:spLocks noChangeShapeType="1"/>
                </p:cNvSpPr>
                <p:nvPr/>
              </p:nvSpPr>
              <p:spPr bwMode="auto">
                <a:xfrm rot="-5400000">
                  <a:off x="1944" y="669"/>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sp>
              <p:nvSpPr>
                <p:cNvPr id="101" name="Line 76"/>
                <p:cNvSpPr>
                  <a:spLocks noChangeShapeType="1"/>
                </p:cNvSpPr>
                <p:nvPr/>
              </p:nvSpPr>
              <p:spPr bwMode="auto">
                <a:xfrm rot="-5400000">
                  <a:off x="1944" y="1001"/>
                  <a:ext cx="0" cy="1117"/>
                </a:xfrm>
                <a:prstGeom prst="line">
                  <a:avLst/>
                </a:prstGeom>
                <a:grpFill/>
                <a:ln w="9525">
                  <a:solidFill>
                    <a:schemeClr val="bg2"/>
                  </a:solidFill>
                  <a:round/>
                  <a:headEnd/>
                  <a:tailEnd/>
                </a:ln>
              </p:spPr>
              <p:txBody>
                <a:bodyPr/>
                <a:lstStyle/>
                <a:p>
                  <a:pPr eaLnBrk="1" hangingPunct="1">
                    <a:defRPr/>
                  </a:pPr>
                  <a:endParaRPr lang="en-US" dirty="0">
                    <a:latin typeface="Arial" charset="0"/>
                    <a:ea typeface="+mn-ea"/>
                    <a:cs typeface="Arial" charset="0"/>
                  </a:endParaRPr>
                </a:p>
              </p:txBody>
            </p:sp>
          </p:grpSp>
        </p:grpSp>
        <p:sp>
          <p:nvSpPr>
            <p:cNvPr id="81" name="Text Box 118"/>
            <p:cNvSpPr txBox="1">
              <a:spLocks noChangeArrowheads="1"/>
            </p:cNvSpPr>
            <p:nvPr/>
          </p:nvSpPr>
          <p:spPr bwMode="auto">
            <a:xfrm>
              <a:off x="2362" y="496"/>
              <a:ext cx="222" cy="1178"/>
            </a:xfrm>
            <a:prstGeom prst="rect">
              <a:avLst/>
            </a:prstGeom>
            <a:grpFill/>
            <a:ln w="9525">
              <a:noFill/>
              <a:miter lim="800000"/>
              <a:headEnd/>
              <a:tailEnd/>
            </a:ln>
          </p:spPr>
          <p:txBody>
            <a:bodyPr wrap="none">
              <a:spAutoFit/>
            </a:bodyPr>
            <a:lstStyle/>
            <a:p>
              <a:pPr algn="r" eaLnBrk="1" hangingPunct="1">
                <a:lnSpc>
                  <a:spcPct val="195000"/>
                </a:lnSpc>
                <a:defRPr/>
              </a:pPr>
              <a:r>
                <a:rPr lang="en-US" sz="1200" b="1" dirty="0">
                  <a:latin typeface="+mn-lt"/>
                  <a:ea typeface="+mn-ea"/>
                  <a:cs typeface="Arial" charset="0"/>
                </a:rPr>
                <a:t>$9</a:t>
              </a:r>
            </a:p>
            <a:p>
              <a:pPr algn="r" eaLnBrk="1" hangingPunct="1">
                <a:lnSpc>
                  <a:spcPct val="195000"/>
                </a:lnSpc>
                <a:defRPr/>
              </a:pPr>
              <a:r>
                <a:rPr lang="en-US" sz="1200" b="1" dirty="0">
                  <a:latin typeface="+mn-lt"/>
                  <a:ea typeface="+mn-ea"/>
                  <a:cs typeface="Arial" charset="0"/>
                </a:rPr>
                <a:t>7</a:t>
              </a:r>
            </a:p>
            <a:p>
              <a:pPr algn="r" eaLnBrk="1" hangingPunct="1">
                <a:lnSpc>
                  <a:spcPct val="195000"/>
                </a:lnSpc>
                <a:defRPr/>
              </a:pPr>
              <a:r>
                <a:rPr lang="en-US" sz="1200" b="1" dirty="0">
                  <a:latin typeface="+mn-lt"/>
                  <a:ea typeface="+mn-ea"/>
                  <a:cs typeface="Arial" charset="0"/>
                </a:rPr>
                <a:t>5</a:t>
              </a:r>
            </a:p>
            <a:p>
              <a:pPr algn="r" eaLnBrk="1" hangingPunct="1">
                <a:lnSpc>
                  <a:spcPct val="195000"/>
                </a:lnSpc>
                <a:defRPr/>
              </a:pPr>
              <a:r>
                <a:rPr lang="en-US" sz="1200" b="1" dirty="0">
                  <a:latin typeface="+mn-lt"/>
                  <a:ea typeface="+mn-ea"/>
                  <a:cs typeface="Arial" charset="0"/>
                </a:rPr>
                <a:t>3</a:t>
              </a:r>
            </a:p>
            <a:p>
              <a:pPr algn="r" eaLnBrk="1" hangingPunct="1">
                <a:lnSpc>
                  <a:spcPct val="195000"/>
                </a:lnSpc>
                <a:defRPr/>
              </a:pPr>
              <a:r>
                <a:rPr lang="en-US" sz="1200" b="1" dirty="0">
                  <a:latin typeface="+mn-lt"/>
                  <a:ea typeface="+mn-ea"/>
                  <a:cs typeface="Arial" charset="0"/>
                </a:rPr>
                <a:t>1</a:t>
              </a:r>
            </a:p>
          </p:txBody>
        </p:sp>
        <p:sp>
          <p:nvSpPr>
            <p:cNvPr id="82" name="Text Box 123"/>
            <p:cNvSpPr txBox="1">
              <a:spLocks noChangeArrowheads="1"/>
            </p:cNvSpPr>
            <p:nvPr/>
          </p:nvSpPr>
          <p:spPr bwMode="auto">
            <a:xfrm>
              <a:off x="2427" y="1633"/>
              <a:ext cx="169" cy="173"/>
            </a:xfrm>
            <a:prstGeom prst="rect">
              <a:avLst/>
            </a:prstGeom>
            <a:grpFill/>
            <a:ln w="9525">
              <a:noFill/>
              <a:miter lim="800000"/>
              <a:headEnd/>
              <a:tailEnd/>
            </a:ln>
          </p:spPr>
          <p:txBody>
            <a:bodyPr wrap="none">
              <a:spAutoFit/>
            </a:bodyPr>
            <a:lstStyle/>
            <a:p>
              <a:pPr eaLnBrk="1" hangingPunct="1">
                <a:defRPr/>
              </a:pPr>
              <a:r>
                <a:rPr lang="en-US" sz="1200" b="1" dirty="0">
                  <a:latin typeface="Arial" charset="0"/>
                  <a:ea typeface="+mn-ea"/>
                  <a:cs typeface="Arial" charset="0"/>
                </a:rPr>
                <a:t>0</a:t>
              </a:r>
            </a:p>
          </p:txBody>
        </p:sp>
        <p:sp>
          <p:nvSpPr>
            <p:cNvPr id="83" name="Text Box 124"/>
            <p:cNvSpPr txBox="1">
              <a:spLocks noChangeArrowheads="1"/>
            </p:cNvSpPr>
            <p:nvPr/>
          </p:nvSpPr>
          <p:spPr bwMode="auto">
            <a:xfrm>
              <a:off x="2374" y="461"/>
              <a:ext cx="177" cy="194"/>
            </a:xfrm>
            <a:prstGeom prst="rect">
              <a:avLst/>
            </a:prstGeom>
            <a:grpFill/>
            <a:ln w="9525">
              <a:noFill/>
              <a:miter lim="800000"/>
              <a:headEnd/>
              <a:tailEnd/>
            </a:ln>
          </p:spPr>
          <p:txBody>
            <a:bodyPr wrap="none">
              <a:spAutoFit/>
            </a:bodyPr>
            <a:lstStyle/>
            <a:p>
              <a:pPr eaLnBrk="1" hangingPunct="1">
                <a:defRPr/>
              </a:pPr>
              <a:r>
                <a:rPr lang="en-US" sz="1400" b="1" i="1" dirty="0">
                  <a:latin typeface="+mn-lt"/>
                  <a:ea typeface="+mn-ea"/>
                  <a:cs typeface="Arial" charset="0"/>
                </a:rPr>
                <a:t>P</a:t>
              </a:r>
            </a:p>
          </p:txBody>
        </p:sp>
        <p:sp>
          <p:nvSpPr>
            <p:cNvPr id="84" name="Text Box 129"/>
            <p:cNvSpPr txBox="1">
              <a:spLocks noChangeArrowheads="1"/>
            </p:cNvSpPr>
            <p:nvPr/>
          </p:nvSpPr>
          <p:spPr bwMode="auto">
            <a:xfrm>
              <a:off x="4291" y="1651"/>
              <a:ext cx="193" cy="194"/>
            </a:xfrm>
            <a:prstGeom prst="rect">
              <a:avLst/>
            </a:prstGeom>
            <a:grpFill/>
            <a:ln w="9525">
              <a:noFill/>
              <a:miter lim="800000"/>
              <a:headEnd/>
              <a:tailEnd/>
            </a:ln>
          </p:spPr>
          <p:txBody>
            <a:bodyPr wrap="none">
              <a:spAutoFit/>
            </a:bodyPr>
            <a:lstStyle/>
            <a:p>
              <a:pPr eaLnBrk="1" hangingPunct="1">
                <a:defRPr/>
              </a:pPr>
              <a:r>
                <a:rPr lang="en-US" sz="1400" b="1" i="1" dirty="0">
                  <a:latin typeface="+mn-lt"/>
                  <a:ea typeface="+mn-ea"/>
                  <a:cs typeface="Arial" charset="0"/>
                </a:rPr>
                <a:t>Q</a:t>
              </a:r>
            </a:p>
          </p:txBody>
        </p:sp>
        <p:sp>
          <p:nvSpPr>
            <p:cNvPr id="85" name="Text Box 130"/>
            <p:cNvSpPr txBox="1">
              <a:spLocks noChangeArrowheads="1"/>
            </p:cNvSpPr>
            <p:nvPr/>
          </p:nvSpPr>
          <p:spPr bwMode="auto">
            <a:xfrm>
              <a:off x="2772" y="1659"/>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1</a:t>
              </a:r>
            </a:p>
          </p:txBody>
        </p:sp>
        <p:sp>
          <p:nvSpPr>
            <p:cNvPr id="86" name="Text Box 131"/>
            <p:cNvSpPr txBox="1">
              <a:spLocks noChangeArrowheads="1"/>
            </p:cNvSpPr>
            <p:nvPr/>
          </p:nvSpPr>
          <p:spPr bwMode="auto">
            <a:xfrm>
              <a:off x="3071" y="1659"/>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2</a:t>
              </a:r>
            </a:p>
          </p:txBody>
        </p:sp>
        <p:sp>
          <p:nvSpPr>
            <p:cNvPr id="87" name="Text Box 132"/>
            <p:cNvSpPr txBox="1">
              <a:spLocks noChangeArrowheads="1"/>
            </p:cNvSpPr>
            <p:nvPr/>
          </p:nvSpPr>
          <p:spPr bwMode="auto">
            <a:xfrm>
              <a:off x="3363" y="1659"/>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3</a:t>
              </a:r>
            </a:p>
          </p:txBody>
        </p:sp>
        <p:sp>
          <p:nvSpPr>
            <p:cNvPr id="88" name="Text Box 133"/>
            <p:cNvSpPr txBox="1">
              <a:spLocks noChangeArrowheads="1"/>
            </p:cNvSpPr>
            <p:nvPr/>
          </p:nvSpPr>
          <p:spPr bwMode="auto">
            <a:xfrm>
              <a:off x="3662" y="1659"/>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4</a:t>
              </a:r>
            </a:p>
          </p:txBody>
        </p:sp>
        <p:sp>
          <p:nvSpPr>
            <p:cNvPr id="89" name="Text Box 134"/>
            <p:cNvSpPr txBox="1">
              <a:spLocks noChangeArrowheads="1"/>
            </p:cNvSpPr>
            <p:nvPr/>
          </p:nvSpPr>
          <p:spPr bwMode="auto">
            <a:xfrm>
              <a:off x="3961" y="1659"/>
              <a:ext cx="169" cy="173"/>
            </a:xfrm>
            <a:prstGeom prst="rect">
              <a:avLst/>
            </a:prstGeom>
            <a:grpFill/>
            <a:ln w="9525">
              <a:noFill/>
              <a:miter lim="800000"/>
              <a:headEnd/>
              <a:tailEnd/>
            </a:ln>
          </p:spPr>
          <p:txBody>
            <a:bodyPr wrap="none">
              <a:spAutoFit/>
            </a:bodyPr>
            <a:lstStyle/>
            <a:p>
              <a:pPr eaLnBrk="1" hangingPunct="1">
                <a:defRPr/>
              </a:pPr>
              <a:r>
                <a:rPr lang="en-US" sz="1200" b="1" dirty="0">
                  <a:latin typeface="+mn-lt"/>
                  <a:ea typeface="+mn-ea"/>
                  <a:cs typeface="Arial" charset="0"/>
                </a:rPr>
                <a:t>5</a:t>
              </a:r>
            </a:p>
          </p:txBody>
        </p:sp>
      </p:grpSp>
      <p:sp>
        <p:nvSpPr>
          <p:cNvPr id="107" name="Text Box 150"/>
          <p:cNvSpPr txBox="1">
            <a:spLocks noChangeArrowheads="1"/>
          </p:cNvSpPr>
          <p:nvPr/>
        </p:nvSpPr>
        <p:spPr bwMode="auto">
          <a:xfrm>
            <a:off x="4168776" y="6363494"/>
            <a:ext cx="2424112" cy="3048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400" b="1" dirty="0">
                <a:latin typeface="+mn-lt"/>
                <a:ea typeface="+mn-ea"/>
                <a:cs typeface="Arial" charset="0"/>
              </a:rPr>
              <a:t>Collective Demand and Supply</a:t>
            </a:r>
          </a:p>
        </p:txBody>
      </p:sp>
      <p:sp>
        <p:nvSpPr>
          <p:cNvPr id="108" name="Line 159"/>
          <p:cNvSpPr>
            <a:spLocks noChangeShapeType="1"/>
          </p:cNvSpPr>
          <p:nvPr/>
        </p:nvSpPr>
        <p:spPr bwMode="auto">
          <a:xfrm>
            <a:off x="4619626" y="4706144"/>
            <a:ext cx="1681162" cy="1262063"/>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9" name="Oval 155"/>
          <p:cNvSpPr>
            <a:spLocks noChangeArrowheads="1"/>
          </p:cNvSpPr>
          <p:nvPr/>
        </p:nvSpPr>
        <p:spPr bwMode="auto">
          <a:xfrm>
            <a:off x="5005388" y="4976019"/>
            <a:ext cx="112713" cy="112713"/>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34" charset="-128"/>
            </a:endParaRPr>
          </a:p>
        </p:txBody>
      </p:sp>
      <p:sp>
        <p:nvSpPr>
          <p:cNvPr id="110" name="Oval 156"/>
          <p:cNvSpPr>
            <a:spLocks noChangeArrowheads="1"/>
          </p:cNvSpPr>
          <p:nvPr/>
        </p:nvSpPr>
        <p:spPr bwMode="auto">
          <a:xfrm>
            <a:off x="6053138" y="5757069"/>
            <a:ext cx="112713" cy="112713"/>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34" charset="-128"/>
            </a:endParaRPr>
          </a:p>
        </p:txBody>
      </p:sp>
      <p:sp>
        <p:nvSpPr>
          <p:cNvPr id="38945" name="Line 160"/>
          <p:cNvSpPr>
            <a:spLocks noChangeShapeType="1"/>
          </p:cNvSpPr>
          <p:nvPr/>
        </p:nvSpPr>
        <p:spPr bwMode="auto">
          <a:xfrm flipV="1">
            <a:off x="4527551" y="4645819"/>
            <a:ext cx="1851025" cy="1400175"/>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2" name="Text Box 164"/>
          <p:cNvSpPr txBox="1">
            <a:spLocks noChangeArrowheads="1"/>
          </p:cNvSpPr>
          <p:nvPr/>
        </p:nvSpPr>
        <p:spPr bwMode="auto">
          <a:xfrm>
            <a:off x="6253163" y="5725319"/>
            <a:ext cx="355600" cy="3048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400" b="1" i="1" dirty="0">
                <a:latin typeface="+mn-lt"/>
                <a:ea typeface="+mn-ea"/>
              </a:rPr>
              <a:t>D</a:t>
            </a:r>
            <a:r>
              <a:rPr lang="en-US" sz="1400" b="1" i="1" baseline="-25000" dirty="0">
                <a:latin typeface="+mn-lt"/>
                <a:ea typeface="+mn-ea"/>
              </a:rPr>
              <a:t>C</a:t>
            </a:r>
          </a:p>
        </p:txBody>
      </p:sp>
      <p:sp>
        <p:nvSpPr>
          <p:cNvPr id="21541" name="Text Box 165"/>
          <p:cNvSpPr txBox="1">
            <a:spLocks noChangeArrowheads="1"/>
          </p:cNvSpPr>
          <p:nvPr/>
        </p:nvSpPr>
        <p:spPr bwMode="auto">
          <a:xfrm>
            <a:off x="6372226" y="4455319"/>
            <a:ext cx="266700" cy="3048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400" b="1" i="1" dirty="0">
                <a:latin typeface="+mn-lt"/>
                <a:ea typeface="+mn-ea"/>
              </a:rPr>
              <a:t>S</a:t>
            </a:r>
            <a:endParaRPr lang="en-US" sz="1400" b="1" i="1" baseline="-25000" dirty="0">
              <a:latin typeface="+mn-lt"/>
              <a:ea typeface="+mn-ea"/>
            </a:endParaRPr>
          </a:p>
        </p:txBody>
      </p:sp>
      <p:sp>
        <p:nvSpPr>
          <p:cNvPr id="114" name="Text Box 168"/>
          <p:cNvSpPr txBox="1">
            <a:spLocks noChangeArrowheads="1"/>
          </p:cNvSpPr>
          <p:nvPr/>
        </p:nvSpPr>
        <p:spPr bwMode="auto">
          <a:xfrm>
            <a:off x="1595438" y="4461669"/>
            <a:ext cx="1958975" cy="36671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b="1" dirty="0">
                <a:latin typeface="+mn-lt"/>
                <a:ea typeface="+mn-ea"/>
                <a:cs typeface="Arial" charset="0"/>
              </a:rPr>
              <a:t>Collective Demand</a:t>
            </a:r>
          </a:p>
        </p:txBody>
      </p:sp>
      <p:sp>
        <p:nvSpPr>
          <p:cNvPr id="118" name="Line 176"/>
          <p:cNvSpPr>
            <a:spLocks noChangeShapeType="1"/>
          </p:cNvSpPr>
          <p:nvPr/>
        </p:nvSpPr>
        <p:spPr bwMode="auto">
          <a:xfrm flipH="1">
            <a:off x="4049713" y="5353844"/>
            <a:ext cx="1482725" cy="238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9" name="Line 177"/>
          <p:cNvSpPr>
            <a:spLocks noChangeShapeType="1"/>
          </p:cNvSpPr>
          <p:nvPr/>
        </p:nvSpPr>
        <p:spPr bwMode="auto">
          <a:xfrm>
            <a:off x="5456238" y="5350669"/>
            <a:ext cx="25400" cy="8953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0" name="Oval 161"/>
          <p:cNvSpPr>
            <a:spLocks noChangeArrowheads="1"/>
          </p:cNvSpPr>
          <p:nvPr/>
        </p:nvSpPr>
        <p:spPr bwMode="auto">
          <a:xfrm>
            <a:off x="5392738" y="5282407"/>
            <a:ext cx="112713" cy="112712"/>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121" name="Text Box 179"/>
          <p:cNvSpPr txBox="1">
            <a:spLocks noChangeArrowheads="1"/>
          </p:cNvSpPr>
          <p:nvPr/>
        </p:nvSpPr>
        <p:spPr bwMode="auto">
          <a:xfrm>
            <a:off x="7085013" y="4385469"/>
            <a:ext cx="985838" cy="5588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lnSpc>
                <a:spcPct val="85000"/>
              </a:lnSpc>
              <a:defRPr/>
            </a:pPr>
            <a:r>
              <a:rPr lang="en-US" b="1" dirty="0">
                <a:latin typeface="+mn-lt"/>
                <a:ea typeface="+mn-ea"/>
                <a:cs typeface="Arial" charset="0"/>
              </a:rPr>
              <a:t>Optimal</a:t>
            </a:r>
          </a:p>
          <a:p>
            <a:pPr algn="ctr" eaLnBrk="1" hangingPunct="1">
              <a:lnSpc>
                <a:spcPct val="85000"/>
              </a:lnSpc>
              <a:defRPr/>
            </a:pPr>
            <a:r>
              <a:rPr lang="en-US" b="1" dirty="0">
                <a:latin typeface="+mn-lt"/>
                <a:ea typeface="+mn-ea"/>
                <a:cs typeface="Arial" charset="0"/>
              </a:rPr>
              <a:t>quantity</a:t>
            </a:r>
          </a:p>
        </p:txBody>
      </p:sp>
      <p:sp>
        <p:nvSpPr>
          <p:cNvPr id="122" name="Line 180"/>
          <p:cNvSpPr>
            <a:spLocks noChangeShapeType="1"/>
          </p:cNvSpPr>
          <p:nvPr/>
        </p:nvSpPr>
        <p:spPr bwMode="auto">
          <a:xfrm flipH="1">
            <a:off x="5495926" y="4766469"/>
            <a:ext cx="1524000" cy="5984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23" name="Group 131"/>
          <p:cNvGrpSpPr>
            <a:grpSpLocks/>
          </p:cNvGrpSpPr>
          <p:nvPr/>
        </p:nvGrpSpPr>
        <p:grpSpPr bwMode="auto">
          <a:xfrm>
            <a:off x="6116638" y="5274469"/>
            <a:ext cx="2082800" cy="715963"/>
            <a:chOff x="6197600" y="5235575"/>
            <a:chExt cx="2082837" cy="715438"/>
          </a:xfrm>
        </p:grpSpPr>
        <p:sp>
          <p:nvSpPr>
            <p:cNvPr id="124" name="Text Box 178"/>
            <p:cNvSpPr txBox="1">
              <a:spLocks noChangeArrowheads="1"/>
            </p:cNvSpPr>
            <p:nvPr/>
          </p:nvSpPr>
          <p:spPr bwMode="auto">
            <a:xfrm>
              <a:off x="7169167" y="5235575"/>
              <a:ext cx="1111270" cy="715438"/>
            </a:xfrm>
            <a:prstGeom prst="rect">
              <a:avLst/>
            </a:prstGeom>
            <a:noFill/>
            <a:ln w="9525">
              <a:noFill/>
              <a:miter lim="800000"/>
              <a:headEnd/>
              <a:tailEnd/>
            </a:ln>
            <a:extLst>
              <a:ext uri="{909E8E84-426E-40dd-AFC4-6F175D3DCCD1}"/>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lnSpc>
                  <a:spcPct val="85000"/>
                </a:lnSpc>
                <a:defRPr/>
              </a:pPr>
              <a:r>
                <a:rPr lang="en-US" sz="1600" b="1" dirty="0">
                  <a:latin typeface="+mn-lt"/>
                  <a:ea typeface="+mn-ea"/>
                  <a:cs typeface="Arial" charset="0"/>
                </a:rPr>
                <a:t>Collective</a:t>
              </a:r>
            </a:p>
            <a:p>
              <a:pPr algn="ctr" eaLnBrk="1" hangingPunct="1">
                <a:lnSpc>
                  <a:spcPct val="85000"/>
                </a:lnSpc>
                <a:defRPr/>
              </a:pPr>
              <a:r>
                <a:rPr lang="en-US" sz="1600" b="1" dirty="0">
                  <a:latin typeface="+mn-lt"/>
                  <a:ea typeface="+mn-ea"/>
                  <a:cs typeface="Arial" charset="0"/>
                </a:rPr>
                <a:t>willingness</a:t>
              </a:r>
            </a:p>
            <a:p>
              <a:pPr algn="ctr" eaLnBrk="1" hangingPunct="1">
                <a:lnSpc>
                  <a:spcPct val="85000"/>
                </a:lnSpc>
                <a:defRPr/>
              </a:pPr>
              <a:r>
                <a:rPr lang="en-US" sz="1600" b="1" dirty="0">
                  <a:latin typeface="+mn-lt"/>
                  <a:ea typeface="+mn-ea"/>
                  <a:cs typeface="Arial" charset="0"/>
                </a:rPr>
                <a:t>to pay</a:t>
              </a:r>
            </a:p>
          </p:txBody>
        </p:sp>
        <p:sp>
          <p:nvSpPr>
            <p:cNvPr id="38958" name="Line 181"/>
            <p:cNvSpPr>
              <a:spLocks noChangeShapeType="1"/>
            </p:cNvSpPr>
            <p:nvPr/>
          </p:nvSpPr>
          <p:spPr bwMode="auto">
            <a:xfrm flipH="1">
              <a:off x="6197600" y="5572125"/>
              <a:ext cx="914400" cy="1571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27" name="Line 177"/>
          <p:cNvSpPr>
            <a:spLocks noChangeShapeType="1"/>
          </p:cNvSpPr>
          <p:nvPr/>
        </p:nvSpPr>
        <p:spPr bwMode="auto">
          <a:xfrm>
            <a:off x="5024438" y="5071269"/>
            <a:ext cx="0" cy="11795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8" name="Line 176"/>
          <p:cNvSpPr>
            <a:spLocks noChangeShapeType="1"/>
          </p:cNvSpPr>
          <p:nvPr/>
        </p:nvSpPr>
        <p:spPr bwMode="auto">
          <a:xfrm flipH="1">
            <a:off x="4052888" y="5833269"/>
            <a:ext cx="20383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right)">
                                      <p:cBhvr>
                                        <p:cTn id="7" dur="1000"/>
                                        <p:tgtEl>
                                          <p:spTgt spid="69"/>
                                        </p:tgtEl>
                                      </p:cBhvr>
                                    </p:animEffect>
                                  </p:childTnLst>
                                </p:cTn>
                              </p:par>
                            </p:childTnLst>
                          </p:cTn>
                        </p:par>
                        <p:par>
                          <p:cTn id="8" fill="hold" nodeType="afterGroup">
                            <p:stCondLst>
                              <p:cond delay="1000"/>
                            </p:stCondLst>
                            <p:childTnLst>
                              <p:par>
                                <p:cTn id="9" presetID="22" presetClass="entr" presetSubtype="1" fill="hold"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wipe(up)">
                                      <p:cBhvr>
                                        <p:cTn id="11" dur="1000"/>
                                        <p:tgtEl>
                                          <p:spTgt spid="72"/>
                                        </p:tgtEl>
                                      </p:cBhvr>
                                    </p:animEffect>
                                  </p:childTnLst>
                                </p:cTn>
                              </p:par>
                            </p:childTnLst>
                          </p:cTn>
                        </p:par>
                        <p:par>
                          <p:cTn id="12" fill="hold" nodeType="afterGroup">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wipe(down)">
                                      <p:cBhvr>
                                        <p:cTn id="15" dur="1000"/>
                                        <p:tgtEl>
                                          <p:spTgt spid="73"/>
                                        </p:tgtEl>
                                      </p:cBhvr>
                                    </p:animEffect>
                                  </p:childTnLst>
                                </p:cTn>
                              </p:par>
                            </p:childTnLst>
                          </p:cTn>
                        </p:par>
                        <p:par>
                          <p:cTn id="16" fill="hold" nodeType="afterGroup">
                            <p:stCondLst>
                              <p:cond delay="3000"/>
                            </p:stCondLst>
                            <p:childTnLst>
                              <p:par>
                                <p:cTn id="17" presetID="22" presetClass="entr" presetSubtype="2" fill="hold" nodeType="after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wipe(right)">
                                      <p:cBhvr>
                                        <p:cTn id="19" dur="1000"/>
                                        <p:tgtEl>
                                          <p:spTgt spid="67"/>
                                        </p:tgtEl>
                                      </p:cBhvr>
                                    </p:animEffect>
                                  </p:childTnLst>
                                </p:cTn>
                              </p:par>
                            </p:childTnLst>
                          </p:cTn>
                        </p:par>
                        <p:par>
                          <p:cTn id="20" fill="hold" nodeType="afterGroup">
                            <p:stCondLst>
                              <p:cond delay="4000"/>
                            </p:stCondLst>
                            <p:childTnLst>
                              <p:par>
                                <p:cTn id="21" presetID="22" presetClass="entr" presetSubtype="1" fill="hold" nodeType="afterEffect">
                                  <p:stCondLst>
                                    <p:cond delay="0"/>
                                  </p:stCondLst>
                                  <p:childTnLst>
                                    <p:set>
                                      <p:cBhvr>
                                        <p:cTn id="22" dur="1" fill="hold">
                                          <p:stCondLst>
                                            <p:cond delay="0"/>
                                          </p:stCondLst>
                                        </p:cTn>
                                        <p:tgtEl>
                                          <p:spTgt spid="71"/>
                                        </p:tgtEl>
                                        <p:attrNameLst>
                                          <p:attrName>style.visibility</p:attrName>
                                        </p:attrNameLst>
                                      </p:cBhvr>
                                      <p:to>
                                        <p:strVal val="visible"/>
                                      </p:to>
                                    </p:set>
                                    <p:animEffect transition="in" filter="wipe(up)">
                                      <p:cBhvr>
                                        <p:cTn id="23" dur="1000"/>
                                        <p:tgtEl>
                                          <p:spTgt spid="7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5"/>
                                        </p:tgtEl>
                                        <p:attrNameLst>
                                          <p:attrName>style.visibility</p:attrName>
                                        </p:attrNameLst>
                                      </p:cBhvr>
                                      <p:to>
                                        <p:strVal val="visible"/>
                                      </p:to>
                                    </p:set>
                                    <p:animEffect transition="in" filter="wipe(down)">
                                      <p:cBhvr>
                                        <p:cTn id="28" dur="1000"/>
                                        <p:tgtEl>
                                          <p:spTgt spid="75"/>
                                        </p:tgtEl>
                                      </p:cBhvr>
                                    </p:animEffect>
                                  </p:childTnLst>
                                </p:cTn>
                              </p:par>
                            </p:childTnLst>
                          </p:cTn>
                        </p:par>
                        <p:par>
                          <p:cTn id="29" fill="hold" nodeType="afterGroup">
                            <p:stCondLst>
                              <p:cond delay="1000"/>
                            </p:stCondLst>
                            <p:childTnLst>
                              <p:par>
                                <p:cTn id="30" presetID="22" presetClass="entr" presetSubtype="2" fill="hold" nodeType="afterEffect">
                                  <p:stCondLst>
                                    <p:cond delay="0"/>
                                  </p:stCondLst>
                                  <p:childTnLst>
                                    <p:set>
                                      <p:cBhvr>
                                        <p:cTn id="31" dur="1" fill="hold">
                                          <p:stCondLst>
                                            <p:cond delay="0"/>
                                          </p:stCondLst>
                                        </p:cTn>
                                        <p:tgtEl>
                                          <p:spTgt spid="126"/>
                                        </p:tgtEl>
                                        <p:attrNameLst>
                                          <p:attrName>style.visibility</p:attrName>
                                        </p:attrNameLst>
                                      </p:cBhvr>
                                      <p:to>
                                        <p:strVal val="visible"/>
                                      </p:to>
                                    </p:set>
                                    <p:animEffect transition="in" filter="wipe(right)">
                                      <p:cBhvr>
                                        <p:cTn id="32" dur="1000"/>
                                        <p:tgtEl>
                                          <p:spTgt spid="126"/>
                                        </p:tgtEl>
                                      </p:cBhvr>
                                    </p:animEffect>
                                  </p:childTnLst>
                                </p:cTn>
                              </p:par>
                            </p:childTnLst>
                          </p:cTn>
                        </p:par>
                        <p:par>
                          <p:cTn id="33" fill="hold" nodeType="afterGroup">
                            <p:stCondLst>
                              <p:cond delay="2000"/>
                            </p:stCondLst>
                            <p:childTnLst>
                              <p:par>
                                <p:cTn id="34" presetID="22" presetClass="entr" presetSubtype="1" fill="hold" nodeType="afterEffect">
                                  <p:stCondLst>
                                    <p:cond delay="0"/>
                                  </p:stCondLst>
                                  <p:childTnLst>
                                    <p:set>
                                      <p:cBhvr>
                                        <p:cTn id="35" dur="1" fill="hold">
                                          <p:stCondLst>
                                            <p:cond delay="0"/>
                                          </p:stCondLst>
                                        </p:cTn>
                                        <p:tgtEl>
                                          <p:spTgt spid="127"/>
                                        </p:tgtEl>
                                        <p:attrNameLst>
                                          <p:attrName>style.visibility</p:attrName>
                                        </p:attrNameLst>
                                      </p:cBhvr>
                                      <p:to>
                                        <p:strVal val="visible"/>
                                      </p:to>
                                    </p:set>
                                    <p:animEffect transition="in" filter="wipe(up)">
                                      <p:cBhvr>
                                        <p:cTn id="36" dur="1000"/>
                                        <p:tgtEl>
                                          <p:spTgt spid="127"/>
                                        </p:tgtEl>
                                      </p:cBhvr>
                                    </p:animEffect>
                                  </p:childTnLst>
                                </p:cTn>
                              </p:par>
                            </p:childTnLst>
                          </p:cTn>
                        </p:par>
                        <p:par>
                          <p:cTn id="37" fill="hold" nodeType="afterGroup">
                            <p:stCondLst>
                              <p:cond delay="3000"/>
                            </p:stCondLst>
                            <p:childTnLst>
                              <p:par>
                                <p:cTn id="38" presetID="22" presetClass="entr" presetSubtype="4" fill="hold" grpId="0" nodeType="afterEffect">
                                  <p:stCondLst>
                                    <p:cond delay="0"/>
                                  </p:stCondLst>
                                  <p:childTnLst>
                                    <p:set>
                                      <p:cBhvr>
                                        <p:cTn id="39" dur="1" fill="hold">
                                          <p:stCondLst>
                                            <p:cond delay="0"/>
                                          </p:stCondLst>
                                        </p:cTn>
                                        <p:tgtEl>
                                          <p:spTgt spid="109"/>
                                        </p:tgtEl>
                                        <p:attrNameLst>
                                          <p:attrName>style.visibility</p:attrName>
                                        </p:attrNameLst>
                                      </p:cBhvr>
                                      <p:to>
                                        <p:strVal val="visible"/>
                                      </p:to>
                                    </p:set>
                                    <p:animEffect transition="in" filter="wipe(down)">
                                      <p:cBhvr>
                                        <p:cTn id="40" dur="1000"/>
                                        <p:tgtEl>
                                          <p:spTgt spid="109"/>
                                        </p:tgtEl>
                                      </p:cBhvr>
                                    </p:animEffect>
                                  </p:childTnLst>
                                </p:cTn>
                              </p:par>
                            </p:childTnLst>
                          </p:cTn>
                        </p:par>
                        <p:par>
                          <p:cTn id="41" fill="hold" nodeType="afterGroup">
                            <p:stCondLst>
                              <p:cond delay="4000"/>
                            </p:stCondLst>
                            <p:childTnLst>
                              <p:par>
                                <p:cTn id="42" presetID="22" presetClass="entr" presetSubtype="2" fill="hold" nodeType="afterEffect">
                                  <p:stCondLst>
                                    <p:cond delay="0"/>
                                  </p:stCondLst>
                                  <p:childTnLst>
                                    <p:set>
                                      <p:cBhvr>
                                        <p:cTn id="43" dur="1" fill="hold">
                                          <p:stCondLst>
                                            <p:cond delay="0"/>
                                          </p:stCondLst>
                                        </p:cTn>
                                        <p:tgtEl>
                                          <p:spTgt spid="70"/>
                                        </p:tgtEl>
                                        <p:attrNameLst>
                                          <p:attrName>style.visibility</p:attrName>
                                        </p:attrNameLst>
                                      </p:cBhvr>
                                      <p:to>
                                        <p:strVal val="visible"/>
                                      </p:to>
                                    </p:set>
                                    <p:animEffect transition="in" filter="wipe(right)">
                                      <p:cBhvr>
                                        <p:cTn id="44" dur="1000"/>
                                        <p:tgtEl>
                                          <p:spTgt spid="70"/>
                                        </p:tgtEl>
                                      </p:cBhvr>
                                    </p:animEffect>
                                  </p:childTnLst>
                                </p:cTn>
                              </p:par>
                            </p:childTnLst>
                          </p:cTn>
                        </p:par>
                        <p:par>
                          <p:cTn id="45" fill="hold" nodeType="afterGroup">
                            <p:stCondLst>
                              <p:cond delay="5000"/>
                            </p:stCondLst>
                            <p:childTnLst>
                              <p:par>
                                <p:cTn id="46" presetID="22" presetClass="entr" presetSubtype="1" fill="hold" nodeType="afterEffect">
                                  <p:stCondLst>
                                    <p:cond delay="0"/>
                                  </p:stCondLst>
                                  <p:childTnLst>
                                    <p:set>
                                      <p:cBhvr>
                                        <p:cTn id="47" dur="1" fill="hold">
                                          <p:stCondLst>
                                            <p:cond delay="0"/>
                                          </p:stCondLst>
                                        </p:cTn>
                                        <p:tgtEl>
                                          <p:spTgt spid="74"/>
                                        </p:tgtEl>
                                        <p:attrNameLst>
                                          <p:attrName>style.visibility</p:attrName>
                                        </p:attrNameLst>
                                      </p:cBhvr>
                                      <p:to>
                                        <p:strVal val="visible"/>
                                      </p:to>
                                    </p:set>
                                    <p:animEffect transition="in" filter="wipe(up)">
                                      <p:cBhvr>
                                        <p:cTn id="48" dur="1000"/>
                                        <p:tgtEl>
                                          <p:spTgt spid="74"/>
                                        </p:tgtEl>
                                      </p:cBhvr>
                                    </p:animEffect>
                                  </p:childTnLst>
                                </p:cTn>
                              </p:par>
                            </p:childTnLst>
                          </p:cTn>
                        </p:par>
                        <p:par>
                          <p:cTn id="49" fill="hold" nodeType="afterGroup">
                            <p:stCondLst>
                              <p:cond delay="6000"/>
                            </p:stCondLst>
                            <p:childTnLst>
                              <p:par>
                                <p:cTn id="50" presetID="22" presetClass="entr" presetSubtype="4" fill="hold" grpId="0" nodeType="after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wipe(down)">
                                      <p:cBhvr>
                                        <p:cTn id="52" dur="1000"/>
                                        <p:tgtEl>
                                          <p:spTgt spid="77"/>
                                        </p:tgtEl>
                                      </p:cBhvr>
                                    </p:animEffect>
                                  </p:childTnLst>
                                </p:cTn>
                              </p:par>
                            </p:childTnLst>
                          </p:cTn>
                        </p:par>
                        <p:par>
                          <p:cTn id="53" fill="hold" nodeType="afterGroup">
                            <p:stCondLst>
                              <p:cond delay="7000"/>
                            </p:stCondLst>
                            <p:childTnLst>
                              <p:par>
                                <p:cTn id="54" presetID="22" presetClass="entr" presetSubtype="2" fill="hold" nodeType="afterEffect">
                                  <p:stCondLst>
                                    <p:cond delay="0"/>
                                  </p:stCondLst>
                                  <p:childTnLst>
                                    <p:set>
                                      <p:cBhvr>
                                        <p:cTn id="55" dur="1" fill="hold">
                                          <p:stCondLst>
                                            <p:cond delay="0"/>
                                          </p:stCondLst>
                                        </p:cTn>
                                        <p:tgtEl>
                                          <p:spTgt spid="68"/>
                                        </p:tgtEl>
                                        <p:attrNameLst>
                                          <p:attrName>style.visibility</p:attrName>
                                        </p:attrNameLst>
                                      </p:cBhvr>
                                      <p:to>
                                        <p:strVal val="visible"/>
                                      </p:to>
                                    </p:set>
                                    <p:animEffect transition="in" filter="wipe(right)">
                                      <p:cBhvr>
                                        <p:cTn id="56" dur="1000"/>
                                        <p:tgtEl>
                                          <p:spTgt spid="68"/>
                                        </p:tgtEl>
                                      </p:cBhvr>
                                    </p:animEffect>
                                  </p:childTnLst>
                                </p:cTn>
                              </p:par>
                            </p:childTnLst>
                          </p:cTn>
                        </p:par>
                        <p:par>
                          <p:cTn id="57" fill="hold" nodeType="afterGroup">
                            <p:stCondLst>
                              <p:cond delay="8000"/>
                            </p:stCondLst>
                            <p:childTnLst>
                              <p:par>
                                <p:cTn id="58" presetID="22" presetClass="entr" presetSubtype="1" fill="hold" nodeType="afterEffect">
                                  <p:stCondLst>
                                    <p:cond delay="0"/>
                                  </p:stCondLst>
                                  <p:childTnLst>
                                    <p:set>
                                      <p:cBhvr>
                                        <p:cTn id="59" dur="1" fill="hold">
                                          <p:stCondLst>
                                            <p:cond delay="0"/>
                                          </p:stCondLst>
                                        </p:cTn>
                                        <p:tgtEl>
                                          <p:spTgt spid="76"/>
                                        </p:tgtEl>
                                        <p:attrNameLst>
                                          <p:attrName>style.visibility</p:attrName>
                                        </p:attrNameLst>
                                      </p:cBhvr>
                                      <p:to>
                                        <p:strVal val="visible"/>
                                      </p:to>
                                    </p:set>
                                    <p:animEffect transition="in" filter="wipe(up)">
                                      <p:cBhvr>
                                        <p:cTn id="60" dur="1000"/>
                                        <p:tgtEl>
                                          <p:spTgt spid="7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wipe(down)">
                                      <p:cBhvr>
                                        <p:cTn id="65" dur="1000"/>
                                        <p:tgtEl>
                                          <p:spTgt spid="78"/>
                                        </p:tgtEl>
                                      </p:cBhvr>
                                    </p:animEffect>
                                  </p:childTnLst>
                                </p:cTn>
                              </p:par>
                            </p:childTnLst>
                          </p:cTn>
                        </p:par>
                        <p:par>
                          <p:cTn id="66" fill="hold" nodeType="afterGroup">
                            <p:stCondLst>
                              <p:cond delay="1000"/>
                            </p:stCondLst>
                            <p:childTnLst>
                              <p:par>
                                <p:cTn id="67" presetID="22" presetClass="entr" presetSubtype="2" fill="hold" nodeType="afterEffect">
                                  <p:stCondLst>
                                    <p:cond delay="0"/>
                                  </p:stCondLst>
                                  <p:childTnLst>
                                    <p:set>
                                      <p:cBhvr>
                                        <p:cTn id="68" dur="1" fill="hold">
                                          <p:stCondLst>
                                            <p:cond delay="0"/>
                                          </p:stCondLst>
                                        </p:cTn>
                                        <p:tgtEl>
                                          <p:spTgt spid="128"/>
                                        </p:tgtEl>
                                        <p:attrNameLst>
                                          <p:attrName>style.visibility</p:attrName>
                                        </p:attrNameLst>
                                      </p:cBhvr>
                                      <p:to>
                                        <p:strVal val="visible"/>
                                      </p:to>
                                    </p:set>
                                    <p:animEffect transition="in" filter="wipe(right)">
                                      <p:cBhvr>
                                        <p:cTn id="69" dur="1000"/>
                                        <p:tgtEl>
                                          <p:spTgt spid="128"/>
                                        </p:tgtEl>
                                      </p:cBhvr>
                                    </p:animEffect>
                                  </p:childTnLst>
                                </p:cTn>
                              </p:par>
                            </p:childTnLst>
                          </p:cTn>
                        </p:par>
                        <p:par>
                          <p:cTn id="70" fill="hold" nodeType="afterGroup">
                            <p:stCondLst>
                              <p:cond delay="2000"/>
                            </p:stCondLst>
                            <p:childTnLst>
                              <p:par>
                                <p:cTn id="71" presetID="22" presetClass="entr" presetSubtype="1" fill="hold" nodeType="afterEffect">
                                  <p:stCondLst>
                                    <p:cond delay="0"/>
                                  </p:stCondLst>
                                  <p:childTnLst>
                                    <p:set>
                                      <p:cBhvr>
                                        <p:cTn id="72" dur="1" fill="hold">
                                          <p:stCondLst>
                                            <p:cond delay="0"/>
                                          </p:stCondLst>
                                        </p:cTn>
                                        <p:tgtEl>
                                          <p:spTgt spid="129"/>
                                        </p:tgtEl>
                                        <p:attrNameLst>
                                          <p:attrName>style.visibility</p:attrName>
                                        </p:attrNameLst>
                                      </p:cBhvr>
                                      <p:to>
                                        <p:strVal val="visible"/>
                                      </p:to>
                                    </p:set>
                                    <p:animEffect transition="in" filter="wipe(up)">
                                      <p:cBhvr>
                                        <p:cTn id="73" dur="1000"/>
                                        <p:tgtEl>
                                          <p:spTgt spid="129"/>
                                        </p:tgtEl>
                                      </p:cBhvr>
                                    </p:animEffect>
                                  </p:childTnLst>
                                </p:cTn>
                              </p:par>
                            </p:childTnLst>
                          </p:cTn>
                        </p:par>
                        <p:par>
                          <p:cTn id="74" fill="hold" nodeType="afterGroup">
                            <p:stCondLst>
                              <p:cond delay="3000"/>
                            </p:stCondLst>
                            <p:childTnLst>
                              <p:par>
                                <p:cTn id="75" presetID="22" presetClass="entr" presetSubtype="4" fill="hold" grpId="0" nodeType="afterEffect">
                                  <p:stCondLst>
                                    <p:cond delay="0"/>
                                  </p:stCondLst>
                                  <p:childTnLst>
                                    <p:set>
                                      <p:cBhvr>
                                        <p:cTn id="76" dur="1" fill="hold">
                                          <p:stCondLst>
                                            <p:cond delay="0"/>
                                          </p:stCondLst>
                                        </p:cTn>
                                        <p:tgtEl>
                                          <p:spTgt spid="110"/>
                                        </p:tgtEl>
                                        <p:attrNameLst>
                                          <p:attrName>style.visibility</p:attrName>
                                        </p:attrNameLst>
                                      </p:cBhvr>
                                      <p:to>
                                        <p:strVal val="visible"/>
                                      </p:to>
                                    </p:set>
                                    <p:animEffect transition="in" filter="wipe(down)">
                                      <p:cBhvr>
                                        <p:cTn id="77" dur="1000"/>
                                        <p:tgtEl>
                                          <p:spTgt spid="110"/>
                                        </p:tgtEl>
                                      </p:cBhvr>
                                    </p:animEffect>
                                  </p:childTnLst>
                                </p:cTn>
                              </p:par>
                            </p:childTnLst>
                          </p:cTn>
                        </p:par>
                        <p:par>
                          <p:cTn id="78" fill="hold" nodeType="afterGroup">
                            <p:stCondLst>
                              <p:cond delay="4000"/>
                            </p:stCondLst>
                            <p:childTnLst>
                              <p:par>
                                <p:cTn id="79" presetID="22" presetClass="entr" presetSubtype="1" fill="hold" nodeType="afterEffect">
                                  <p:stCondLst>
                                    <p:cond delay="0"/>
                                  </p:stCondLst>
                                  <p:childTnLst>
                                    <p:set>
                                      <p:cBhvr>
                                        <p:cTn id="80" dur="1" fill="hold">
                                          <p:stCondLst>
                                            <p:cond delay="0"/>
                                          </p:stCondLst>
                                        </p:cTn>
                                        <p:tgtEl>
                                          <p:spTgt spid="108"/>
                                        </p:tgtEl>
                                        <p:attrNameLst>
                                          <p:attrName>style.visibility</p:attrName>
                                        </p:attrNameLst>
                                      </p:cBhvr>
                                      <p:to>
                                        <p:strVal val="visible"/>
                                      </p:to>
                                    </p:set>
                                    <p:animEffect transition="in" filter="wipe(up)">
                                      <p:cBhvr>
                                        <p:cTn id="81" dur="1000"/>
                                        <p:tgtEl>
                                          <p:spTgt spid="108"/>
                                        </p:tgtEl>
                                      </p:cBhvr>
                                    </p:animEffect>
                                  </p:childTnLst>
                                </p:cTn>
                              </p:par>
                            </p:childTnLst>
                          </p:cTn>
                        </p:par>
                        <p:par>
                          <p:cTn id="82" fill="hold" nodeType="afterGroup">
                            <p:stCondLst>
                              <p:cond delay="5000"/>
                            </p:stCondLst>
                            <p:childTnLst>
                              <p:par>
                                <p:cTn id="83" presetID="23" presetClass="entr" presetSubtype="16" fill="hold" grpId="0" nodeType="afterEffect">
                                  <p:stCondLst>
                                    <p:cond delay="0"/>
                                  </p:stCondLst>
                                  <p:childTnLst>
                                    <p:set>
                                      <p:cBhvr>
                                        <p:cTn id="84" dur="1" fill="hold">
                                          <p:stCondLst>
                                            <p:cond delay="0"/>
                                          </p:stCondLst>
                                        </p:cTn>
                                        <p:tgtEl>
                                          <p:spTgt spid="112"/>
                                        </p:tgtEl>
                                        <p:attrNameLst>
                                          <p:attrName>style.visibility</p:attrName>
                                        </p:attrNameLst>
                                      </p:cBhvr>
                                      <p:to>
                                        <p:strVal val="visible"/>
                                      </p:to>
                                    </p:set>
                                    <p:anim calcmode="lin" valueType="num">
                                      <p:cBhvr>
                                        <p:cTn id="85" dur="1000" fill="hold"/>
                                        <p:tgtEl>
                                          <p:spTgt spid="112"/>
                                        </p:tgtEl>
                                        <p:attrNameLst>
                                          <p:attrName>ppt_w</p:attrName>
                                        </p:attrNameLst>
                                      </p:cBhvr>
                                      <p:tavLst>
                                        <p:tav tm="0">
                                          <p:val>
                                            <p:fltVal val="0"/>
                                          </p:val>
                                        </p:tav>
                                        <p:tav tm="100000">
                                          <p:val>
                                            <p:strVal val="#ppt_w"/>
                                          </p:val>
                                        </p:tav>
                                      </p:tavLst>
                                    </p:anim>
                                    <p:anim calcmode="lin" valueType="num">
                                      <p:cBhvr>
                                        <p:cTn id="86" dur="1000" fill="hold"/>
                                        <p:tgtEl>
                                          <p:spTgt spid="112"/>
                                        </p:tgtEl>
                                        <p:attrNameLst>
                                          <p:attrName>ppt_h</p:attrName>
                                        </p:attrNameLst>
                                      </p:cBhvr>
                                      <p:tavLst>
                                        <p:tav tm="0">
                                          <p:val>
                                            <p:fltVal val="0"/>
                                          </p:val>
                                        </p:tav>
                                        <p:tav tm="100000">
                                          <p:val>
                                            <p:strVal val="#ppt_h"/>
                                          </p:val>
                                        </p:tav>
                                      </p:tavLst>
                                    </p:anim>
                                  </p:childTnLst>
                                </p:cTn>
                              </p:par>
                            </p:childTnLst>
                          </p:cTn>
                        </p:par>
                        <p:par>
                          <p:cTn id="87" fill="hold" nodeType="afterGroup">
                            <p:stCondLst>
                              <p:cond delay="6000"/>
                            </p:stCondLst>
                            <p:childTnLst>
                              <p:par>
                                <p:cTn id="88" presetID="23" presetClass="entr" presetSubtype="16" fill="hold" nodeType="afterEffect">
                                  <p:stCondLst>
                                    <p:cond delay="0"/>
                                  </p:stCondLst>
                                  <p:childTnLst>
                                    <p:set>
                                      <p:cBhvr>
                                        <p:cTn id="89" dur="1" fill="hold">
                                          <p:stCondLst>
                                            <p:cond delay="0"/>
                                          </p:stCondLst>
                                        </p:cTn>
                                        <p:tgtEl>
                                          <p:spTgt spid="123"/>
                                        </p:tgtEl>
                                        <p:attrNameLst>
                                          <p:attrName>style.visibility</p:attrName>
                                        </p:attrNameLst>
                                      </p:cBhvr>
                                      <p:to>
                                        <p:strVal val="visible"/>
                                      </p:to>
                                    </p:set>
                                    <p:anim calcmode="lin" valueType="num">
                                      <p:cBhvr>
                                        <p:cTn id="90" dur="1000" fill="hold"/>
                                        <p:tgtEl>
                                          <p:spTgt spid="123"/>
                                        </p:tgtEl>
                                        <p:attrNameLst>
                                          <p:attrName>ppt_w</p:attrName>
                                        </p:attrNameLst>
                                      </p:cBhvr>
                                      <p:tavLst>
                                        <p:tav tm="0">
                                          <p:val>
                                            <p:fltVal val="0"/>
                                          </p:val>
                                        </p:tav>
                                        <p:tav tm="100000">
                                          <p:val>
                                            <p:strVal val="#ppt_w"/>
                                          </p:val>
                                        </p:tav>
                                      </p:tavLst>
                                    </p:anim>
                                    <p:anim calcmode="lin" valueType="num">
                                      <p:cBhvr>
                                        <p:cTn id="91" dur="1000" fill="hold"/>
                                        <p:tgtEl>
                                          <p:spTgt spid="123"/>
                                        </p:tgtEl>
                                        <p:attrNameLst>
                                          <p:attrName>ppt_h</p:attrName>
                                        </p:attrNameLst>
                                      </p:cBhvr>
                                      <p:tavLst>
                                        <p:tav tm="0">
                                          <p:val>
                                            <p:fltVal val="0"/>
                                          </p:val>
                                        </p:tav>
                                        <p:tav tm="100000">
                                          <p:val>
                                            <p:strVal val="#ppt_h"/>
                                          </p:val>
                                        </p:tav>
                                      </p:tavLst>
                                    </p:anim>
                                  </p:childTnLst>
                                </p:cTn>
                              </p:par>
                            </p:childTnLst>
                          </p:cTn>
                        </p:par>
                        <p:par>
                          <p:cTn id="92" fill="hold" nodeType="afterGroup">
                            <p:stCondLst>
                              <p:cond delay="7000"/>
                            </p:stCondLst>
                            <p:childTnLst>
                              <p:par>
                                <p:cTn id="93" presetID="22" presetClass="entr" presetSubtype="4" fill="hold" grpId="0" nodeType="afterEffect">
                                  <p:stCondLst>
                                    <p:cond delay="0"/>
                                  </p:stCondLst>
                                  <p:childTnLst>
                                    <p:set>
                                      <p:cBhvr>
                                        <p:cTn id="94" dur="1" fill="hold">
                                          <p:stCondLst>
                                            <p:cond delay="0"/>
                                          </p:stCondLst>
                                        </p:cTn>
                                        <p:tgtEl>
                                          <p:spTgt spid="120"/>
                                        </p:tgtEl>
                                        <p:attrNameLst>
                                          <p:attrName>style.visibility</p:attrName>
                                        </p:attrNameLst>
                                      </p:cBhvr>
                                      <p:to>
                                        <p:strVal val="visible"/>
                                      </p:to>
                                    </p:set>
                                    <p:animEffect transition="in" filter="wipe(down)">
                                      <p:cBhvr>
                                        <p:cTn id="95" dur="1000"/>
                                        <p:tgtEl>
                                          <p:spTgt spid="120"/>
                                        </p:tgtEl>
                                      </p:cBhvr>
                                    </p:animEffect>
                                  </p:childTnLst>
                                </p:cTn>
                              </p:par>
                            </p:childTnLst>
                          </p:cTn>
                        </p:par>
                        <p:par>
                          <p:cTn id="96" fill="hold" nodeType="afterGroup">
                            <p:stCondLst>
                              <p:cond delay="8000"/>
                            </p:stCondLst>
                            <p:childTnLst>
                              <p:par>
                                <p:cTn id="97" presetID="22" presetClass="entr" presetSubtype="2" fill="hold" nodeType="afterEffect">
                                  <p:stCondLst>
                                    <p:cond delay="0"/>
                                  </p:stCondLst>
                                  <p:childTnLst>
                                    <p:set>
                                      <p:cBhvr>
                                        <p:cTn id="98" dur="1" fill="hold">
                                          <p:stCondLst>
                                            <p:cond delay="0"/>
                                          </p:stCondLst>
                                        </p:cTn>
                                        <p:tgtEl>
                                          <p:spTgt spid="118"/>
                                        </p:tgtEl>
                                        <p:attrNameLst>
                                          <p:attrName>style.visibility</p:attrName>
                                        </p:attrNameLst>
                                      </p:cBhvr>
                                      <p:to>
                                        <p:strVal val="visible"/>
                                      </p:to>
                                    </p:set>
                                    <p:animEffect transition="in" filter="wipe(right)">
                                      <p:cBhvr>
                                        <p:cTn id="99" dur="1000"/>
                                        <p:tgtEl>
                                          <p:spTgt spid="118"/>
                                        </p:tgtEl>
                                      </p:cBhvr>
                                    </p:animEffect>
                                  </p:childTnLst>
                                </p:cTn>
                              </p:par>
                            </p:childTnLst>
                          </p:cTn>
                        </p:par>
                        <p:par>
                          <p:cTn id="100" fill="hold" nodeType="afterGroup">
                            <p:stCondLst>
                              <p:cond delay="9000"/>
                            </p:stCondLst>
                            <p:childTnLst>
                              <p:par>
                                <p:cTn id="101" presetID="22" presetClass="entr" presetSubtype="1" fill="hold" nodeType="afterEffect">
                                  <p:stCondLst>
                                    <p:cond delay="0"/>
                                  </p:stCondLst>
                                  <p:childTnLst>
                                    <p:set>
                                      <p:cBhvr>
                                        <p:cTn id="102" dur="1" fill="hold">
                                          <p:stCondLst>
                                            <p:cond delay="0"/>
                                          </p:stCondLst>
                                        </p:cTn>
                                        <p:tgtEl>
                                          <p:spTgt spid="119"/>
                                        </p:tgtEl>
                                        <p:attrNameLst>
                                          <p:attrName>style.visibility</p:attrName>
                                        </p:attrNameLst>
                                      </p:cBhvr>
                                      <p:to>
                                        <p:strVal val="visible"/>
                                      </p:to>
                                    </p:set>
                                    <p:animEffect transition="in" filter="wipe(up)">
                                      <p:cBhvr>
                                        <p:cTn id="103" dur="1000"/>
                                        <p:tgtEl>
                                          <p:spTgt spid="119"/>
                                        </p:tgtEl>
                                      </p:cBhvr>
                                    </p:animEffect>
                                  </p:childTnLst>
                                </p:cTn>
                              </p:par>
                            </p:childTnLst>
                          </p:cTn>
                        </p:par>
                        <p:par>
                          <p:cTn id="104" fill="hold" nodeType="afterGroup">
                            <p:stCondLst>
                              <p:cond delay="10000"/>
                            </p:stCondLst>
                            <p:childTnLst>
                              <p:par>
                                <p:cTn id="105" presetID="23" presetClass="entr" presetSubtype="16" fill="hold" grpId="0" nodeType="afterEffect">
                                  <p:stCondLst>
                                    <p:cond delay="0"/>
                                  </p:stCondLst>
                                  <p:childTnLst>
                                    <p:set>
                                      <p:cBhvr>
                                        <p:cTn id="106" dur="1" fill="hold">
                                          <p:stCondLst>
                                            <p:cond delay="0"/>
                                          </p:stCondLst>
                                        </p:cTn>
                                        <p:tgtEl>
                                          <p:spTgt spid="121"/>
                                        </p:tgtEl>
                                        <p:attrNameLst>
                                          <p:attrName>style.visibility</p:attrName>
                                        </p:attrNameLst>
                                      </p:cBhvr>
                                      <p:to>
                                        <p:strVal val="visible"/>
                                      </p:to>
                                    </p:set>
                                    <p:anim calcmode="lin" valueType="num">
                                      <p:cBhvr>
                                        <p:cTn id="107" dur="1000" fill="hold"/>
                                        <p:tgtEl>
                                          <p:spTgt spid="121"/>
                                        </p:tgtEl>
                                        <p:attrNameLst>
                                          <p:attrName>ppt_w</p:attrName>
                                        </p:attrNameLst>
                                      </p:cBhvr>
                                      <p:tavLst>
                                        <p:tav tm="0">
                                          <p:val>
                                            <p:fltVal val="0"/>
                                          </p:val>
                                        </p:tav>
                                        <p:tav tm="100000">
                                          <p:val>
                                            <p:strVal val="#ppt_w"/>
                                          </p:val>
                                        </p:tav>
                                      </p:tavLst>
                                    </p:anim>
                                    <p:anim calcmode="lin" valueType="num">
                                      <p:cBhvr>
                                        <p:cTn id="108" dur="1000" fill="hold"/>
                                        <p:tgtEl>
                                          <p:spTgt spid="121"/>
                                        </p:tgtEl>
                                        <p:attrNameLst>
                                          <p:attrName>ppt_h</p:attrName>
                                        </p:attrNameLst>
                                      </p:cBhvr>
                                      <p:tavLst>
                                        <p:tav tm="0">
                                          <p:val>
                                            <p:fltVal val="0"/>
                                          </p:val>
                                        </p:tav>
                                        <p:tav tm="100000">
                                          <p:val>
                                            <p:strVal val="#ppt_h"/>
                                          </p:val>
                                        </p:tav>
                                      </p:tavLst>
                                    </p:anim>
                                  </p:childTnLst>
                                </p:cTn>
                              </p:par>
                            </p:childTnLst>
                          </p:cTn>
                        </p:par>
                        <p:par>
                          <p:cTn id="109" fill="hold" nodeType="afterGroup">
                            <p:stCondLst>
                              <p:cond delay="11000"/>
                            </p:stCondLst>
                            <p:childTnLst>
                              <p:par>
                                <p:cTn id="110" presetID="23" presetClass="entr" presetSubtype="16" fill="hold" nodeType="afterEffect">
                                  <p:stCondLst>
                                    <p:cond delay="0"/>
                                  </p:stCondLst>
                                  <p:childTnLst>
                                    <p:set>
                                      <p:cBhvr>
                                        <p:cTn id="111" dur="1" fill="hold">
                                          <p:stCondLst>
                                            <p:cond delay="0"/>
                                          </p:stCondLst>
                                        </p:cTn>
                                        <p:tgtEl>
                                          <p:spTgt spid="122"/>
                                        </p:tgtEl>
                                        <p:attrNameLst>
                                          <p:attrName>style.visibility</p:attrName>
                                        </p:attrNameLst>
                                      </p:cBhvr>
                                      <p:to>
                                        <p:strVal val="visible"/>
                                      </p:to>
                                    </p:set>
                                    <p:anim calcmode="lin" valueType="num">
                                      <p:cBhvr>
                                        <p:cTn id="112" dur="1000" fill="hold"/>
                                        <p:tgtEl>
                                          <p:spTgt spid="122"/>
                                        </p:tgtEl>
                                        <p:attrNameLst>
                                          <p:attrName>ppt_w</p:attrName>
                                        </p:attrNameLst>
                                      </p:cBhvr>
                                      <p:tavLst>
                                        <p:tav tm="0">
                                          <p:val>
                                            <p:fltVal val="0"/>
                                          </p:val>
                                        </p:tav>
                                        <p:tav tm="100000">
                                          <p:val>
                                            <p:strVal val="#ppt_w"/>
                                          </p:val>
                                        </p:tav>
                                      </p:tavLst>
                                    </p:anim>
                                    <p:anim calcmode="lin" valueType="num">
                                      <p:cBhvr>
                                        <p:cTn id="113" dur="1000" fill="hold"/>
                                        <p:tgtEl>
                                          <p:spTgt spid="1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5" grpId="0" animBg="1"/>
      <p:bldP spid="77" grpId="0" animBg="1"/>
      <p:bldP spid="78" grpId="0" animBg="1"/>
      <p:bldP spid="109" grpId="0" animBg="1"/>
      <p:bldP spid="110" grpId="0" animBg="1"/>
      <p:bldP spid="112" grpId="0"/>
      <p:bldP spid="120" grpId="0" animBg="1"/>
      <p:bldP spid="1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r>
              <a:rPr lang="en-US" altLang="en-US" dirty="0">
                <a:ea typeface="+mj-ea"/>
              </a:rPr>
              <a:t>Cost-Benefit Analysis</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sz="3200" b="1" dirty="0">
                <a:solidFill>
                  <a:schemeClr val="accent5">
                    <a:lumMod val="75000"/>
                  </a:schemeClr>
                </a:solidFill>
                <a:ea typeface="+mn-ea"/>
              </a:rPr>
              <a:t>Cost-benefit analysis</a:t>
            </a:r>
          </a:p>
          <a:p>
            <a:pPr eaLnBrk="1" fontAlgn="auto" hangingPunct="1">
              <a:spcAft>
                <a:spcPts val="0"/>
              </a:spcAft>
              <a:defRPr/>
            </a:pPr>
            <a:r>
              <a:rPr lang="en-US" sz="3200" dirty="0">
                <a:ea typeface="+mn-ea"/>
              </a:rPr>
              <a:t>Cost</a:t>
            </a:r>
          </a:p>
          <a:p>
            <a:pPr marL="640080" lvl="1" eaLnBrk="1" fontAlgn="auto" hangingPunct="1">
              <a:spcAft>
                <a:spcPts val="0"/>
              </a:spcAft>
              <a:buClr>
                <a:schemeClr val="accent1"/>
              </a:buClr>
              <a:defRPr/>
            </a:pPr>
            <a:r>
              <a:rPr lang="en-US" sz="3200" dirty="0">
                <a:ea typeface="+mn-ea"/>
              </a:rPr>
              <a:t>Resources diverted from private good production</a:t>
            </a:r>
          </a:p>
          <a:p>
            <a:pPr marL="640080" lvl="1" eaLnBrk="1" fontAlgn="auto" hangingPunct="1">
              <a:spcAft>
                <a:spcPts val="0"/>
              </a:spcAft>
              <a:buClr>
                <a:schemeClr val="accent1"/>
              </a:buClr>
              <a:defRPr/>
            </a:pPr>
            <a:r>
              <a:rPr lang="en-US" sz="3200" dirty="0">
                <a:ea typeface="+mn-ea"/>
              </a:rPr>
              <a:t>Private goods that will not be produced</a:t>
            </a:r>
          </a:p>
          <a:p>
            <a:pPr eaLnBrk="1" fontAlgn="auto" hangingPunct="1">
              <a:spcAft>
                <a:spcPts val="0"/>
              </a:spcAft>
              <a:defRPr/>
            </a:pPr>
            <a:r>
              <a:rPr lang="en-US" sz="3200" dirty="0">
                <a:ea typeface="+mn-ea"/>
              </a:rPr>
              <a:t>Benefit</a:t>
            </a:r>
          </a:p>
          <a:p>
            <a:pPr marL="640080" lvl="1" eaLnBrk="1" fontAlgn="auto" hangingPunct="1">
              <a:spcAft>
                <a:spcPts val="0"/>
              </a:spcAft>
              <a:buClr>
                <a:schemeClr val="accent1"/>
              </a:buClr>
              <a:defRPr/>
            </a:pPr>
            <a:r>
              <a:rPr lang="en-US" sz="3200" dirty="0">
                <a:ea typeface="+mn-ea"/>
              </a:rPr>
              <a:t>The extra satisfaction from the output of more public goods</a:t>
            </a:r>
          </a:p>
        </p:txBody>
      </p:sp>
      <p:sp>
        <p:nvSpPr>
          <p:cNvPr id="4096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altLang="en-US" dirty="0">
                <a:ea typeface="+mj-ea"/>
              </a:rPr>
              <a:t>Market Failures</a:t>
            </a:r>
          </a:p>
        </p:txBody>
      </p:sp>
      <p:sp>
        <p:nvSpPr>
          <p:cNvPr id="5123"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Market failures </a:t>
            </a:r>
          </a:p>
          <a:p>
            <a:pPr marL="640080" lvl="1" eaLnBrk="1" fontAlgn="auto" hangingPunct="1">
              <a:spcAft>
                <a:spcPts val="0"/>
              </a:spcAft>
              <a:buClr>
                <a:schemeClr val="accent1"/>
              </a:buClr>
              <a:buFont typeface="Arial" charset="0"/>
              <a:buChar char="•"/>
              <a:defRPr/>
            </a:pPr>
            <a:r>
              <a:rPr lang="en-US" sz="3200" dirty="0">
                <a:ea typeface="+mn-ea"/>
              </a:rPr>
              <a:t>Markets fail to produce the right amount of the product</a:t>
            </a:r>
          </a:p>
          <a:p>
            <a:pPr eaLnBrk="1" fontAlgn="auto" hangingPunct="1">
              <a:spcAft>
                <a:spcPts val="0"/>
              </a:spcAft>
              <a:buFont typeface="Arial" charset="0"/>
              <a:buChar char="•"/>
              <a:defRPr/>
            </a:pPr>
            <a:r>
              <a:rPr lang="en-US" sz="3200" dirty="0">
                <a:ea typeface="+mn-ea"/>
              </a:rPr>
              <a:t>Resources may be</a:t>
            </a:r>
          </a:p>
          <a:p>
            <a:pPr marL="640080" lvl="1" eaLnBrk="1" fontAlgn="auto" hangingPunct="1">
              <a:spcAft>
                <a:spcPts val="0"/>
              </a:spcAft>
              <a:buClr>
                <a:schemeClr val="accent1"/>
              </a:buClr>
              <a:buFont typeface="Arial" charset="0"/>
              <a:buChar char="•"/>
              <a:defRPr/>
            </a:pPr>
            <a:r>
              <a:rPr lang="en-US" sz="3200" dirty="0">
                <a:ea typeface="+mn-ea"/>
              </a:rPr>
              <a:t>Over-allocated</a:t>
            </a:r>
          </a:p>
          <a:p>
            <a:pPr marL="640080" lvl="1" eaLnBrk="1" fontAlgn="auto" hangingPunct="1">
              <a:spcAft>
                <a:spcPts val="0"/>
              </a:spcAft>
              <a:buClr>
                <a:schemeClr val="accent1"/>
              </a:buClr>
              <a:buFont typeface="Arial" charset="0"/>
              <a:buChar char="•"/>
              <a:defRPr/>
            </a:pPr>
            <a:r>
              <a:rPr lang="en-US" sz="3200" dirty="0">
                <a:ea typeface="+mn-ea"/>
              </a:rPr>
              <a:t>Under-allocated</a:t>
            </a:r>
          </a:p>
        </p:txBody>
      </p:sp>
      <p:sp>
        <p:nvSpPr>
          <p:cNvPr id="614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altLang="en-US" dirty="0">
                <a:ea typeface="+mj-ea"/>
              </a:rPr>
              <a:t>Cost-Benefit Analysis Continued</a:t>
            </a:r>
          </a:p>
        </p:txBody>
      </p:sp>
      <p:sp>
        <p:nvSpPr>
          <p:cNvPr id="43011"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graphicFrame>
        <p:nvGraphicFramePr>
          <p:cNvPr id="5" name="Table 4"/>
          <p:cNvGraphicFramePr>
            <a:graphicFrameLocks noGrp="1"/>
          </p:cNvGraphicFramePr>
          <p:nvPr>
            <p:extLst>
              <p:ext uri="{D42A27DB-BD31-4B8C-83A1-F6EECF244321}">
                <p14:modId xmlns:p14="http://schemas.microsoft.com/office/powerpoint/2010/main" val="27419542"/>
              </p:ext>
            </p:extLst>
          </p:nvPr>
        </p:nvGraphicFramePr>
        <p:xfrm>
          <a:off x="76200" y="1889124"/>
          <a:ext cx="9051925" cy="3140076"/>
        </p:xfrm>
        <a:graphic>
          <a:graphicData uri="http://schemas.openxmlformats.org/drawingml/2006/table">
            <a:tbl>
              <a:tblPr firstRow="1"/>
              <a:tblGrid>
                <a:gridCol w="2835275">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187450">
                  <a:extLst>
                    <a:ext uri="{9D8B030D-6E8A-4147-A177-3AD203B41FA5}">
                      <a16:colId xmlns:a16="http://schemas.microsoft.com/office/drawing/2014/main" xmlns="" val="20002"/>
                    </a:ext>
                  </a:extLst>
                </a:gridCol>
                <a:gridCol w="1006475">
                  <a:extLst>
                    <a:ext uri="{9D8B030D-6E8A-4147-A177-3AD203B41FA5}">
                      <a16:colId xmlns:a16="http://schemas.microsoft.com/office/drawing/2014/main" xmlns="" val="20003"/>
                    </a:ext>
                  </a:extLst>
                </a:gridCol>
                <a:gridCol w="1189038">
                  <a:extLst>
                    <a:ext uri="{9D8B030D-6E8A-4147-A177-3AD203B41FA5}">
                      <a16:colId xmlns:a16="http://schemas.microsoft.com/office/drawing/2014/main" xmlns="" val="20004"/>
                    </a:ext>
                  </a:extLst>
                </a:gridCol>
                <a:gridCol w="1462087">
                  <a:extLst>
                    <a:ext uri="{9D8B030D-6E8A-4147-A177-3AD203B41FA5}">
                      <a16:colId xmlns:a16="http://schemas.microsoft.com/office/drawing/2014/main" xmlns="" val="20005"/>
                    </a:ext>
                  </a:extLst>
                </a:gridCol>
              </a:tblGrid>
              <a:tr h="371475">
                <a:tc gridSpan="6">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MS PGothic" panose="020B0600070205080204" pitchFamily="34" charset="-128"/>
                        </a:rPr>
                        <a:t>Cost-Benefit Analysis for a National Highway Construction Project (in Billions)</a:t>
                      </a:r>
                      <a:endParaRPr kumimoji="0" lang="en-US" altLang="en-US" sz="1800" b="1" i="0" u="none" strike="noStrike" cap="none" normalizeH="0" baseline="0" dirty="0">
                        <a:ln>
                          <a:noFill/>
                        </a:ln>
                        <a:solidFill>
                          <a:srgbClr val="FFFFFF"/>
                        </a:solidFill>
                        <a:effectLst/>
                        <a:latin typeface="Calibri" panose="020F0502020204030204" pitchFamily="34" charset="0"/>
                        <a:ea typeface="MS PGothic" panose="020B0600070205080204" pitchFamily="34" charset="-128"/>
                      </a:endParaRPr>
                    </a:p>
                  </a:txBody>
                  <a:tcPr anchor="b" horzOverflow="overflow">
                    <a:lnL>
                      <a:noFill/>
                    </a:lnL>
                    <a:lnR>
                      <a:noFill/>
                    </a:lnR>
                    <a:lnT>
                      <a:noFill/>
                    </a:lnT>
                    <a:lnB>
                      <a:noFill/>
                    </a:lnB>
                    <a:lnTlToBr>
                      <a:noFill/>
                    </a:lnTlToBr>
                    <a:lnBlToTr>
                      <a:noFill/>
                    </a:lnBlToTr>
                    <a:solidFill>
                      <a:srgbClr val="B0CC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914400">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Plan</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Total Cost of Project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Marginal Cost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Total Benefit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Marginal Benefit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Net Benefit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(4) - (2)</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r h="371475">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No new construction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2"/>
                  </a:ext>
                </a:extLst>
              </a:tr>
              <a:tr h="369888">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 Widen existing highways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3"/>
                  </a:ext>
                </a:extLst>
              </a:tr>
              <a:tr h="371475">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B: New 2-lane highways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4"/>
                  </a:ext>
                </a:extLst>
              </a:tr>
              <a:tr h="371475">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 New 4-lane highways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5"/>
                  </a:ext>
                </a:extLst>
              </a:tr>
              <a:tr h="369888">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D: New 6-lane highways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26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en-US" altLang="en-US" dirty="0">
                <a:ea typeface="+mj-ea"/>
              </a:rPr>
              <a:t>Quasi-Public Goods</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sz="3200" b="1" dirty="0">
                <a:solidFill>
                  <a:schemeClr val="accent5">
                    <a:lumMod val="75000"/>
                  </a:schemeClr>
                </a:solidFill>
                <a:ea typeface="+mn-ea"/>
              </a:rPr>
              <a:t>Quasi-public goods </a:t>
            </a:r>
            <a:r>
              <a:rPr lang="en-US" sz="3200" dirty="0">
                <a:ea typeface="+mn-ea"/>
              </a:rPr>
              <a:t>could be provided through the market system</a:t>
            </a:r>
          </a:p>
          <a:p>
            <a:pPr eaLnBrk="1" fontAlgn="auto" hangingPunct="1">
              <a:spcAft>
                <a:spcPts val="0"/>
              </a:spcAft>
              <a:defRPr/>
            </a:pPr>
            <a:r>
              <a:rPr lang="en-US" sz="3200" dirty="0">
                <a:ea typeface="+mn-ea"/>
              </a:rPr>
              <a:t>Because of positive externalities the government provides them</a:t>
            </a:r>
          </a:p>
          <a:p>
            <a:pPr eaLnBrk="1" fontAlgn="auto" hangingPunct="1">
              <a:spcAft>
                <a:spcPts val="0"/>
              </a:spcAft>
              <a:defRPr/>
            </a:pPr>
            <a:r>
              <a:rPr lang="en-US" sz="3200" dirty="0">
                <a:ea typeface="+mn-ea"/>
              </a:rPr>
              <a:t>Examples are education, streets, museums</a:t>
            </a:r>
          </a:p>
        </p:txBody>
      </p:sp>
      <p:sp>
        <p:nvSpPr>
          <p:cNvPr id="4506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fontAlgn="auto" hangingPunct="1">
              <a:spcAft>
                <a:spcPts val="0"/>
              </a:spcAft>
              <a:defRPr/>
            </a:pPr>
            <a:r>
              <a:rPr lang="en-US" altLang="en-US" dirty="0">
                <a:ea typeface="+mj-ea"/>
              </a:rPr>
              <a:t>The Reallocation Process</a:t>
            </a:r>
          </a:p>
        </p:txBody>
      </p:sp>
      <p:sp>
        <p:nvSpPr>
          <p:cNvPr id="47107" name="Content Placeholder 2"/>
          <p:cNvSpPr>
            <a:spLocks noGrp="1"/>
          </p:cNvSpPr>
          <p:nvPr>
            <p:ph idx="1"/>
          </p:nvPr>
        </p:nvSpPr>
        <p:spPr/>
        <p:txBody>
          <a:bodyPr/>
          <a:lstStyle/>
          <a:p>
            <a:pPr eaLnBrk="1" hangingPunct="1"/>
            <a:r>
              <a:rPr lang="en-US" altLang="en-US" sz="3200" dirty="0"/>
              <a:t>Government</a:t>
            </a:r>
          </a:p>
          <a:p>
            <a:pPr lvl="1" eaLnBrk="1" hangingPunct="1">
              <a:buClr>
                <a:schemeClr val="accent1"/>
              </a:buClr>
            </a:pPr>
            <a:r>
              <a:rPr lang="en-US" altLang="en-US" sz="3200" dirty="0"/>
              <a:t>Taxes individuals and businesses</a:t>
            </a:r>
          </a:p>
          <a:p>
            <a:pPr lvl="1" eaLnBrk="1" hangingPunct="1">
              <a:buClr>
                <a:schemeClr val="accent1"/>
              </a:buClr>
            </a:pPr>
            <a:r>
              <a:rPr lang="en-US" altLang="en-US" sz="3200" dirty="0"/>
              <a:t>Takes the money and spends on production of public goods</a:t>
            </a:r>
          </a:p>
        </p:txBody>
      </p:sp>
      <p:sp>
        <p:nvSpPr>
          <p:cNvPr id="4710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fontAlgn="auto" hangingPunct="1">
              <a:spcAft>
                <a:spcPts val="0"/>
              </a:spcAft>
              <a:defRPr/>
            </a:pPr>
            <a:r>
              <a:rPr lang="en-US" altLang="en-US" dirty="0">
                <a:ea typeface="+mj-ea"/>
              </a:rPr>
              <a:t>Externalities</a:t>
            </a:r>
          </a:p>
        </p:txBody>
      </p:sp>
      <p:sp>
        <p:nvSpPr>
          <p:cNvPr id="3" name="Content Placeholder 2"/>
          <p:cNvSpPr>
            <a:spLocks noGrp="1"/>
          </p:cNvSpPr>
          <p:nvPr>
            <p:ph idx="1"/>
          </p:nvPr>
        </p:nvSpPr>
        <p:spPr>
          <a:xfrm>
            <a:off x="457200" y="1524000"/>
            <a:ext cx="7620000" cy="4800600"/>
          </a:xfrm>
        </p:spPr>
        <p:txBody>
          <a:bodyPr rtlCol="0">
            <a:noAutofit/>
          </a:bodyPr>
          <a:lstStyle/>
          <a:p>
            <a:pPr eaLnBrk="1" fontAlgn="auto" hangingPunct="1">
              <a:spcAft>
                <a:spcPts val="0"/>
              </a:spcAft>
              <a:defRPr/>
            </a:pPr>
            <a:r>
              <a:rPr lang="en-US" sz="3200" dirty="0">
                <a:ea typeface="+mn-ea"/>
              </a:rPr>
              <a:t>An </a:t>
            </a:r>
            <a:r>
              <a:rPr lang="en-US" sz="3200" b="1" dirty="0">
                <a:solidFill>
                  <a:schemeClr val="accent5">
                    <a:lumMod val="75000"/>
                  </a:schemeClr>
                </a:solidFill>
                <a:ea typeface="+mn-ea"/>
              </a:rPr>
              <a:t>externality</a:t>
            </a:r>
            <a:r>
              <a:rPr lang="en-US" sz="3200" dirty="0">
                <a:ea typeface="+mn-ea"/>
              </a:rPr>
              <a:t> is a cost or benefit accruing to a third party external to the market transaction</a:t>
            </a:r>
          </a:p>
          <a:p>
            <a:pPr eaLnBrk="1" fontAlgn="auto" hangingPunct="1">
              <a:spcAft>
                <a:spcPts val="0"/>
              </a:spcAft>
              <a:defRPr/>
            </a:pPr>
            <a:r>
              <a:rPr lang="en-US" sz="3200" dirty="0">
                <a:ea typeface="+mn-ea"/>
              </a:rPr>
              <a:t>Positive externalities</a:t>
            </a:r>
          </a:p>
          <a:p>
            <a:pPr marL="640080" lvl="1" eaLnBrk="1" fontAlgn="auto" hangingPunct="1">
              <a:spcAft>
                <a:spcPts val="0"/>
              </a:spcAft>
              <a:buClr>
                <a:schemeClr val="accent1"/>
              </a:buClr>
              <a:defRPr/>
            </a:pPr>
            <a:r>
              <a:rPr lang="en-US" sz="3200" dirty="0">
                <a:ea typeface="+mn-ea"/>
              </a:rPr>
              <a:t>Too little is produced</a:t>
            </a:r>
          </a:p>
          <a:p>
            <a:pPr marL="640080" lvl="1" eaLnBrk="1" fontAlgn="auto" hangingPunct="1">
              <a:spcAft>
                <a:spcPts val="0"/>
              </a:spcAft>
              <a:buClr>
                <a:schemeClr val="accent1"/>
              </a:buClr>
              <a:defRPr/>
            </a:pPr>
            <a:r>
              <a:rPr lang="en-US" sz="3200" dirty="0">
                <a:ea typeface="+mn-ea"/>
              </a:rPr>
              <a:t>Demand-side market failures</a:t>
            </a:r>
          </a:p>
          <a:p>
            <a:pPr eaLnBrk="1" fontAlgn="auto" hangingPunct="1">
              <a:spcAft>
                <a:spcPts val="0"/>
              </a:spcAft>
              <a:defRPr/>
            </a:pPr>
            <a:r>
              <a:rPr lang="en-US" sz="3200" dirty="0">
                <a:ea typeface="+mn-ea"/>
              </a:rPr>
              <a:t>Negative externalities</a:t>
            </a:r>
          </a:p>
          <a:p>
            <a:pPr marL="640080" lvl="1" eaLnBrk="1" fontAlgn="auto" hangingPunct="1">
              <a:spcAft>
                <a:spcPts val="0"/>
              </a:spcAft>
              <a:buClr>
                <a:schemeClr val="accent1"/>
              </a:buClr>
              <a:defRPr/>
            </a:pPr>
            <a:r>
              <a:rPr lang="en-US" sz="3200" dirty="0">
                <a:ea typeface="+mn-ea"/>
              </a:rPr>
              <a:t>Too much is produced</a:t>
            </a:r>
          </a:p>
          <a:p>
            <a:pPr marL="640080" lvl="1" eaLnBrk="1" fontAlgn="auto" hangingPunct="1">
              <a:spcAft>
                <a:spcPts val="0"/>
              </a:spcAft>
              <a:buClr>
                <a:schemeClr val="accent1"/>
              </a:buClr>
              <a:defRPr/>
            </a:pPr>
            <a:r>
              <a:rPr lang="en-US" sz="3200" dirty="0">
                <a:ea typeface="+mn-ea"/>
              </a:rPr>
              <a:t>Supply-side market failures</a:t>
            </a:r>
          </a:p>
        </p:txBody>
      </p:sp>
      <p:sp>
        <p:nvSpPr>
          <p:cNvPr id="4915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fontAlgn="auto" hangingPunct="1">
              <a:spcAft>
                <a:spcPts val="0"/>
              </a:spcAft>
              <a:defRPr/>
            </a:pPr>
            <a:r>
              <a:rPr lang="en-US" altLang="en-US" dirty="0">
                <a:ea typeface="+mj-ea"/>
              </a:rPr>
              <a:t>Externalities Continued</a:t>
            </a:r>
          </a:p>
        </p:txBody>
      </p:sp>
      <p:sp>
        <p:nvSpPr>
          <p:cNvPr id="51203"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pic>
        <p:nvPicPr>
          <p:cNvPr id="51204" name="Picture 65" descr="gridlin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2619375"/>
            <a:ext cx="3048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64" descr="gridlin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2543175"/>
            <a:ext cx="29940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Isosceles Triangle 6"/>
          <p:cNvSpPr>
            <a:spLocks noChangeArrowheads="1"/>
          </p:cNvSpPr>
          <p:nvPr/>
        </p:nvSpPr>
        <p:spPr bwMode="auto">
          <a:xfrm rot="-5220000">
            <a:off x="2209800" y="3152775"/>
            <a:ext cx="457200" cy="457200"/>
          </a:xfrm>
          <a:prstGeom prst="triangle">
            <a:avLst>
              <a:gd name="adj" fmla="val 50000"/>
            </a:avLst>
          </a:prstGeom>
          <a:solidFill>
            <a:srgbClr val="B2B2B2"/>
          </a:solidFill>
          <a:ln w="25400" algn="ctr">
            <a:solidFill>
              <a:schemeClr val="bg2"/>
            </a:solidFill>
            <a:miter lim="800000"/>
            <a:headEnd/>
            <a:tailEnd/>
          </a:ln>
        </p:spPr>
        <p:txBody>
          <a:bodyPr vert="eaVert" anchor="ctr"/>
          <a:lstStyle/>
          <a:p>
            <a:pPr algn="ctr" eaLnBrk="1" hangingPunct="1">
              <a:defRPr/>
            </a:pPr>
            <a:endParaRPr lang="en-US" dirty="0">
              <a:solidFill>
                <a:schemeClr val="lt1"/>
              </a:solidFill>
              <a:latin typeface="+mn-lt"/>
              <a:ea typeface="+mn-ea"/>
              <a:cs typeface="Arial" charset="0"/>
            </a:endParaRPr>
          </a:p>
        </p:txBody>
      </p:sp>
      <p:sp>
        <p:nvSpPr>
          <p:cNvPr id="8" name="Isosceles Triangle 7"/>
          <p:cNvSpPr>
            <a:spLocks noChangeArrowheads="1"/>
          </p:cNvSpPr>
          <p:nvPr/>
        </p:nvSpPr>
        <p:spPr bwMode="auto">
          <a:xfrm rot="-5400000" flipH="1" flipV="1">
            <a:off x="5684838" y="3030537"/>
            <a:ext cx="457200" cy="549275"/>
          </a:xfrm>
          <a:prstGeom prst="triangle">
            <a:avLst>
              <a:gd name="adj" fmla="val 50000"/>
            </a:avLst>
          </a:prstGeom>
          <a:solidFill>
            <a:srgbClr val="B2B2B2"/>
          </a:solidFill>
          <a:ln w="25400" algn="ctr">
            <a:solidFill>
              <a:schemeClr val="bg2"/>
            </a:solidFill>
            <a:miter lim="800000"/>
            <a:headEnd/>
            <a:tailEnd/>
          </a:ln>
        </p:spPr>
        <p:txBody>
          <a:bodyPr rot="10800000" vert="eaVert" anchor="ctr"/>
          <a:lstStyle/>
          <a:p>
            <a:pPr algn="ctr" eaLnBrk="1" hangingPunct="1">
              <a:defRPr/>
            </a:pPr>
            <a:endParaRPr lang="en-US" dirty="0">
              <a:solidFill>
                <a:schemeClr val="lt1"/>
              </a:solidFill>
              <a:latin typeface="+mn-lt"/>
              <a:ea typeface="+mn-ea"/>
              <a:cs typeface="Arial" charset="0"/>
            </a:endParaRPr>
          </a:p>
        </p:txBody>
      </p:sp>
      <p:sp>
        <p:nvSpPr>
          <p:cNvPr id="9" name="Text Box 5"/>
          <p:cNvSpPr txBox="1">
            <a:spLocks noChangeArrowheads="1"/>
          </p:cNvSpPr>
          <p:nvPr/>
        </p:nvSpPr>
        <p:spPr bwMode="auto">
          <a:xfrm>
            <a:off x="1152525" y="5238750"/>
            <a:ext cx="3236913" cy="58420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600" b="1" dirty="0">
                <a:latin typeface="+mn-lt"/>
                <a:ea typeface="+mn-ea"/>
                <a:cs typeface="Arial" charset="0"/>
              </a:rPr>
              <a:t>(a)</a:t>
            </a:r>
          </a:p>
          <a:p>
            <a:pPr algn="ctr" eaLnBrk="1" hangingPunct="1">
              <a:defRPr/>
            </a:pPr>
            <a:r>
              <a:rPr lang="en-US" sz="1600" b="1" dirty="0">
                <a:latin typeface="+mn-lt"/>
                <a:ea typeface="+mn-ea"/>
                <a:cs typeface="Arial" charset="0"/>
              </a:rPr>
              <a:t>Negative externalities</a:t>
            </a:r>
          </a:p>
        </p:txBody>
      </p:sp>
      <p:sp>
        <p:nvSpPr>
          <p:cNvPr id="10" name="Text Box 6"/>
          <p:cNvSpPr txBox="1">
            <a:spLocks noChangeArrowheads="1"/>
          </p:cNvSpPr>
          <p:nvPr/>
        </p:nvSpPr>
        <p:spPr bwMode="auto">
          <a:xfrm>
            <a:off x="5437188" y="5246688"/>
            <a:ext cx="1952625" cy="5842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600" b="1" dirty="0">
                <a:latin typeface="+mn-lt"/>
                <a:ea typeface="+mn-ea"/>
                <a:cs typeface="Arial" charset="0"/>
              </a:rPr>
              <a:t>(b)</a:t>
            </a:r>
          </a:p>
          <a:p>
            <a:pPr algn="ctr" eaLnBrk="1" hangingPunct="1">
              <a:defRPr/>
            </a:pPr>
            <a:r>
              <a:rPr lang="en-US" sz="1600" b="1" dirty="0">
                <a:latin typeface="+mn-lt"/>
                <a:ea typeface="+mn-ea"/>
                <a:cs typeface="Arial" charset="0"/>
              </a:rPr>
              <a:t>Positive externalities</a:t>
            </a:r>
          </a:p>
        </p:txBody>
      </p:sp>
      <p:sp>
        <p:nvSpPr>
          <p:cNvPr id="51210" name="Rectangle 7"/>
          <p:cNvSpPr>
            <a:spLocks noChangeArrowheads="1"/>
          </p:cNvSpPr>
          <p:nvPr/>
        </p:nvSpPr>
        <p:spPr bwMode="auto">
          <a:xfrm>
            <a:off x="1371600" y="2543175"/>
            <a:ext cx="298132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51211" name="Rectangle 8"/>
          <p:cNvSpPr>
            <a:spLocks noChangeArrowheads="1"/>
          </p:cNvSpPr>
          <p:nvPr/>
        </p:nvSpPr>
        <p:spPr bwMode="auto">
          <a:xfrm>
            <a:off x="4902200" y="2609850"/>
            <a:ext cx="298132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27660" name="Text Box 12"/>
          <p:cNvSpPr txBox="1">
            <a:spLocks noChangeArrowheads="1"/>
          </p:cNvSpPr>
          <p:nvPr/>
        </p:nvSpPr>
        <p:spPr bwMode="auto">
          <a:xfrm>
            <a:off x="4678363" y="4692650"/>
            <a:ext cx="296862" cy="3365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mn-ea"/>
              </a:rPr>
              <a:t>0</a:t>
            </a:r>
          </a:p>
        </p:txBody>
      </p:sp>
      <p:sp>
        <p:nvSpPr>
          <p:cNvPr id="51213" name="Line 13"/>
          <p:cNvSpPr>
            <a:spLocks noChangeShapeType="1"/>
          </p:cNvSpPr>
          <p:nvPr/>
        </p:nvSpPr>
        <p:spPr bwMode="auto">
          <a:xfrm>
            <a:off x="1376363" y="2736850"/>
            <a:ext cx="2078037" cy="1455738"/>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662" name="Text Box 14"/>
          <p:cNvSpPr txBox="1">
            <a:spLocks noChangeArrowheads="1"/>
          </p:cNvSpPr>
          <p:nvPr/>
        </p:nvSpPr>
        <p:spPr bwMode="auto">
          <a:xfrm>
            <a:off x="3359150" y="3998913"/>
            <a:ext cx="314325"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D</a:t>
            </a:r>
          </a:p>
        </p:txBody>
      </p:sp>
      <p:sp>
        <p:nvSpPr>
          <p:cNvPr id="51215" name="Line 15"/>
          <p:cNvSpPr>
            <a:spLocks noChangeShapeType="1"/>
          </p:cNvSpPr>
          <p:nvPr/>
        </p:nvSpPr>
        <p:spPr bwMode="auto">
          <a:xfrm flipV="1">
            <a:off x="1376363" y="3300413"/>
            <a:ext cx="2370137" cy="836612"/>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7" name="Line 16"/>
          <p:cNvSpPr>
            <a:spLocks noChangeShapeType="1"/>
          </p:cNvSpPr>
          <p:nvPr/>
        </p:nvSpPr>
        <p:spPr bwMode="auto">
          <a:xfrm flipV="1">
            <a:off x="1384300" y="2808288"/>
            <a:ext cx="2370138" cy="836612"/>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665" name="Text Box 17"/>
          <p:cNvSpPr txBox="1">
            <a:spLocks noChangeArrowheads="1"/>
          </p:cNvSpPr>
          <p:nvPr/>
        </p:nvSpPr>
        <p:spPr bwMode="auto">
          <a:xfrm>
            <a:off x="3667125" y="3095625"/>
            <a:ext cx="280988"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S</a:t>
            </a:r>
          </a:p>
        </p:txBody>
      </p:sp>
      <p:sp>
        <p:nvSpPr>
          <p:cNvPr id="27666" name="Text Box 18"/>
          <p:cNvSpPr txBox="1">
            <a:spLocks noChangeArrowheads="1"/>
          </p:cNvSpPr>
          <p:nvPr/>
        </p:nvSpPr>
        <p:spPr bwMode="auto">
          <a:xfrm>
            <a:off x="3641725" y="2603500"/>
            <a:ext cx="328613"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S</a:t>
            </a:r>
            <a:r>
              <a:rPr lang="en-US" sz="1600" b="1" i="1" baseline="-25000" dirty="0">
                <a:latin typeface="+mn-lt"/>
                <a:ea typeface="+mn-ea"/>
              </a:rPr>
              <a:t>t</a:t>
            </a:r>
          </a:p>
        </p:txBody>
      </p:sp>
      <p:sp>
        <p:nvSpPr>
          <p:cNvPr id="20" name="Line 21"/>
          <p:cNvSpPr>
            <a:spLocks noChangeShapeType="1"/>
          </p:cNvSpPr>
          <p:nvPr/>
        </p:nvSpPr>
        <p:spPr bwMode="auto">
          <a:xfrm>
            <a:off x="2193925" y="3335338"/>
            <a:ext cx="0" cy="12065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1220" name="Line 22"/>
          <p:cNvSpPr>
            <a:spLocks noChangeShapeType="1"/>
          </p:cNvSpPr>
          <p:nvPr/>
        </p:nvSpPr>
        <p:spPr bwMode="auto">
          <a:xfrm>
            <a:off x="2657475" y="3662363"/>
            <a:ext cx="0" cy="8794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 name="Oval 19"/>
          <p:cNvSpPr>
            <a:spLocks noChangeArrowheads="1"/>
          </p:cNvSpPr>
          <p:nvPr/>
        </p:nvSpPr>
        <p:spPr bwMode="auto">
          <a:xfrm>
            <a:off x="2595563" y="3602038"/>
            <a:ext cx="136525" cy="136525"/>
          </a:xfrm>
          <a:prstGeom prst="ellipse">
            <a:avLst/>
          </a:prstGeom>
          <a:solidFill>
            <a:schemeClr val="bg1"/>
          </a:solidFill>
          <a:ln w="19050">
            <a:solidFill>
              <a:schemeClr val="tx1"/>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23" name="Oval 20"/>
          <p:cNvSpPr>
            <a:spLocks noChangeArrowheads="1"/>
          </p:cNvSpPr>
          <p:nvPr/>
        </p:nvSpPr>
        <p:spPr bwMode="auto">
          <a:xfrm>
            <a:off x="2125663" y="3276600"/>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24" name="AutoShape 23"/>
          <p:cNvSpPr>
            <a:spLocks/>
          </p:cNvSpPr>
          <p:nvPr/>
        </p:nvSpPr>
        <p:spPr bwMode="auto">
          <a:xfrm rot="-5400000">
            <a:off x="2339975" y="3890963"/>
            <a:ext cx="169863" cy="452437"/>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grpSp>
        <p:nvGrpSpPr>
          <p:cNvPr id="25" name="Group 65"/>
          <p:cNvGrpSpPr>
            <a:grpSpLocks/>
          </p:cNvGrpSpPr>
          <p:nvPr/>
        </p:nvGrpSpPr>
        <p:grpSpPr bwMode="auto">
          <a:xfrm>
            <a:off x="2409825" y="4238625"/>
            <a:ext cx="1677988" cy="339725"/>
            <a:chOff x="2562225" y="4133850"/>
            <a:chExt cx="1677613" cy="339527"/>
          </a:xfrm>
        </p:grpSpPr>
        <p:sp>
          <p:nvSpPr>
            <p:cNvPr id="26" name="Text Box 24"/>
            <p:cNvSpPr txBox="1">
              <a:spLocks noChangeArrowheads="1"/>
            </p:cNvSpPr>
            <p:nvPr/>
          </p:nvSpPr>
          <p:spPr bwMode="auto">
            <a:xfrm>
              <a:off x="2965360" y="4165581"/>
              <a:ext cx="1274478" cy="307796"/>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400" b="1" dirty="0">
                  <a:latin typeface="+mn-lt"/>
                  <a:ea typeface="+mn-ea"/>
                  <a:cs typeface="Arial" charset="0"/>
                </a:rPr>
                <a:t>Overallocation</a:t>
              </a:r>
            </a:p>
          </p:txBody>
        </p:sp>
        <p:sp>
          <p:nvSpPr>
            <p:cNvPr id="51269" name="Line 25"/>
            <p:cNvSpPr>
              <a:spLocks noChangeShapeType="1"/>
            </p:cNvSpPr>
            <p:nvPr/>
          </p:nvSpPr>
          <p:spPr bwMode="auto">
            <a:xfrm flipH="1" flipV="1">
              <a:off x="2562225" y="4133850"/>
              <a:ext cx="473075" cy="1793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28" name="AutoShape 26"/>
          <p:cNvSpPr>
            <a:spLocks/>
          </p:cNvSpPr>
          <p:nvPr/>
        </p:nvSpPr>
        <p:spPr bwMode="auto">
          <a:xfrm>
            <a:off x="3103563" y="2987675"/>
            <a:ext cx="169862"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grpSp>
        <p:nvGrpSpPr>
          <p:cNvPr id="29" name="Group 64"/>
          <p:cNvGrpSpPr>
            <a:grpSpLocks/>
          </p:cNvGrpSpPr>
          <p:nvPr/>
        </p:nvGrpSpPr>
        <p:grpSpPr bwMode="auto">
          <a:xfrm>
            <a:off x="1739900" y="2286000"/>
            <a:ext cx="1135063" cy="1019175"/>
            <a:chOff x="1892420" y="2149475"/>
            <a:chExt cx="1134943" cy="1019175"/>
          </a:xfrm>
        </p:grpSpPr>
        <p:sp>
          <p:nvSpPr>
            <p:cNvPr id="30" name="Text Box 27"/>
            <p:cNvSpPr txBox="1">
              <a:spLocks noChangeArrowheads="1"/>
            </p:cNvSpPr>
            <p:nvPr/>
          </p:nvSpPr>
          <p:spPr bwMode="auto">
            <a:xfrm>
              <a:off x="1892420" y="2149475"/>
              <a:ext cx="1111133" cy="5238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400" b="1" dirty="0">
                  <a:latin typeface="+mn-lt"/>
                  <a:ea typeface="+mn-ea"/>
                  <a:cs typeface="Arial" charset="0"/>
                </a:rPr>
                <a:t>Negative</a:t>
              </a:r>
            </a:p>
            <a:p>
              <a:pPr algn="ctr" eaLnBrk="1" hangingPunct="1">
                <a:defRPr/>
              </a:pPr>
              <a:r>
                <a:rPr lang="en-US" sz="1400" b="1" dirty="0">
                  <a:latin typeface="+mn-lt"/>
                  <a:ea typeface="+mn-ea"/>
                  <a:cs typeface="Arial" charset="0"/>
                </a:rPr>
                <a:t>externalities</a:t>
              </a:r>
            </a:p>
          </p:txBody>
        </p:sp>
        <p:sp>
          <p:nvSpPr>
            <p:cNvPr id="51267" name="Line 28"/>
            <p:cNvSpPr>
              <a:spLocks noChangeShapeType="1"/>
            </p:cNvSpPr>
            <p:nvPr/>
          </p:nvSpPr>
          <p:spPr bwMode="auto">
            <a:xfrm rot="2700000">
              <a:off x="2733675" y="2874963"/>
              <a:ext cx="5873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51227" name="Line 29"/>
          <p:cNvSpPr>
            <a:spLocks noChangeShapeType="1"/>
          </p:cNvSpPr>
          <p:nvPr/>
        </p:nvSpPr>
        <p:spPr bwMode="auto">
          <a:xfrm flipV="1">
            <a:off x="4897438" y="2805113"/>
            <a:ext cx="2359025" cy="109537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676" name="Text Box 30"/>
          <p:cNvSpPr txBox="1">
            <a:spLocks noChangeArrowheads="1"/>
          </p:cNvSpPr>
          <p:nvPr/>
        </p:nvSpPr>
        <p:spPr bwMode="auto">
          <a:xfrm>
            <a:off x="7215188" y="2557463"/>
            <a:ext cx="328612"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S</a:t>
            </a:r>
            <a:r>
              <a:rPr lang="en-US" sz="1600" b="1" i="1" baseline="-25000" dirty="0">
                <a:latin typeface="+mn-lt"/>
                <a:ea typeface="+mn-ea"/>
              </a:rPr>
              <a:t>t</a:t>
            </a:r>
          </a:p>
        </p:txBody>
      </p:sp>
      <p:sp>
        <p:nvSpPr>
          <p:cNvPr id="34" name="Line 31"/>
          <p:cNvSpPr>
            <a:spLocks noChangeShapeType="1"/>
          </p:cNvSpPr>
          <p:nvPr/>
        </p:nvSpPr>
        <p:spPr bwMode="auto">
          <a:xfrm>
            <a:off x="4889500" y="2878138"/>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1230" name="Line 32"/>
          <p:cNvSpPr>
            <a:spLocks noChangeShapeType="1"/>
          </p:cNvSpPr>
          <p:nvPr/>
        </p:nvSpPr>
        <p:spPr bwMode="auto">
          <a:xfrm>
            <a:off x="4897438" y="3363913"/>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6" name="Line 35"/>
          <p:cNvSpPr>
            <a:spLocks noChangeShapeType="1"/>
          </p:cNvSpPr>
          <p:nvPr/>
        </p:nvSpPr>
        <p:spPr bwMode="auto">
          <a:xfrm>
            <a:off x="5580063" y="3590925"/>
            <a:ext cx="0" cy="9477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 name="Line 36"/>
          <p:cNvSpPr>
            <a:spLocks noChangeShapeType="1"/>
          </p:cNvSpPr>
          <p:nvPr/>
        </p:nvSpPr>
        <p:spPr bwMode="auto">
          <a:xfrm>
            <a:off x="6210300" y="3275013"/>
            <a:ext cx="0" cy="12636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8" name="AutoShape 37"/>
          <p:cNvSpPr>
            <a:spLocks/>
          </p:cNvSpPr>
          <p:nvPr/>
        </p:nvSpPr>
        <p:spPr bwMode="auto">
          <a:xfrm rot="-5400000">
            <a:off x="5779293" y="3834607"/>
            <a:ext cx="233363" cy="622300"/>
          </a:xfrm>
          <a:prstGeom prst="leftBrace">
            <a:avLst>
              <a:gd name="adj1" fmla="val 2222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39" name="Oval 33"/>
          <p:cNvSpPr>
            <a:spLocks noChangeArrowheads="1"/>
          </p:cNvSpPr>
          <p:nvPr/>
        </p:nvSpPr>
        <p:spPr bwMode="auto">
          <a:xfrm>
            <a:off x="5514975" y="3509963"/>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40" name="AutoShape 38"/>
          <p:cNvSpPr>
            <a:spLocks/>
          </p:cNvSpPr>
          <p:nvPr/>
        </p:nvSpPr>
        <p:spPr bwMode="auto">
          <a:xfrm flipH="1">
            <a:off x="6500813" y="3406775"/>
            <a:ext cx="169862"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grpSp>
        <p:nvGrpSpPr>
          <p:cNvPr id="41" name="Group 69"/>
          <p:cNvGrpSpPr>
            <a:grpSpLocks/>
          </p:cNvGrpSpPr>
          <p:nvPr/>
        </p:nvGrpSpPr>
        <p:grpSpPr bwMode="auto">
          <a:xfrm>
            <a:off x="5895975" y="4268788"/>
            <a:ext cx="1781175" cy="317500"/>
            <a:chOff x="6048375" y="4164013"/>
            <a:chExt cx="1781872" cy="317302"/>
          </a:xfrm>
        </p:grpSpPr>
        <p:sp>
          <p:nvSpPr>
            <p:cNvPr id="42" name="Text Box 39"/>
            <p:cNvSpPr txBox="1">
              <a:spLocks noChangeArrowheads="1"/>
            </p:cNvSpPr>
            <p:nvPr/>
          </p:nvSpPr>
          <p:spPr bwMode="auto">
            <a:xfrm>
              <a:off x="6451758" y="4173532"/>
              <a:ext cx="1378489" cy="30778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400" b="1" dirty="0">
                  <a:latin typeface="+mn-lt"/>
                  <a:ea typeface="+mn-ea"/>
                  <a:cs typeface="Arial" charset="0"/>
                </a:rPr>
                <a:t>Underallocation</a:t>
              </a:r>
            </a:p>
          </p:txBody>
        </p:sp>
        <p:sp>
          <p:nvSpPr>
            <p:cNvPr id="51265" name="Line 40"/>
            <p:cNvSpPr>
              <a:spLocks noChangeShapeType="1"/>
            </p:cNvSpPr>
            <p:nvPr/>
          </p:nvSpPr>
          <p:spPr bwMode="auto">
            <a:xfrm flipH="1" flipV="1">
              <a:off x="6048375" y="4164013"/>
              <a:ext cx="473075" cy="1793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44" name="Group 67"/>
          <p:cNvGrpSpPr>
            <a:grpSpLocks/>
          </p:cNvGrpSpPr>
          <p:nvPr/>
        </p:nvGrpSpPr>
        <p:grpSpPr bwMode="auto">
          <a:xfrm>
            <a:off x="6688138" y="2960688"/>
            <a:ext cx="1187450" cy="657225"/>
            <a:chOff x="6840538" y="2855913"/>
            <a:chExt cx="1187330" cy="657225"/>
          </a:xfrm>
        </p:grpSpPr>
        <p:sp>
          <p:nvSpPr>
            <p:cNvPr id="45" name="Text Box 41"/>
            <p:cNvSpPr txBox="1">
              <a:spLocks noChangeArrowheads="1"/>
            </p:cNvSpPr>
            <p:nvPr/>
          </p:nvSpPr>
          <p:spPr bwMode="auto">
            <a:xfrm>
              <a:off x="6916730" y="2855913"/>
              <a:ext cx="1111138" cy="5238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400" b="1" dirty="0">
                  <a:latin typeface="+mn-lt"/>
                  <a:ea typeface="+mn-ea"/>
                  <a:cs typeface="Arial" charset="0"/>
                </a:rPr>
                <a:t>Positive</a:t>
              </a:r>
            </a:p>
            <a:p>
              <a:pPr algn="ctr" eaLnBrk="1" hangingPunct="1">
                <a:defRPr/>
              </a:pPr>
              <a:r>
                <a:rPr lang="en-US" sz="1400" b="1" dirty="0">
                  <a:latin typeface="+mn-lt"/>
                  <a:ea typeface="+mn-ea"/>
                  <a:cs typeface="Arial" charset="0"/>
                </a:rPr>
                <a:t>externalities</a:t>
              </a:r>
            </a:p>
          </p:txBody>
        </p:sp>
        <p:sp>
          <p:nvSpPr>
            <p:cNvPr id="51263" name="Line 42"/>
            <p:cNvSpPr>
              <a:spLocks noChangeShapeType="1"/>
            </p:cNvSpPr>
            <p:nvPr/>
          </p:nvSpPr>
          <p:spPr bwMode="auto">
            <a:xfrm flipH="1">
              <a:off x="6840538" y="3321050"/>
              <a:ext cx="598487" cy="1920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47" name="Text Box 43"/>
          <p:cNvSpPr txBox="1">
            <a:spLocks noChangeArrowheads="1"/>
          </p:cNvSpPr>
          <p:nvPr/>
        </p:nvSpPr>
        <p:spPr bwMode="auto">
          <a:xfrm>
            <a:off x="1971675" y="4600575"/>
            <a:ext cx="396875"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r>
              <a:rPr lang="en-US" sz="1600" b="1" i="1" baseline="-25000" dirty="0">
                <a:latin typeface="+mn-lt"/>
                <a:ea typeface="+mn-ea"/>
              </a:rPr>
              <a:t>o</a:t>
            </a:r>
          </a:p>
        </p:txBody>
      </p:sp>
      <p:sp>
        <p:nvSpPr>
          <p:cNvPr id="48" name="Text Box 44"/>
          <p:cNvSpPr txBox="1">
            <a:spLocks noChangeArrowheads="1"/>
          </p:cNvSpPr>
          <p:nvPr/>
        </p:nvSpPr>
        <p:spPr bwMode="auto">
          <a:xfrm>
            <a:off x="5992813" y="4645025"/>
            <a:ext cx="396875"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r>
              <a:rPr lang="en-US" sz="1600" b="1" i="1" baseline="-25000" dirty="0">
                <a:latin typeface="+mn-lt"/>
                <a:ea typeface="+mn-ea"/>
              </a:rPr>
              <a:t>o</a:t>
            </a:r>
          </a:p>
        </p:txBody>
      </p:sp>
      <p:sp>
        <p:nvSpPr>
          <p:cNvPr id="27688" name="Text Box 45"/>
          <p:cNvSpPr txBox="1">
            <a:spLocks noChangeArrowheads="1"/>
          </p:cNvSpPr>
          <p:nvPr/>
        </p:nvSpPr>
        <p:spPr bwMode="auto">
          <a:xfrm>
            <a:off x="2435225" y="4600575"/>
            <a:ext cx="392113"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r>
              <a:rPr lang="en-US" sz="1600" b="1" i="1" baseline="-25000" dirty="0">
                <a:latin typeface="+mn-lt"/>
                <a:ea typeface="+mn-ea"/>
              </a:rPr>
              <a:t>e</a:t>
            </a:r>
          </a:p>
        </p:txBody>
      </p:sp>
      <p:sp>
        <p:nvSpPr>
          <p:cNvPr id="50" name="Text Box 46"/>
          <p:cNvSpPr txBox="1">
            <a:spLocks noChangeArrowheads="1"/>
          </p:cNvSpPr>
          <p:nvPr/>
        </p:nvSpPr>
        <p:spPr bwMode="auto">
          <a:xfrm>
            <a:off x="5365750" y="4645025"/>
            <a:ext cx="392113"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r>
              <a:rPr lang="en-US" sz="1600" b="1" i="1" baseline="-25000" dirty="0">
                <a:latin typeface="+mn-lt"/>
                <a:ea typeface="+mn-ea"/>
              </a:rPr>
              <a:t>e</a:t>
            </a:r>
          </a:p>
        </p:txBody>
      </p:sp>
      <p:grpSp>
        <p:nvGrpSpPr>
          <p:cNvPr id="51242" name="Group 51"/>
          <p:cNvGrpSpPr>
            <a:grpSpLocks/>
          </p:cNvGrpSpPr>
          <p:nvPr/>
        </p:nvGrpSpPr>
        <p:grpSpPr bwMode="auto">
          <a:xfrm>
            <a:off x="1050925" y="2298700"/>
            <a:ext cx="7007225" cy="2684463"/>
            <a:chOff x="1171" y="889"/>
            <a:chExt cx="4414" cy="1691"/>
          </a:xfrm>
        </p:grpSpPr>
        <p:sp>
          <p:nvSpPr>
            <p:cNvPr id="27705" name="Text Box 9"/>
            <p:cNvSpPr txBox="1">
              <a:spLocks noChangeArrowheads="1"/>
            </p:cNvSpPr>
            <p:nvPr/>
          </p:nvSpPr>
          <p:spPr bwMode="auto">
            <a:xfrm>
              <a:off x="1171" y="891"/>
              <a:ext cx="185" cy="21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P</a:t>
              </a:r>
            </a:p>
          </p:txBody>
        </p:sp>
        <p:sp>
          <p:nvSpPr>
            <p:cNvPr id="27706" name="Text Box 10"/>
            <p:cNvSpPr txBox="1">
              <a:spLocks noChangeArrowheads="1"/>
            </p:cNvSpPr>
            <p:nvPr/>
          </p:nvSpPr>
          <p:spPr bwMode="auto">
            <a:xfrm>
              <a:off x="3409" y="889"/>
              <a:ext cx="185" cy="21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P</a:t>
              </a:r>
            </a:p>
          </p:txBody>
        </p:sp>
        <p:sp>
          <p:nvSpPr>
            <p:cNvPr id="27707" name="Text Box 11"/>
            <p:cNvSpPr txBox="1">
              <a:spLocks noChangeArrowheads="1"/>
            </p:cNvSpPr>
            <p:nvPr/>
          </p:nvSpPr>
          <p:spPr bwMode="auto">
            <a:xfrm>
              <a:off x="1211" y="2240"/>
              <a:ext cx="187" cy="21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mn-ea"/>
                </a:rPr>
                <a:t>0</a:t>
              </a:r>
            </a:p>
          </p:txBody>
        </p:sp>
        <p:sp>
          <p:nvSpPr>
            <p:cNvPr id="51260" name="Text Box 47"/>
            <p:cNvSpPr txBox="1">
              <a:spLocks noChangeArrowheads="1"/>
            </p:cNvSpPr>
            <p:nvPr/>
          </p:nvSpPr>
          <p:spPr bwMode="auto">
            <a:xfrm>
              <a:off x="3122" y="2367"/>
              <a:ext cx="2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Q</a:t>
              </a:r>
            </a:p>
          </p:txBody>
        </p:sp>
        <p:sp>
          <p:nvSpPr>
            <p:cNvPr id="27709" name="Text Box 48"/>
            <p:cNvSpPr txBox="1">
              <a:spLocks noChangeArrowheads="1"/>
            </p:cNvSpPr>
            <p:nvPr/>
          </p:nvSpPr>
          <p:spPr bwMode="auto">
            <a:xfrm>
              <a:off x="5381" y="2367"/>
              <a:ext cx="204" cy="21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p>
          </p:txBody>
        </p:sp>
      </p:grpSp>
      <p:sp>
        <p:nvSpPr>
          <p:cNvPr id="27691" name="Text Box 52"/>
          <p:cNvSpPr txBox="1">
            <a:spLocks noChangeArrowheads="1"/>
          </p:cNvSpPr>
          <p:nvPr/>
        </p:nvSpPr>
        <p:spPr bwMode="auto">
          <a:xfrm>
            <a:off x="7381875" y="4038600"/>
            <a:ext cx="314325"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D</a:t>
            </a:r>
          </a:p>
        </p:txBody>
      </p:sp>
      <p:sp>
        <p:nvSpPr>
          <p:cNvPr id="58" name="Text Box 53"/>
          <p:cNvSpPr txBox="1">
            <a:spLocks noChangeArrowheads="1"/>
          </p:cNvSpPr>
          <p:nvPr/>
        </p:nvSpPr>
        <p:spPr bwMode="auto">
          <a:xfrm>
            <a:off x="7397750" y="3525838"/>
            <a:ext cx="376238" cy="3365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D</a:t>
            </a:r>
            <a:r>
              <a:rPr lang="en-US" sz="1600" b="1" i="1" baseline="-25000" dirty="0">
                <a:latin typeface="+mn-lt"/>
                <a:ea typeface="+mn-ea"/>
              </a:rPr>
              <a:t>t</a:t>
            </a:r>
          </a:p>
        </p:txBody>
      </p:sp>
      <p:sp>
        <p:nvSpPr>
          <p:cNvPr id="59" name="TextBox 56"/>
          <p:cNvSpPr txBox="1">
            <a:spLocks noChangeArrowheads="1"/>
          </p:cNvSpPr>
          <p:nvPr/>
        </p:nvSpPr>
        <p:spPr bwMode="auto">
          <a:xfrm>
            <a:off x="2057400" y="2924175"/>
            <a:ext cx="304800" cy="338138"/>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a</a:t>
            </a:r>
          </a:p>
        </p:txBody>
      </p:sp>
      <p:sp>
        <p:nvSpPr>
          <p:cNvPr id="60" name="TextBox 57"/>
          <p:cNvSpPr txBox="1">
            <a:spLocks noChangeArrowheads="1"/>
          </p:cNvSpPr>
          <p:nvPr/>
        </p:nvSpPr>
        <p:spPr bwMode="auto">
          <a:xfrm>
            <a:off x="2590800" y="3686175"/>
            <a:ext cx="304800" cy="338138"/>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c</a:t>
            </a:r>
          </a:p>
        </p:txBody>
      </p:sp>
      <p:grpSp>
        <p:nvGrpSpPr>
          <p:cNvPr id="61" name="Group 68"/>
          <p:cNvGrpSpPr>
            <a:grpSpLocks/>
          </p:cNvGrpSpPr>
          <p:nvPr/>
        </p:nvGrpSpPr>
        <p:grpSpPr bwMode="auto">
          <a:xfrm>
            <a:off x="6096000" y="2890838"/>
            <a:ext cx="304800" cy="463550"/>
            <a:chOff x="6248400" y="2786063"/>
            <a:chExt cx="304800" cy="463550"/>
          </a:xfrm>
        </p:grpSpPr>
        <p:sp>
          <p:nvSpPr>
            <p:cNvPr id="51255" name="Oval 34"/>
            <p:cNvSpPr>
              <a:spLocks noChangeArrowheads="1"/>
            </p:cNvSpPr>
            <p:nvPr/>
          </p:nvSpPr>
          <p:spPr bwMode="auto">
            <a:xfrm>
              <a:off x="6297613" y="3113088"/>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27704" name="TextBox 58"/>
            <p:cNvSpPr txBox="1">
              <a:spLocks noChangeArrowheads="1"/>
            </p:cNvSpPr>
            <p:nvPr/>
          </p:nvSpPr>
          <p:spPr bwMode="auto">
            <a:xfrm>
              <a:off x="6248400" y="2786063"/>
              <a:ext cx="304800" cy="3381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z</a:t>
              </a:r>
            </a:p>
          </p:txBody>
        </p:sp>
      </p:grpSp>
      <p:sp>
        <p:nvSpPr>
          <p:cNvPr id="64" name="TextBox 60"/>
          <p:cNvSpPr txBox="1">
            <a:spLocks noChangeArrowheads="1"/>
          </p:cNvSpPr>
          <p:nvPr/>
        </p:nvSpPr>
        <p:spPr bwMode="auto">
          <a:xfrm>
            <a:off x="5334000" y="3576638"/>
            <a:ext cx="304800" cy="3381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x</a:t>
            </a:r>
          </a:p>
        </p:txBody>
      </p:sp>
      <p:grpSp>
        <p:nvGrpSpPr>
          <p:cNvPr id="65" name="Group 66"/>
          <p:cNvGrpSpPr>
            <a:grpSpLocks/>
          </p:cNvGrpSpPr>
          <p:nvPr/>
        </p:nvGrpSpPr>
        <p:grpSpPr bwMode="auto">
          <a:xfrm>
            <a:off x="2514600" y="2771775"/>
            <a:ext cx="304800" cy="441325"/>
            <a:chOff x="2667000" y="2667000"/>
            <a:chExt cx="304800" cy="441325"/>
          </a:xfrm>
        </p:grpSpPr>
        <p:sp>
          <p:nvSpPr>
            <p:cNvPr id="27701" name="TextBox 59"/>
            <p:cNvSpPr txBox="1">
              <a:spLocks noChangeArrowheads="1"/>
            </p:cNvSpPr>
            <p:nvPr/>
          </p:nvSpPr>
          <p:spPr bwMode="auto">
            <a:xfrm>
              <a:off x="2667000" y="2667000"/>
              <a:ext cx="304800" cy="338138"/>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b</a:t>
              </a:r>
            </a:p>
          </p:txBody>
        </p:sp>
        <p:sp>
          <p:nvSpPr>
            <p:cNvPr id="51254" name="Oval 20"/>
            <p:cNvSpPr>
              <a:spLocks noChangeArrowheads="1"/>
            </p:cNvSpPr>
            <p:nvPr/>
          </p:nvSpPr>
          <p:spPr bwMode="auto">
            <a:xfrm>
              <a:off x="2759075" y="2971800"/>
              <a:ext cx="136525" cy="136525"/>
            </a:xfrm>
            <a:prstGeom prst="ellipse">
              <a:avLst/>
            </a:prstGeom>
            <a:solidFill>
              <a:schemeClr val="tx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grpSp>
      <p:grpSp>
        <p:nvGrpSpPr>
          <p:cNvPr id="68" name="Group 70"/>
          <p:cNvGrpSpPr>
            <a:grpSpLocks/>
          </p:cNvGrpSpPr>
          <p:nvPr/>
        </p:nvGrpSpPr>
        <p:grpSpPr bwMode="auto">
          <a:xfrm>
            <a:off x="5562600" y="2695575"/>
            <a:ext cx="304800" cy="441325"/>
            <a:chOff x="5715000" y="2590800"/>
            <a:chExt cx="304800" cy="441325"/>
          </a:xfrm>
        </p:grpSpPr>
        <p:sp>
          <p:nvSpPr>
            <p:cNvPr id="27699" name="TextBox 61"/>
            <p:cNvSpPr txBox="1">
              <a:spLocks noChangeArrowheads="1"/>
            </p:cNvSpPr>
            <p:nvPr/>
          </p:nvSpPr>
          <p:spPr bwMode="auto">
            <a:xfrm>
              <a:off x="5715000" y="2590800"/>
              <a:ext cx="304800" cy="338138"/>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y</a:t>
              </a:r>
            </a:p>
          </p:txBody>
        </p:sp>
        <p:sp>
          <p:nvSpPr>
            <p:cNvPr id="51252" name="Oval 20"/>
            <p:cNvSpPr>
              <a:spLocks noChangeArrowheads="1"/>
            </p:cNvSpPr>
            <p:nvPr/>
          </p:nvSpPr>
          <p:spPr bwMode="auto">
            <a:xfrm>
              <a:off x="5715000" y="2895600"/>
              <a:ext cx="136525" cy="136525"/>
            </a:xfrm>
            <a:prstGeom prst="ellipse">
              <a:avLst/>
            </a:prstGeom>
            <a:solidFill>
              <a:schemeClr val="tx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1000"/>
                                        <p:tgtEl>
                                          <p:spTgt spid="22"/>
                                        </p:tgtEl>
                                      </p:cBhvr>
                                    </p:animEffect>
                                  </p:childTnLst>
                                </p:cTn>
                              </p:par>
                            </p:childTnLst>
                          </p:cTn>
                        </p:par>
                        <p:par>
                          <p:cTn id="8" fill="hold" nodeType="afterGroup">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1000" fill="hold"/>
                                        <p:tgtEl>
                                          <p:spTgt spid="60"/>
                                        </p:tgtEl>
                                        <p:attrNameLst>
                                          <p:attrName>ppt_w</p:attrName>
                                        </p:attrNameLst>
                                      </p:cBhvr>
                                      <p:tavLst>
                                        <p:tav tm="0">
                                          <p:val>
                                            <p:fltVal val="0"/>
                                          </p:val>
                                        </p:tav>
                                        <p:tav tm="100000">
                                          <p:val>
                                            <p:strVal val="#ppt_w"/>
                                          </p:val>
                                        </p:tav>
                                      </p:tavLst>
                                    </p:anim>
                                    <p:anim calcmode="lin" valueType="num">
                                      <p:cBhvr>
                                        <p:cTn id="12" dur="1000" fill="hold"/>
                                        <p:tgtEl>
                                          <p:spTgt spid="60"/>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ppt_w</p:attrName>
                                        </p:attrNameLst>
                                      </p:cBhvr>
                                      <p:tavLst>
                                        <p:tav tm="0">
                                          <p:val>
                                            <p:fltVal val="0"/>
                                          </p:val>
                                        </p:tav>
                                        <p:tav tm="100000">
                                          <p:val>
                                            <p:strVal val="#ppt_w"/>
                                          </p:val>
                                        </p:tav>
                                      </p:tavLst>
                                    </p:anim>
                                    <p:anim calcmode="lin" valueType="num">
                                      <p:cBhvr>
                                        <p:cTn id="18" dur="1000" fill="hold"/>
                                        <p:tgtEl>
                                          <p:spTgt spid="17"/>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down)">
                                      <p:cBhvr>
                                        <p:cTn id="22" dur="1000"/>
                                        <p:tgtEl>
                                          <p:spTgt spid="28"/>
                                        </p:tgtEl>
                                      </p:cBhvr>
                                    </p:animEffect>
                                  </p:childTnLst>
                                </p:cTn>
                              </p:par>
                            </p:childTnLst>
                          </p:cTn>
                        </p:par>
                        <p:par>
                          <p:cTn id="23" fill="hold" nodeType="afterGroup">
                            <p:stCondLst>
                              <p:cond delay="2000"/>
                            </p:stCondLst>
                            <p:childTnLst>
                              <p:par>
                                <p:cTn id="24" presetID="22" presetClass="entr" presetSubtype="4"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down)">
                                      <p:cBhvr>
                                        <p:cTn id="26" dur="1000"/>
                                        <p:tgtEl>
                                          <p:spTgt spid="29"/>
                                        </p:tgtEl>
                                      </p:cBhvr>
                                    </p:animEffect>
                                  </p:childTnLst>
                                </p:cTn>
                              </p:par>
                            </p:childTnLst>
                          </p:cTn>
                        </p:par>
                        <p:par>
                          <p:cTn id="27" fill="hold" nodeType="afterGroup">
                            <p:stCondLst>
                              <p:cond delay="3000"/>
                            </p:stCondLst>
                            <p:childTnLst>
                              <p:par>
                                <p:cTn id="28" presetID="22" presetClass="entr" presetSubtype="4"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down)">
                                      <p:cBhvr>
                                        <p:cTn id="30" dur="1000"/>
                                        <p:tgtEl>
                                          <p:spTgt spid="23"/>
                                        </p:tgtEl>
                                      </p:cBhvr>
                                    </p:animEffect>
                                  </p:childTnLst>
                                </p:cTn>
                              </p:par>
                            </p:childTnLst>
                          </p:cTn>
                        </p:par>
                        <p:par>
                          <p:cTn id="31" fill="hold" nodeType="afterGroup">
                            <p:stCondLst>
                              <p:cond delay="4000"/>
                            </p:stCondLst>
                            <p:childTnLst>
                              <p:par>
                                <p:cTn id="32" presetID="22" presetClass="entr" presetSubtype="4" fill="hold" grpId="0" nodeType="after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wipe(down)">
                                      <p:cBhvr>
                                        <p:cTn id="34" dur="1000"/>
                                        <p:tgtEl>
                                          <p:spTgt spid="59"/>
                                        </p:tgtEl>
                                      </p:cBhvr>
                                    </p:animEffect>
                                  </p:childTnLst>
                                </p:cTn>
                              </p:par>
                            </p:childTnLst>
                          </p:cTn>
                        </p:par>
                        <p:par>
                          <p:cTn id="35" fill="hold" nodeType="afterGroup">
                            <p:stCondLst>
                              <p:cond delay="5000"/>
                            </p:stCondLst>
                            <p:childTnLst>
                              <p:par>
                                <p:cTn id="36" presetID="22" presetClass="entr" presetSubtype="1" fill="hold"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up)">
                                      <p:cBhvr>
                                        <p:cTn id="38" dur="1000"/>
                                        <p:tgtEl>
                                          <p:spTgt spid="20"/>
                                        </p:tgtEl>
                                      </p:cBhvr>
                                    </p:animEffect>
                                  </p:childTnLst>
                                </p:cTn>
                              </p:par>
                            </p:childTnLst>
                          </p:cTn>
                        </p:par>
                        <p:par>
                          <p:cTn id="39" fill="hold" nodeType="afterGroup">
                            <p:stCondLst>
                              <p:cond delay="6000"/>
                            </p:stCondLst>
                            <p:childTnLst>
                              <p:par>
                                <p:cTn id="40" presetID="22" presetClass="entr" presetSubtype="4" fill="hold" grpId="1" nodeType="after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wipe(down)">
                                      <p:cBhvr>
                                        <p:cTn id="42" dur="1000"/>
                                        <p:tgtEl>
                                          <p:spTgt spid="47"/>
                                        </p:tgtEl>
                                      </p:cBhvr>
                                    </p:animEffect>
                                  </p:childTnLst>
                                </p:cTn>
                              </p:par>
                            </p:childTnLst>
                          </p:cTn>
                        </p:par>
                        <p:par>
                          <p:cTn id="43" fill="hold" nodeType="afterGroup">
                            <p:stCondLst>
                              <p:cond delay="7000"/>
                            </p:stCondLst>
                            <p:childTnLst>
                              <p:par>
                                <p:cTn id="44" presetID="22" presetClass="entr" presetSubtype="4" fill="hold" grpId="0" nodeType="after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wipe(down)">
                                      <p:cBhvr>
                                        <p:cTn id="46" dur="1000"/>
                                        <p:tgtEl>
                                          <p:spTgt spid="47"/>
                                        </p:tgtEl>
                                      </p:cBhvr>
                                    </p:animEffect>
                                  </p:childTnLst>
                                </p:cTn>
                              </p:par>
                            </p:childTnLst>
                          </p:cTn>
                        </p:par>
                        <p:par>
                          <p:cTn id="47" fill="hold" nodeType="afterGroup">
                            <p:stCondLst>
                              <p:cond delay="8000"/>
                            </p:stCondLst>
                            <p:childTnLst>
                              <p:par>
                                <p:cTn id="48" presetID="22" presetClass="entr" presetSubtype="4"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down)">
                                      <p:cBhvr>
                                        <p:cTn id="50" dur="1000"/>
                                        <p:tgtEl>
                                          <p:spTgt spid="24"/>
                                        </p:tgtEl>
                                      </p:cBhvr>
                                    </p:animEffect>
                                  </p:childTnLst>
                                </p:cTn>
                              </p:par>
                            </p:childTnLst>
                          </p:cTn>
                        </p:par>
                        <p:par>
                          <p:cTn id="51" fill="hold" nodeType="afterGroup">
                            <p:stCondLst>
                              <p:cond delay="9000"/>
                            </p:stCondLst>
                            <p:childTnLst>
                              <p:par>
                                <p:cTn id="52" presetID="23" presetClass="entr" presetSubtype="16" fill="hold" nodeType="after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p:cTn id="54" dur="1000" fill="hold"/>
                                        <p:tgtEl>
                                          <p:spTgt spid="25"/>
                                        </p:tgtEl>
                                        <p:attrNameLst>
                                          <p:attrName>ppt_w</p:attrName>
                                        </p:attrNameLst>
                                      </p:cBhvr>
                                      <p:tavLst>
                                        <p:tav tm="0">
                                          <p:val>
                                            <p:fltVal val="0"/>
                                          </p:val>
                                        </p:tav>
                                        <p:tav tm="100000">
                                          <p:val>
                                            <p:strVal val="#ppt_w"/>
                                          </p:val>
                                        </p:tav>
                                      </p:tavLst>
                                    </p:anim>
                                    <p:anim calcmode="lin" valueType="num">
                                      <p:cBhvr>
                                        <p:cTn id="55" dur="1000" fill="hold"/>
                                        <p:tgtEl>
                                          <p:spTgt spid="25"/>
                                        </p:tgtEl>
                                        <p:attrNameLst>
                                          <p:attrName>ppt_h</p:attrName>
                                        </p:attrNameLst>
                                      </p:cBhvr>
                                      <p:tavLst>
                                        <p:tav tm="0">
                                          <p:val>
                                            <p:fltVal val="0"/>
                                          </p:val>
                                        </p:tav>
                                        <p:tav tm="100000">
                                          <p:val>
                                            <p:strVal val="#ppt_h"/>
                                          </p:val>
                                        </p:tav>
                                      </p:tavLst>
                                    </p:anim>
                                  </p:childTnLst>
                                </p:cTn>
                              </p:par>
                            </p:childTnLst>
                          </p:cTn>
                        </p:par>
                        <p:par>
                          <p:cTn id="56" fill="hold" nodeType="afterGroup">
                            <p:stCondLst>
                              <p:cond delay="10000"/>
                            </p:stCondLst>
                            <p:childTnLst>
                              <p:par>
                                <p:cTn id="57" presetID="22" presetClass="entr" presetSubtype="4" fill="hold" nodeType="afterEffect">
                                  <p:stCondLst>
                                    <p:cond delay="0"/>
                                  </p:stCondLst>
                                  <p:childTnLst>
                                    <p:set>
                                      <p:cBhvr>
                                        <p:cTn id="58" dur="1" fill="hold">
                                          <p:stCondLst>
                                            <p:cond delay="0"/>
                                          </p:stCondLst>
                                        </p:cTn>
                                        <p:tgtEl>
                                          <p:spTgt spid="65"/>
                                        </p:tgtEl>
                                        <p:attrNameLst>
                                          <p:attrName>style.visibility</p:attrName>
                                        </p:attrNameLst>
                                      </p:cBhvr>
                                      <p:to>
                                        <p:strVal val="visible"/>
                                      </p:to>
                                    </p:set>
                                    <p:animEffect transition="in" filter="wipe(down)">
                                      <p:cBhvr>
                                        <p:cTn id="59" dur="1000"/>
                                        <p:tgtEl>
                                          <p:spTgt spid="65"/>
                                        </p:tgtEl>
                                      </p:cBhvr>
                                    </p:animEffect>
                                  </p:childTnLst>
                                </p:cTn>
                              </p:par>
                            </p:childTnLst>
                          </p:cTn>
                        </p:par>
                        <p:par>
                          <p:cTn id="60" fill="hold" nodeType="afterGroup">
                            <p:stCondLst>
                              <p:cond delay="11000"/>
                            </p:stCondLst>
                            <p:childTnLst>
                              <p:par>
                                <p:cTn id="61" presetID="23" presetClass="entr" presetSubtype="16" fill="hold" grpId="0" nodeType="after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1000" fill="hold"/>
                                        <p:tgtEl>
                                          <p:spTgt spid="7"/>
                                        </p:tgtEl>
                                        <p:attrNameLst>
                                          <p:attrName>ppt_w</p:attrName>
                                        </p:attrNameLst>
                                      </p:cBhvr>
                                      <p:tavLst>
                                        <p:tav tm="0">
                                          <p:val>
                                            <p:fltVal val="0"/>
                                          </p:val>
                                        </p:tav>
                                        <p:tav tm="100000">
                                          <p:val>
                                            <p:strVal val="#ppt_w"/>
                                          </p:val>
                                        </p:tav>
                                      </p:tavLst>
                                    </p:anim>
                                    <p:anim calcmode="lin" valueType="num">
                                      <p:cBhvr>
                                        <p:cTn id="64" dur="1000" fill="hold"/>
                                        <p:tgtEl>
                                          <p:spTgt spid="7"/>
                                        </p:tgtEl>
                                        <p:attrNameLst>
                                          <p:attrName>ppt_h</p:attrName>
                                        </p:attrNameLst>
                                      </p:cBhvr>
                                      <p:tavLst>
                                        <p:tav tm="0">
                                          <p:val>
                                            <p:fltVal val="0"/>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wipe(down)">
                                      <p:cBhvr>
                                        <p:cTn id="69" dur="1000"/>
                                        <p:tgtEl>
                                          <p:spTgt spid="39"/>
                                        </p:tgtEl>
                                      </p:cBhvr>
                                    </p:animEffect>
                                  </p:childTnLst>
                                </p:cTn>
                              </p:par>
                            </p:childTnLst>
                          </p:cTn>
                        </p:par>
                        <p:par>
                          <p:cTn id="70" fill="hold" nodeType="afterGroup">
                            <p:stCondLst>
                              <p:cond delay="1000"/>
                            </p:stCondLst>
                            <p:childTnLst>
                              <p:par>
                                <p:cTn id="71" presetID="22" presetClass="entr" presetSubtype="4" fill="hold" grpId="0" nodeType="after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wipe(down)">
                                      <p:cBhvr>
                                        <p:cTn id="73" dur="1000"/>
                                        <p:tgtEl>
                                          <p:spTgt spid="64"/>
                                        </p:tgtEl>
                                      </p:cBhvr>
                                    </p:animEffect>
                                  </p:childTnLst>
                                </p:cTn>
                              </p:par>
                            </p:childTnLst>
                          </p:cTn>
                        </p:par>
                        <p:par>
                          <p:cTn id="74" fill="hold" nodeType="afterGroup">
                            <p:stCondLst>
                              <p:cond delay="2000"/>
                            </p:stCondLst>
                            <p:childTnLst>
                              <p:par>
                                <p:cTn id="75" presetID="22" presetClass="entr" presetSubtype="1" fill="hold"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wipe(up)">
                                      <p:cBhvr>
                                        <p:cTn id="77" dur="1000"/>
                                        <p:tgtEl>
                                          <p:spTgt spid="36"/>
                                        </p:tgtEl>
                                      </p:cBhvr>
                                    </p:animEffect>
                                  </p:childTnLst>
                                </p:cTn>
                              </p:par>
                            </p:childTnLst>
                          </p:cTn>
                        </p:par>
                        <p:par>
                          <p:cTn id="78" fill="hold" nodeType="afterGroup">
                            <p:stCondLst>
                              <p:cond delay="3000"/>
                            </p:stCondLst>
                            <p:childTnLst>
                              <p:par>
                                <p:cTn id="79" presetID="22" presetClass="entr" presetSubtype="4"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wipe(down)">
                                      <p:cBhvr>
                                        <p:cTn id="81" dur="1000"/>
                                        <p:tgtEl>
                                          <p:spTgt spid="50"/>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3" presetClass="entr" presetSubtype="16" fill="hold" nodeType="clickEffect">
                                  <p:stCondLst>
                                    <p:cond delay="0"/>
                                  </p:stCondLst>
                                  <p:childTnLst>
                                    <p:set>
                                      <p:cBhvr>
                                        <p:cTn id="85" dur="1" fill="hold">
                                          <p:stCondLst>
                                            <p:cond delay="0"/>
                                          </p:stCondLst>
                                        </p:cTn>
                                        <p:tgtEl>
                                          <p:spTgt spid="34"/>
                                        </p:tgtEl>
                                        <p:attrNameLst>
                                          <p:attrName>style.visibility</p:attrName>
                                        </p:attrNameLst>
                                      </p:cBhvr>
                                      <p:to>
                                        <p:strVal val="visible"/>
                                      </p:to>
                                    </p:set>
                                    <p:anim calcmode="lin" valueType="num">
                                      <p:cBhvr>
                                        <p:cTn id="86" dur="1000" fill="hold"/>
                                        <p:tgtEl>
                                          <p:spTgt spid="34"/>
                                        </p:tgtEl>
                                        <p:attrNameLst>
                                          <p:attrName>ppt_w</p:attrName>
                                        </p:attrNameLst>
                                      </p:cBhvr>
                                      <p:tavLst>
                                        <p:tav tm="0">
                                          <p:val>
                                            <p:fltVal val="0"/>
                                          </p:val>
                                        </p:tav>
                                        <p:tav tm="100000">
                                          <p:val>
                                            <p:strVal val="#ppt_w"/>
                                          </p:val>
                                        </p:tav>
                                      </p:tavLst>
                                    </p:anim>
                                    <p:anim calcmode="lin" valueType="num">
                                      <p:cBhvr>
                                        <p:cTn id="87" dur="1000" fill="hold"/>
                                        <p:tgtEl>
                                          <p:spTgt spid="34"/>
                                        </p:tgtEl>
                                        <p:attrNameLst>
                                          <p:attrName>ppt_h</p:attrName>
                                        </p:attrNameLst>
                                      </p:cBhvr>
                                      <p:tavLst>
                                        <p:tav tm="0">
                                          <p:val>
                                            <p:fltVal val="0"/>
                                          </p:val>
                                        </p:tav>
                                        <p:tav tm="100000">
                                          <p:val>
                                            <p:strVal val="#ppt_h"/>
                                          </p:val>
                                        </p:tav>
                                      </p:tavLst>
                                    </p:anim>
                                  </p:childTnLst>
                                </p:cTn>
                              </p:par>
                            </p:childTnLst>
                          </p:cTn>
                        </p:par>
                        <p:par>
                          <p:cTn id="88" fill="hold" nodeType="afterGroup">
                            <p:stCondLst>
                              <p:cond delay="1000"/>
                            </p:stCondLst>
                            <p:childTnLst>
                              <p:par>
                                <p:cTn id="89" presetID="22" presetClass="entr" presetSubtype="4" fill="hold" grpId="0" nodeType="afterEffect">
                                  <p:stCondLst>
                                    <p:cond delay="0"/>
                                  </p:stCondLst>
                                  <p:childTnLst>
                                    <p:set>
                                      <p:cBhvr>
                                        <p:cTn id="90" dur="1" fill="hold">
                                          <p:stCondLst>
                                            <p:cond delay="0"/>
                                          </p:stCondLst>
                                        </p:cTn>
                                        <p:tgtEl>
                                          <p:spTgt spid="58"/>
                                        </p:tgtEl>
                                        <p:attrNameLst>
                                          <p:attrName>style.visibility</p:attrName>
                                        </p:attrNameLst>
                                      </p:cBhvr>
                                      <p:to>
                                        <p:strVal val="visible"/>
                                      </p:to>
                                    </p:set>
                                    <p:animEffect transition="in" filter="wipe(down)">
                                      <p:cBhvr>
                                        <p:cTn id="91" dur="1000"/>
                                        <p:tgtEl>
                                          <p:spTgt spid="58"/>
                                        </p:tgtEl>
                                      </p:cBhvr>
                                    </p:animEffect>
                                  </p:childTnLst>
                                </p:cTn>
                              </p:par>
                            </p:childTnLst>
                          </p:cTn>
                        </p:par>
                        <p:par>
                          <p:cTn id="92" fill="hold" nodeType="afterGroup">
                            <p:stCondLst>
                              <p:cond delay="2000"/>
                            </p:stCondLst>
                            <p:childTnLst>
                              <p:par>
                                <p:cTn id="93" presetID="23" presetClass="entr" presetSubtype="16"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 calcmode="lin" valueType="num">
                                      <p:cBhvr>
                                        <p:cTn id="95" dur="1000" fill="hold"/>
                                        <p:tgtEl>
                                          <p:spTgt spid="40"/>
                                        </p:tgtEl>
                                        <p:attrNameLst>
                                          <p:attrName>ppt_w</p:attrName>
                                        </p:attrNameLst>
                                      </p:cBhvr>
                                      <p:tavLst>
                                        <p:tav tm="0">
                                          <p:val>
                                            <p:fltVal val="0"/>
                                          </p:val>
                                        </p:tav>
                                        <p:tav tm="100000">
                                          <p:val>
                                            <p:strVal val="#ppt_w"/>
                                          </p:val>
                                        </p:tav>
                                      </p:tavLst>
                                    </p:anim>
                                    <p:anim calcmode="lin" valueType="num">
                                      <p:cBhvr>
                                        <p:cTn id="96" dur="1000" fill="hold"/>
                                        <p:tgtEl>
                                          <p:spTgt spid="40"/>
                                        </p:tgtEl>
                                        <p:attrNameLst>
                                          <p:attrName>ppt_h</p:attrName>
                                        </p:attrNameLst>
                                      </p:cBhvr>
                                      <p:tavLst>
                                        <p:tav tm="0">
                                          <p:val>
                                            <p:fltVal val="0"/>
                                          </p:val>
                                        </p:tav>
                                        <p:tav tm="100000">
                                          <p:val>
                                            <p:strVal val="#ppt_h"/>
                                          </p:val>
                                        </p:tav>
                                      </p:tavLst>
                                    </p:anim>
                                  </p:childTnLst>
                                </p:cTn>
                              </p:par>
                            </p:childTnLst>
                          </p:cTn>
                        </p:par>
                        <p:par>
                          <p:cTn id="97" fill="hold" nodeType="afterGroup">
                            <p:stCondLst>
                              <p:cond delay="3000"/>
                            </p:stCondLst>
                            <p:childTnLst>
                              <p:par>
                                <p:cTn id="98" presetID="23" presetClass="entr" presetSubtype="16" fill="hold" nodeType="afterEffect">
                                  <p:stCondLst>
                                    <p:cond delay="0"/>
                                  </p:stCondLst>
                                  <p:childTnLst>
                                    <p:set>
                                      <p:cBhvr>
                                        <p:cTn id="99" dur="1" fill="hold">
                                          <p:stCondLst>
                                            <p:cond delay="0"/>
                                          </p:stCondLst>
                                        </p:cTn>
                                        <p:tgtEl>
                                          <p:spTgt spid="44"/>
                                        </p:tgtEl>
                                        <p:attrNameLst>
                                          <p:attrName>style.visibility</p:attrName>
                                        </p:attrNameLst>
                                      </p:cBhvr>
                                      <p:to>
                                        <p:strVal val="visible"/>
                                      </p:to>
                                    </p:set>
                                    <p:anim calcmode="lin" valueType="num">
                                      <p:cBhvr>
                                        <p:cTn id="100" dur="1000" fill="hold"/>
                                        <p:tgtEl>
                                          <p:spTgt spid="44"/>
                                        </p:tgtEl>
                                        <p:attrNameLst>
                                          <p:attrName>ppt_w</p:attrName>
                                        </p:attrNameLst>
                                      </p:cBhvr>
                                      <p:tavLst>
                                        <p:tav tm="0">
                                          <p:val>
                                            <p:fltVal val="0"/>
                                          </p:val>
                                        </p:tav>
                                        <p:tav tm="100000">
                                          <p:val>
                                            <p:strVal val="#ppt_w"/>
                                          </p:val>
                                        </p:tav>
                                      </p:tavLst>
                                    </p:anim>
                                    <p:anim calcmode="lin" valueType="num">
                                      <p:cBhvr>
                                        <p:cTn id="101" dur="1000" fill="hold"/>
                                        <p:tgtEl>
                                          <p:spTgt spid="44"/>
                                        </p:tgtEl>
                                        <p:attrNameLst>
                                          <p:attrName>ppt_h</p:attrName>
                                        </p:attrNameLst>
                                      </p:cBhvr>
                                      <p:tavLst>
                                        <p:tav tm="0">
                                          <p:val>
                                            <p:fltVal val="0"/>
                                          </p:val>
                                        </p:tav>
                                        <p:tav tm="100000">
                                          <p:val>
                                            <p:strVal val="#ppt_h"/>
                                          </p:val>
                                        </p:tav>
                                      </p:tavLst>
                                    </p:anim>
                                  </p:childTnLst>
                                </p:cTn>
                              </p:par>
                            </p:childTnLst>
                          </p:cTn>
                        </p:par>
                        <p:par>
                          <p:cTn id="102" fill="hold" nodeType="afterGroup">
                            <p:stCondLst>
                              <p:cond delay="4000"/>
                            </p:stCondLst>
                            <p:childTnLst>
                              <p:par>
                                <p:cTn id="103" presetID="22" presetClass="entr" presetSubtype="4" fill="hold" nodeType="afterEffect">
                                  <p:stCondLst>
                                    <p:cond delay="0"/>
                                  </p:stCondLst>
                                  <p:childTnLst>
                                    <p:set>
                                      <p:cBhvr>
                                        <p:cTn id="104" dur="1" fill="hold">
                                          <p:stCondLst>
                                            <p:cond delay="0"/>
                                          </p:stCondLst>
                                        </p:cTn>
                                        <p:tgtEl>
                                          <p:spTgt spid="61"/>
                                        </p:tgtEl>
                                        <p:attrNameLst>
                                          <p:attrName>style.visibility</p:attrName>
                                        </p:attrNameLst>
                                      </p:cBhvr>
                                      <p:to>
                                        <p:strVal val="visible"/>
                                      </p:to>
                                    </p:set>
                                    <p:animEffect transition="in" filter="wipe(down)">
                                      <p:cBhvr>
                                        <p:cTn id="105" dur="1000"/>
                                        <p:tgtEl>
                                          <p:spTgt spid="61"/>
                                        </p:tgtEl>
                                      </p:cBhvr>
                                    </p:animEffect>
                                  </p:childTnLst>
                                </p:cTn>
                              </p:par>
                            </p:childTnLst>
                          </p:cTn>
                        </p:par>
                        <p:par>
                          <p:cTn id="106" fill="hold" nodeType="afterGroup">
                            <p:stCondLst>
                              <p:cond delay="5000"/>
                            </p:stCondLst>
                            <p:childTnLst>
                              <p:par>
                                <p:cTn id="107" presetID="22" presetClass="entr" presetSubtype="1" fill="hold" nodeType="after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wipe(up)">
                                      <p:cBhvr>
                                        <p:cTn id="109" dur="1000"/>
                                        <p:tgtEl>
                                          <p:spTgt spid="37"/>
                                        </p:tgtEl>
                                      </p:cBhvr>
                                    </p:animEffect>
                                  </p:childTnLst>
                                </p:cTn>
                              </p:par>
                            </p:childTnLst>
                          </p:cTn>
                        </p:par>
                        <p:par>
                          <p:cTn id="110" fill="hold" nodeType="afterGroup">
                            <p:stCondLst>
                              <p:cond delay="6000"/>
                            </p:stCondLst>
                            <p:childTnLst>
                              <p:par>
                                <p:cTn id="111" presetID="22" presetClass="entr" presetSubtype="4" fill="hold" grpId="0" nodeType="afterEffect">
                                  <p:stCondLst>
                                    <p:cond delay="0"/>
                                  </p:stCondLst>
                                  <p:childTnLst>
                                    <p:set>
                                      <p:cBhvr>
                                        <p:cTn id="112" dur="1" fill="hold">
                                          <p:stCondLst>
                                            <p:cond delay="0"/>
                                          </p:stCondLst>
                                        </p:cTn>
                                        <p:tgtEl>
                                          <p:spTgt spid="48"/>
                                        </p:tgtEl>
                                        <p:attrNameLst>
                                          <p:attrName>style.visibility</p:attrName>
                                        </p:attrNameLst>
                                      </p:cBhvr>
                                      <p:to>
                                        <p:strVal val="visible"/>
                                      </p:to>
                                    </p:set>
                                    <p:animEffect transition="in" filter="wipe(down)">
                                      <p:cBhvr>
                                        <p:cTn id="113" dur="1000"/>
                                        <p:tgtEl>
                                          <p:spTgt spid="48"/>
                                        </p:tgtEl>
                                      </p:cBhvr>
                                    </p:animEffect>
                                  </p:childTnLst>
                                </p:cTn>
                              </p:par>
                            </p:childTnLst>
                          </p:cTn>
                        </p:par>
                        <p:par>
                          <p:cTn id="114" fill="hold" nodeType="afterGroup">
                            <p:stCondLst>
                              <p:cond delay="7000"/>
                            </p:stCondLst>
                            <p:childTnLst>
                              <p:par>
                                <p:cTn id="115" presetID="23" presetClass="entr" presetSubtype="16"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p:cTn id="117" dur="1000" fill="hold"/>
                                        <p:tgtEl>
                                          <p:spTgt spid="38"/>
                                        </p:tgtEl>
                                        <p:attrNameLst>
                                          <p:attrName>ppt_w</p:attrName>
                                        </p:attrNameLst>
                                      </p:cBhvr>
                                      <p:tavLst>
                                        <p:tav tm="0">
                                          <p:val>
                                            <p:fltVal val="0"/>
                                          </p:val>
                                        </p:tav>
                                        <p:tav tm="100000">
                                          <p:val>
                                            <p:strVal val="#ppt_w"/>
                                          </p:val>
                                        </p:tav>
                                      </p:tavLst>
                                    </p:anim>
                                    <p:anim calcmode="lin" valueType="num">
                                      <p:cBhvr>
                                        <p:cTn id="118" dur="1000" fill="hold"/>
                                        <p:tgtEl>
                                          <p:spTgt spid="38"/>
                                        </p:tgtEl>
                                        <p:attrNameLst>
                                          <p:attrName>ppt_h</p:attrName>
                                        </p:attrNameLst>
                                      </p:cBhvr>
                                      <p:tavLst>
                                        <p:tav tm="0">
                                          <p:val>
                                            <p:fltVal val="0"/>
                                          </p:val>
                                        </p:tav>
                                        <p:tav tm="100000">
                                          <p:val>
                                            <p:strVal val="#ppt_h"/>
                                          </p:val>
                                        </p:tav>
                                      </p:tavLst>
                                    </p:anim>
                                  </p:childTnLst>
                                </p:cTn>
                              </p:par>
                            </p:childTnLst>
                          </p:cTn>
                        </p:par>
                        <p:par>
                          <p:cTn id="119" fill="hold" nodeType="afterGroup">
                            <p:stCondLst>
                              <p:cond delay="8000"/>
                            </p:stCondLst>
                            <p:childTnLst>
                              <p:par>
                                <p:cTn id="120" presetID="23" presetClass="entr" presetSubtype="16" fill="hold" nodeType="afterEffect">
                                  <p:stCondLst>
                                    <p:cond delay="0"/>
                                  </p:stCondLst>
                                  <p:childTnLst>
                                    <p:set>
                                      <p:cBhvr>
                                        <p:cTn id="121" dur="1" fill="hold">
                                          <p:stCondLst>
                                            <p:cond delay="0"/>
                                          </p:stCondLst>
                                        </p:cTn>
                                        <p:tgtEl>
                                          <p:spTgt spid="41"/>
                                        </p:tgtEl>
                                        <p:attrNameLst>
                                          <p:attrName>style.visibility</p:attrName>
                                        </p:attrNameLst>
                                      </p:cBhvr>
                                      <p:to>
                                        <p:strVal val="visible"/>
                                      </p:to>
                                    </p:set>
                                    <p:anim calcmode="lin" valueType="num">
                                      <p:cBhvr>
                                        <p:cTn id="122" dur="1000" fill="hold"/>
                                        <p:tgtEl>
                                          <p:spTgt spid="41"/>
                                        </p:tgtEl>
                                        <p:attrNameLst>
                                          <p:attrName>ppt_w</p:attrName>
                                        </p:attrNameLst>
                                      </p:cBhvr>
                                      <p:tavLst>
                                        <p:tav tm="0">
                                          <p:val>
                                            <p:fltVal val="0"/>
                                          </p:val>
                                        </p:tav>
                                        <p:tav tm="100000">
                                          <p:val>
                                            <p:strVal val="#ppt_w"/>
                                          </p:val>
                                        </p:tav>
                                      </p:tavLst>
                                    </p:anim>
                                    <p:anim calcmode="lin" valueType="num">
                                      <p:cBhvr>
                                        <p:cTn id="123" dur="1000" fill="hold"/>
                                        <p:tgtEl>
                                          <p:spTgt spid="41"/>
                                        </p:tgtEl>
                                        <p:attrNameLst>
                                          <p:attrName>ppt_h</p:attrName>
                                        </p:attrNameLst>
                                      </p:cBhvr>
                                      <p:tavLst>
                                        <p:tav tm="0">
                                          <p:val>
                                            <p:fltVal val="0"/>
                                          </p:val>
                                        </p:tav>
                                        <p:tav tm="100000">
                                          <p:val>
                                            <p:strVal val="#ppt_h"/>
                                          </p:val>
                                        </p:tav>
                                      </p:tavLst>
                                    </p:anim>
                                  </p:childTnLst>
                                </p:cTn>
                              </p:par>
                            </p:childTnLst>
                          </p:cTn>
                        </p:par>
                        <p:par>
                          <p:cTn id="124" fill="hold" nodeType="afterGroup">
                            <p:stCondLst>
                              <p:cond delay="9000"/>
                            </p:stCondLst>
                            <p:childTnLst>
                              <p:par>
                                <p:cTn id="125" presetID="22" presetClass="entr" presetSubtype="4" fill="hold" nodeType="afterEffect">
                                  <p:stCondLst>
                                    <p:cond delay="0"/>
                                  </p:stCondLst>
                                  <p:childTnLst>
                                    <p:set>
                                      <p:cBhvr>
                                        <p:cTn id="126" dur="1" fill="hold">
                                          <p:stCondLst>
                                            <p:cond delay="0"/>
                                          </p:stCondLst>
                                        </p:cTn>
                                        <p:tgtEl>
                                          <p:spTgt spid="68"/>
                                        </p:tgtEl>
                                        <p:attrNameLst>
                                          <p:attrName>style.visibility</p:attrName>
                                        </p:attrNameLst>
                                      </p:cBhvr>
                                      <p:to>
                                        <p:strVal val="visible"/>
                                      </p:to>
                                    </p:set>
                                    <p:animEffect transition="in" filter="wipe(down)">
                                      <p:cBhvr>
                                        <p:cTn id="127" dur="1000"/>
                                        <p:tgtEl>
                                          <p:spTgt spid="68"/>
                                        </p:tgtEl>
                                      </p:cBhvr>
                                    </p:animEffect>
                                  </p:childTnLst>
                                </p:cTn>
                              </p:par>
                            </p:childTnLst>
                          </p:cTn>
                        </p:par>
                        <p:par>
                          <p:cTn id="128" fill="hold" nodeType="afterGroup">
                            <p:stCondLst>
                              <p:cond delay="10000"/>
                            </p:stCondLst>
                            <p:childTnLst>
                              <p:par>
                                <p:cTn id="129" presetID="23" presetClass="entr" presetSubtype="16" fill="hold" grpId="0" nodeType="afterEffect">
                                  <p:stCondLst>
                                    <p:cond delay="0"/>
                                  </p:stCondLst>
                                  <p:childTnLst>
                                    <p:set>
                                      <p:cBhvr>
                                        <p:cTn id="130" dur="1" fill="hold">
                                          <p:stCondLst>
                                            <p:cond delay="0"/>
                                          </p:stCondLst>
                                        </p:cTn>
                                        <p:tgtEl>
                                          <p:spTgt spid="8"/>
                                        </p:tgtEl>
                                        <p:attrNameLst>
                                          <p:attrName>style.visibility</p:attrName>
                                        </p:attrNameLst>
                                      </p:cBhvr>
                                      <p:to>
                                        <p:strVal val="visible"/>
                                      </p:to>
                                    </p:set>
                                    <p:anim calcmode="lin" valueType="num">
                                      <p:cBhvr>
                                        <p:cTn id="131" dur="1000" fill="hold"/>
                                        <p:tgtEl>
                                          <p:spTgt spid="8"/>
                                        </p:tgtEl>
                                        <p:attrNameLst>
                                          <p:attrName>ppt_w</p:attrName>
                                        </p:attrNameLst>
                                      </p:cBhvr>
                                      <p:tavLst>
                                        <p:tav tm="0">
                                          <p:val>
                                            <p:fltVal val="0"/>
                                          </p:val>
                                        </p:tav>
                                        <p:tav tm="100000">
                                          <p:val>
                                            <p:strVal val="#ppt_w"/>
                                          </p:val>
                                        </p:tav>
                                      </p:tavLst>
                                    </p:anim>
                                    <p:anim calcmode="lin" valueType="num">
                                      <p:cBhvr>
                                        <p:cTn id="132" dur="1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2" grpId="0" animBg="1"/>
      <p:bldP spid="23" grpId="0" animBg="1"/>
      <p:bldP spid="24" grpId="0" animBg="1"/>
      <p:bldP spid="28" grpId="0" animBg="1"/>
      <p:bldP spid="38" grpId="0" animBg="1"/>
      <p:bldP spid="39" grpId="0" animBg="1"/>
      <p:bldP spid="40" grpId="0" animBg="1"/>
      <p:bldP spid="47" grpId="0"/>
      <p:bldP spid="47" grpId="1"/>
      <p:bldP spid="48" grpId="0"/>
      <p:bldP spid="50" grpId="0"/>
      <p:bldP spid="58" grpId="0"/>
      <p:bldP spid="59" grpId="0"/>
      <p:bldP spid="60" grpId="0"/>
      <p:bldP spid="6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fontAlgn="auto" hangingPunct="1">
              <a:spcAft>
                <a:spcPts val="0"/>
              </a:spcAft>
              <a:defRPr/>
            </a:pPr>
            <a:r>
              <a:rPr lang="en-US" altLang="en-US" dirty="0">
                <a:ea typeface="+mj-ea"/>
              </a:rPr>
              <a:t>Government Intervention</a:t>
            </a:r>
          </a:p>
        </p:txBody>
      </p:sp>
      <p:sp>
        <p:nvSpPr>
          <p:cNvPr id="53251" name="Content Placeholder 2"/>
          <p:cNvSpPr>
            <a:spLocks noGrp="1"/>
          </p:cNvSpPr>
          <p:nvPr>
            <p:ph idx="1"/>
          </p:nvPr>
        </p:nvSpPr>
        <p:spPr/>
        <p:txBody>
          <a:bodyPr/>
          <a:lstStyle/>
          <a:p>
            <a:pPr eaLnBrk="1" hangingPunct="1">
              <a:defRPr/>
            </a:pPr>
            <a:r>
              <a:rPr lang="en-US" altLang="en-US" sz="3200" dirty="0">
                <a:ea typeface="+mn-ea"/>
              </a:rPr>
              <a:t>Correct negative externalities</a:t>
            </a:r>
          </a:p>
          <a:p>
            <a:pPr lvl="1" eaLnBrk="1" hangingPunct="1">
              <a:buClr>
                <a:schemeClr val="accent1"/>
              </a:buClr>
              <a:defRPr/>
            </a:pPr>
            <a:r>
              <a:rPr lang="en-US" altLang="en-US" sz="3200" dirty="0">
                <a:ea typeface="+mn-ea"/>
              </a:rPr>
              <a:t>Direct controls</a:t>
            </a:r>
          </a:p>
          <a:p>
            <a:pPr lvl="1" eaLnBrk="1" hangingPunct="1">
              <a:buClr>
                <a:schemeClr val="accent1"/>
              </a:buClr>
              <a:defRPr/>
            </a:pPr>
            <a:r>
              <a:rPr lang="en-US" altLang="en-US" sz="3200" b="1" dirty="0">
                <a:solidFill>
                  <a:schemeClr val="accent5">
                    <a:lumMod val="75000"/>
                  </a:schemeClr>
                </a:solidFill>
                <a:ea typeface="+mn-ea"/>
              </a:rPr>
              <a:t>Pigovian tax</a:t>
            </a:r>
          </a:p>
          <a:p>
            <a:pPr eaLnBrk="1" hangingPunct="1">
              <a:defRPr/>
            </a:pPr>
            <a:r>
              <a:rPr lang="en-US" altLang="en-US" sz="3200" dirty="0">
                <a:ea typeface="+mn-ea"/>
              </a:rPr>
              <a:t>Correct positive externalities</a:t>
            </a:r>
          </a:p>
          <a:p>
            <a:pPr lvl="1" eaLnBrk="1" hangingPunct="1">
              <a:buClr>
                <a:schemeClr val="accent1"/>
              </a:buClr>
              <a:defRPr/>
            </a:pPr>
            <a:r>
              <a:rPr lang="en-US" altLang="en-US" sz="3200" dirty="0">
                <a:ea typeface="+mn-ea"/>
              </a:rPr>
              <a:t>Subsidies</a:t>
            </a:r>
          </a:p>
          <a:p>
            <a:pPr lvl="1" eaLnBrk="1" hangingPunct="1">
              <a:buClr>
                <a:schemeClr val="accent1"/>
              </a:buClr>
              <a:defRPr/>
            </a:pPr>
            <a:r>
              <a:rPr lang="en-US" altLang="en-US" sz="3200" dirty="0">
                <a:ea typeface="+mn-ea"/>
              </a:rPr>
              <a:t>Government provision</a:t>
            </a:r>
          </a:p>
        </p:txBody>
      </p:sp>
      <p:sp>
        <p:nvSpPr>
          <p:cNvPr id="5325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fontAlgn="auto" hangingPunct="1">
              <a:spcAft>
                <a:spcPts val="0"/>
              </a:spcAft>
              <a:defRPr/>
            </a:pPr>
            <a:r>
              <a:rPr lang="en-US" altLang="en-US" dirty="0">
                <a:ea typeface="+mj-ea"/>
              </a:rPr>
              <a:t>Correcting for Negative Externalities</a:t>
            </a:r>
          </a:p>
        </p:txBody>
      </p:sp>
      <p:sp>
        <p:nvSpPr>
          <p:cNvPr id="55299"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pic>
        <p:nvPicPr>
          <p:cNvPr id="5" name="Picture 60" descr="gridlin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92675" y="2217738"/>
            <a:ext cx="2994025" cy="215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9" descr="gridlin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5250" y="2217738"/>
            <a:ext cx="2994025" cy="215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1433513" y="4913313"/>
            <a:ext cx="2925762" cy="646112"/>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600" b="1" dirty="0">
                <a:latin typeface="+mn-lt"/>
                <a:ea typeface="+mn-ea"/>
                <a:cs typeface="Arial" charset="0"/>
              </a:rPr>
              <a:t>(a)</a:t>
            </a:r>
          </a:p>
          <a:p>
            <a:pPr algn="ctr" eaLnBrk="1" hangingPunct="1">
              <a:defRPr/>
            </a:pPr>
            <a:r>
              <a:rPr lang="en-US" sz="2000" b="1" dirty="0">
                <a:latin typeface="+mn-lt"/>
                <a:ea typeface="+mn-ea"/>
                <a:cs typeface="Arial" charset="0"/>
              </a:rPr>
              <a:t>Negative  externalities</a:t>
            </a:r>
          </a:p>
        </p:txBody>
      </p:sp>
      <p:sp>
        <p:nvSpPr>
          <p:cNvPr id="8" name="Line 13"/>
          <p:cNvSpPr>
            <a:spLocks noChangeShapeType="1"/>
          </p:cNvSpPr>
          <p:nvPr/>
        </p:nvSpPr>
        <p:spPr bwMode="auto">
          <a:xfrm>
            <a:off x="1392238" y="2411413"/>
            <a:ext cx="2078037" cy="1455737"/>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9" name="Text Box 14"/>
          <p:cNvSpPr txBox="1">
            <a:spLocks noChangeArrowheads="1"/>
          </p:cNvSpPr>
          <p:nvPr/>
        </p:nvSpPr>
        <p:spPr bwMode="auto">
          <a:xfrm>
            <a:off x="3375025" y="3673475"/>
            <a:ext cx="314325"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D</a:t>
            </a:r>
          </a:p>
        </p:txBody>
      </p:sp>
      <p:sp>
        <p:nvSpPr>
          <p:cNvPr id="10" name="Line 15"/>
          <p:cNvSpPr>
            <a:spLocks noChangeShapeType="1"/>
          </p:cNvSpPr>
          <p:nvPr/>
        </p:nvSpPr>
        <p:spPr bwMode="auto">
          <a:xfrm flipV="1">
            <a:off x="1379538" y="2974975"/>
            <a:ext cx="2370137" cy="836613"/>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Line 16"/>
          <p:cNvSpPr>
            <a:spLocks noChangeShapeType="1"/>
          </p:cNvSpPr>
          <p:nvPr/>
        </p:nvSpPr>
        <p:spPr bwMode="auto">
          <a:xfrm flipV="1">
            <a:off x="1387475" y="2482850"/>
            <a:ext cx="2370138" cy="836613"/>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 name="Text Box 17"/>
          <p:cNvSpPr txBox="1">
            <a:spLocks noChangeArrowheads="1"/>
          </p:cNvSpPr>
          <p:nvPr/>
        </p:nvSpPr>
        <p:spPr bwMode="auto">
          <a:xfrm>
            <a:off x="3683000" y="2770188"/>
            <a:ext cx="280988"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S</a:t>
            </a:r>
          </a:p>
        </p:txBody>
      </p:sp>
      <p:sp>
        <p:nvSpPr>
          <p:cNvPr id="13" name="Text Box 18"/>
          <p:cNvSpPr txBox="1">
            <a:spLocks noChangeArrowheads="1"/>
          </p:cNvSpPr>
          <p:nvPr/>
        </p:nvSpPr>
        <p:spPr bwMode="auto">
          <a:xfrm>
            <a:off x="3657600" y="2278063"/>
            <a:ext cx="328613"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S</a:t>
            </a:r>
            <a:r>
              <a:rPr lang="en-US" sz="1600" b="1" i="1" baseline="-25000" dirty="0">
                <a:latin typeface="+mn-lt"/>
                <a:ea typeface="+mn-ea"/>
              </a:rPr>
              <a:t>t</a:t>
            </a:r>
          </a:p>
        </p:txBody>
      </p:sp>
      <p:sp>
        <p:nvSpPr>
          <p:cNvPr id="14" name="Line 21"/>
          <p:cNvSpPr>
            <a:spLocks noChangeShapeType="1"/>
          </p:cNvSpPr>
          <p:nvPr/>
        </p:nvSpPr>
        <p:spPr bwMode="auto">
          <a:xfrm>
            <a:off x="2209800" y="3009900"/>
            <a:ext cx="0" cy="12795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5" name="Line 22"/>
          <p:cNvSpPr>
            <a:spLocks noChangeShapeType="1"/>
          </p:cNvSpPr>
          <p:nvPr/>
        </p:nvSpPr>
        <p:spPr bwMode="auto">
          <a:xfrm>
            <a:off x="2673350" y="3336925"/>
            <a:ext cx="0" cy="914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 name="Oval 19"/>
          <p:cNvSpPr>
            <a:spLocks noChangeArrowheads="1"/>
          </p:cNvSpPr>
          <p:nvPr/>
        </p:nvSpPr>
        <p:spPr bwMode="auto">
          <a:xfrm>
            <a:off x="2611438" y="3276600"/>
            <a:ext cx="136525" cy="136525"/>
          </a:xfrm>
          <a:prstGeom prst="ellipse">
            <a:avLst/>
          </a:prstGeom>
          <a:solidFill>
            <a:schemeClr val="bg1"/>
          </a:solidFill>
          <a:ln w="19050">
            <a:solidFill>
              <a:schemeClr val="tx1"/>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17" name="Oval 20"/>
          <p:cNvSpPr>
            <a:spLocks noChangeArrowheads="1"/>
          </p:cNvSpPr>
          <p:nvPr/>
        </p:nvSpPr>
        <p:spPr bwMode="auto">
          <a:xfrm>
            <a:off x="2141538" y="2951163"/>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18" name="AutoShape 23"/>
          <p:cNvSpPr>
            <a:spLocks/>
          </p:cNvSpPr>
          <p:nvPr/>
        </p:nvSpPr>
        <p:spPr bwMode="auto">
          <a:xfrm rot="-5400000">
            <a:off x="2355851" y="3565525"/>
            <a:ext cx="169862" cy="452437"/>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9" name="Text Box 24"/>
          <p:cNvSpPr txBox="1">
            <a:spLocks noChangeArrowheads="1"/>
          </p:cNvSpPr>
          <p:nvPr/>
        </p:nvSpPr>
        <p:spPr bwMode="auto">
          <a:xfrm>
            <a:off x="2828925" y="3944938"/>
            <a:ext cx="1428750"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600" b="1" dirty="0">
                <a:latin typeface="+mn-lt"/>
                <a:ea typeface="+mn-ea"/>
                <a:cs typeface="Arial" charset="0"/>
              </a:rPr>
              <a:t>Overallocation</a:t>
            </a:r>
          </a:p>
        </p:txBody>
      </p:sp>
      <p:sp>
        <p:nvSpPr>
          <p:cNvPr id="20" name="Line 25"/>
          <p:cNvSpPr>
            <a:spLocks noChangeShapeType="1"/>
          </p:cNvSpPr>
          <p:nvPr/>
        </p:nvSpPr>
        <p:spPr bwMode="auto">
          <a:xfrm flipH="1" flipV="1">
            <a:off x="2425700" y="3913188"/>
            <a:ext cx="473075" cy="1793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 name="AutoShape 26"/>
          <p:cNvSpPr>
            <a:spLocks/>
          </p:cNvSpPr>
          <p:nvPr/>
        </p:nvSpPr>
        <p:spPr bwMode="auto">
          <a:xfrm>
            <a:off x="3119438" y="2662238"/>
            <a:ext cx="169862" cy="452437"/>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22" name="Text Box 27"/>
          <p:cNvSpPr txBox="1">
            <a:spLocks noChangeArrowheads="1"/>
          </p:cNvSpPr>
          <p:nvPr/>
        </p:nvSpPr>
        <p:spPr bwMode="auto">
          <a:xfrm>
            <a:off x="1855788" y="1912938"/>
            <a:ext cx="1368425" cy="64611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b="1" dirty="0">
                <a:latin typeface="+mn-lt"/>
                <a:ea typeface="+mn-ea"/>
                <a:cs typeface="Arial" charset="0"/>
              </a:rPr>
              <a:t>Negative</a:t>
            </a:r>
          </a:p>
          <a:p>
            <a:pPr algn="ctr" eaLnBrk="1" hangingPunct="1">
              <a:defRPr/>
            </a:pPr>
            <a:r>
              <a:rPr lang="en-US" b="1" dirty="0">
                <a:latin typeface="+mn-lt"/>
                <a:ea typeface="+mn-ea"/>
                <a:cs typeface="Arial" charset="0"/>
              </a:rPr>
              <a:t>externalities</a:t>
            </a:r>
          </a:p>
        </p:txBody>
      </p:sp>
      <p:sp>
        <p:nvSpPr>
          <p:cNvPr id="23" name="Line 28"/>
          <p:cNvSpPr>
            <a:spLocks noChangeShapeType="1"/>
          </p:cNvSpPr>
          <p:nvPr/>
        </p:nvSpPr>
        <p:spPr bwMode="auto">
          <a:xfrm rot="2700000">
            <a:off x="2597150" y="2654301"/>
            <a:ext cx="5873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4" name="Text Box 43"/>
          <p:cNvSpPr txBox="1">
            <a:spLocks noChangeArrowheads="1"/>
          </p:cNvSpPr>
          <p:nvPr/>
        </p:nvSpPr>
        <p:spPr bwMode="auto">
          <a:xfrm>
            <a:off x="1987550" y="4275138"/>
            <a:ext cx="423863" cy="3698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Q</a:t>
            </a:r>
            <a:r>
              <a:rPr lang="en-US" b="1" i="1" baseline="-25000" dirty="0">
                <a:latin typeface="+mn-lt"/>
                <a:ea typeface="+mn-ea"/>
              </a:rPr>
              <a:t>o</a:t>
            </a:r>
          </a:p>
        </p:txBody>
      </p:sp>
      <p:sp>
        <p:nvSpPr>
          <p:cNvPr id="25" name="Text Box 45"/>
          <p:cNvSpPr txBox="1">
            <a:spLocks noChangeArrowheads="1"/>
          </p:cNvSpPr>
          <p:nvPr/>
        </p:nvSpPr>
        <p:spPr bwMode="auto">
          <a:xfrm>
            <a:off x="2451100" y="4275138"/>
            <a:ext cx="417513" cy="3698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Q</a:t>
            </a:r>
            <a:r>
              <a:rPr lang="en-US" b="1" i="1" baseline="-25000" dirty="0">
                <a:latin typeface="+mn-lt"/>
                <a:ea typeface="+mn-ea"/>
              </a:rPr>
              <a:t>e</a:t>
            </a:r>
          </a:p>
        </p:txBody>
      </p:sp>
      <p:grpSp>
        <p:nvGrpSpPr>
          <p:cNvPr id="26" name="Group 51"/>
          <p:cNvGrpSpPr>
            <a:grpSpLocks/>
          </p:cNvGrpSpPr>
          <p:nvPr/>
        </p:nvGrpSpPr>
        <p:grpSpPr bwMode="auto">
          <a:xfrm>
            <a:off x="1066800" y="1976438"/>
            <a:ext cx="3438525" cy="2636837"/>
            <a:chOff x="1171" y="891"/>
            <a:chExt cx="2166" cy="1661"/>
          </a:xfrm>
        </p:grpSpPr>
        <p:sp>
          <p:nvSpPr>
            <p:cNvPr id="29751" name="Text Box 9"/>
            <p:cNvSpPr txBox="1">
              <a:spLocks noChangeArrowheads="1"/>
            </p:cNvSpPr>
            <p:nvPr/>
          </p:nvSpPr>
          <p:spPr bwMode="auto">
            <a:xfrm>
              <a:off x="1171" y="891"/>
              <a:ext cx="194"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P</a:t>
              </a:r>
            </a:p>
          </p:txBody>
        </p:sp>
        <p:sp>
          <p:nvSpPr>
            <p:cNvPr id="29752" name="Text Box 11"/>
            <p:cNvSpPr txBox="1">
              <a:spLocks noChangeArrowheads="1"/>
            </p:cNvSpPr>
            <p:nvPr/>
          </p:nvSpPr>
          <p:spPr bwMode="auto">
            <a:xfrm>
              <a:off x="1211" y="2240"/>
              <a:ext cx="197"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mn-ea"/>
                </a:rPr>
                <a:t>0</a:t>
              </a:r>
            </a:p>
          </p:txBody>
        </p:sp>
        <p:sp>
          <p:nvSpPr>
            <p:cNvPr id="29753" name="Text Box 47"/>
            <p:cNvSpPr txBox="1">
              <a:spLocks noChangeArrowheads="1"/>
            </p:cNvSpPr>
            <p:nvPr/>
          </p:nvSpPr>
          <p:spPr bwMode="auto">
            <a:xfrm>
              <a:off x="3122" y="2319"/>
              <a:ext cx="215"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Q</a:t>
              </a:r>
            </a:p>
          </p:txBody>
        </p:sp>
      </p:grpSp>
      <p:sp>
        <p:nvSpPr>
          <p:cNvPr id="30" name="Isosceles Triangle 29"/>
          <p:cNvSpPr>
            <a:spLocks noChangeArrowheads="1"/>
          </p:cNvSpPr>
          <p:nvPr/>
        </p:nvSpPr>
        <p:spPr bwMode="auto">
          <a:xfrm rot="16440000">
            <a:off x="2262981" y="2791619"/>
            <a:ext cx="423863" cy="536575"/>
          </a:xfrm>
          <a:prstGeom prst="triangle">
            <a:avLst>
              <a:gd name="adj" fmla="val 54350"/>
            </a:avLst>
          </a:prstGeom>
          <a:solidFill>
            <a:srgbClr val="B2B2B2"/>
          </a:solidFill>
          <a:ln w="25400" algn="ctr">
            <a:solidFill>
              <a:schemeClr val="bg2"/>
            </a:solidFill>
            <a:miter lim="800000"/>
            <a:headEnd/>
            <a:tailEnd/>
          </a:ln>
        </p:spPr>
        <p:txBody>
          <a:bodyPr rot="10800000" anchor="ctr"/>
          <a:lstStyle/>
          <a:p>
            <a:pPr algn="ctr" eaLnBrk="1" hangingPunct="1">
              <a:defRPr/>
            </a:pPr>
            <a:endParaRPr lang="en-US" dirty="0">
              <a:solidFill>
                <a:schemeClr val="lt1"/>
              </a:solidFill>
              <a:latin typeface="+mn-lt"/>
              <a:ea typeface="+mn-ea"/>
              <a:cs typeface="Arial" charset="0"/>
            </a:endParaRPr>
          </a:p>
        </p:txBody>
      </p:sp>
      <p:sp>
        <p:nvSpPr>
          <p:cNvPr id="31" name="TextBox 30"/>
          <p:cNvSpPr txBox="1">
            <a:spLocks noChangeArrowheads="1"/>
          </p:cNvSpPr>
          <p:nvPr/>
        </p:nvSpPr>
        <p:spPr bwMode="auto">
          <a:xfrm>
            <a:off x="2073275" y="2598738"/>
            <a:ext cx="304800" cy="3381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a</a:t>
            </a:r>
          </a:p>
        </p:txBody>
      </p:sp>
      <p:sp>
        <p:nvSpPr>
          <p:cNvPr id="32" name="TextBox 31"/>
          <p:cNvSpPr txBox="1">
            <a:spLocks noChangeArrowheads="1"/>
          </p:cNvSpPr>
          <p:nvPr/>
        </p:nvSpPr>
        <p:spPr bwMode="auto">
          <a:xfrm>
            <a:off x="2606675" y="3360738"/>
            <a:ext cx="304800" cy="3381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c</a:t>
            </a:r>
          </a:p>
        </p:txBody>
      </p:sp>
      <p:sp>
        <p:nvSpPr>
          <p:cNvPr id="33" name="TextBox 32"/>
          <p:cNvSpPr txBox="1">
            <a:spLocks noChangeArrowheads="1"/>
          </p:cNvSpPr>
          <p:nvPr/>
        </p:nvSpPr>
        <p:spPr bwMode="auto">
          <a:xfrm>
            <a:off x="2530475" y="2446338"/>
            <a:ext cx="304800" cy="3381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b</a:t>
            </a:r>
          </a:p>
        </p:txBody>
      </p:sp>
      <p:sp>
        <p:nvSpPr>
          <p:cNvPr id="34" name="Oval 20"/>
          <p:cNvSpPr>
            <a:spLocks noChangeArrowheads="1"/>
          </p:cNvSpPr>
          <p:nvPr/>
        </p:nvSpPr>
        <p:spPr bwMode="auto">
          <a:xfrm>
            <a:off x="2622550" y="2751138"/>
            <a:ext cx="136525" cy="136525"/>
          </a:xfrm>
          <a:prstGeom prst="ellipse">
            <a:avLst/>
          </a:prstGeom>
          <a:solidFill>
            <a:schemeClr val="tx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35" name="Text Box 5"/>
          <p:cNvSpPr txBox="1">
            <a:spLocks noChangeArrowheads="1"/>
          </p:cNvSpPr>
          <p:nvPr/>
        </p:nvSpPr>
        <p:spPr bwMode="auto">
          <a:xfrm>
            <a:off x="4816475" y="4913313"/>
            <a:ext cx="3236913" cy="646112"/>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600" b="1" dirty="0">
                <a:latin typeface="+mn-lt"/>
                <a:ea typeface="+mn-ea"/>
                <a:cs typeface="Arial" charset="0"/>
              </a:rPr>
              <a:t>(b)</a:t>
            </a:r>
          </a:p>
          <a:p>
            <a:pPr algn="ctr" eaLnBrk="1" hangingPunct="1">
              <a:defRPr/>
            </a:pPr>
            <a:r>
              <a:rPr lang="en-US" sz="2000" b="1" dirty="0">
                <a:latin typeface="+mn-lt"/>
                <a:ea typeface="+mn-ea"/>
                <a:cs typeface="Arial" charset="0"/>
              </a:rPr>
              <a:t>Correct externality with tax</a:t>
            </a:r>
          </a:p>
        </p:txBody>
      </p:sp>
      <p:sp>
        <p:nvSpPr>
          <p:cNvPr id="36" name="Rectangle 7"/>
          <p:cNvSpPr>
            <a:spLocks noChangeArrowheads="1"/>
          </p:cNvSpPr>
          <p:nvPr/>
        </p:nvSpPr>
        <p:spPr bwMode="auto">
          <a:xfrm>
            <a:off x="4897438" y="2217738"/>
            <a:ext cx="298132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37" name="Line 13"/>
          <p:cNvSpPr>
            <a:spLocks noChangeShapeType="1"/>
          </p:cNvSpPr>
          <p:nvPr/>
        </p:nvSpPr>
        <p:spPr bwMode="auto">
          <a:xfrm>
            <a:off x="4889500" y="2411413"/>
            <a:ext cx="2078038" cy="1455737"/>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8" name="Text Box 14"/>
          <p:cNvSpPr txBox="1">
            <a:spLocks noChangeArrowheads="1"/>
          </p:cNvSpPr>
          <p:nvPr/>
        </p:nvSpPr>
        <p:spPr bwMode="auto">
          <a:xfrm>
            <a:off x="6884988" y="3673475"/>
            <a:ext cx="330200"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D</a:t>
            </a:r>
          </a:p>
        </p:txBody>
      </p:sp>
      <p:sp>
        <p:nvSpPr>
          <p:cNvPr id="39" name="Line 15"/>
          <p:cNvSpPr>
            <a:spLocks noChangeShapeType="1"/>
          </p:cNvSpPr>
          <p:nvPr/>
        </p:nvSpPr>
        <p:spPr bwMode="auto">
          <a:xfrm flipV="1">
            <a:off x="4914900" y="2974975"/>
            <a:ext cx="2370138" cy="836613"/>
          </a:xfrm>
          <a:prstGeom prst="line">
            <a:avLst/>
          </a:prstGeom>
          <a:noFill/>
          <a:ln w="57150">
            <a:solidFill>
              <a:srgbClr val="A50021">
                <a:alpha val="38823"/>
              </a:srgbClr>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 name="Line 16"/>
          <p:cNvSpPr>
            <a:spLocks noChangeShapeType="1"/>
          </p:cNvSpPr>
          <p:nvPr/>
        </p:nvSpPr>
        <p:spPr bwMode="auto">
          <a:xfrm flipV="1">
            <a:off x="4922838" y="2482850"/>
            <a:ext cx="2370137" cy="836613"/>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 name="Text Box 17"/>
          <p:cNvSpPr txBox="1">
            <a:spLocks noChangeArrowheads="1"/>
          </p:cNvSpPr>
          <p:nvPr/>
        </p:nvSpPr>
        <p:spPr bwMode="auto">
          <a:xfrm>
            <a:off x="7192963" y="2770188"/>
            <a:ext cx="292100" cy="3698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S</a:t>
            </a:r>
          </a:p>
        </p:txBody>
      </p:sp>
      <p:sp>
        <p:nvSpPr>
          <p:cNvPr id="42" name="Text Box 18"/>
          <p:cNvSpPr txBox="1">
            <a:spLocks noChangeArrowheads="1"/>
          </p:cNvSpPr>
          <p:nvPr/>
        </p:nvSpPr>
        <p:spPr bwMode="auto">
          <a:xfrm>
            <a:off x="7167563" y="2278063"/>
            <a:ext cx="344487" cy="3698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S</a:t>
            </a:r>
            <a:r>
              <a:rPr lang="en-US" b="1" i="1" baseline="-25000" dirty="0">
                <a:latin typeface="+mn-lt"/>
                <a:ea typeface="+mn-ea"/>
              </a:rPr>
              <a:t>t</a:t>
            </a:r>
          </a:p>
        </p:txBody>
      </p:sp>
      <p:sp>
        <p:nvSpPr>
          <p:cNvPr id="43" name="Line 21"/>
          <p:cNvSpPr>
            <a:spLocks noChangeShapeType="1"/>
          </p:cNvSpPr>
          <p:nvPr/>
        </p:nvSpPr>
        <p:spPr bwMode="auto">
          <a:xfrm>
            <a:off x="5719763" y="3009900"/>
            <a:ext cx="0" cy="12795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 name="Line 22"/>
          <p:cNvSpPr>
            <a:spLocks noChangeShapeType="1"/>
          </p:cNvSpPr>
          <p:nvPr/>
        </p:nvSpPr>
        <p:spPr bwMode="auto">
          <a:xfrm>
            <a:off x="6183313" y="3336925"/>
            <a:ext cx="0" cy="914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5" name="Oval 19"/>
          <p:cNvSpPr>
            <a:spLocks noChangeArrowheads="1"/>
          </p:cNvSpPr>
          <p:nvPr/>
        </p:nvSpPr>
        <p:spPr bwMode="auto">
          <a:xfrm>
            <a:off x="6121400" y="3276600"/>
            <a:ext cx="136525" cy="136525"/>
          </a:xfrm>
          <a:prstGeom prst="ellipse">
            <a:avLst/>
          </a:prstGeom>
          <a:solidFill>
            <a:schemeClr val="bg1"/>
          </a:solidFill>
          <a:ln w="19050">
            <a:solidFill>
              <a:schemeClr val="tx1"/>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46" name="Oval 20"/>
          <p:cNvSpPr>
            <a:spLocks noChangeArrowheads="1"/>
          </p:cNvSpPr>
          <p:nvPr/>
        </p:nvSpPr>
        <p:spPr bwMode="auto">
          <a:xfrm>
            <a:off x="5651500" y="2951163"/>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47" name="AutoShape 26"/>
          <p:cNvSpPr>
            <a:spLocks/>
          </p:cNvSpPr>
          <p:nvPr/>
        </p:nvSpPr>
        <p:spPr bwMode="auto">
          <a:xfrm flipH="1" flipV="1">
            <a:off x="4968875" y="3289300"/>
            <a:ext cx="169863"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8" name="Text Box 43"/>
          <p:cNvSpPr txBox="1">
            <a:spLocks noChangeArrowheads="1"/>
          </p:cNvSpPr>
          <p:nvPr/>
        </p:nvSpPr>
        <p:spPr bwMode="auto">
          <a:xfrm>
            <a:off x="5497513" y="4275138"/>
            <a:ext cx="423862" cy="3698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Q</a:t>
            </a:r>
            <a:r>
              <a:rPr lang="en-US" b="1" i="1" baseline="-25000" dirty="0">
                <a:latin typeface="+mn-lt"/>
                <a:ea typeface="+mn-ea"/>
              </a:rPr>
              <a:t>o</a:t>
            </a:r>
          </a:p>
        </p:txBody>
      </p:sp>
      <p:sp>
        <p:nvSpPr>
          <p:cNvPr id="49" name="Text Box 45"/>
          <p:cNvSpPr txBox="1">
            <a:spLocks noChangeArrowheads="1"/>
          </p:cNvSpPr>
          <p:nvPr/>
        </p:nvSpPr>
        <p:spPr bwMode="auto">
          <a:xfrm>
            <a:off x="5961063" y="4275138"/>
            <a:ext cx="417512" cy="3698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Q</a:t>
            </a:r>
            <a:r>
              <a:rPr lang="en-US" b="1" i="1" baseline="-25000" dirty="0">
                <a:latin typeface="+mn-lt"/>
                <a:ea typeface="+mn-ea"/>
              </a:rPr>
              <a:t>e</a:t>
            </a:r>
          </a:p>
        </p:txBody>
      </p:sp>
      <p:grpSp>
        <p:nvGrpSpPr>
          <p:cNvPr id="50" name="Group 51"/>
          <p:cNvGrpSpPr>
            <a:grpSpLocks/>
          </p:cNvGrpSpPr>
          <p:nvPr/>
        </p:nvGrpSpPr>
        <p:grpSpPr bwMode="auto">
          <a:xfrm>
            <a:off x="4576763" y="1976438"/>
            <a:ext cx="3438525" cy="2755900"/>
            <a:chOff x="1171" y="891"/>
            <a:chExt cx="2166" cy="1736"/>
          </a:xfrm>
        </p:grpSpPr>
        <p:sp>
          <p:nvSpPr>
            <p:cNvPr id="29748" name="Text Box 9"/>
            <p:cNvSpPr txBox="1">
              <a:spLocks noChangeArrowheads="1"/>
            </p:cNvSpPr>
            <p:nvPr/>
          </p:nvSpPr>
          <p:spPr bwMode="auto">
            <a:xfrm>
              <a:off x="1171" y="891"/>
              <a:ext cx="194"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P</a:t>
              </a:r>
            </a:p>
          </p:txBody>
        </p:sp>
        <p:sp>
          <p:nvSpPr>
            <p:cNvPr id="29749" name="Text Box 11"/>
            <p:cNvSpPr txBox="1">
              <a:spLocks noChangeArrowheads="1"/>
            </p:cNvSpPr>
            <p:nvPr/>
          </p:nvSpPr>
          <p:spPr bwMode="auto">
            <a:xfrm>
              <a:off x="1211" y="2240"/>
              <a:ext cx="197"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mn-ea"/>
                </a:rPr>
                <a:t>0</a:t>
              </a:r>
            </a:p>
          </p:txBody>
        </p:sp>
        <p:sp>
          <p:nvSpPr>
            <p:cNvPr id="29750" name="Text Box 47"/>
            <p:cNvSpPr txBox="1">
              <a:spLocks noChangeArrowheads="1"/>
            </p:cNvSpPr>
            <p:nvPr/>
          </p:nvSpPr>
          <p:spPr bwMode="auto">
            <a:xfrm>
              <a:off x="3122" y="2394"/>
              <a:ext cx="215"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i="1" dirty="0">
                  <a:latin typeface="+mn-lt"/>
                  <a:ea typeface="+mn-ea"/>
                </a:rPr>
                <a:t>Q</a:t>
              </a:r>
            </a:p>
          </p:txBody>
        </p:sp>
      </p:grpSp>
      <p:sp>
        <p:nvSpPr>
          <p:cNvPr id="54" name="TextBox 53"/>
          <p:cNvSpPr txBox="1">
            <a:spLocks noChangeArrowheads="1"/>
          </p:cNvSpPr>
          <p:nvPr/>
        </p:nvSpPr>
        <p:spPr bwMode="auto">
          <a:xfrm>
            <a:off x="5583238" y="2598738"/>
            <a:ext cx="304800" cy="36988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dirty="0">
                <a:latin typeface="+mn-lt"/>
                <a:ea typeface="+mn-ea"/>
              </a:rPr>
              <a:t>a</a:t>
            </a:r>
          </a:p>
        </p:txBody>
      </p:sp>
      <p:sp>
        <p:nvSpPr>
          <p:cNvPr id="55" name="TextBox 93"/>
          <p:cNvSpPr txBox="1">
            <a:spLocks noChangeArrowheads="1"/>
          </p:cNvSpPr>
          <p:nvPr/>
        </p:nvSpPr>
        <p:spPr bwMode="auto">
          <a:xfrm>
            <a:off x="5197475" y="3284538"/>
            <a:ext cx="228600" cy="36988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r>
              <a:rPr lang="en-US" b="1" dirty="0">
                <a:latin typeface="+mn-lt"/>
                <a:ea typeface="+mn-ea"/>
              </a:rPr>
              <a:t>T</a:t>
            </a:r>
          </a:p>
        </p:txBody>
      </p:sp>
      <p:sp>
        <p:nvSpPr>
          <p:cNvPr id="56" name="Right Arrow 55"/>
          <p:cNvSpPr/>
          <p:nvPr/>
        </p:nvSpPr>
        <p:spPr>
          <a:xfrm flipH="1">
            <a:off x="6264275" y="2827338"/>
            <a:ext cx="457200" cy="304800"/>
          </a:xfrm>
          <a:prstGeom prst="rightArrow">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7" name="Right Arrow 56"/>
          <p:cNvSpPr/>
          <p:nvPr/>
        </p:nvSpPr>
        <p:spPr>
          <a:xfrm flipH="1">
            <a:off x="5730875" y="4579938"/>
            <a:ext cx="533400" cy="381000"/>
          </a:xfrm>
          <a:prstGeom prst="rightArrow">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8" name="Rectangle 7"/>
          <p:cNvSpPr>
            <a:spLocks noChangeArrowheads="1"/>
          </p:cNvSpPr>
          <p:nvPr/>
        </p:nvSpPr>
        <p:spPr bwMode="auto">
          <a:xfrm>
            <a:off x="1387475" y="2217738"/>
            <a:ext cx="298132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par>
                          <p:cTn id="8" fill="hold" nodeType="afterGroup">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p:cTn id="11" dur="500" fill="hold"/>
                                        <p:tgtEl>
                                          <p:spTgt spid="58"/>
                                        </p:tgtEl>
                                        <p:attrNameLst>
                                          <p:attrName>ppt_w</p:attrName>
                                        </p:attrNameLst>
                                      </p:cBhvr>
                                      <p:tavLst>
                                        <p:tav tm="0">
                                          <p:val>
                                            <p:fltVal val="0"/>
                                          </p:val>
                                        </p:tav>
                                        <p:tav tm="100000">
                                          <p:val>
                                            <p:strVal val="#ppt_w"/>
                                          </p:val>
                                        </p:tav>
                                      </p:tavLst>
                                    </p:anim>
                                    <p:anim calcmode="lin" valueType="num">
                                      <p:cBhvr>
                                        <p:cTn id="12" dur="500" fill="hold"/>
                                        <p:tgtEl>
                                          <p:spTgt spid="58"/>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500"/>
                            </p:stCondLst>
                            <p:childTnLst>
                              <p:par>
                                <p:cTn id="18" presetID="1" presetClass="entr" presetSubtype="0"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childTnLst>
                                </p:cTn>
                              </p:par>
                            </p:childTnLst>
                          </p:cTn>
                        </p:par>
                        <p:par>
                          <p:cTn id="20" fill="hold" nodeType="afterGroup">
                            <p:stCondLst>
                              <p:cond delay="1500"/>
                            </p:stCondLst>
                            <p:childTnLst>
                              <p:par>
                                <p:cTn id="21" presetID="22" presetClass="entr" presetSubtype="1"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1000"/>
                                        <p:tgtEl>
                                          <p:spTgt spid="8"/>
                                        </p:tgtEl>
                                      </p:cBhvr>
                                    </p:animEffect>
                                  </p:childTnLst>
                                </p:cTn>
                              </p:par>
                            </p:childTnLst>
                          </p:cTn>
                        </p:par>
                        <p:par>
                          <p:cTn id="24" fill="hold" nodeType="afterGroup">
                            <p:stCondLst>
                              <p:cond delay="2500"/>
                            </p:stCondLst>
                            <p:childTnLst>
                              <p:par>
                                <p:cTn id="25" presetID="1"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par>
                          <p:cTn id="27" fill="hold" nodeType="afterGroup">
                            <p:stCondLst>
                              <p:cond delay="2500"/>
                            </p:stCondLst>
                            <p:childTnLst>
                              <p:par>
                                <p:cTn id="28" presetID="22" presetClass="entr" presetSubtype="4"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1000"/>
                                        <p:tgtEl>
                                          <p:spTgt spid="10"/>
                                        </p:tgtEl>
                                      </p:cBhvr>
                                    </p:animEffect>
                                  </p:childTnLst>
                                </p:cTn>
                              </p:par>
                            </p:childTnLst>
                          </p:cTn>
                        </p:par>
                        <p:par>
                          <p:cTn id="31" fill="hold" nodeType="afterGroup">
                            <p:stCondLst>
                              <p:cond delay="3500"/>
                            </p:stCondLst>
                            <p:childTnLst>
                              <p:par>
                                <p:cTn id="32" presetID="1"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par>
                          <p:cTn id="34" fill="hold" nodeType="afterGroup">
                            <p:stCondLst>
                              <p:cond delay="3500"/>
                            </p:stCondLst>
                            <p:childTnLst>
                              <p:par>
                                <p:cTn id="35" presetID="23" presetClass="entr" presetSubtype="16"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1000" fill="hold"/>
                                        <p:tgtEl>
                                          <p:spTgt spid="16"/>
                                        </p:tgtEl>
                                        <p:attrNameLst>
                                          <p:attrName>ppt_w</p:attrName>
                                        </p:attrNameLst>
                                      </p:cBhvr>
                                      <p:tavLst>
                                        <p:tav tm="0">
                                          <p:val>
                                            <p:fltVal val="0"/>
                                          </p:val>
                                        </p:tav>
                                        <p:tav tm="100000">
                                          <p:val>
                                            <p:strVal val="#ppt_w"/>
                                          </p:val>
                                        </p:tav>
                                      </p:tavLst>
                                    </p:anim>
                                    <p:anim calcmode="lin" valueType="num">
                                      <p:cBhvr>
                                        <p:cTn id="38" dur="1000" fill="hold"/>
                                        <p:tgtEl>
                                          <p:spTgt spid="16"/>
                                        </p:tgtEl>
                                        <p:attrNameLst>
                                          <p:attrName>ppt_h</p:attrName>
                                        </p:attrNameLst>
                                      </p:cBhvr>
                                      <p:tavLst>
                                        <p:tav tm="0">
                                          <p:val>
                                            <p:fltVal val="0"/>
                                          </p:val>
                                        </p:tav>
                                        <p:tav tm="100000">
                                          <p:val>
                                            <p:strVal val="#ppt_h"/>
                                          </p:val>
                                        </p:tav>
                                      </p:tavLst>
                                    </p:anim>
                                  </p:childTnLst>
                                </p:cTn>
                              </p:par>
                            </p:childTnLst>
                          </p:cTn>
                        </p:par>
                        <p:par>
                          <p:cTn id="39" fill="hold" nodeType="afterGroup">
                            <p:stCondLst>
                              <p:cond delay="4500"/>
                            </p:stCondLst>
                            <p:childTnLst>
                              <p:par>
                                <p:cTn id="40" presetID="22" presetClass="entr" presetSubtype="1"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up)">
                                      <p:cBhvr>
                                        <p:cTn id="42" dur="1000"/>
                                        <p:tgtEl>
                                          <p:spTgt spid="15"/>
                                        </p:tgtEl>
                                      </p:cBhvr>
                                    </p:animEffect>
                                  </p:childTnLst>
                                </p:cTn>
                              </p:par>
                            </p:childTnLst>
                          </p:cTn>
                        </p:par>
                        <p:par>
                          <p:cTn id="43" fill="hold" nodeType="afterGroup">
                            <p:stCondLst>
                              <p:cond delay="5500"/>
                            </p:stCondLst>
                            <p:childTnLst>
                              <p:par>
                                <p:cTn id="44" presetID="1" presetClass="entr" presetSubtype="0"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childTnLst>
                                </p:cTn>
                              </p:par>
                            </p:childTnLst>
                          </p:cTn>
                        </p:par>
                        <p:par>
                          <p:cTn id="46" fill="hold" nodeType="afterGroup">
                            <p:stCondLst>
                              <p:cond delay="5500"/>
                            </p:stCondLst>
                            <p:childTnLst>
                              <p:par>
                                <p:cTn id="47" presetID="22" presetClass="entr" presetSubtype="8"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1000"/>
                                        <p:tgtEl>
                                          <p:spTgt spid="11"/>
                                        </p:tgtEl>
                                      </p:cBhvr>
                                    </p:animEffect>
                                  </p:childTnLst>
                                </p:cTn>
                              </p:par>
                            </p:childTnLst>
                          </p:cTn>
                        </p:par>
                        <p:par>
                          <p:cTn id="50" fill="hold" nodeType="afterGroup">
                            <p:stCondLst>
                              <p:cond delay="6500"/>
                            </p:stCondLst>
                            <p:childTnLst>
                              <p:par>
                                <p:cTn id="51" presetID="1" presetClass="entr" presetSubtype="0"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par>
                          <p:cTn id="53" fill="hold" nodeType="afterGroup">
                            <p:stCondLst>
                              <p:cond delay="6500"/>
                            </p:stCondLst>
                            <p:childTnLst>
                              <p:par>
                                <p:cTn id="54" presetID="22" presetClass="entr" presetSubtype="2" fill="hold" grpId="0"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right)">
                                      <p:cBhvr>
                                        <p:cTn id="56" dur="1000"/>
                                        <p:tgtEl>
                                          <p:spTgt spid="21"/>
                                        </p:tgtEl>
                                      </p:cBhvr>
                                    </p:animEffect>
                                  </p:childTnLst>
                                </p:cTn>
                              </p:par>
                            </p:childTnLst>
                          </p:cTn>
                        </p:par>
                        <p:par>
                          <p:cTn id="57" fill="hold" nodeType="afterGroup">
                            <p:stCondLst>
                              <p:cond delay="7500"/>
                            </p:stCondLst>
                            <p:childTnLst>
                              <p:par>
                                <p:cTn id="58" presetID="22" presetClass="entr" presetSubtype="2" fill="hold"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right)">
                                      <p:cBhvr>
                                        <p:cTn id="60" dur="1000"/>
                                        <p:tgtEl>
                                          <p:spTgt spid="23"/>
                                        </p:tgtEl>
                                      </p:cBhvr>
                                    </p:animEffect>
                                  </p:childTnLst>
                                </p:cTn>
                              </p:par>
                            </p:childTnLst>
                          </p:cTn>
                        </p:par>
                        <p:par>
                          <p:cTn id="61" fill="hold" nodeType="afterGroup">
                            <p:stCondLst>
                              <p:cond delay="8500"/>
                            </p:stCondLst>
                            <p:childTnLst>
                              <p:par>
                                <p:cTn id="62" presetID="1" presetClass="entr" presetSubtype="0"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childTnLst>
                                </p:cTn>
                              </p:par>
                            </p:childTnLst>
                          </p:cTn>
                        </p:par>
                        <p:par>
                          <p:cTn id="64" fill="hold" nodeType="afterGroup">
                            <p:stCondLst>
                              <p:cond delay="8500"/>
                            </p:stCondLst>
                            <p:childTnLst>
                              <p:par>
                                <p:cTn id="65" presetID="23" presetClass="entr" presetSubtype="16"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000" fill="hold"/>
                                        <p:tgtEl>
                                          <p:spTgt spid="17"/>
                                        </p:tgtEl>
                                        <p:attrNameLst>
                                          <p:attrName>ppt_w</p:attrName>
                                        </p:attrNameLst>
                                      </p:cBhvr>
                                      <p:tavLst>
                                        <p:tav tm="0">
                                          <p:val>
                                            <p:fltVal val="0"/>
                                          </p:val>
                                        </p:tav>
                                        <p:tav tm="100000">
                                          <p:val>
                                            <p:strVal val="#ppt_w"/>
                                          </p:val>
                                        </p:tav>
                                      </p:tavLst>
                                    </p:anim>
                                    <p:anim calcmode="lin" valueType="num">
                                      <p:cBhvr>
                                        <p:cTn id="68" dur="1000" fill="hold"/>
                                        <p:tgtEl>
                                          <p:spTgt spid="17"/>
                                        </p:tgtEl>
                                        <p:attrNameLst>
                                          <p:attrName>ppt_h</p:attrName>
                                        </p:attrNameLst>
                                      </p:cBhvr>
                                      <p:tavLst>
                                        <p:tav tm="0">
                                          <p:val>
                                            <p:fltVal val="0"/>
                                          </p:val>
                                        </p:tav>
                                        <p:tav tm="100000">
                                          <p:val>
                                            <p:strVal val="#ppt_h"/>
                                          </p:val>
                                        </p:tav>
                                      </p:tavLst>
                                    </p:anim>
                                  </p:childTnLst>
                                </p:cTn>
                              </p:par>
                            </p:childTnLst>
                          </p:cTn>
                        </p:par>
                        <p:par>
                          <p:cTn id="69" fill="hold" nodeType="afterGroup">
                            <p:stCondLst>
                              <p:cond delay="9500"/>
                            </p:stCondLst>
                            <p:childTnLst>
                              <p:par>
                                <p:cTn id="70" presetID="22" presetClass="entr" presetSubtype="1" fill="hold"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up)">
                                      <p:cBhvr>
                                        <p:cTn id="72" dur="1000"/>
                                        <p:tgtEl>
                                          <p:spTgt spid="14"/>
                                        </p:tgtEl>
                                      </p:cBhvr>
                                    </p:animEffect>
                                  </p:childTnLst>
                                </p:cTn>
                              </p:par>
                            </p:childTnLst>
                          </p:cTn>
                        </p:par>
                        <p:par>
                          <p:cTn id="73" fill="hold" nodeType="afterGroup">
                            <p:stCondLst>
                              <p:cond delay="10500"/>
                            </p:stCondLst>
                            <p:childTnLst>
                              <p:par>
                                <p:cTn id="74" presetID="1" presetClass="entr" presetSubtype="0" fill="hold" grpId="0" nodeType="afterEffect">
                                  <p:stCondLst>
                                    <p:cond delay="0"/>
                                  </p:stCondLst>
                                  <p:childTnLst>
                                    <p:set>
                                      <p:cBhvr>
                                        <p:cTn id="75" dur="1" fill="hold">
                                          <p:stCondLst>
                                            <p:cond delay="0"/>
                                          </p:stCondLst>
                                        </p:cTn>
                                        <p:tgtEl>
                                          <p:spTgt spid="24"/>
                                        </p:tgtEl>
                                        <p:attrNameLst>
                                          <p:attrName>style.visibility</p:attrName>
                                        </p:attrNameLst>
                                      </p:cBhvr>
                                      <p:to>
                                        <p:strVal val="visible"/>
                                      </p:to>
                                    </p:set>
                                  </p:childTnLst>
                                </p:cTn>
                              </p:par>
                            </p:childTnLst>
                          </p:cTn>
                        </p:par>
                        <p:par>
                          <p:cTn id="76" fill="hold" nodeType="afterGroup">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up)">
                                      <p:cBhvr>
                                        <p:cTn id="79" dur="1000"/>
                                        <p:tgtEl>
                                          <p:spTgt spid="18"/>
                                        </p:tgtEl>
                                      </p:cBhvr>
                                    </p:animEffect>
                                  </p:childTnLst>
                                </p:cTn>
                              </p:par>
                            </p:childTnLst>
                          </p:cTn>
                        </p:par>
                        <p:par>
                          <p:cTn id="80" fill="hold" nodeType="afterGroup">
                            <p:stCondLst>
                              <p:cond delay="11500"/>
                            </p:stCondLst>
                            <p:childTnLst>
                              <p:par>
                                <p:cTn id="81" presetID="22" presetClass="entr" presetSubtype="8" fill="hold" nodeType="after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wipe(left)">
                                      <p:cBhvr>
                                        <p:cTn id="83" dur="1000"/>
                                        <p:tgtEl>
                                          <p:spTgt spid="20"/>
                                        </p:tgtEl>
                                      </p:cBhvr>
                                    </p:animEffect>
                                  </p:childTnLst>
                                </p:cTn>
                              </p:par>
                            </p:childTnLst>
                          </p:cTn>
                        </p:par>
                        <p:par>
                          <p:cTn id="84" fill="hold" nodeType="afterGroup">
                            <p:stCondLst>
                              <p:cond delay="12500"/>
                            </p:stCondLst>
                            <p:childTnLst>
                              <p:par>
                                <p:cTn id="85" presetID="22" presetClass="entr" presetSubtype="8" fill="hold" grpId="0" nodeType="after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wipe(left)">
                                      <p:cBhvr>
                                        <p:cTn id="87" dur="1000"/>
                                        <p:tgtEl>
                                          <p:spTgt spid="19"/>
                                        </p:tgtEl>
                                      </p:cBhvr>
                                    </p:animEffect>
                                  </p:childTnLst>
                                </p:cTn>
                              </p:par>
                            </p:childTnLst>
                          </p:cTn>
                        </p:par>
                        <p:par>
                          <p:cTn id="88" fill="hold" nodeType="afterGroup">
                            <p:stCondLst>
                              <p:cond delay="13500"/>
                            </p:stCondLst>
                            <p:childTnLst>
                              <p:par>
                                <p:cTn id="89" presetID="3" presetClass="entr" presetSubtype="10" fill="hold" grpId="0"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blinds(horizontal)">
                                      <p:cBhvr>
                                        <p:cTn id="91" dur="500"/>
                                        <p:tgtEl>
                                          <p:spTgt spid="30"/>
                                        </p:tgtEl>
                                      </p:cBhvr>
                                    </p:animEffect>
                                  </p:childTnLst>
                                </p:cTn>
                              </p:par>
                            </p:childTnLst>
                          </p:cTn>
                        </p:par>
                        <p:par>
                          <p:cTn id="92" fill="hold" nodeType="afterGroup">
                            <p:stCondLst>
                              <p:cond delay="14000"/>
                            </p:stCondLst>
                            <p:childTnLst>
                              <p:par>
                                <p:cTn id="93" presetID="3" presetClass="entr" presetSubtype="10" fill="hold" grpId="0" nodeType="after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blinds(horizontal)">
                                      <p:cBhvr>
                                        <p:cTn id="95" dur="500"/>
                                        <p:tgtEl>
                                          <p:spTgt spid="33"/>
                                        </p:tgtEl>
                                      </p:cBhvr>
                                    </p:animEffect>
                                  </p:childTnLst>
                                </p:cTn>
                              </p:par>
                            </p:childTnLst>
                          </p:cTn>
                        </p:par>
                        <p:par>
                          <p:cTn id="96" fill="hold" nodeType="afterGroup">
                            <p:stCondLst>
                              <p:cond delay="14500"/>
                            </p:stCondLst>
                            <p:childTnLst>
                              <p:par>
                                <p:cTn id="97" presetID="3" presetClass="entr" presetSubtype="10" fill="hold" grpId="0"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blinds(horizontal)">
                                      <p:cBhvr>
                                        <p:cTn id="99" dur="500"/>
                                        <p:tgtEl>
                                          <p:spTgt spid="32"/>
                                        </p:tgtEl>
                                      </p:cBhvr>
                                    </p:animEffect>
                                  </p:childTnLst>
                                </p:cTn>
                              </p:par>
                            </p:childTnLst>
                          </p:cTn>
                        </p:par>
                        <p:par>
                          <p:cTn id="100" fill="hold" nodeType="afterGroup">
                            <p:stCondLst>
                              <p:cond delay="15000"/>
                            </p:stCondLst>
                            <p:childTnLst>
                              <p:par>
                                <p:cTn id="101" presetID="3" presetClass="entr" presetSubtype="10" fill="hold" grpId="0" nodeType="after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blinds(horizontal)">
                                      <p:cBhvr>
                                        <p:cTn id="103" dur="500"/>
                                        <p:tgtEl>
                                          <p:spTgt spid="31"/>
                                        </p:tgtEl>
                                      </p:cBhvr>
                                    </p:animEffect>
                                  </p:childTnLst>
                                </p:cTn>
                              </p:par>
                            </p:childTnLst>
                          </p:cTn>
                        </p:par>
                        <p:par>
                          <p:cTn id="104" fill="hold" nodeType="afterGroup">
                            <p:stCondLst>
                              <p:cond delay="15500"/>
                            </p:stCondLst>
                            <p:childTnLst>
                              <p:par>
                                <p:cTn id="105" presetID="23" presetClass="entr" presetSubtype="16" fill="hold" grpId="0" nodeType="afterEffect">
                                  <p:stCondLst>
                                    <p:cond delay="0"/>
                                  </p:stCondLst>
                                  <p:childTnLst>
                                    <p:set>
                                      <p:cBhvr>
                                        <p:cTn id="106" dur="1" fill="hold">
                                          <p:stCondLst>
                                            <p:cond delay="0"/>
                                          </p:stCondLst>
                                        </p:cTn>
                                        <p:tgtEl>
                                          <p:spTgt spid="34"/>
                                        </p:tgtEl>
                                        <p:attrNameLst>
                                          <p:attrName>style.visibility</p:attrName>
                                        </p:attrNameLst>
                                      </p:cBhvr>
                                      <p:to>
                                        <p:strVal val="visible"/>
                                      </p:to>
                                    </p:set>
                                    <p:anim calcmode="lin" valueType="num">
                                      <p:cBhvr>
                                        <p:cTn id="107" dur="1000" fill="hold"/>
                                        <p:tgtEl>
                                          <p:spTgt spid="34"/>
                                        </p:tgtEl>
                                        <p:attrNameLst>
                                          <p:attrName>ppt_w</p:attrName>
                                        </p:attrNameLst>
                                      </p:cBhvr>
                                      <p:tavLst>
                                        <p:tav tm="0">
                                          <p:val>
                                            <p:fltVal val="0"/>
                                          </p:val>
                                        </p:tav>
                                        <p:tav tm="100000">
                                          <p:val>
                                            <p:strVal val="#ppt_w"/>
                                          </p:val>
                                        </p:tav>
                                      </p:tavLst>
                                    </p:anim>
                                    <p:anim calcmode="lin" valueType="num">
                                      <p:cBhvr>
                                        <p:cTn id="108" dur="1000" fill="hold"/>
                                        <p:tgtEl>
                                          <p:spTgt spid="34"/>
                                        </p:tgtEl>
                                        <p:attrNameLst>
                                          <p:attrName>ppt_h</p:attrName>
                                        </p:attrNameLst>
                                      </p:cBhvr>
                                      <p:tavLst>
                                        <p:tav tm="0">
                                          <p:val>
                                            <p:fltVal val="0"/>
                                          </p:val>
                                        </p:tav>
                                        <p:tav tm="100000">
                                          <p:val>
                                            <p:strVal val="#ppt_h"/>
                                          </p:val>
                                        </p:tav>
                                      </p:tavLst>
                                    </p:anim>
                                  </p:childTnLst>
                                </p:cTn>
                              </p:par>
                            </p:childTnLst>
                          </p:cTn>
                        </p:par>
                        <p:par>
                          <p:cTn id="109" fill="hold" nodeType="afterGroup">
                            <p:stCondLst>
                              <p:cond delay="16500"/>
                            </p:stCondLst>
                            <p:childTnLst>
                              <p:par>
                                <p:cTn id="110" presetID="22" presetClass="entr" presetSubtype="1" fill="hold" grpId="0" nodeType="after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wipe(up)">
                                      <p:cBhvr>
                                        <p:cTn id="112" dur="1000"/>
                                        <p:tgtEl>
                                          <p:spTgt spid="35"/>
                                        </p:tgtEl>
                                      </p:cBhvr>
                                    </p:animEffect>
                                  </p:childTnLst>
                                </p:cTn>
                              </p:par>
                            </p:childTnLst>
                          </p:cTn>
                        </p:par>
                        <p:par>
                          <p:cTn id="113" fill="hold" nodeType="afterGroup">
                            <p:stCondLst>
                              <p:cond delay="17500"/>
                            </p:stCondLst>
                            <p:childTnLst>
                              <p:par>
                                <p:cTn id="114" presetID="23" presetClass="entr" presetSubtype="16" fill="hold" grpId="0" nodeType="afterEffect">
                                  <p:stCondLst>
                                    <p:cond delay="0"/>
                                  </p:stCondLst>
                                  <p:childTnLst>
                                    <p:set>
                                      <p:cBhvr>
                                        <p:cTn id="115" dur="1" fill="hold">
                                          <p:stCondLst>
                                            <p:cond delay="0"/>
                                          </p:stCondLst>
                                        </p:cTn>
                                        <p:tgtEl>
                                          <p:spTgt spid="36"/>
                                        </p:tgtEl>
                                        <p:attrNameLst>
                                          <p:attrName>style.visibility</p:attrName>
                                        </p:attrNameLst>
                                      </p:cBhvr>
                                      <p:to>
                                        <p:strVal val="visible"/>
                                      </p:to>
                                    </p:set>
                                    <p:anim calcmode="lin" valueType="num">
                                      <p:cBhvr>
                                        <p:cTn id="116" dur="500" fill="hold"/>
                                        <p:tgtEl>
                                          <p:spTgt spid="36"/>
                                        </p:tgtEl>
                                        <p:attrNameLst>
                                          <p:attrName>ppt_w</p:attrName>
                                        </p:attrNameLst>
                                      </p:cBhvr>
                                      <p:tavLst>
                                        <p:tav tm="0">
                                          <p:val>
                                            <p:fltVal val="0"/>
                                          </p:val>
                                        </p:tav>
                                        <p:tav tm="100000">
                                          <p:val>
                                            <p:strVal val="#ppt_w"/>
                                          </p:val>
                                        </p:tav>
                                      </p:tavLst>
                                    </p:anim>
                                    <p:anim calcmode="lin" valueType="num">
                                      <p:cBhvr>
                                        <p:cTn id="117" dur="500" fill="hold"/>
                                        <p:tgtEl>
                                          <p:spTgt spid="36"/>
                                        </p:tgtEl>
                                        <p:attrNameLst>
                                          <p:attrName>ppt_h</p:attrName>
                                        </p:attrNameLst>
                                      </p:cBhvr>
                                      <p:tavLst>
                                        <p:tav tm="0">
                                          <p:val>
                                            <p:fltVal val="0"/>
                                          </p:val>
                                        </p:tav>
                                        <p:tav tm="100000">
                                          <p:val>
                                            <p:strVal val="#ppt_h"/>
                                          </p:val>
                                        </p:tav>
                                      </p:tavLst>
                                    </p:anim>
                                  </p:childTnLst>
                                </p:cTn>
                              </p:par>
                              <p:par>
                                <p:cTn id="118" presetID="23" presetClass="entr" presetSubtype="16" fill="hold" nodeType="withEffect">
                                  <p:stCondLst>
                                    <p:cond delay="0"/>
                                  </p:stCondLst>
                                  <p:childTnLst>
                                    <p:set>
                                      <p:cBhvr>
                                        <p:cTn id="119" dur="1" fill="hold">
                                          <p:stCondLst>
                                            <p:cond delay="0"/>
                                          </p:stCondLst>
                                        </p:cTn>
                                        <p:tgtEl>
                                          <p:spTgt spid="5"/>
                                        </p:tgtEl>
                                        <p:attrNameLst>
                                          <p:attrName>style.visibility</p:attrName>
                                        </p:attrNameLst>
                                      </p:cBhvr>
                                      <p:to>
                                        <p:strVal val="visible"/>
                                      </p:to>
                                    </p:set>
                                    <p:anim calcmode="lin" valueType="num">
                                      <p:cBhvr>
                                        <p:cTn id="120" dur="500" fill="hold"/>
                                        <p:tgtEl>
                                          <p:spTgt spid="5"/>
                                        </p:tgtEl>
                                        <p:attrNameLst>
                                          <p:attrName>ppt_w</p:attrName>
                                        </p:attrNameLst>
                                      </p:cBhvr>
                                      <p:tavLst>
                                        <p:tav tm="0">
                                          <p:val>
                                            <p:fltVal val="0"/>
                                          </p:val>
                                        </p:tav>
                                        <p:tav tm="100000">
                                          <p:val>
                                            <p:strVal val="#ppt_w"/>
                                          </p:val>
                                        </p:tav>
                                      </p:tavLst>
                                    </p:anim>
                                    <p:anim calcmode="lin" valueType="num">
                                      <p:cBhvr>
                                        <p:cTn id="121" dur="500" fill="hold"/>
                                        <p:tgtEl>
                                          <p:spTgt spid="5"/>
                                        </p:tgtEl>
                                        <p:attrNameLst>
                                          <p:attrName>ppt_h</p:attrName>
                                        </p:attrNameLst>
                                      </p:cBhvr>
                                      <p:tavLst>
                                        <p:tav tm="0">
                                          <p:val>
                                            <p:fltVal val="0"/>
                                          </p:val>
                                        </p:tav>
                                        <p:tav tm="100000">
                                          <p:val>
                                            <p:strVal val="#ppt_h"/>
                                          </p:val>
                                        </p:tav>
                                      </p:tavLst>
                                    </p:anim>
                                  </p:childTnLst>
                                </p:cTn>
                              </p:par>
                            </p:childTnLst>
                          </p:cTn>
                        </p:par>
                        <p:par>
                          <p:cTn id="122" fill="hold" nodeType="afterGroup">
                            <p:stCondLst>
                              <p:cond delay="18000"/>
                            </p:stCondLst>
                            <p:childTnLst>
                              <p:par>
                                <p:cTn id="123" presetID="1" presetClass="entr" presetSubtype="0" fill="hold" nodeType="afterEffect">
                                  <p:stCondLst>
                                    <p:cond delay="0"/>
                                  </p:stCondLst>
                                  <p:childTnLst>
                                    <p:set>
                                      <p:cBhvr>
                                        <p:cTn id="124" dur="1" fill="hold">
                                          <p:stCondLst>
                                            <p:cond delay="0"/>
                                          </p:stCondLst>
                                        </p:cTn>
                                        <p:tgtEl>
                                          <p:spTgt spid="50"/>
                                        </p:tgtEl>
                                        <p:attrNameLst>
                                          <p:attrName>style.visibility</p:attrName>
                                        </p:attrNameLst>
                                      </p:cBhvr>
                                      <p:to>
                                        <p:strVal val="visible"/>
                                      </p:to>
                                    </p:set>
                                  </p:childTnLst>
                                </p:cTn>
                              </p:par>
                            </p:childTnLst>
                          </p:cTn>
                        </p:par>
                        <p:par>
                          <p:cTn id="125" fill="hold" nodeType="afterGroup">
                            <p:stCondLst>
                              <p:cond delay="18000"/>
                            </p:stCondLst>
                            <p:childTnLst>
                              <p:par>
                                <p:cTn id="126" presetID="22" presetClass="entr" presetSubtype="1" fill="hold" nodeType="afterEffect">
                                  <p:stCondLst>
                                    <p:cond delay="0"/>
                                  </p:stCondLst>
                                  <p:childTnLst>
                                    <p:set>
                                      <p:cBhvr>
                                        <p:cTn id="127" dur="1" fill="hold">
                                          <p:stCondLst>
                                            <p:cond delay="0"/>
                                          </p:stCondLst>
                                        </p:cTn>
                                        <p:tgtEl>
                                          <p:spTgt spid="37"/>
                                        </p:tgtEl>
                                        <p:attrNameLst>
                                          <p:attrName>style.visibility</p:attrName>
                                        </p:attrNameLst>
                                      </p:cBhvr>
                                      <p:to>
                                        <p:strVal val="visible"/>
                                      </p:to>
                                    </p:set>
                                    <p:animEffect transition="in" filter="wipe(up)">
                                      <p:cBhvr>
                                        <p:cTn id="128" dur="1000"/>
                                        <p:tgtEl>
                                          <p:spTgt spid="37"/>
                                        </p:tgtEl>
                                      </p:cBhvr>
                                    </p:animEffect>
                                  </p:childTnLst>
                                </p:cTn>
                              </p:par>
                            </p:childTnLst>
                          </p:cTn>
                        </p:par>
                        <p:par>
                          <p:cTn id="129" fill="hold" nodeType="afterGroup">
                            <p:stCondLst>
                              <p:cond delay="19000"/>
                            </p:stCondLst>
                            <p:childTnLst>
                              <p:par>
                                <p:cTn id="130" presetID="1" presetClass="entr" presetSubtype="0" fill="hold" grpId="0" nodeType="afterEffect">
                                  <p:stCondLst>
                                    <p:cond delay="0"/>
                                  </p:stCondLst>
                                  <p:childTnLst>
                                    <p:set>
                                      <p:cBhvr>
                                        <p:cTn id="131" dur="1" fill="hold">
                                          <p:stCondLst>
                                            <p:cond delay="0"/>
                                          </p:stCondLst>
                                        </p:cTn>
                                        <p:tgtEl>
                                          <p:spTgt spid="38"/>
                                        </p:tgtEl>
                                        <p:attrNameLst>
                                          <p:attrName>style.visibility</p:attrName>
                                        </p:attrNameLst>
                                      </p:cBhvr>
                                      <p:to>
                                        <p:strVal val="visible"/>
                                      </p:to>
                                    </p:set>
                                  </p:childTnLst>
                                </p:cTn>
                              </p:par>
                            </p:childTnLst>
                          </p:cTn>
                        </p:par>
                        <p:par>
                          <p:cTn id="132" fill="hold" nodeType="afterGroup">
                            <p:stCondLst>
                              <p:cond delay="19000"/>
                            </p:stCondLst>
                            <p:childTnLst>
                              <p:par>
                                <p:cTn id="133" presetID="22" presetClass="entr" presetSubtype="4" fill="hold" nodeType="after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wipe(down)">
                                      <p:cBhvr>
                                        <p:cTn id="135" dur="1000"/>
                                        <p:tgtEl>
                                          <p:spTgt spid="39"/>
                                        </p:tgtEl>
                                      </p:cBhvr>
                                    </p:animEffect>
                                  </p:childTnLst>
                                </p:cTn>
                              </p:par>
                            </p:childTnLst>
                          </p:cTn>
                        </p:par>
                        <p:par>
                          <p:cTn id="136" fill="hold" nodeType="afterGroup">
                            <p:stCondLst>
                              <p:cond delay="20000"/>
                            </p:stCondLst>
                            <p:childTnLst>
                              <p:par>
                                <p:cTn id="137" presetID="1" presetClass="entr" presetSubtype="0" fill="hold" grpId="0" nodeType="afterEffect">
                                  <p:stCondLst>
                                    <p:cond delay="0"/>
                                  </p:stCondLst>
                                  <p:childTnLst>
                                    <p:set>
                                      <p:cBhvr>
                                        <p:cTn id="138" dur="1" fill="hold">
                                          <p:stCondLst>
                                            <p:cond delay="0"/>
                                          </p:stCondLst>
                                        </p:cTn>
                                        <p:tgtEl>
                                          <p:spTgt spid="41"/>
                                        </p:tgtEl>
                                        <p:attrNameLst>
                                          <p:attrName>style.visibility</p:attrName>
                                        </p:attrNameLst>
                                      </p:cBhvr>
                                      <p:to>
                                        <p:strVal val="visible"/>
                                      </p:to>
                                    </p:set>
                                  </p:childTnLst>
                                </p:cTn>
                              </p:par>
                            </p:childTnLst>
                          </p:cTn>
                        </p:par>
                        <p:par>
                          <p:cTn id="139" fill="hold" nodeType="afterGroup">
                            <p:stCondLst>
                              <p:cond delay="20000"/>
                            </p:stCondLst>
                            <p:childTnLst>
                              <p:par>
                                <p:cTn id="140" presetID="23" presetClass="entr" presetSubtype="16" fill="hold" grpId="0" nodeType="afterEffect">
                                  <p:stCondLst>
                                    <p:cond delay="0"/>
                                  </p:stCondLst>
                                  <p:childTnLst>
                                    <p:set>
                                      <p:cBhvr>
                                        <p:cTn id="141" dur="1" fill="hold">
                                          <p:stCondLst>
                                            <p:cond delay="0"/>
                                          </p:stCondLst>
                                        </p:cTn>
                                        <p:tgtEl>
                                          <p:spTgt spid="45"/>
                                        </p:tgtEl>
                                        <p:attrNameLst>
                                          <p:attrName>style.visibility</p:attrName>
                                        </p:attrNameLst>
                                      </p:cBhvr>
                                      <p:to>
                                        <p:strVal val="visible"/>
                                      </p:to>
                                    </p:set>
                                    <p:anim calcmode="lin" valueType="num">
                                      <p:cBhvr>
                                        <p:cTn id="142" dur="1000" fill="hold"/>
                                        <p:tgtEl>
                                          <p:spTgt spid="45"/>
                                        </p:tgtEl>
                                        <p:attrNameLst>
                                          <p:attrName>ppt_w</p:attrName>
                                        </p:attrNameLst>
                                      </p:cBhvr>
                                      <p:tavLst>
                                        <p:tav tm="0">
                                          <p:val>
                                            <p:fltVal val="0"/>
                                          </p:val>
                                        </p:tav>
                                        <p:tav tm="100000">
                                          <p:val>
                                            <p:strVal val="#ppt_w"/>
                                          </p:val>
                                        </p:tav>
                                      </p:tavLst>
                                    </p:anim>
                                    <p:anim calcmode="lin" valueType="num">
                                      <p:cBhvr>
                                        <p:cTn id="143" dur="1000" fill="hold"/>
                                        <p:tgtEl>
                                          <p:spTgt spid="45"/>
                                        </p:tgtEl>
                                        <p:attrNameLst>
                                          <p:attrName>ppt_h</p:attrName>
                                        </p:attrNameLst>
                                      </p:cBhvr>
                                      <p:tavLst>
                                        <p:tav tm="0">
                                          <p:val>
                                            <p:fltVal val="0"/>
                                          </p:val>
                                        </p:tav>
                                        <p:tav tm="100000">
                                          <p:val>
                                            <p:strVal val="#ppt_h"/>
                                          </p:val>
                                        </p:tav>
                                      </p:tavLst>
                                    </p:anim>
                                  </p:childTnLst>
                                </p:cTn>
                              </p:par>
                            </p:childTnLst>
                          </p:cTn>
                        </p:par>
                        <p:par>
                          <p:cTn id="144" fill="hold" nodeType="afterGroup">
                            <p:stCondLst>
                              <p:cond delay="21000"/>
                            </p:stCondLst>
                            <p:childTnLst>
                              <p:par>
                                <p:cTn id="145" presetID="22" presetClass="entr" presetSubtype="1" fill="hold" nodeType="afterEffect">
                                  <p:stCondLst>
                                    <p:cond delay="0"/>
                                  </p:stCondLst>
                                  <p:childTnLst>
                                    <p:set>
                                      <p:cBhvr>
                                        <p:cTn id="146" dur="1" fill="hold">
                                          <p:stCondLst>
                                            <p:cond delay="0"/>
                                          </p:stCondLst>
                                        </p:cTn>
                                        <p:tgtEl>
                                          <p:spTgt spid="44"/>
                                        </p:tgtEl>
                                        <p:attrNameLst>
                                          <p:attrName>style.visibility</p:attrName>
                                        </p:attrNameLst>
                                      </p:cBhvr>
                                      <p:to>
                                        <p:strVal val="visible"/>
                                      </p:to>
                                    </p:set>
                                    <p:animEffect transition="in" filter="wipe(up)">
                                      <p:cBhvr>
                                        <p:cTn id="147" dur="1000"/>
                                        <p:tgtEl>
                                          <p:spTgt spid="44"/>
                                        </p:tgtEl>
                                      </p:cBhvr>
                                    </p:animEffect>
                                  </p:childTnLst>
                                </p:cTn>
                              </p:par>
                            </p:childTnLst>
                          </p:cTn>
                        </p:par>
                        <p:par>
                          <p:cTn id="148" fill="hold" nodeType="afterGroup">
                            <p:stCondLst>
                              <p:cond delay="22000"/>
                            </p:stCondLst>
                            <p:childTnLst>
                              <p:par>
                                <p:cTn id="149" presetID="22" presetClass="entr" presetSubtype="2" fill="hold" grpId="0" nodeType="afterEffect">
                                  <p:stCondLst>
                                    <p:cond delay="0"/>
                                  </p:stCondLst>
                                  <p:childTnLst>
                                    <p:set>
                                      <p:cBhvr>
                                        <p:cTn id="150" dur="1" fill="hold">
                                          <p:stCondLst>
                                            <p:cond delay="0"/>
                                          </p:stCondLst>
                                        </p:cTn>
                                        <p:tgtEl>
                                          <p:spTgt spid="56"/>
                                        </p:tgtEl>
                                        <p:attrNameLst>
                                          <p:attrName>style.visibility</p:attrName>
                                        </p:attrNameLst>
                                      </p:cBhvr>
                                      <p:to>
                                        <p:strVal val="visible"/>
                                      </p:to>
                                    </p:set>
                                    <p:animEffect transition="in" filter="wipe(right)">
                                      <p:cBhvr>
                                        <p:cTn id="151" dur="500"/>
                                        <p:tgtEl>
                                          <p:spTgt spid="56"/>
                                        </p:tgtEl>
                                      </p:cBhvr>
                                    </p:animEffect>
                                  </p:childTnLst>
                                </p:cTn>
                              </p:par>
                            </p:childTnLst>
                          </p:cTn>
                        </p:par>
                        <p:par>
                          <p:cTn id="152" fill="hold" nodeType="afterGroup">
                            <p:stCondLst>
                              <p:cond delay="22500"/>
                            </p:stCondLst>
                            <p:childTnLst>
                              <p:par>
                                <p:cTn id="153" presetID="1" presetClass="entr" presetSubtype="0" fill="hold" grpId="0" nodeType="afterEffect">
                                  <p:stCondLst>
                                    <p:cond delay="0"/>
                                  </p:stCondLst>
                                  <p:childTnLst>
                                    <p:set>
                                      <p:cBhvr>
                                        <p:cTn id="154" dur="1" fill="hold">
                                          <p:stCondLst>
                                            <p:cond delay="0"/>
                                          </p:stCondLst>
                                        </p:cTn>
                                        <p:tgtEl>
                                          <p:spTgt spid="49"/>
                                        </p:tgtEl>
                                        <p:attrNameLst>
                                          <p:attrName>style.visibility</p:attrName>
                                        </p:attrNameLst>
                                      </p:cBhvr>
                                      <p:to>
                                        <p:strVal val="visible"/>
                                      </p:to>
                                    </p:set>
                                  </p:childTnLst>
                                </p:cTn>
                              </p:par>
                            </p:childTnLst>
                          </p:cTn>
                        </p:par>
                        <p:par>
                          <p:cTn id="155" fill="hold" nodeType="afterGroup">
                            <p:stCondLst>
                              <p:cond delay="22500"/>
                            </p:stCondLst>
                            <p:childTnLst>
                              <p:par>
                                <p:cTn id="156" presetID="22" presetClass="entr" presetSubtype="8" fill="hold" nodeType="afterEffect">
                                  <p:stCondLst>
                                    <p:cond delay="0"/>
                                  </p:stCondLst>
                                  <p:childTnLst>
                                    <p:set>
                                      <p:cBhvr>
                                        <p:cTn id="157" dur="1" fill="hold">
                                          <p:stCondLst>
                                            <p:cond delay="0"/>
                                          </p:stCondLst>
                                        </p:cTn>
                                        <p:tgtEl>
                                          <p:spTgt spid="40"/>
                                        </p:tgtEl>
                                        <p:attrNameLst>
                                          <p:attrName>style.visibility</p:attrName>
                                        </p:attrNameLst>
                                      </p:cBhvr>
                                      <p:to>
                                        <p:strVal val="visible"/>
                                      </p:to>
                                    </p:set>
                                    <p:animEffect transition="in" filter="wipe(left)">
                                      <p:cBhvr>
                                        <p:cTn id="158" dur="1000"/>
                                        <p:tgtEl>
                                          <p:spTgt spid="40"/>
                                        </p:tgtEl>
                                      </p:cBhvr>
                                    </p:animEffect>
                                  </p:childTnLst>
                                </p:cTn>
                              </p:par>
                            </p:childTnLst>
                          </p:cTn>
                        </p:par>
                        <p:par>
                          <p:cTn id="159" fill="hold" nodeType="afterGroup">
                            <p:stCondLst>
                              <p:cond delay="23500"/>
                            </p:stCondLst>
                            <p:childTnLst>
                              <p:par>
                                <p:cTn id="160" presetID="1" presetClass="entr" presetSubtype="0" fill="hold" grpId="0" nodeType="afterEffect">
                                  <p:stCondLst>
                                    <p:cond delay="0"/>
                                  </p:stCondLst>
                                  <p:childTnLst>
                                    <p:set>
                                      <p:cBhvr>
                                        <p:cTn id="161" dur="1" fill="hold">
                                          <p:stCondLst>
                                            <p:cond delay="0"/>
                                          </p:stCondLst>
                                        </p:cTn>
                                        <p:tgtEl>
                                          <p:spTgt spid="42"/>
                                        </p:tgtEl>
                                        <p:attrNameLst>
                                          <p:attrName>style.visibility</p:attrName>
                                        </p:attrNameLst>
                                      </p:cBhvr>
                                      <p:to>
                                        <p:strVal val="visible"/>
                                      </p:to>
                                    </p:set>
                                  </p:childTnLst>
                                </p:cTn>
                              </p:par>
                            </p:childTnLst>
                          </p:cTn>
                        </p:par>
                        <p:par>
                          <p:cTn id="162" fill="hold" nodeType="afterGroup">
                            <p:stCondLst>
                              <p:cond delay="23500"/>
                            </p:stCondLst>
                            <p:childTnLst>
                              <p:par>
                                <p:cTn id="163" presetID="22" presetClass="entr" presetSubtype="2" fill="hold" grpId="0" nodeType="afterEffect">
                                  <p:stCondLst>
                                    <p:cond delay="0"/>
                                  </p:stCondLst>
                                  <p:childTnLst>
                                    <p:set>
                                      <p:cBhvr>
                                        <p:cTn id="164" dur="1" fill="hold">
                                          <p:stCondLst>
                                            <p:cond delay="0"/>
                                          </p:stCondLst>
                                        </p:cTn>
                                        <p:tgtEl>
                                          <p:spTgt spid="47"/>
                                        </p:tgtEl>
                                        <p:attrNameLst>
                                          <p:attrName>style.visibility</p:attrName>
                                        </p:attrNameLst>
                                      </p:cBhvr>
                                      <p:to>
                                        <p:strVal val="visible"/>
                                      </p:to>
                                    </p:set>
                                    <p:animEffect transition="in" filter="wipe(right)">
                                      <p:cBhvr>
                                        <p:cTn id="165" dur="1000"/>
                                        <p:tgtEl>
                                          <p:spTgt spid="47"/>
                                        </p:tgtEl>
                                      </p:cBhvr>
                                    </p:animEffect>
                                  </p:childTnLst>
                                </p:cTn>
                              </p:par>
                            </p:childTnLst>
                          </p:cTn>
                        </p:par>
                        <p:par>
                          <p:cTn id="166" fill="hold" nodeType="afterGroup">
                            <p:stCondLst>
                              <p:cond delay="24500"/>
                            </p:stCondLst>
                            <p:childTnLst>
                              <p:par>
                                <p:cTn id="167" presetID="23" presetClass="entr" presetSubtype="16" fill="hold" grpId="0" nodeType="afterEffect">
                                  <p:stCondLst>
                                    <p:cond delay="0"/>
                                  </p:stCondLst>
                                  <p:childTnLst>
                                    <p:set>
                                      <p:cBhvr>
                                        <p:cTn id="168" dur="1" fill="hold">
                                          <p:stCondLst>
                                            <p:cond delay="0"/>
                                          </p:stCondLst>
                                        </p:cTn>
                                        <p:tgtEl>
                                          <p:spTgt spid="55"/>
                                        </p:tgtEl>
                                        <p:attrNameLst>
                                          <p:attrName>style.visibility</p:attrName>
                                        </p:attrNameLst>
                                      </p:cBhvr>
                                      <p:to>
                                        <p:strVal val="visible"/>
                                      </p:to>
                                    </p:set>
                                    <p:anim calcmode="lin" valueType="num">
                                      <p:cBhvr>
                                        <p:cTn id="169" dur="500" fill="hold"/>
                                        <p:tgtEl>
                                          <p:spTgt spid="55"/>
                                        </p:tgtEl>
                                        <p:attrNameLst>
                                          <p:attrName>ppt_w</p:attrName>
                                        </p:attrNameLst>
                                      </p:cBhvr>
                                      <p:tavLst>
                                        <p:tav tm="0">
                                          <p:val>
                                            <p:fltVal val="0"/>
                                          </p:val>
                                        </p:tav>
                                        <p:tav tm="100000">
                                          <p:val>
                                            <p:strVal val="#ppt_w"/>
                                          </p:val>
                                        </p:tav>
                                      </p:tavLst>
                                    </p:anim>
                                    <p:anim calcmode="lin" valueType="num">
                                      <p:cBhvr>
                                        <p:cTn id="170" dur="500" fill="hold"/>
                                        <p:tgtEl>
                                          <p:spTgt spid="55"/>
                                        </p:tgtEl>
                                        <p:attrNameLst>
                                          <p:attrName>ppt_h</p:attrName>
                                        </p:attrNameLst>
                                      </p:cBhvr>
                                      <p:tavLst>
                                        <p:tav tm="0">
                                          <p:val>
                                            <p:fltVal val="0"/>
                                          </p:val>
                                        </p:tav>
                                        <p:tav tm="100000">
                                          <p:val>
                                            <p:strVal val="#ppt_h"/>
                                          </p:val>
                                        </p:tav>
                                      </p:tavLst>
                                    </p:anim>
                                  </p:childTnLst>
                                </p:cTn>
                              </p:par>
                            </p:childTnLst>
                          </p:cTn>
                        </p:par>
                        <p:par>
                          <p:cTn id="171" fill="hold" nodeType="afterGroup">
                            <p:stCondLst>
                              <p:cond delay="25000"/>
                            </p:stCondLst>
                            <p:childTnLst>
                              <p:par>
                                <p:cTn id="172" presetID="23" presetClass="entr" presetSubtype="16" fill="hold" grpId="0" nodeType="afterEffect">
                                  <p:stCondLst>
                                    <p:cond delay="0"/>
                                  </p:stCondLst>
                                  <p:childTnLst>
                                    <p:set>
                                      <p:cBhvr>
                                        <p:cTn id="173" dur="1" fill="hold">
                                          <p:stCondLst>
                                            <p:cond delay="0"/>
                                          </p:stCondLst>
                                        </p:cTn>
                                        <p:tgtEl>
                                          <p:spTgt spid="46"/>
                                        </p:tgtEl>
                                        <p:attrNameLst>
                                          <p:attrName>style.visibility</p:attrName>
                                        </p:attrNameLst>
                                      </p:cBhvr>
                                      <p:to>
                                        <p:strVal val="visible"/>
                                      </p:to>
                                    </p:set>
                                    <p:anim calcmode="lin" valueType="num">
                                      <p:cBhvr>
                                        <p:cTn id="174" dur="1000" fill="hold"/>
                                        <p:tgtEl>
                                          <p:spTgt spid="46"/>
                                        </p:tgtEl>
                                        <p:attrNameLst>
                                          <p:attrName>ppt_w</p:attrName>
                                        </p:attrNameLst>
                                      </p:cBhvr>
                                      <p:tavLst>
                                        <p:tav tm="0">
                                          <p:val>
                                            <p:fltVal val="0"/>
                                          </p:val>
                                        </p:tav>
                                        <p:tav tm="100000">
                                          <p:val>
                                            <p:strVal val="#ppt_w"/>
                                          </p:val>
                                        </p:tav>
                                      </p:tavLst>
                                    </p:anim>
                                    <p:anim calcmode="lin" valueType="num">
                                      <p:cBhvr>
                                        <p:cTn id="175" dur="1000" fill="hold"/>
                                        <p:tgtEl>
                                          <p:spTgt spid="46"/>
                                        </p:tgtEl>
                                        <p:attrNameLst>
                                          <p:attrName>ppt_h</p:attrName>
                                        </p:attrNameLst>
                                      </p:cBhvr>
                                      <p:tavLst>
                                        <p:tav tm="0">
                                          <p:val>
                                            <p:fltVal val="0"/>
                                          </p:val>
                                        </p:tav>
                                        <p:tav tm="100000">
                                          <p:val>
                                            <p:strVal val="#ppt_h"/>
                                          </p:val>
                                        </p:tav>
                                      </p:tavLst>
                                    </p:anim>
                                  </p:childTnLst>
                                </p:cTn>
                              </p:par>
                            </p:childTnLst>
                          </p:cTn>
                        </p:par>
                        <p:par>
                          <p:cTn id="176" fill="hold" nodeType="afterGroup">
                            <p:stCondLst>
                              <p:cond delay="26000"/>
                            </p:stCondLst>
                            <p:childTnLst>
                              <p:par>
                                <p:cTn id="177" presetID="22" presetClass="entr" presetSubtype="1" fill="hold" nodeType="afterEffect">
                                  <p:stCondLst>
                                    <p:cond delay="0"/>
                                  </p:stCondLst>
                                  <p:childTnLst>
                                    <p:set>
                                      <p:cBhvr>
                                        <p:cTn id="178" dur="1" fill="hold">
                                          <p:stCondLst>
                                            <p:cond delay="0"/>
                                          </p:stCondLst>
                                        </p:cTn>
                                        <p:tgtEl>
                                          <p:spTgt spid="43"/>
                                        </p:tgtEl>
                                        <p:attrNameLst>
                                          <p:attrName>style.visibility</p:attrName>
                                        </p:attrNameLst>
                                      </p:cBhvr>
                                      <p:to>
                                        <p:strVal val="visible"/>
                                      </p:to>
                                    </p:set>
                                    <p:animEffect transition="in" filter="wipe(up)">
                                      <p:cBhvr>
                                        <p:cTn id="179" dur="1000"/>
                                        <p:tgtEl>
                                          <p:spTgt spid="43"/>
                                        </p:tgtEl>
                                      </p:cBhvr>
                                    </p:animEffect>
                                  </p:childTnLst>
                                </p:cTn>
                              </p:par>
                            </p:childTnLst>
                          </p:cTn>
                        </p:par>
                        <p:par>
                          <p:cTn id="180" fill="hold" nodeType="afterGroup">
                            <p:stCondLst>
                              <p:cond delay="27000"/>
                            </p:stCondLst>
                            <p:childTnLst>
                              <p:par>
                                <p:cTn id="181" presetID="1" presetClass="entr" presetSubtype="0" fill="hold" grpId="0" nodeType="afterEffect">
                                  <p:stCondLst>
                                    <p:cond delay="0"/>
                                  </p:stCondLst>
                                  <p:childTnLst>
                                    <p:set>
                                      <p:cBhvr>
                                        <p:cTn id="182" dur="1" fill="hold">
                                          <p:stCondLst>
                                            <p:cond delay="0"/>
                                          </p:stCondLst>
                                        </p:cTn>
                                        <p:tgtEl>
                                          <p:spTgt spid="48"/>
                                        </p:tgtEl>
                                        <p:attrNameLst>
                                          <p:attrName>style.visibility</p:attrName>
                                        </p:attrNameLst>
                                      </p:cBhvr>
                                      <p:to>
                                        <p:strVal val="visible"/>
                                      </p:to>
                                    </p:set>
                                  </p:childTnLst>
                                </p:cTn>
                              </p:par>
                            </p:childTnLst>
                          </p:cTn>
                        </p:par>
                        <p:par>
                          <p:cTn id="183" fill="hold" nodeType="afterGroup">
                            <p:stCondLst>
                              <p:cond delay="27000"/>
                            </p:stCondLst>
                            <p:childTnLst>
                              <p:par>
                                <p:cTn id="184" presetID="3" presetClass="entr" presetSubtype="10" fill="hold" grpId="0" nodeType="afterEffect">
                                  <p:stCondLst>
                                    <p:cond delay="0"/>
                                  </p:stCondLst>
                                  <p:childTnLst>
                                    <p:set>
                                      <p:cBhvr>
                                        <p:cTn id="185" dur="1" fill="hold">
                                          <p:stCondLst>
                                            <p:cond delay="0"/>
                                          </p:stCondLst>
                                        </p:cTn>
                                        <p:tgtEl>
                                          <p:spTgt spid="54"/>
                                        </p:tgtEl>
                                        <p:attrNameLst>
                                          <p:attrName>style.visibility</p:attrName>
                                        </p:attrNameLst>
                                      </p:cBhvr>
                                      <p:to>
                                        <p:strVal val="visible"/>
                                      </p:to>
                                    </p:set>
                                    <p:animEffect transition="in" filter="blinds(horizontal)">
                                      <p:cBhvr>
                                        <p:cTn id="186" dur="500"/>
                                        <p:tgtEl>
                                          <p:spTgt spid="54"/>
                                        </p:tgtEl>
                                      </p:cBhvr>
                                    </p:animEffect>
                                  </p:childTnLst>
                                </p:cTn>
                              </p:par>
                            </p:childTnLst>
                          </p:cTn>
                        </p:par>
                        <p:par>
                          <p:cTn id="187" fill="hold" nodeType="afterGroup">
                            <p:stCondLst>
                              <p:cond delay="27500"/>
                            </p:stCondLst>
                            <p:childTnLst>
                              <p:par>
                                <p:cTn id="188" presetID="22" presetClass="entr" presetSubtype="2" fill="hold" grpId="0" nodeType="afterEffect">
                                  <p:stCondLst>
                                    <p:cond delay="0"/>
                                  </p:stCondLst>
                                  <p:childTnLst>
                                    <p:set>
                                      <p:cBhvr>
                                        <p:cTn id="189" dur="1" fill="hold">
                                          <p:stCondLst>
                                            <p:cond delay="0"/>
                                          </p:stCondLst>
                                        </p:cTn>
                                        <p:tgtEl>
                                          <p:spTgt spid="57"/>
                                        </p:tgtEl>
                                        <p:attrNameLst>
                                          <p:attrName>style.visibility</p:attrName>
                                        </p:attrNameLst>
                                      </p:cBhvr>
                                      <p:to>
                                        <p:strVal val="visible"/>
                                      </p:to>
                                    </p:set>
                                    <p:animEffect transition="in" filter="wipe(right)">
                                      <p:cBhvr>
                                        <p:cTn id="190"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2" grpId="0"/>
      <p:bldP spid="13" grpId="0"/>
      <p:bldP spid="16" grpId="0" animBg="1"/>
      <p:bldP spid="17" grpId="0" animBg="1"/>
      <p:bldP spid="18" grpId="0" animBg="1"/>
      <p:bldP spid="19" grpId="0"/>
      <p:bldP spid="21" grpId="0" animBg="1"/>
      <p:bldP spid="22" grpId="0"/>
      <p:bldP spid="24" grpId="0"/>
      <p:bldP spid="25" grpId="0"/>
      <p:bldP spid="30" grpId="0" animBg="1"/>
      <p:bldP spid="31" grpId="0"/>
      <p:bldP spid="32" grpId="0"/>
      <p:bldP spid="33" grpId="0"/>
      <p:bldP spid="34" grpId="0" animBg="1"/>
      <p:bldP spid="35" grpId="0"/>
      <p:bldP spid="36" grpId="0" animBg="1"/>
      <p:bldP spid="38" grpId="0"/>
      <p:bldP spid="41" grpId="0"/>
      <p:bldP spid="42" grpId="0"/>
      <p:bldP spid="45" grpId="0" animBg="1"/>
      <p:bldP spid="46" grpId="0" animBg="1"/>
      <p:bldP spid="47" grpId="0" animBg="1"/>
      <p:bldP spid="48" grpId="0"/>
      <p:bldP spid="49" grpId="0"/>
      <p:bldP spid="54" grpId="0"/>
      <p:bldP spid="55" grpId="0"/>
      <p:bldP spid="56" grpId="0" animBg="1"/>
      <p:bldP spid="57" grpId="0" animBg="1"/>
      <p:bldP spid="5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sosceles Triangle 9"/>
          <p:cNvSpPr>
            <a:spLocks noChangeArrowheads="1"/>
          </p:cNvSpPr>
          <p:nvPr/>
        </p:nvSpPr>
        <p:spPr bwMode="auto">
          <a:xfrm rot="16200000" flipH="1" flipV="1">
            <a:off x="944563" y="2767012"/>
            <a:ext cx="457200" cy="549275"/>
          </a:xfrm>
          <a:prstGeom prst="triangle">
            <a:avLst>
              <a:gd name="adj" fmla="val 50000"/>
            </a:avLst>
          </a:prstGeom>
          <a:solidFill>
            <a:schemeClr val="bg2"/>
          </a:solidFill>
          <a:ln w="25400" algn="ctr">
            <a:solidFill>
              <a:srgbClr val="B2B2B2"/>
            </a:solidFill>
            <a:miter lim="800000"/>
            <a:headEnd/>
            <a:tailEnd/>
          </a:ln>
        </p:spPr>
        <p:txBody>
          <a:bodyPr rot="10800000" vert="eaVert" anchor="ctr"/>
          <a:lstStyle/>
          <a:p>
            <a:pPr algn="ctr" eaLnBrk="1" hangingPunct="1">
              <a:defRPr/>
            </a:pPr>
            <a:endParaRPr lang="en-US" dirty="0">
              <a:solidFill>
                <a:schemeClr val="lt1"/>
              </a:solidFill>
              <a:latin typeface="+mn-lt"/>
              <a:ea typeface="+mn-ea"/>
              <a:cs typeface="Arial" charset="0"/>
            </a:endParaRPr>
          </a:p>
        </p:txBody>
      </p:sp>
      <p:sp>
        <p:nvSpPr>
          <p:cNvPr id="30722" name="Title 1"/>
          <p:cNvSpPr>
            <a:spLocks noGrp="1"/>
          </p:cNvSpPr>
          <p:nvPr>
            <p:ph type="title"/>
          </p:nvPr>
        </p:nvSpPr>
        <p:spPr/>
        <p:txBody>
          <a:bodyPr/>
          <a:lstStyle/>
          <a:p>
            <a:pPr eaLnBrk="1" fontAlgn="auto" hangingPunct="1">
              <a:spcAft>
                <a:spcPts val="0"/>
              </a:spcAft>
              <a:defRPr/>
            </a:pPr>
            <a:r>
              <a:rPr lang="en-US" altLang="en-US" dirty="0">
                <a:ea typeface="+mj-ea"/>
              </a:rPr>
              <a:t>Correcting for Positive Externalities</a:t>
            </a:r>
          </a:p>
        </p:txBody>
      </p:sp>
      <p:sp>
        <p:nvSpPr>
          <p:cNvPr id="5734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grpSp>
        <p:nvGrpSpPr>
          <p:cNvPr id="5" name="Group 73"/>
          <p:cNvGrpSpPr>
            <a:grpSpLocks/>
          </p:cNvGrpSpPr>
          <p:nvPr/>
        </p:nvGrpSpPr>
        <p:grpSpPr bwMode="auto">
          <a:xfrm>
            <a:off x="142875" y="2209800"/>
            <a:ext cx="2873375" cy="2133600"/>
            <a:chOff x="109538" y="2209800"/>
            <a:chExt cx="2873375" cy="2133600"/>
          </a:xfrm>
        </p:grpSpPr>
        <p:pic>
          <p:nvPicPr>
            <p:cNvPr id="57418" name="Picture 69" descr="gridlin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38" y="2209800"/>
              <a:ext cx="28622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419" name="Rectangle 8"/>
            <p:cNvSpPr>
              <a:spLocks noChangeArrowheads="1"/>
            </p:cNvSpPr>
            <p:nvPr/>
          </p:nvSpPr>
          <p:spPr bwMode="auto">
            <a:xfrm>
              <a:off x="147638" y="2209800"/>
              <a:ext cx="283527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grpSp>
      <p:sp>
        <p:nvSpPr>
          <p:cNvPr id="8" name="Line 31"/>
          <p:cNvSpPr>
            <a:spLocks noChangeShapeType="1"/>
          </p:cNvSpPr>
          <p:nvPr/>
        </p:nvSpPr>
        <p:spPr bwMode="auto">
          <a:xfrm>
            <a:off x="168275" y="2614613"/>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9" name="Line 29"/>
          <p:cNvSpPr>
            <a:spLocks noChangeShapeType="1"/>
          </p:cNvSpPr>
          <p:nvPr/>
        </p:nvSpPr>
        <p:spPr bwMode="auto">
          <a:xfrm flipV="1">
            <a:off x="176213" y="2541588"/>
            <a:ext cx="2359025" cy="109537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Text Box 6"/>
          <p:cNvSpPr txBox="1">
            <a:spLocks noChangeArrowheads="1"/>
          </p:cNvSpPr>
          <p:nvPr/>
        </p:nvSpPr>
        <p:spPr bwMode="auto">
          <a:xfrm>
            <a:off x="522288" y="4724400"/>
            <a:ext cx="1952625" cy="5842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600" b="1" dirty="0">
                <a:latin typeface="+mn-lt"/>
                <a:ea typeface="+mn-ea"/>
                <a:cs typeface="Arial" charset="0"/>
              </a:rPr>
              <a:t>(a)</a:t>
            </a:r>
          </a:p>
          <a:p>
            <a:pPr algn="ctr" eaLnBrk="1" hangingPunct="1">
              <a:defRPr/>
            </a:pPr>
            <a:r>
              <a:rPr lang="en-US" sz="1600" b="1" dirty="0">
                <a:latin typeface="+mn-lt"/>
                <a:ea typeface="+mn-ea"/>
                <a:cs typeface="Arial" charset="0"/>
              </a:rPr>
              <a:t>Positive externalities</a:t>
            </a:r>
          </a:p>
        </p:txBody>
      </p:sp>
      <p:sp>
        <p:nvSpPr>
          <p:cNvPr id="12" name="Text Box 12"/>
          <p:cNvSpPr txBox="1">
            <a:spLocks noChangeArrowheads="1"/>
          </p:cNvSpPr>
          <p:nvPr/>
        </p:nvSpPr>
        <p:spPr bwMode="auto">
          <a:xfrm>
            <a:off x="-42863" y="4176713"/>
            <a:ext cx="296863" cy="3365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mn-ea"/>
              </a:rPr>
              <a:t>0</a:t>
            </a:r>
          </a:p>
        </p:txBody>
      </p:sp>
      <p:sp>
        <p:nvSpPr>
          <p:cNvPr id="13" name="Text Box 30"/>
          <p:cNvSpPr txBox="1">
            <a:spLocks noChangeArrowheads="1"/>
          </p:cNvSpPr>
          <p:nvPr/>
        </p:nvSpPr>
        <p:spPr bwMode="auto">
          <a:xfrm>
            <a:off x="2528888" y="2336800"/>
            <a:ext cx="328612"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S</a:t>
            </a:r>
            <a:r>
              <a:rPr lang="en-US" sz="1600" b="1" i="1" baseline="-25000" dirty="0">
                <a:latin typeface="+mn-lt"/>
                <a:ea typeface="+mn-ea"/>
              </a:rPr>
              <a:t>t</a:t>
            </a:r>
          </a:p>
        </p:txBody>
      </p:sp>
      <p:sp>
        <p:nvSpPr>
          <p:cNvPr id="14" name="Line 32"/>
          <p:cNvSpPr>
            <a:spLocks noChangeShapeType="1"/>
          </p:cNvSpPr>
          <p:nvPr/>
        </p:nvSpPr>
        <p:spPr bwMode="auto">
          <a:xfrm>
            <a:off x="176213" y="3100388"/>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5" name="Line 35"/>
          <p:cNvSpPr>
            <a:spLocks noChangeShapeType="1"/>
          </p:cNvSpPr>
          <p:nvPr/>
        </p:nvSpPr>
        <p:spPr bwMode="auto">
          <a:xfrm>
            <a:off x="858838" y="3327400"/>
            <a:ext cx="0" cy="9477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 name="Line 36"/>
          <p:cNvSpPr>
            <a:spLocks noChangeShapeType="1"/>
          </p:cNvSpPr>
          <p:nvPr/>
        </p:nvSpPr>
        <p:spPr bwMode="auto">
          <a:xfrm>
            <a:off x="1489075" y="3011488"/>
            <a:ext cx="0" cy="12636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7" name="AutoShape 37"/>
          <p:cNvSpPr>
            <a:spLocks/>
          </p:cNvSpPr>
          <p:nvPr/>
        </p:nvSpPr>
        <p:spPr bwMode="auto">
          <a:xfrm rot="-5400000">
            <a:off x="1058068" y="3571082"/>
            <a:ext cx="233363" cy="622300"/>
          </a:xfrm>
          <a:prstGeom prst="leftBrace">
            <a:avLst>
              <a:gd name="adj1" fmla="val 2222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8" name="Oval 33"/>
          <p:cNvSpPr>
            <a:spLocks noChangeArrowheads="1"/>
          </p:cNvSpPr>
          <p:nvPr/>
        </p:nvSpPr>
        <p:spPr bwMode="auto">
          <a:xfrm>
            <a:off x="793750" y="3246438"/>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19" name="AutoShape 38"/>
          <p:cNvSpPr>
            <a:spLocks/>
          </p:cNvSpPr>
          <p:nvPr/>
        </p:nvSpPr>
        <p:spPr bwMode="auto">
          <a:xfrm flipH="1">
            <a:off x="1779588" y="3143250"/>
            <a:ext cx="169862"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20" name="Oval 34"/>
          <p:cNvSpPr>
            <a:spLocks noChangeArrowheads="1"/>
          </p:cNvSpPr>
          <p:nvPr/>
        </p:nvSpPr>
        <p:spPr bwMode="auto">
          <a:xfrm>
            <a:off x="1423988" y="2954338"/>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21" name="Text Box 39"/>
          <p:cNvSpPr txBox="1">
            <a:spLocks noChangeArrowheads="1"/>
          </p:cNvSpPr>
          <p:nvPr/>
        </p:nvSpPr>
        <p:spPr bwMode="auto">
          <a:xfrm>
            <a:off x="1577975" y="4014788"/>
            <a:ext cx="1377950" cy="3079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400" b="1" dirty="0">
                <a:latin typeface="+mn-lt"/>
                <a:ea typeface="+mn-ea"/>
                <a:cs typeface="Arial" charset="0"/>
              </a:rPr>
              <a:t>Underallocation</a:t>
            </a:r>
          </a:p>
        </p:txBody>
      </p:sp>
      <p:sp>
        <p:nvSpPr>
          <p:cNvPr id="22" name="Line 40"/>
          <p:cNvSpPr>
            <a:spLocks noChangeShapeType="1"/>
          </p:cNvSpPr>
          <p:nvPr/>
        </p:nvSpPr>
        <p:spPr bwMode="auto">
          <a:xfrm flipH="1" flipV="1">
            <a:off x="1174750" y="4005263"/>
            <a:ext cx="473075" cy="1793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Text Box 41"/>
          <p:cNvSpPr txBox="1">
            <a:spLocks noChangeArrowheads="1"/>
          </p:cNvSpPr>
          <p:nvPr/>
        </p:nvSpPr>
        <p:spPr bwMode="auto">
          <a:xfrm>
            <a:off x="1925638" y="2697163"/>
            <a:ext cx="1111250" cy="5238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400" b="1" dirty="0">
                <a:latin typeface="+mn-lt"/>
                <a:ea typeface="+mn-ea"/>
                <a:cs typeface="Arial" charset="0"/>
              </a:rPr>
              <a:t>Positive</a:t>
            </a:r>
          </a:p>
          <a:p>
            <a:pPr algn="ctr" eaLnBrk="1" hangingPunct="1">
              <a:defRPr/>
            </a:pPr>
            <a:r>
              <a:rPr lang="en-US" sz="1400" b="1" dirty="0">
                <a:latin typeface="+mn-lt"/>
                <a:ea typeface="+mn-ea"/>
                <a:cs typeface="Arial" charset="0"/>
              </a:rPr>
              <a:t>externalities</a:t>
            </a:r>
          </a:p>
        </p:txBody>
      </p:sp>
      <p:sp>
        <p:nvSpPr>
          <p:cNvPr id="24" name="Line 42"/>
          <p:cNvSpPr>
            <a:spLocks noChangeShapeType="1"/>
          </p:cNvSpPr>
          <p:nvPr/>
        </p:nvSpPr>
        <p:spPr bwMode="auto">
          <a:xfrm flipH="1">
            <a:off x="1966913" y="3162300"/>
            <a:ext cx="598487" cy="1920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5" name="Text Box 44"/>
          <p:cNvSpPr txBox="1">
            <a:spLocks noChangeArrowheads="1"/>
          </p:cNvSpPr>
          <p:nvPr/>
        </p:nvSpPr>
        <p:spPr bwMode="auto">
          <a:xfrm>
            <a:off x="1271588" y="4230688"/>
            <a:ext cx="396875"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r>
              <a:rPr lang="en-US" sz="1600" b="1" i="1" baseline="-25000" dirty="0">
                <a:latin typeface="+mn-lt"/>
                <a:ea typeface="+mn-ea"/>
              </a:rPr>
              <a:t>o</a:t>
            </a:r>
          </a:p>
        </p:txBody>
      </p:sp>
      <p:sp>
        <p:nvSpPr>
          <p:cNvPr id="26" name="Text Box 46"/>
          <p:cNvSpPr txBox="1">
            <a:spLocks noChangeArrowheads="1"/>
          </p:cNvSpPr>
          <p:nvPr/>
        </p:nvSpPr>
        <p:spPr bwMode="auto">
          <a:xfrm>
            <a:off x="644525" y="4230688"/>
            <a:ext cx="392113"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r>
              <a:rPr lang="en-US" sz="1600" b="1" i="1" baseline="-25000" dirty="0">
                <a:latin typeface="+mn-lt"/>
                <a:ea typeface="+mn-ea"/>
              </a:rPr>
              <a:t>e</a:t>
            </a:r>
          </a:p>
        </p:txBody>
      </p:sp>
      <p:sp>
        <p:nvSpPr>
          <p:cNvPr id="27" name="Text Box 52"/>
          <p:cNvSpPr txBox="1">
            <a:spLocks noChangeArrowheads="1"/>
          </p:cNvSpPr>
          <p:nvPr/>
        </p:nvSpPr>
        <p:spPr bwMode="auto">
          <a:xfrm>
            <a:off x="2679700" y="3732213"/>
            <a:ext cx="314325"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D</a:t>
            </a:r>
          </a:p>
        </p:txBody>
      </p:sp>
      <p:sp>
        <p:nvSpPr>
          <p:cNvPr id="28" name="Text Box 53"/>
          <p:cNvSpPr txBox="1">
            <a:spLocks noChangeArrowheads="1"/>
          </p:cNvSpPr>
          <p:nvPr/>
        </p:nvSpPr>
        <p:spPr bwMode="auto">
          <a:xfrm>
            <a:off x="2676525" y="3262313"/>
            <a:ext cx="376238" cy="3365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D</a:t>
            </a:r>
            <a:r>
              <a:rPr lang="en-US" sz="1600" b="1" i="1" baseline="-25000" dirty="0">
                <a:latin typeface="+mn-lt"/>
                <a:ea typeface="+mn-ea"/>
              </a:rPr>
              <a:t>t</a:t>
            </a:r>
          </a:p>
        </p:txBody>
      </p:sp>
      <p:sp>
        <p:nvSpPr>
          <p:cNvPr id="29" name="TextBox 28"/>
          <p:cNvSpPr txBox="1">
            <a:spLocks noChangeArrowheads="1"/>
          </p:cNvSpPr>
          <p:nvPr/>
        </p:nvSpPr>
        <p:spPr bwMode="auto">
          <a:xfrm>
            <a:off x="1328738" y="2590800"/>
            <a:ext cx="304800" cy="338138"/>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z</a:t>
            </a:r>
          </a:p>
        </p:txBody>
      </p:sp>
      <p:sp>
        <p:nvSpPr>
          <p:cNvPr id="30" name="TextBox 29"/>
          <p:cNvSpPr txBox="1">
            <a:spLocks noChangeArrowheads="1"/>
          </p:cNvSpPr>
          <p:nvPr/>
        </p:nvSpPr>
        <p:spPr bwMode="auto">
          <a:xfrm>
            <a:off x="612775" y="3313113"/>
            <a:ext cx="304800" cy="3381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x</a:t>
            </a:r>
          </a:p>
        </p:txBody>
      </p:sp>
      <p:sp>
        <p:nvSpPr>
          <p:cNvPr id="31" name="TextBox 30"/>
          <p:cNvSpPr txBox="1">
            <a:spLocks noChangeArrowheads="1"/>
          </p:cNvSpPr>
          <p:nvPr/>
        </p:nvSpPr>
        <p:spPr bwMode="auto">
          <a:xfrm>
            <a:off x="841375" y="2432050"/>
            <a:ext cx="304800" cy="338138"/>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dirty="0">
                <a:latin typeface="+mn-lt"/>
                <a:ea typeface="+mn-ea"/>
              </a:rPr>
              <a:t>y</a:t>
            </a:r>
          </a:p>
        </p:txBody>
      </p:sp>
      <p:sp>
        <p:nvSpPr>
          <p:cNvPr id="32" name="Oval 20"/>
          <p:cNvSpPr>
            <a:spLocks noChangeArrowheads="1"/>
          </p:cNvSpPr>
          <p:nvPr/>
        </p:nvSpPr>
        <p:spPr bwMode="auto">
          <a:xfrm>
            <a:off x="871538" y="2759075"/>
            <a:ext cx="92075" cy="136525"/>
          </a:xfrm>
          <a:prstGeom prst="ellipse">
            <a:avLst/>
          </a:prstGeom>
          <a:solidFill>
            <a:schemeClr val="tx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33" name="Text Box 6"/>
          <p:cNvSpPr txBox="1">
            <a:spLocks noChangeArrowheads="1"/>
          </p:cNvSpPr>
          <p:nvPr/>
        </p:nvSpPr>
        <p:spPr bwMode="auto">
          <a:xfrm>
            <a:off x="3495675" y="4724400"/>
            <a:ext cx="2197100" cy="8302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600" b="1" dirty="0">
                <a:latin typeface="+mn-lt"/>
                <a:ea typeface="+mn-ea"/>
                <a:cs typeface="Arial" charset="0"/>
              </a:rPr>
              <a:t>(b)</a:t>
            </a:r>
          </a:p>
          <a:p>
            <a:pPr algn="ctr" eaLnBrk="1" hangingPunct="1">
              <a:defRPr/>
            </a:pPr>
            <a:r>
              <a:rPr lang="en-US" sz="1600" b="1" dirty="0">
                <a:latin typeface="+mn-lt"/>
                <a:ea typeface="+mn-ea"/>
                <a:cs typeface="Arial" charset="0"/>
              </a:rPr>
              <a:t>Correcting via a subsidy</a:t>
            </a:r>
          </a:p>
          <a:p>
            <a:pPr algn="ctr" eaLnBrk="1" hangingPunct="1">
              <a:defRPr/>
            </a:pPr>
            <a:r>
              <a:rPr lang="en-US" sz="1600" b="1" dirty="0">
                <a:latin typeface="+mn-lt"/>
                <a:ea typeface="+mn-ea"/>
                <a:cs typeface="Arial" charset="0"/>
              </a:rPr>
              <a:t> to consumers</a:t>
            </a:r>
          </a:p>
        </p:txBody>
      </p:sp>
      <p:grpSp>
        <p:nvGrpSpPr>
          <p:cNvPr id="34" name="Group 77"/>
          <p:cNvGrpSpPr>
            <a:grpSpLocks/>
          </p:cNvGrpSpPr>
          <p:nvPr/>
        </p:nvGrpSpPr>
        <p:grpSpPr bwMode="auto">
          <a:xfrm>
            <a:off x="3114675" y="2209800"/>
            <a:ext cx="2873375" cy="2133600"/>
            <a:chOff x="3081338" y="2209800"/>
            <a:chExt cx="2873375" cy="2133600"/>
          </a:xfrm>
        </p:grpSpPr>
        <p:pic>
          <p:nvPicPr>
            <p:cNvPr id="57416" name="Picture 70" descr="gridlin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81338" y="2209800"/>
              <a:ext cx="28622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417" name="Rectangle 8"/>
            <p:cNvSpPr>
              <a:spLocks noChangeArrowheads="1"/>
            </p:cNvSpPr>
            <p:nvPr/>
          </p:nvSpPr>
          <p:spPr bwMode="auto">
            <a:xfrm>
              <a:off x="3119438" y="2209800"/>
              <a:ext cx="283527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grpSp>
      <p:sp>
        <p:nvSpPr>
          <p:cNvPr id="37" name="Text Box 12"/>
          <p:cNvSpPr txBox="1">
            <a:spLocks noChangeArrowheads="1"/>
          </p:cNvSpPr>
          <p:nvPr/>
        </p:nvSpPr>
        <p:spPr bwMode="auto">
          <a:xfrm>
            <a:off x="2928938" y="41767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0</a:t>
            </a:r>
          </a:p>
        </p:txBody>
      </p:sp>
      <p:sp>
        <p:nvSpPr>
          <p:cNvPr id="38" name="Line 29"/>
          <p:cNvSpPr>
            <a:spLocks noChangeShapeType="1"/>
          </p:cNvSpPr>
          <p:nvPr/>
        </p:nvSpPr>
        <p:spPr bwMode="auto">
          <a:xfrm flipV="1">
            <a:off x="3148013" y="2541588"/>
            <a:ext cx="2359025" cy="109537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 name="Text Box 30"/>
          <p:cNvSpPr txBox="1">
            <a:spLocks noChangeArrowheads="1"/>
          </p:cNvSpPr>
          <p:nvPr/>
        </p:nvSpPr>
        <p:spPr bwMode="auto">
          <a:xfrm>
            <a:off x="5443538" y="2336800"/>
            <a:ext cx="328612"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S</a:t>
            </a:r>
            <a:r>
              <a:rPr lang="en-US" sz="1600" b="1" i="1" baseline="-25000" dirty="0">
                <a:latin typeface="+mn-lt"/>
                <a:ea typeface="+mn-ea"/>
              </a:rPr>
              <a:t>t</a:t>
            </a:r>
          </a:p>
        </p:txBody>
      </p:sp>
      <p:sp>
        <p:nvSpPr>
          <p:cNvPr id="40" name="Line 31"/>
          <p:cNvSpPr>
            <a:spLocks noChangeShapeType="1"/>
          </p:cNvSpPr>
          <p:nvPr/>
        </p:nvSpPr>
        <p:spPr bwMode="auto">
          <a:xfrm>
            <a:off x="3140075" y="2614613"/>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 name="Line 32"/>
          <p:cNvSpPr>
            <a:spLocks noChangeShapeType="1"/>
          </p:cNvSpPr>
          <p:nvPr/>
        </p:nvSpPr>
        <p:spPr bwMode="auto">
          <a:xfrm>
            <a:off x="3148013" y="3100388"/>
            <a:ext cx="2530475" cy="812800"/>
          </a:xfrm>
          <a:prstGeom prst="line">
            <a:avLst/>
          </a:prstGeom>
          <a:noFill/>
          <a:ln w="57150">
            <a:solidFill>
              <a:srgbClr val="008000">
                <a:alpha val="38823"/>
              </a:srgbClr>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 name="Line 35"/>
          <p:cNvSpPr>
            <a:spLocks noChangeShapeType="1"/>
          </p:cNvSpPr>
          <p:nvPr/>
        </p:nvSpPr>
        <p:spPr bwMode="auto">
          <a:xfrm>
            <a:off x="3830638" y="3327400"/>
            <a:ext cx="0" cy="9477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 name="Line 36"/>
          <p:cNvSpPr>
            <a:spLocks noChangeShapeType="1"/>
          </p:cNvSpPr>
          <p:nvPr/>
        </p:nvSpPr>
        <p:spPr bwMode="auto">
          <a:xfrm>
            <a:off x="4460875" y="3011488"/>
            <a:ext cx="0" cy="12636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 name="Oval 33"/>
          <p:cNvSpPr>
            <a:spLocks noChangeArrowheads="1"/>
          </p:cNvSpPr>
          <p:nvPr/>
        </p:nvSpPr>
        <p:spPr bwMode="auto">
          <a:xfrm>
            <a:off x="3765550" y="3246438"/>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45" name="Oval 34"/>
          <p:cNvSpPr>
            <a:spLocks noChangeArrowheads="1"/>
          </p:cNvSpPr>
          <p:nvPr/>
        </p:nvSpPr>
        <p:spPr bwMode="auto">
          <a:xfrm>
            <a:off x="4395788" y="2954338"/>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46" name="AutoShape 38"/>
          <p:cNvSpPr>
            <a:spLocks/>
          </p:cNvSpPr>
          <p:nvPr/>
        </p:nvSpPr>
        <p:spPr bwMode="auto">
          <a:xfrm flipH="1">
            <a:off x="4751388" y="3143250"/>
            <a:ext cx="169862"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7" name="Text Box 44"/>
          <p:cNvSpPr txBox="1">
            <a:spLocks noChangeArrowheads="1"/>
          </p:cNvSpPr>
          <p:nvPr/>
        </p:nvSpPr>
        <p:spPr bwMode="auto">
          <a:xfrm>
            <a:off x="4243388" y="4230688"/>
            <a:ext cx="396875"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r>
              <a:rPr lang="en-US" sz="1600" b="1" i="1" baseline="-25000" dirty="0">
                <a:latin typeface="+mn-lt"/>
                <a:ea typeface="+mn-ea"/>
              </a:rPr>
              <a:t>o</a:t>
            </a:r>
          </a:p>
        </p:txBody>
      </p:sp>
      <p:sp>
        <p:nvSpPr>
          <p:cNvPr id="48" name="Text Box 46"/>
          <p:cNvSpPr txBox="1">
            <a:spLocks noChangeArrowheads="1"/>
          </p:cNvSpPr>
          <p:nvPr/>
        </p:nvSpPr>
        <p:spPr bwMode="auto">
          <a:xfrm>
            <a:off x="3616325" y="4230688"/>
            <a:ext cx="392113"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r>
              <a:rPr lang="en-US" sz="1600" b="1" i="1" baseline="-25000" dirty="0">
                <a:latin typeface="+mn-lt"/>
                <a:ea typeface="+mn-ea"/>
              </a:rPr>
              <a:t>e</a:t>
            </a:r>
          </a:p>
        </p:txBody>
      </p:sp>
      <p:sp>
        <p:nvSpPr>
          <p:cNvPr id="49" name="Text Box 52"/>
          <p:cNvSpPr txBox="1">
            <a:spLocks noChangeArrowheads="1"/>
          </p:cNvSpPr>
          <p:nvPr/>
        </p:nvSpPr>
        <p:spPr bwMode="auto">
          <a:xfrm>
            <a:off x="5651500" y="3732213"/>
            <a:ext cx="314325"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D</a:t>
            </a:r>
          </a:p>
        </p:txBody>
      </p:sp>
      <p:sp>
        <p:nvSpPr>
          <p:cNvPr id="50" name="Text Box 53"/>
          <p:cNvSpPr txBox="1">
            <a:spLocks noChangeArrowheads="1"/>
          </p:cNvSpPr>
          <p:nvPr/>
        </p:nvSpPr>
        <p:spPr bwMode="auto">
          <a:xfrm>
            <a:off x="5648325" y="3262313"/>
            <a:ext cx="376238" cy="3365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D</a:t>
            </a:r>
            <a:r>
              <a:rPr lang="en-US" sz="1600" b="1" i="1" baseline="-25000" dirty="0">
                <a:latin typeface="+mn-lt"/>
                <a:ea typeface="+mn-ea"/>
              </a:rPr>
              <a:t>t</a:t>
            </a:r>
          </a:p>
        </p:txBody>
      </p:sp>
      <p:sp>
        <p:nvSpPr>
          <p:cNvPr id="51" name="Text Box 6"/>
          <p:cNvSpPr txBox="1">
            <a:spLocks noChangeArrowheads="1"/>
          </p:cNvSpPr>
          <p:nvPr/>
        </p:nvSpPr>
        <p:spPr bwMode="auto">
          <a:xfrm>
            <a:off x="6437313" y="4732338"/>
            <a:ext cx="2244725" cy="8302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600" b="1" dirty="0">
                <a:latin typeface="+mn-lt"/>
                <a:ea typeface="+mn-ea"/>
                <a:cs typeface="Arial" charset="0"/>
              </a:rPr>
              <a:t>(c)</a:t>
            </a:r>
          </a:p>
          <a:p>
            <a:pPr algn="ctr" eaLnBrk="1" hangingPunct="1">
              <a:defRPr/>
            </a:pPr>
            <a:r>
              <a:rPr lang="en-US" sz="1600" b="1" dirty="0">
                <a:latin typeface="+mn-lt"/>
                <a:ea typeface="+mn-ea"/>
                <a:cs typeface="Arial" charset="0"/>
              </a:rPr>
              <a:t>Correcting via a subsidy </a:t>
            </a:r>
          </a:p>
          <a:p>
            <a:pPr algn="ctr" eaLnBrk="1" hangingPunct="1">
              <a:defRPr/>
            </a:pPr>
            <a:r>
              <a:rPr lang="en-US" sz="1600" b="1" dirty="0">
                <a:latin typeface="+mn-lt"/>
                <a:ea typeface="+mn-ea"/>
                <a:cs typeface="Arial" charset="0"/>
              </a:rPr>
              <a:t>to producers</a:t>
            </a:r>
          </a:p>
        </p:txBody>
      </p:sp>
      <p:grpSp>
        <p:nvGrpSpPr>
          <p:cNvPr id="52" name="Group 78"/>
          <p:cNvGrpSpPr>
            <a:grpSpLocks/>
          </p:cNvGrpSpPr>
          <p:nvPr/>
        </p:nvGrpSpPr>
        <p:grpSpPr bwMode="auto">
          <a:xfrm>
            <a:off x="6124575" y="2209800"/>
            <a:ext cx="2867025" cy="2133600"/>
            <a:chOff x="6091238" y="2209800"/>
            <a:chExt cx="2867025" cy="2133600"/>
          </a:xfrm>
        </p:grpSpPr>
        <p:pic>
          <p:nvPicPr>
            <p:cNvPr id="57414" name="Picture 71" descr="gridlin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209800"/>
              <a:ext cx="28622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415" name="Rectangle 8"/>
            <p:cNvSpPr>
              <a:spLocks noChangeArrowheads="1"/>
            </p:cNvSpPr>
            <p:nvPr/>
          </p:nvSpPr>
          <p:spPr bwMode="auto">
            <a:xfrm>
              <a:off x="6091238" y="2209800"/>
              <a:ext cx="283527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grpSp>
      <p:sp>
        <p:nvSpPr>
          <p:cNvPr id="55" name="Text Box 12"/>
          <p:cNvSpPr txBox="1">
            <a:spLocks noChangeArrowheads="1"/>
          </p:cNvSpPr>
          <p:nvPr/>
        </p:nvSpPr>
        <p:spPr bwMode="auto">
          <a:xfrm>
            <a:off x="5900738" y="41767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0</a:t>
            </a:r>
          </a:p>
        </p:txBody>
      </p:sp>
      <p:sp>
        <p:nvSpPr>
          <p:cNvPr id="56" name="Line 29"/>
          <p:cNvSpPr>
            <a:spLocks noChangeShapeType="1"/>
          </p:cNvSpPr>
          <p:nvPr/>
        </p:nvSpPr>
        <p:spPr bwMode="auto">
          <a:xfrm flipV="1">
            <a:off x="6129338" y="2790825"/>
            <a:ext cx="2359025" cy="109537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7" name="Text Box 30"/>
          <p:cNvSpPr txBox="1">
            <a:spLocks noChangeArrowheads="1"/>
          </p:cNvSpPr>
          <p:nvPr/>
        </p:nvSpPr>
        <p:spPr bwMode="auto">
          <a:xfrm>
            <a:off x="8415338" y="2590800"/>
            <a:ext cx="376237"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S'</a:t>
            </a:r>
            <a:r>
              <a:rPr lang="en-US" sz="1600" b="1" i="1" baseline="-25000" dirty="0">
                <a:latin typeface="+mn-lt"/>
                <a:ea typeface="+mn-ea"/>
              </a:rPr>
              <a:t>t</a:t>
            </a:r>
          </a:p>
        </p:txBody>
      </p:sp>
      <p:sp>
        <p:nvSpPr>
          <p:cNvPr id="58" name="Line 32"/>
          <p:cNvSpPr>
            <a:spLocks noChangeShapeType="1"/>
          </p:cNvSpPr>
          <p:nvPr/>
        </p:nvSpPr>
        <p:spPr bwMode="auto">
          <a:xfrm>
            <a:off x="6129338" y="2971800"/>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9" name="Line 35"/>
          <p:cNvSpPr>
            <a:spLocks noChangeShapeType="1"/>
          </p:cNvSpPr>
          <p:nvPr/>
        </p:nvSpPr>
        <p:spPr bwMode="auto">
          <a:xfrm>
            <a:off x="6510338" y="3200400"/>
            <a:ext cx="0" cy="1096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0" name="Line 36"/>
          <p:cNvSpPr>
            <a:spLocks noChangeShapeType="1"/>
          </p:cNvSpPr>
          <p:nvPr/>
        </p:nvSpPr>
        <p:spPr bwMode="auto">
          <a:xfrm>
            <a:off x="7348538" y="3352800"/>
            <a:ext cx="0" cy="914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 name="Oval 34"/>
          <p:cNvSpPr>
            <a:spLocks noChangeArrowheads="1"/>
          </p:cNvSpPr>
          <p:nvPr/>
        </p:nvSpPr>
        <p:spPr bwMode="auto">
          <a:xfrm>
            <a:off x="7272338" y="3292475"/>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62" name="AutoShape 38"/>
          <p:cNvSpPr>
            <a:spLocks/>
          </p:cNvSpPr>
          <p:nvPr/>
        </p:nvSpPr>
        <p:spPr bwMode="auto">
          <a:xfrm flipH="1">
            <a:off x="6188075" y="3276600"/>
            <a:ext cx="169863"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63" name="Text Box 44"/>
          <p:cNvSpPr txBox="1">
            <a:spLocks noChangeArrowheads="1"/>
          </p:cNvSpPr>
          <p:nvPr/>
        </p:nvSpPr>
        <p:spPr bwMode="auto">
          <a:xfrm>
            <a:off x="7148513" y="4311650"/>
            <a:ext cx="396875"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r>
              <a:rPr lang="en-US" sz="1600" b="1" i="1" baseline="-25000" dirty="0">
                <a:latin typeface="+mn-lt"/>
                <a:ea typeface="+mn-ea"/>
              </a:rPr>
              <a:t>o</a:t>
            </a:r>
          </a:p>
        </p:txBody>
      </p:sp>
      <p:sp>
        <p:nvSpPr>
          <p:cNvPr id="64" name="Text Box 46"/>
          <p:cNvSpPr txBox="1">
            <a:spLocks noChangeArrowheads="1"/>
          </p:cNvSpPr>
          <p:nvPr/>
        </p:nvSpPr>
        <p:spPr bwMode="auto">
          <a:xfrm>
            <a:off x="6281738" y="4311650"/>
            <a:ext cx="392112"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Q</a:t>
            </a:r>
            <a:r>
              <a:rPr lang="en-US" sz="1600" b="1" i="1" baseline="-25000" dirty="0">
                <a:latin typeface="+mn-lt"/>
                <a:ea typeface="+mn-ea"/>
              </a:rPr>
              <a:t>e</a:t>
            </a:r>
          </a:p>
        </p:txBody>
      </p:sp>
      <p:sp>
        <p:nvSpPr>
          <p:cNvPr id="65" name="Text Box 52"/>
          <p:cNvSpPr txBox="1">
            <a:spLocks noChangeArrowheads="1"/>
          </p:cNvSpPr>
          <p:nvPr/>
        </p:nvSpPr>
        <p:spPr bwMode="auto">
          <a:xfrm>
            <a:off x="8601075" y="3657600"/>
            <a:ext cx="314325"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D</a:t>
            </a:r>
          </a:p>
        </p:txBody>
      </p:sp>
      <p:sp>
        <p:nvSpPr>
          <p:cNvPr id="66" name="TextBox 116"/>
          <p:cNvSpPr txBox="1">
            <a:spLocks noChangeArrowheads="1"/>
          </p:cNvSpPr>
          <p:nvPr/>
        </p:nvSpPr>
        <p:spPr bwMode="auto">
          <a:xfrm>
            <a:off x="4833938" y="3349625"/>
            <a:ext cx="1006475" cy="307975"/>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400" b="1" dirty="0">
                <a:latin typeface="+mn-lt"/>
                <a:ea typeface="+mn-ea"/>
                <a:cs typeface="Arial" charset="0"/>
              </a:rPr>
              <a:t>Subsidy</a:t>
            </a:r>
          </a:p>
        </p:txBody>
      </p:sp>
      <p:sp>
        <p:nvSpPr>
          <p:cNvPr id="67" name="Line 29"/>
          <p:cNvSpPr>
            <a:spLocks noChangeAspect="1" noChangeShapeType="1"/>
          </p:cNvSpPr>
          <p:nvPr/>
        </p:nvSpPr>
        <p:spPr bwMode="auto">
          <a:xfrm flipV="1">
            <a:off x="6129338" y="2362200"/>
            <a:ext cx="1968500" cy="914400"/>
          </a:xfrm>
          <a:prstGeom prst="line">
            <a:avLst/>
          </a:prstGeom>
          <a:noFill/>
          <a:ln w="57150">
            <a:solidFill>
              <a:srgbClr val="990033">
                <a:alpha val="38823"/>
              </a:srgbClr>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8" name="Text Box 30"/>
          <p:cNvSpPr txBox="1">
            <a:spLocks noChangeArrowheads="1"/>
          </p:cNvSpPr>
          <p:nvPr/>
        </p:nvSpPr>
        <p:spPr bwMode="auto">
          <a:xfrm>
            <a:off x="8034338" y="2178050"/>
            <a:ext cx="328612"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i="1" dirty="0">
                <a:latin typeface="+mn-lt"/>
                <a:ea typeface="+mn-ea"/>
              </a:rPr>
              <a:t>S</a:t>
            </a:r>
            <a:r>
              <a:rPr lang="en-US" sz="1600" b="1" i="1" baseline="-25000" dirty="0">
                <a:latin typeface="+mn-lt"/>
                <a:ea typeface="+mn-ea"/>
              </a:rPr>
              <a:t>t</a:t>
            </a:r>
          </a:p>
        </p:txBody>
      </p:sp>
      <p:sp>
        <p:nvSpPr>
          <p:cNvPr id="69" name="AutoShape 38"/>
          <p:cNvSpPr>
            <a:spLocks/>
          </p:cNvSpPr>
          <p:nvPr/>
        </p:nvSpPr>
        <p:spPr bwMode="auto">
          <a:xfrm flipH="1">
            <a:off x="7859713" y="2519363"/>
            <a:ext cx="169862" cy="452437"/>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70" name="TextBox 120"/>
          <p:cNvSpPr txBox="1">
            <a:spLocks noChangeArrowheads="1"/>
          </p:cNvSpPr>
          <p:nvPr/>
        </p:nvSpPr>
        <p:spPr bwMode="auto">
          <a:xfrm>
            <a:off x="7958138" y="2435225"/>
            <a:ext cx="1006475" cy="307975"/>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400" b="1" dirty="0">
                <a:latin typeface="+mn-lt"/>
                <a:ea typeface="+mn-ea"/>
                <a:cs typeface="Arial" charset="0"/>
              </a:rPr>
              <a:t>Subsidy</a:t>
            </a:r>
          </a:p>
        </p:txBody>
      </p:sp>
      <p:sp>
        <p:nvSpPr>
          <p:cNvPr id="71" name="TextBox 121"/>
          <p:cNvSpPr txBox="1">
            <a:spLocks noChangeArrowheads="1"/>
          </p:cNvSpPr>
          <p:nvPr/>
        </p:nvSpPr>
        <p:spPr bwMode="auto">
          <a:xfrm>
            <a:off x="6281738" y="3349625"/>
            <a:ext cx="381000" cy="307975"/>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400" b="1" dirty="0">
                <a:latin typeface="+mn-lt"/>
                <a:ea typeface="+mn-ea"/>
              </a:rPr>
              <a:t>U</a:t>
            </a:r>
          </a:p>
        </p:txBody>
      </p:sp>
      <p:sp>
        <p:nvSpPr>
          <p:cNvPr id="72" name="Oval 33"/>
          <p:cNvSpPr>
            <a:spLocks noChangeArrowheads="1"/>
          </p:cNvSpPr>
          <p:nvPr/>
        </p:nvSpPr>
        <p:spPr bwMode="auto">
          <a:xfrm>
            <a:off x="6450013" y="3048000"/>
            <a:ext cx="136525" cy="136525"/>
          </a:xfrm>
          <a:prstGeom prst="ellipse">
            <a:avLst/>
          </a:prstGeom>
          <a:solidFill>
            <a:schemeClr val="bg1"/>
          </a:solidFill>
          <a:ln w="19050">
            <a:solidFill>
              <a:srgbClr val="000000"/>
            </a:solidFill>
            <a:round/>
            <a:headEnd/>
            <a:tailEnd/>
          </a:ln>
          <a:effectLst>
            <a:outerShdw blurRad="63500" dist="20000" dir="5400000" rotWithShape="0">
              <a:srgbClr val="000000">
                <a:alpha val="37999"/>
              </a:srgbClr>
            </a:outerShdw>
          </a:effectLst>
        </p:spPr>
        <p:txBody>
          <a:bodyPr wrap="none" anchor="ctr"/>
          <a:lstStyle/>
          <a:p>
            <a:pPr eaLnBrk="1" hangingPunct="1">
              <a:defRPr/>
            </a:pPr>
            <a:endParaRPr lang="en-US" dirty="0">
              <a:solidFill>
                <a:srgbClr val="000000"/>
              </a:solidFill>
              <a:latin typeface="Arial" charset="0"/>
              <a:ea typeface="ＭＳ Ｐゴシック" charset="0"/>
              <a:cs typeface="Arial" charset="0"/>
            </a:endParaRPr>
          </a:p>
        </p:txBody>
      </p:sp>
      <p:sp>
        <p:nvSpPr>
          <p:cNvPr id="73" name="Right Arrow 72"/>
          <p:cNvSpPr>
            <a:spLocks noChangeArrowheads="1"/>
          </p:cNvSpPr>
          <p:nvPr/>
        </p:nvSpPr>
        <p:spPr bwMode="auto">
          <a:xfrm rot="10835470" flipH="1">
            <a:off x="6662738" y="4572000"/>
            <a:ext cx="457200" cy="304800"/>
          </a:xfrm>
          <a:prstGeom prst="rightArrow">
            <a:avLst>
              <a:gd name="adj1" fmla="val 50000"/>
              <a:gd name="adj2" fmla="val 50000"/>
            </a:avLst>
          </a:prstGeom>
          <a:solidFill>
            <a:srgbClr val="A50021"/>
          </a:solidFill>
          <a:ln>
            <a:noFill/>
          </a:ln>
          <a:extLst>
            <a:ext uri="{91240B29-F687-4f45-9708-019B960494DF}"/>
          </a:extLst>
        </p:spPr>
        <p:txBody>
          <a:bodyPr rot="10800000" anchor="ctr"/>
          <a:lstStyle/>
          <a:p>
            <a:pPr algn="ctr" eaLnBrk="1" hangingPunct="1">
              <a:defRPr/>
            </a:pPr>
            <a:endParaRPr lang="en-US" dirty="0">
              <a:solidFill>
                <a:schemeClr val="lt1"/>
              </a:solidFill>
              <a:latin typeface="+mn-lt"/>
              <a:ea typeface="+mn-ea"/>
              <a:cs typeface="Arial" charset="0"/>
            </a:endParaRPr>
          </a:p>
        </p:txBody>
      </p:sp>
      <p:sp>
        <p:nvSpPr>
          <p:cNvPr id="74" name="Right Arrow 95"/>
          <p:cNvSpPr>
            <a:spLocks noChangeArrowheads="1"/>
          </p:cNvSpPr>
          <p:nvPr/>
        </p:nvSpPr>
        <p:spPr bwMode="auto">
          <a:xfrm rot="10835470" flipH="1">
            <a:off x="7272338" y="2743200"/>
            <a:ext cx="457200" cy="304800"/>
          </a:xfrm>
          <a:prstGeom prst="rightArrow">
            <a:avLst>
              <a:gd name="adj1" fmla="val 50000"/>
              <a:gd name="adj2" fmla="val 50000"/>
            </a:avLst>
          </a:prstGeom>
          <a:solidFill>
            <a:srgbClr val="A50021"/>
          </a:solidFill>
          <a:ln>
            <a:noFill/>
          </a:ln>
          <a:extLst>
            <a:ext uri="{91240B29-F687-4f45-9708-019B960494DF}"/>
          </a:extLst>
        </p:spPr>
        <p:txBody>
          <a:bodyPr rot="10800000" anchor="ctr"/>
          <a:lstStyle/>
          <a:p>
            <a:pPr algn="ctr" eaLnBrk="1" hangingPunct="1">
              <a:defRPr/>
            </a:pPr>
            <a:endParaRPr lang="en-US" dirty="0">
              <a:solidFill>
                <a:schemeClr val="lt1"/>
              </a:solidFill>
              <a:latin typeface="+mn-lt"/>
              <a:ea typeface="+mn-ea"/>
              <a:cs typeface="Arial" charset="0"/>
            </a:endParaRPr>
          </a:p>
        </p:txBody>
      </p:sp>
      <p:sp>
        <p:nvSpPr>
          <p:cNvPr id="75" name="Right Arrow 95"/>
          <p:cNvSpPr>
            <a:spLocks noChangeArrowheads="1"/>
          </p:cNvSpPr>
          <p:nvPr/>
        </p:nvSpPr>
        <p:spPr bwMode="auto">
          <a:xfrm rot="10835470" flipH="1">
            <a:off x="3919538" y="4495800"/>
            <a:ext cx="457200" cy="304800"/>
          </a:xfrm>
          <a:prstGeom prst="rightArrow">
            <a:avLst>
              <a:gd name="adj1" fmla="val 50000"/>
              <a:gd name="adj2" fmla="val 50000"/>
            </a:avLst>
          </a:prstGeom>
          <a:solidFill>
            <a:srgbClr val="008000"/>
          </a:solidFill>
          <a:ln>
            <a:noFill/>
          </a:ln>
          <a:extLst>
            <a:ext uri="{91240B29-F687-4f45-9708-019B960494DF}"/>
          </a:extLst>
        </p:spPr>
        <p:txBody>
          <a:bodyPr rot="10800000" anchor="ctr"/>
          <a:lstStyle/>
          <a:p>
            <a:pPr algn="ctr" eaLnBrk="1" hangingPunct="1">
              <a:defRPr/>
            </a:pPr>
            <a:endParaRPr lang="en-US" dirty="0">
              <a:solidFill>
                <a:schemeClr val="lt1"/>
              </a:solidFill>
              <a:latin typeface="+mn-lt"/>
              <a:ea typeface="+mn-ea"/>
              <a:cs typeface="Arial" charset="0"/>
            </a:endParaRPr>
          </a:p>
        </p:txBody>
      </p:sp>
      <p:sp>
        <p:nvSpPr>
          <p:cNvPr id="76" name="Right Arrow 95"/>
          <p:cNvSpPr>
            <a:spLocks noChangeArrowheads="1"/>
          </p:cNvSpPr>
          <p:nvPr/>
        </p:nvSpPr>
        <p:spPr bwMode="auto">
          <a:xfrm rot="10835470" flipH="1">
            <a:off x="3384550" y="2895600"/>
            <a:ext cx="381000" cy="228600"/>
          </a:xfrm>
          <a:prstGeom prst="rightArrow">
            <a:avLst>
              <a:gd name="adj1" fmla="val 50000"/>
              <a:gd name="adj2" fmla="val 55556"/>
            </a:avLst>
          </a:prstGeom>
          <a:solidFill>
            <a:srgbClr val="008000"/>
          </a:solidFill>
          <a:ln>
            <a:noFill/>
          </a:ln>
          <a:extLst>
            <a:ext uri="{91240B29-F687-4f45-9708-019B960494DF}"/>
          </a:extLst>
        </p:spPr>
        <p:txBody>
          <a:bodyPr rot="10800000" anchor="ctr"/>
          <a:lstStyle/>
          <a:p>
            <a:pPr algn="ctr" eaLnBrk="1" hangingPunct="1">
              <a:defRPr/>
            </a:pPr>
            <a:endParaRPr lang="en-US" dirty="0">
              <a:solidFill>
                <a:schemeClr val="lt1"/>
              </a:solidFill>
              <a:latin typeface="+mn-lt"/>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1000"/>
                                        <p:tgtEl>
                                          <p:spTgt spid="11"/>
                                        </p:tgtEl>
                                      </p:cBhvr>
                                    </p:animEffect>
                                  </p:childTnLst>
                                </p:cTn>
                              </p:par>
                            </p:childTnLst>
                          </p:cTn>
                        </p:par>
                        <p:par>
                          <p:cTn id="8" fill="hold" nodeType="afterGroup">
                            <p:stCondLst>
                              <p:cond delay="1000"/>
                            </p:stCondLst>
                            <p:childTnLst>
                              <p:par>
                                <p:cTn id="9" presetID="2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1000"/>
                                        <p:tgtEl>
                                          <p:spTgt spid="14"/>
                                        </p:tgtEl>
                                      </p:cBhvr>
                                    </p:animEffect>
                                  </p:childTnLst>
                                </p:cTn>
                              </p:par>
                            </p:childTnLst>
                          </p:cTn>
                        </p:par>
                        <p:par>
                          <p:cTn id="19" fill="hold" nodeType="afterGroup">
                            <p:stCondLst>
                              <p:cond delay="2500"/>
                            </p:stCondLst>
                            <p:childTnLst>
                              <p:par>
                                <p:cTn id="20" presetID="22" presetClass="entr" presetSubtype="8"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1000"/>
                                        <p:tgtEl>
                                          <p:spTgt spid="8"/>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23" presetClass="entr" presetSubtype="16"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1000" fill="hold"/>
                                        <p:tgtEl>
                                          <p:spTgt spid="18"/>
                                        </p:tgtEl>
                                        <p:attrNameLst>
                                          <p:attrName>ppt_w</p:attrName>
                                        </p:attrNameLst>
                                      </p:cBhvr>
                                      <p:tavLst>
                                        <p:tav tm="0">
                                          <p:val>
                                            <p:fltVal val="0"/>
                                          </p:val>
                                        </p:tav>
                                        <p:tav tm="100000">
                                          <p:val>
                                            <p:strVal val="#ppt_w"/>
                                          </p:val>
                                        </p:tav>
                                      </p:tavLst>
                                    </p:anim>
                                    <p:anim calcmode="lin" valueType="num">
                                      <p:cBhvr>
                                        <p:cTn id="30" dur="1000" fill="hold"/>
                                        <p:tgtEl>
                                          <p:spTgt spid="18"/>
                                        </p:tgtEl>
                                        <p:attrNameLst>
                                          <p:attrName>ppt_h</p:attrName>
                                        </p:attrNameLst>
                                      </p:cBhvr>
                                      <p:tavLst>
                                        <p:tav tm="0">
                                          <p:val>
                                            <p:fltVal val="0"/>
                                          </p:val>
                                        </p:tav>
                                        <p:tav tm="100000">
                                          <p:val>
                                            <p:strVal val="#ppt_h"/>
                                          </p:val>
                                        </p:tav>
                                      </p:tavLst>
                                    </p:anim>
                                  </p:childTnLst>
                                </p:cTn>
                              </p:par>
                            </p:childTnLst>
                          </p:cTn>
                        </p:par>
                        <p:par>
                          <p:cTn id="31" fill="hold" nodeType="afterGroup">
                            <p:stCondLst>
                              <p:cond delay="3500"/>
                            </p:stCondLst>
                            <p:childTnLst>
                              <p:par>
                                <p:cTn id="32" presetID="22" presetClass="entr" presetSubtype="1"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up)">
                                      <p:cBhvr>
                                        <p:cTn id="34" dur="1000"/>
                                        <p:tgtEl>
                                          <p:spTgt spid="15"/>
                                        </p:tgtEl>
                                      </p:cBhvr>
                                    </p:animEffect>
                                  </p:childTnLst>
                                </p:cTn>
                              </p:par>
                            </p:childTnLst>
                          </p:cTn>
                        </p:par>
                        <p:par>
                          <p:cTn id="35" fill="hold" nodeType="afterGroup">
                            <p:stCondLst>
                              <p:cond delay="4500"/>
                            </p:stCondLst>
                            <p:childTnLst>
                              <p:par>
                                <p:cTn id="36" presetID="1"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childTnLst>
                          </p:cTn>
                        </p:par>
                        <p:par>
                          <p:cTn id="38" fill="hold" nodeType="afterGroup">
                            <p:stCondLst>
                              <p:cond delay="4500"/>
                            </p:stCondLst>
                            <p:childTnLst>
                              <p:par>
                                <p:cTn id="39" presetID="1" presetClass="entr" presetSubtype="0"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par>
                          <p:cTn id="41" fill="hold" nodeType="afterGroup">
                            <p:stCondLst>
                              <p:cond delay="4500"/>
                            </p:stCondLst>
                            <p:childTnLst>
                              <p:par>
                                <p:cTn id="42" presetID="2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1000"/>
                                        <p:tgtEl>
                                          <p:spTgt spid="19"/>
                                        </p:tgtEl>
                                      </p:cBhvr>
                                    </p:animEffect>
                                  </p:childTnLst>
                                </p:cTn>
                              </p:par>
                            </p:childTnLst>
                          </p:cTn>
                        </p:par>
                        <p:par>
                          <p:cTn id="45" fill="hold" nodeType="afterGroup">
                            <p:stCondLst>
                              <p:cond delay="5500"/>
                            </p:stCondLst>
                            <p:childTnLst>
                              <p:par>
                                <p:cTn id="46" presetID="22" presetClass="entr" presetSubtype="8" fill="hold"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1000"/>
                                        <p:tgtEl>
                                          <p:spTgt spid="24"/>
                                        </p:tgtEl>
                                      </p:cBhvr>
                                    </p:animEffect>
                                  </p:childTnLst>
                                </p:cTn>
                              </p:par>
                            </p:childTnLst>
                          </p:cTn>
                        </p:par>
                        <p:par>
                          <p:cTn id="49" fill="hold" nodeType="afterGroup">
                            <p:stCondLst>
                              <p:cond delay="6500"/>
                            </p:stCondLst>
                            <p:childTnLst>
                              <p:par>
                                <p:cTn id="50" presetID="1" presetClass="entr" presetSubtype="0" fill="hold" grpId="0" nodeType="after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childTnLst>
                          </p:cTn>
                        </p:par>
                        <p:par>
                          <p:cTn id="52" fill="hold" nodeType="afterGroup">
                            <p:stCondLst>
                              <p:cond delay="6500"/>
                            </p:stCondLst>
                            <p:childTnLst>
                              <p:par>
                                <p:cTn id="53" presetID="23" presetClass="entr" presetSubtype="16" fill="hold" grpId="0" nodeType="after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childTnLst>
                                </p:cTn>
                              </p:par>
                            </p:childTnLst>
                          </p:cTn>
                        </p:par>
                        <p:par>
                          <p:cTn id="57" fill="hold" nodeType="afterGroup">
                            <p:stCondLst>
                              <p:cond delay="7000"/>
                            </p:stCondLst>
                            <p:childTnLst>
                              <p:par>
                                <p:cTn id="58" presetID="22" presetClass="entr" presetSubtype="8" fill="hold" nodeType="after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wipe(left)">
                                      <p:cBhvr>
                                        <p:cTn id="60" dur="1000"/>
                                        <p:tgtEl>
                                          <p:spTgt spid="9"/>
                                        </p:tgtEl>
                                      </p:cBhvr>
                                    </p:animEffect>
                                  </p:childTnLst>
                                </p:cTn>
                              </p:par>
                            </p:childTnLst>
                          </p:cTn>
                        </p:par>
                        <p:par>
                          <p:cTn id="61" fill="hold" nodeType="afterGroup">
                            <p:stCondLst>
                              <p:cond delay="8000"/>
                            </p:stCondLst>
                            <p:childTnLst>
                              <p:par>
                                <p:cTn id="62" presetID="22" presetClass="entr" presetSubtype="1" fill="hold"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wipe(up)">
                                      <p:cBhvr>
                                        <p:cTn id="64" dur="1000"/>
                                        <p:tgtEl>
                                          <p:spTgt spid="16"/>
                                        </p:tgtEl>
                                      </p:cBhvr>
                                    </p:animEffect>
                                  </p:childTnLst>
                                </p:cTn>
                              </p:par>
                            </p:childTnLst>
                          </p:cTn>
                        </p:par>
                        <p:par>
                          <p:cTn id="65" fill="hold" nodeType="afterGroup">
                            <p:stCondLst>
                              <p:cond delay="9000"/>
                            </p:stCondLst>
                            <p:childTnLst>
                              <p:par>
                                <p:cTn id="66" presetID="1" presetClass="entr" presetSubtype="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childTnLst>
                                </p:cTn>
                              </p:par>
                            </p:childTnLst>
                          </p:cTn>
                        </p:par>
                        <p:par>
                          <p:cTn id="68" fill="hold" nodeType="afterGroup">
                            <p:stCondLst>
                              <p:cond delay="9000"/>
                            </p:stCondLst>
                            <p:childTnLst>
                              <p:par>
                                <p:cTn id="69" presetID="22" presetClass="entr" presetSubtype="1"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wipe(up)">
                                      <p:cBhvr>
                                        <p:cTn id="71" dur="1000"/>
                                        <p:tgtEl>
                                          <p:spTgt spid="17"/>
                                        </p:tgtEl>
                                      </p:cBhvr>
                                    </p:animEffect>
                                  </p:childTnLst>
                                </p:cTn>
                              </p:par>
                            </p:childTnLst>
                          </p:cTn>
                        </p:par>
                        <p:par>
                          <p:cTn id="72" fill="hold" nodeType="afterGroup">
                            <p:stCondLst>
                              <p:cond delay="10000"/>
                            </p:stCondLst>
                            <p:childTnLst>
                              <p:par>
                                <p:cTn id="73" presetID="22" presetClass="entr" presetSubtype="8" fill="hold" nodeType="after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left)">
                                      <p:cBhvr>
                                        <p:cTn id="75" dur="1000"/>
                                        <p:tgtEl>
                                          <p:spTgt spid="22"/>
                                        </p:tgtEl>
                                      </p:cBhvr>
                                    </p:animEffect>
                                  </p:childTnLst>
                                </p:cTn>
                              </p:par>
                            </p:childTnLst>
                          </p:cTn>
                        </p:par>
                        <p:par>
                          <p:cTn id="76" fill="hold" nodeType="afterGroup">
                            <p:stCondLst>
                              <p:cond delay="11000"/>
                            </p:stCondLst>
                            <p:childTnLst>
                              <p:par>
                                <p:cTn id="77" presetID="22" presetClass="entr" presetSubtype="8"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wipe(left)">
                                      <p:cBhvr>
                                        <p:cTn id="79" dur="1000"/>
                                        <p:tgtEl>
                                          <p:spTgt spid="21"/>
                                        </p:tgtEl>
                                      </p:cBhvr>
                                    </p:animEffect>
                                  </p:childTnLst>
                                </p:cTn>
                              </p:par>
                            </p:childTnLst>
                          </p:cTn>
                        </p:par>
                        <p:par>
                          <p:cTn id="80" fill="hold" nodeType="afterGroup">
                            <p:stCondLst>
                              <p:cond delay="12000"/>
                            </p:stCondLst>
                            <p:childTnLst>
                              <p:par>
                                <p:cTn id="81" presetID="23" presetClass="entr" presetSubtype="16"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p:cTn id="83" dur="1000" fill="hold"/>
                                        <p:tgtEl>
                                          <p:spTgt spid="32"/>
                                        </p:tgtEl>
                                        <p:attrNameLst>
                                          <p:attrName>ppt_w</p:attrName>
                                        </p:attrNameLst>
                                      </p:cBhvr>
                                      <p:tavLst>
                                        <p:tav tm="0">
                                          <p:val>
                                            <p:fltVal val="0"/>
                                          </p:val>
                                        </p:tav>
                                        <p:tav tm="100000">
                                          <p:val>
                                            <p:strVal val="#ppt_w"/>
                                          </p:val>
                                        </p:tav>
                                      </p:tavLst>
                                    </p:anim>
                                    <p:anim calcmode="lin" valueType="num">
                                      <p:cBhvr>
                                        <p:cTn id="84" dur="1000" fill="hold"/>
                                        <p:tgtEl>
                                          <p:spTgt spid="32"/>
                                        </p:tgtEl>
                                        <p:attrNameLst>
                                          <p:attrName>ppt_h</p:attrName>
                                        </p:attrNameLst>
                                      </p:cBhvr>
                                      <p:tavLst>
                                        <p:tav tm="0">
                                          <p:val>
                                            <p:fltVal val="0"/>
                                          </p:val>
                                        </p:tav>
                                        <p:tav tm="100000">
                                          <p:val>
                                            <p:strVal val="#ppt_h"/>
                                          </p:val>
                                        </p:tav>
                                      </p:tavLst>
                                    </p:anim>
                                  </p:childTnLst>
                                </p:cTn>
                              </p:par>
                            </p:childTnLst>
                          </p:cTn>
                        </p:par>
                        <p:par>
                          <p:cTn id="85" fill="hold" nodeType="afterGroup">
                            <p:stCondLst>
                              <p:cond delay="13000"/>
                            </p:stCondLst>
                            <p:childTnLst>
                              <p:par>
                                <p:cTn id="86" presetID="3" presetClass="entr" presetSubtype="10" fill="hold" grpId="0" nodeType="after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blinds(horizontal)">
                                      <p:cBhvr>
                                        <p:cTn id="88" dur="500"/>
                                        <p:tgtEl>
                                          <p:spTgt spid="31"/>
                                        </p:tgtEl>
                                      </p:cBhvr>
                                    </p:animEffect>
                                  </p:childTnLst>
                                </p:cTn>
                              </p:par>
                            </p:childTnLst>
                          </p:cTn>
                        </p:par>
                        <p:par>
                          <p:cTn id="89" fill="hold" nodeType="afterGroup">
                            <p:stCondLst>
                              <p:cond delay="13500"/>
                            </p:stCondLst>
                            <p:childTnLst>
                              <p:par>
                                <p:cTn id="90" presetID="3" presetClass="entr" presetSubtype="10"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blinds(horizontal)">
                                      <p:cBhvr>
                                        <p:cTn id="92" dur="500"/>
                                        <p:tgtEl>
                                          <p:spTgt spid="30"/>
                                        </p:tgtEl>
                                      </p:cBhvr>
                                    </p:animEffect>
                                  </p:childTnLst>
                                </p:cTn>
                              </p:par>
                            </p:childTnLst>
                          </p:cTn>
                        </p:par>
                        <p:par>
                          <p:cTn id="93" fill="hold" nodeType="afterGroup">
                            <p:stCondLst>
                              <p:cond delay="14000"/>
                            </p:stCondLst>
                            <p:childTnLst>
                              <p:par>
                                <p:cTn id="94" presetID="3" presetClass="entr" presetSubtype="10" fill="hold" grpId="0" nodeType="after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blinds(horizontal)">
                                      <p:cBhvr>
                                        <p:cTn id="96" dur="500"/>
                                        <p:tgtEl>
                                          <p:spTgt spid="29"/>
                                        </p:tgtEl>
                                      </p:cBhvr>
                                    </p:animEffect>
                                  </p:childTnLst>
                                </p:cTn>
                              </p:par>
                            </p:childTnLst>
                          </p:cTn>
                        </p:par>
                        <p:par>
                          <p:cTn id="97" fill="hold" nodeType="afterGroup">
                            <p:stCondLst>
                              <p:cond delay="14500"/>
                            </p:stCondLst>
                            <p:childTnLst>
                              <p:par>
                                <p:cTn id="98" presetID="3" presetClass="entr" presetSubtype="10" fill="hold" grpId="0"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blinds(horizontal)">
                                      <p:cBhvr>
                                        <p:cTn id="100" dur="500"/>
                                        <p:tgtEl>
                                          <p:spTgt spid="10"/>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wipe(up)">
                                      <p:cBhvr>
                                        <p:cTn id="103" dur="1000"/>
                                        <p:tgtEl>
                                          <p:spTgt spid="33"/>
                                        </p:tgtEl>
                                      </p:cBhvr>
                                    </p:animEffect>
                                  </p:childTnLst>
                                </p:cTn>
                              </p:par>
                              <p:par>
                                <p:cTn id="104" presetID="23" presetClass="entr" presetSubtype="16" fill="hold" nodeType="withEffect">
                                  <p:stCondLst>
                                    <p:cond delay="0"/>
                                  </p:stCondLst>
                                  <p:childTnLst>
                                    <p:set>
                                      <p:cBhvr>
                                        <p:cTn id="105" dur="1" fill="hold">
                                          <p:stCondLst>
                                            <p:cond delay="0"/>
                                          </p:stCondLst>
                                        </p:cTn>
                                        <p:tgtEl>
                                          <p:spTgt spid="34"/>
                                        </p:tgtEl>
                                        <p:attrNameLst>
                                          <p:attrName>style.visibility</p:attrName>
                                        </p:attrNameLst>
                                      </p:cBhvr>
                                      <p:to>
                                        <p:strVal val="visible"/>
                                      </p:to>
                                    </p:set>
                                    <p:anim calcmode="lin" valueType="num">
                                      <p:cBhvr>
                                        <p:cTn id="106" dur="500" fill="hold"/>
                                        <p:tgtEl>
                                          <p:spTgt spid="34"/>
                                        </p:tgtEl>
                                        <p:attrNameLst>
                                          <p:attrName>ppt_w</p:attrName>
                                        </p:attrNameLst>
                                      </p:cBhvr>
                                      <p:tavLst>
                                        <p:tav tm="0">
                                          <p:val>
                                            <p:fltVal val="0"/>
                                          </p:val>
                                        </p:tav>
                                        <p:tav tm="100000">
                                          <p:val>
                                            <p:strVal val="#ppt_w"/>
                                          </p:val>
                                        </p:tav>
                                      </p:tavLst>
                                    </p:anim>
                                    <p:anim calcmode="lin" valueType="num">
                                      <p:cBhvr>
                                        <p:cTn id="107" dur="500" fill="hold"/>
                                        <p:tgtEl>
                                          <p:spTgt spid="34"/>
                                        </p:tgtEl>
                                        <p:attrNameLst>
                                          <p:attrName>ppt_h</p:attrName>
                                        </p:attrNameLst>
                                      </p:cBhvr>
                                      <p:tavLst>
                                        <p:tav tm="0">
                                          <p:val>
                                            <p:fltVal val="0"/>
                                          </p:val>
                                        </p:tav>
                                        <p:tav tm="100000">
                                          <p:val>
                                            <p:strVal val="#ppt_h"/>
                                          </p:val>
                                        </p:tav>
                                      </p:tavLst>
                                    </p:anim>
                                  </p:childTnLst>
                                </p:cTn>
                              </p:par>
                              <p:par>
                                <p:cTn id="108" presetID="1" presetClass="entr" presetSubtype="0" fill="hold" grpId="0" nodeType="withEffect">
                                  <p:stCondLst>
                                    <p:cond delay="0"/>
                                  </p:stCondLst>
                                  <p:childTnLst>
                                    <p:set>
                                      <p:cBhvr>
                                        <p:cTn id="109" dur="1" fill="hold">
                                          <p:stCondLst>
                                            <p:cond delay="0"/>
                                          </p:stCondLst>
                                        </p:cTn>
                                        <p:tgtEl>
                                          <p:spTgt spid="37"/>
                                        </p:tgtEl>
                                        <p:attrNameLst>
                                          <p:attrName>style.visibility</p:attrName>
                                        </p:attrNameLst>
                                      </p:cBhvr>
                                      <p:to>
                                        <p:strVal val="visible"/>
                                      </p:to>
                                    </p:set>
                                  </p:childTnLst>
                                </p:cTn>
                              </p:par>
                            </p:childTnLst>
                          </p:cTn>
                        </p:par>
                        <p:par>
                          <p:cTn id="110" fill="hold" nodeType="afterGroup">
                            <p:stCondLst>
                              <p:cond delay="15500"/>
                            </p:stCondLst>
                            <p:childTnLst>
                              <p:par>
                                <p:cTn id="111" presetID="22" presetClass="entr" presetSubtype="8" fill="hold" nodeType="afterEffect">
                                  <p:stCondLst>
                                    <p:cond delay="0"/>
                                  </p:stCondLst>
                                  <p:childTnLst>
                                    <p:set>
                                      <p:cBhvr>
                                        <p:cTn id="112" dur="1" fill="hold">
                                          <p:stCondLst>
                                            <p:cond delay="0"/>
                                          </p:stCondLst>
                                        </p:cTn>
                                        <p:tgtEl>
                                          <p:spTgt spid="41"/>
                                        </p:tgtEl>
                                        <p:attrNameLst>
                                          <p:attrName>style.visibility</p:attrName>
                                        </p:attrNameLst>
                                      </p:cBhvr>
                                      <p:to>
                                        <p:strVal val="visible"/>
                                      </p:to>
                                    </p:set>
                                    <p:animEffect transition="in" filter="wipe(left)">
                                      <p:cBhvr>
                                        <p:cTn id="113" dur="1000"/>
                                        <p:tgtEl>
                                          <p:spTgt spid="41"/>
                                        </p:tgtEl>
                                      </p:cBhvr>
                                    </p:animEffect>
                                  </p:childTnLst>
                                </p:cTn>
                              </p:par>
                            </p:childTnLst>
                          </p:cTn>
                        </p:par>
                        <p:par>
                          <p:cTn id="114" fill="hold" nodeType="afterGroup">
                            <p:stCondLst>
                              <p:cond delay="16500"/>
                            </p:stCondLst>
                            <p:childTnLst>
                              <p:par>
                                <p:cTn id="115" presetID="1" presetClass="entr" presetSubtype="0" fill="hold" grpId="0" nodeType="afterEffect">
                                  <p:stCondLst>
                                    <p:cond delay="0"/>
                                  </p:stCondLst>
                                  <p:childTnLst>
                                    <p:set>
                                      <p:cBhvr>
                                        <p:cTn id="116" dur="1" fill="hold">
                                          <p:stCondLst>
                                            <p:cond delay="0"/>
                                          </p:stCondLst>
                                        </p:cTn>
                                        <p:tgtEl>
                                          <p:spTgt spid="49"/>
                                        </p:tgtEl>
                                        <p:attrNameLst>
                                          <p:attrName>style.visibility</p:attrName>
                                        </p:attrNameLst>
                                      </p:cBhvr>
                                      <p:to>
                                        <p:strVal val="visible"/>
                                      </p:to>
                                    </p:set>
                                  </p:childTnLst>
                                </p:cTn>
                              </p:par>
                            </p:childTnLst>
                          </p:cTn>
                        </p:par>
                        <p:par>
                          <p:cTn id="117" fill="hold" nodeType="afterGroup">
                            <p:stCondLst>
                              <p:cond delay="16500"/>
                            </p:stCondLst>
                            <p:childTnLst>
                              <p:par>
                                <p:cTn id="118" presetID="22" presetClass="entr" presetSubtype="8" fill="hold" nodeType="after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wipe(left)">
                                      <p:cBhvr>
                                        <p:cTn id="120" dur="1000"/>
                                        <p:tgtEl>
                                          <p:spTgt spid="38"/>
                                        </p:tgtEl>
                                      </p:cBhvr>
                                    </p:animEffect>
                                  </p:childTnLst>
                                </p:cTn>
                              </p:par>
                            </p:childTnLst>
                          </p:cTn>
                        </p:par>
                        <p:par>
                          <p:cTn id="121" fill="hold" nodeType="afterGroup">
                            <p:stCondLst>
                              <p:cond delay="17500"/>
                            </p:stCondLst>
                            <p:childTnLst>
                              <p:par>
                                <p:cTn id="122" presetID="1" presetClass="entr" presetSubtype="0" fill="hold" grpId="0" nodeType="afterEffect">
                                  <p:stCondLst>
                                    <p:cond delay="0"/>
                                  </p:stCondLst>
                                  <p:childTnLst>
                                    <p:set>
                                      <p:cBhvr>
                                        <p:cTn id="123" dur="1" fill="hold">
                                          <p:stCondLst>
                                            <p:cond delay="0"/>
                                          </p:stCondLst>
                                        </p:cTn>
                                        <p:tgtEl>
                                          <p:spTgt spid="39"/>
                                        </p:tgtEl>
                                        <p:attrNameLst>
                                          <p:attrName>style.visibility</p:attrName>
                                        </p:attrNameLst>
                                      </p:cBhvr>
                                      <p:to>
                                        <p:strVal val="visible"/>
                                      </p:to>
                                    </p:set>
                                  </p:childTnLst>
                                </p:cTn>
                              </p:par>
                            </p:childTnLst>
                          </p:cTn>
                        </p:par>
                        <p:par>
                          <p:cTn id="124" fill="hold" nodeType="afterGroup">
                            <p:stCondLst>
                              <p:cond delay="17500"/>
                            </p:stCondLst>
                            <p:childTnLst>
                              <p:par>
                                <p:cTn id="125" presetID="23" presetClass="entr" presetSubtype="16" fill="hold" grpId="0" nodeType="after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p:cTn id="127" dur="1000" fill="hold"/>
                                        <p:tgtEl>
                                          <p:spTgt spid="44"/>
                                        </p:tgtEl>
                                        <p:attrNameLst>
                                          <p:attrName>ppt_w</p:attrName>
                                        </p:attrNameLst>
                                      </p:cBhvr>
                                      <p:tavLst>
                                        <p:tav tm="0">
                                          <p:val>
                                            <p:fltVal val="0"/>
                                          </p:val>
                                        </p:tav>
                                        <p:tav tm="100000">
                                          <p:val>
                                            <p:strVal val="#ppt_w"/>
                                          </p:val>
                                        </p:tav>
                                      </p:tavLst>
                                    </p:anim>
                                    <p:anim calcmode="lin" valueType="num">
                                      <p:cBhvr>
                                        <p:cTn id="128" dur="1000" fill="hold"/>
                                        <p:tgtEl>
                                          <p:spTgt spid="44"/>
                                        </p:tgtEl>
                                        <p:attrNameLst>
                                          <p:attrName>ppt_h</p:attrName>
                                        </p:attrNameLst>
                                      </p:cBhvr>
                                      <p:tavLst>
                                        <p:tav tm="0">
                                          <p:val>
                                            <p:fltVal val="0"/>
                                          </p:val>
                                        </p:tav>
                                        <p:tav tm="100000">
                                          <p:val>
                                            <p:strVal val="#ppt_h"/>
                                          </p:val>
                                        </p:tav>
                                      </p:tavLst>
                                    </p:anim>
                                  </p:childTnLst>
                                </p:cTn>
                              </p:par>
                            </p:childTnLst>
                          </p:cTn>
                        </p:par>
                        <p:par>
                          <p:cTn id="129" fill="hold" nodeType="afterGroup">
                            <p:stCondLst>
                              <p:cond delay="18500"/>
                            </p:stCondLst>
                            <p:childTnLst>
                              <p:par>
                                <p:cTn id="130" presetID="22" presetClass="entr" presetSubtype="1" fill="hold" nodeType="afterEffect">
                                  <p:stCondLst>
                                    <p:cond delay="0"/>
                                  </p:stCondLst>
                                  <p:childTnLst>
                                    <p:set>
                                      <p:cBhvr>
                                        <p:cTn id="131" dur="1" fill="hold">
                                          <p:stCondLst>
                                            <p:cond delay="0"/>
                                          </p:stCondLst>
                                        </p:cTn>
                                        <p:tgtEl>
                                          <p:spTgt spid="42"/>
                                        </p:tgtEl>
                                        <p:attrNameLst>
                                          <p:attrName>style.visibility</p:attrName>
                                        </p:attrNameLst>
                                      </p:cBhvr>
                                      <p:to>
                                        <p:strVal val="visible"/>
                                      </p:to>
                                    </p:set>
                                    <p:animEffect transition="in" filter="wipe(up)">
                                      <p:cBhvr>
                                        <p:cTn id="132" dur="1000"/>
                                        <p:tgtEl>
                                          <p:spTgt spid="42"/>
                                        </p:tgtEl>
                                      </p:cBhvr>
                                    </p:animEffect>
                                  </p:childTnLst>
                                </p:cTn>
                              </p:par>
                            </p:childTnLst>
                          </p:cTn>
                        </p:par>
                        <p:par>
                          <p:cTn id="133" fill="hold" nodeType="afterGroup">
                            <p:stCondLst>
                              <p:cond delay="19500"/>
                            </p:stCondLst>
                            <p:childTnLst>
                              <p:par>
                                <p:cTn id="134" presetID="1" presetClass="entr" presetSubtype="0" fill="hold" grpId="0" nodeType="afterEffect">
                                  <p:stCondLst>
                                    <p:cond delay="0"/>
                                  </p:stCondLst>
                                  <p:childTnLst>
                                    <p:set>
                                      <p:cBhvr>
                                        <p:cTn id="135" dur="1" fill="hold">
                                          <p:stCondLst>
                                            <p:cond delay="0"/>
                                          </p:stCondLst>
                                        </p:cTn>
                                        <p:tgtEl>
                                          <p:spTgt spid="48"/>
                                        </p:tgtEl>
                                        <p:attrNameLst>
                                          <p:attrName>style.visibility</p:attrName>
                                        </p:attrNameLst>
                                      </p:cBhvr>
                                      <p:to>
                                        <p:strVal val="visible"/>
                                      </p:to>
                                    </p:set>
                                  </p:childTnLst>
                                </p:cTn>
                              </p:par>
                            </p:childTnLst>
                          </p:cTn>
                        </p:par>
                        <p:par>
                          <p:cTn id="136" fill="hold" nodeType="afterGroup">
                            <p:stCondLst>
                              <p:cond delay="19500"/>
                            </p:stCondLst>
                            <p:childTnLst>
                              <p:par>
                                <p:cTn id="137" presetID="22" presetClass="entr" presetSubtype="8" fill="hold" grpId="0" nodeType="afterEffect">
                                  <p:stCondLst>
                                    <p:cond delay="0"/>
                                  </p:stCondLst>
                                  <p:childTnLst>
                                    <p:set>
                                      <p:cBhvr>
                                        <p:cTn id="138" dur="1" fill="hold">
                                          <p:stCondLst>
                                            <p:cond delay="0"/>
                                          </p:stCondLst>
                                        </p:cTn>
                                        <p:tgtEl>
                                          <p:spTgt spid="76"/>
                                        </p:tgtEl>
                                        <p:attrNameLst>
                                          <p:attrName>style.visibility</p:attrName>
                                        </p:attrNameLst>
                                      </p:cBhvr>
                                      <p:to>
                                        <p:strVal val="visible"/>
                                      </p:to>
                                    </p:set>
                                    <p:animEffect transition="in" filter="wipe(left)">
                                      <p:cBhvr>
                                        <p:cTn id="139" dur="500"/>
                                        <p:tgtEl>
                                          <p:spTgt spid="76"/>
                                        </p:tgtEl>
                                      </p:cBhvr>
                                    </p:animEffect>
                                  </p:childTnLst>
                                </p:cTn>
                              </p:par>
                            </p:childTnLst>
                          </p:cTn>
                        </p:par>
                        <p:par>
                          <p:cTn id="140" fill="hold" nodeType="afterGroup">
                            <p:stCondLst>
                              <p:cond delay="20000"/>
                            </p:stCondLst>
                            <p:childTnLst>
                              <p:par>
                                <p:cTn id="141" presetID="22" presetClass="entr" presetSubtype="8" fill="hold" grpId="0" nodeType="afterEffect">
                                  <p:stCondLst>
                                    <p:cond delay="0"/>
                                  </p:stCondLst>
                                  <p:childTnLst>
                                    <p:set>
                                      <p:cBhvr>
                                        <p:cTn id="142" dur="1" fill="hold">
                                          <p:stCondLst>
                                            <p:cond delay="0"/>
                                          </p:stCondLst>
                                        </p:cTn>
                                        <p:tgtEl>
                                          <p:spTgt spid="75"/>
                                        </p:tgtEl>
                                        <p:attrNameLst>
                                          <p:attrName>style.visibility</p:attrName>
                                        </p:attrNameLst>
                                      </p:cBhvr>
                                      <p:to>
                                        <p:strVal val="visible"/>
                                      </p:to>
                                    </p:set>
                                    <p:animEffect transition="in" filter="wipe(left)">
                                      <p:cBhvr>
                                        <p:cTn id="143" dur="500"/>
                                        <p:tgtEl>
                                          <p:spTgt spid="75"/>
                                        </p:tgtEl>
                                      </p:cBhvr>
                                    </p:animEffect>
                                  </p:childTnLst>
                                </p:cTn>
                              </p:par>
                            </p:childTnLst>
                          </p:cTn>
                        </p:par>
                        <p:par>
                          <p:cTn id="144" fill="hold" nodeType="afterGroup">
                            <p:stCondLst>
                              <p:cond delay="20500"/>
                            </p:stCondLst>
                            <p:childTnLst>
                              <p:par>
                                <p:cTn id="145" presetID="22" presetClass="entr" presetSubtype="8" fill="hold" nodeType="afterEffect">
                                  <p:stCondLst>
                                    <p:cond delay="0"/>
                                  </p:stCondLst>
                                  <p:childTnLst>
                                    <p:set>
                                      <p:cBhvr>
                                        <p:cTn id="146" dur="1" fill="hold">
                                          <p:stCondLst>
                                            <p:cond delay="0"/>
                                          </p:stCondLst>
                                        </p:cTn>
                                        <p:tgtEl>
                                          <p:spTgt spid="40"/>
                                        </p:tgtEl>
                                        <p:attrNameLst>
                                          <p:attrName>style.visibility</p:attrName>
                                        </p:attrNameLst>
                                      </p:cBhvr>
                                      <p:to>
                                        <p:strVal val="visible"/>
                                      </p:to>
                                    </p:set>
                                    <p:animEffect transition="in" filter="wipe(left)">
                                      <p:cBhvr>
                                        <p:cTn id="147" dur="1000"/>
                                        <p:tgtEl>
                                          <p:spTgt spid="40"/>
                                        </p:tgtEl>
                                      </p:cBhvr>
                                    </p:animEffect>
                                  </p:childTnLst>
                                </p:cTn>
                              </p:par>
                            </p:childTnLst>
                          </p:cTn>
                        </p:par>
                        <p:par>
                          <p:cTn id="148" fill="hold" nodeType="afterGroup">
                            <p:stCondLst>
                              <p:cond delay="21500"/>
                            </p:stCondLst>
                            <p:childTnLst>
                              <p:par>
                                <p:cTn id="149" presetID="23" presetClass="entr" presetSubtype="16" fill="hold" grpId="0" nodeType="afterEffect">
                                  <p:stCondLst>
                                    <p:cond delay="0"/>
                                  </p:stCondLst>
                                  <p:childTnLst>
                                    <p:set>
                                      <p:cBhvr>
                                        <p:cTn id="150" dur="1" fill="hold">
                                          <p:stCondLst>
                                            <p:cond delay="0"/>
                                          </p:stCondLst>
                                        </p:cTn>
                                        <p:tgtEl>
                                          <p:spTgt spid="66"/>
                                        </p:tgtEl>
                                        <p:attrNameLst>
                                          <p:attrName>style.visibility</p:attrName>
                                        </p:attrNameLst>
                                      </p:cBhvr>
                                      <p:to>
                                        <p:strVal val="visible"/>
                                      </p:to>
                                    </p:set>
                                    <p:anim calcmode="lin" valueType="num">
                                      <p:cBhvr>
                                        <p:cTn id="151" dur="500" fill="hold"/>
                                        <p:tgtEl>
                                          <p:spTgt spid="66"/>
                                        </p:tgtEl>
                                        <p:attrNameLst>
                                          <p:attrName>ppt_w</p:attrName>
                                        </p:attrNameLst>
                                      </p:cBhvr>
                                      <p:tavLst>
                                        <p:tav tm="0">
                                          <p:val>
                                            <p:fltVal val="0"/>
                                          </p:val>
                                        </p:tav>
                                        <p:tav tm="100000">
                                          <p:val>
                                            <p:strVal val="#ppt_w"/>
                                          </p:val>
                                        </p:tav>
                                      </p:tavLst>
                                    </p:anim>
                                    <p:anim calcmode="lin" valueType="num">
                                      <p:cBhvr>
                                        <p:cTn id="152" dur="500" fill="hold"/>
                                        <p:tgtEl>
                                          <p:spTgt spid="66"/>
                                        </p:tgtEl>
                                        <p:attrNameLst>
                                          <p:attrName>ppt_h</p:attrName>
                                        </p:attrNameLst>
                                      </p:cBhvr>
                                      <p:tavLst>
                                        <p:tav tm="0">
                                          <p:val>
                                            <p:fltVal val="0"/>
                                          </p:val>
                                        </p:tav>
                                        <p:tav tm="100000">
                                          <p:val>
                                            <p:strVal val="#ppt_h"/>
                                          </p:val>
                                        </p:tav>
                                      </p:tavLst>
                                    </p:anim>
                                  </p:childTnLst>
                                </p:cTn>
                              </p:par>
                            </p:childTnLst>
                          </p:cTn>
                        </p:par>
                        <p:par>
                          <p:cTn id="153" fill="hold" nodeType="afterGroup">
                            <p:stCondLst>
                              <p:cond delay="22000"/>
                            </p:stCondLst>
                            <p:childTnLst>
                              <p:par>
                                <p:cTn id="154" presetID="1" presetClass="entr" presetSubtype="0" fill="hold" grpId="0" nodeType="afterEffect">
                                  <p:stCondLst>
                                    <p:cond delay="0"/>
                                  </p:stCondLst>
                                  <p:childTnLst>
                                    <p:set>
                                      <p:cBhvr>
                                        <p:cTn id="155" dur="1" fill="hold">
                                          <p:stCondLst>
                                            <p:cond delay="0"/>
                                          </p:stCondLst>
                                        </p:cTn>
                                        <p:tgtEl>
                                          <p:spTgt spid="50"/>
                                        </p:tgtEl>
                                        <p:attrNameLst>
                                          <p:attrName>style.visibility</p:attrName>
                                        </p:attrNameLst>
                                      </p:cBhvr>
                                      <p:to>
                                        <p:strVal val="visible"/>
                                      </p:to>
                                    </p:set>
                                  </p:childTnLst>
                                </p:cTn>
                              </p:par>
                            </p:childTnLst>
                          </p:cTn>
                        </p:par>
                        <p:par>
                          <p:cTn id="156" fill="hold" nodeType="afterGroup">
                            <p:stCondLst>
                              <p:cond delay="22000"/>
                            </p:stCondLst>
                            <p:childTnLst>
                              <p:par>
                                <p:cTn id="157" presetID="22" presetClass="entr" presetSubtype="8" fill="hold" grpId="0" nodeType="afterEffect">
                                  <p:stCondLst>
                                    <p:cond delay="0"/>
                                  </p:stCondLst>
                                  <p:childTnLst>
                                    <p:set>
                                      <p:cBhvr>
                                        <p:cTn id="158" dur="1" fill="hold">
                                          <p:stCondLst>
                                            <p:cond delay="0"/>
                                          </p:stCondLst>
                                        </p:cTn>
                                        <p:tgtEl>
                                          <p:spTgt spid="46"/>
                                        </p:tgtEl>
                                        <p:attrNameLst>
                                          <p:attrName>style.visibility</p:attrName>
                                        </p:attrNameLst>
                                      </p:cBhvr>
                                      <p:to>
                                        <p:strVal val="visible"/>
                                      </p:to>
                                    </p:set>
                                    <p:animEffect transition="in" filter="wipe(left)">
                                      <p:cBhvr>
                                        <p:cTn id="159" dur="1000"/>
                                        <p:tgtEl>
                                          <p:spTgt spid="46"/>
                                        </p:tgtEl>
                                      </p:cBhvr>
                                    </p:animEffect>
                                  </p:childTnLst>
                                </p:cTn>
                              </p:par>
                            </p:childTnLst>
                          </p:cTn>
                        </p:par>
                        <p:par>
                          <p:cTn id="160" fill="hold" nodeType="afterGroup">
                            <p:stCondLst>
                              <p:cond delay="23000"/>
                            </p:stCondLst>
                            <p:childTnLst>
                              <p:par>
                                <p:cTn id="161" presetID="23" presetClass="entr" presetSubtype="16" fill="hold" grpId="0" nodeType="afterEffect">
                                  <p:stCondLst>
                                    <p:cond delay="0"/>
                                  </p:stCondLst>
                                  <p:childTnLst>
                                    <p:set>
                                      <p:cBhvr>
                                        <p:cTn id="162" dur="1" fill="hold">
                                          <p:stCondLst>
                                            <p:cond delay="0"/>
                                          </p:stCondLst>
                                        </p:cTn>
                                        <p:tgtEl>
                                          <p:spTgt spid="45"/>
                                        </p:tgtEl>
                                        <p:attrNameLst>
                                          <p:attrName>style.visibility</p:attrName>
                                        </p:attrNameLst>
                                      </p:cBhvr>
                                      <p:to>
                                        <p:strVal val="visible"/>
                                      </p:to>
                                    </p:set>
                                    <p:anim calcmode="lin" valueType="num">
                                      <p:cBhvr>
                                        <p:cTn id="163" dur="500" fill="hold"/>
                                        <p:tgtEl>
                                          <p:spTgt spid="45"/>
                                        </p:tgtEl>
                                        <p:attrNameLst>
                                          <p:attrName>ppt_w</p:attrName>
                                        </p:attrNameLst>
                                      </p:cBhvr>
                                      <p:tavLst>
                                        <p:tav tm="0">
                                          <p:val>
                                            <p:fltVal val="0"/>
                                          </p:val>
                                        </p:tav>
                                        <p:tav tm="100000">
                                          <p:val>
                                            <p:strVal val="#ppt_w"/>
                                          </p:val>
                                        </p:tav>
                                      </p:tavLst>
                                    </p:anim>
                                    <p:anim calcmode="lin" valueType="num">
                                      <p:cBhvr>
                                        <p:cTn id="164" dur="500" fill="hold"/>
                                        <p:tgtEl>
                                          <p:spTgt spid="45"/>
                                        </p:tgtEl>
                                        <p:attrNameLst>
                                          <p:attrName>ppt_h</p:attrName>
                                        </p:attrNameLst>
                                      </p:cBhvr>
                                      <p:tavLst>
                                        <p:tav tm="0">
                                          <p:val>
                                            <p:fltVal val="0"/>
                                          </p:val>
                                        </p:tav>
                                        <p:tav tm="100000">
                                          <p:val>
                                            <p:strVal val="#ppt_h"/>
                                          </p:val>
                                        </p:tav>
                                      </p:tavLst>
                                    </p:anim>
                                  </p:childTnLst>
                                </p:cTn>
                              </p:par>
                            </p:childTnLst>
                          </p:cTn>
                        </p:par>
                        <p:par>
                          <p:cTn id="165" fill="hold" nodeType="afterGroup">
                            <p:stCondLst>
                              <p:cond delay="23500"/>
                            </p:stCondLst>
                            <p:childTnLst>
                              <p:par>
                                <p:cTn id="166" presetID="22" presetClass="entr" presetSubtype="1" fill="hold" nodeType="afterEffect">
                                  <p:stCondLst>
                                    <p:cond delay="0"/>
                                  </p:stCondLst>
                                  <p:childTnLst>
                                    <p:set>
                                      <p:cBhvr>
                                        <p:cTn id="167" dur="1" fill="hold">
                                          <p:stCondLst>
                                            <p:cond delay="0"/>
                                          </p:stCondLst>
                                        </p:cTn>
                                        <p:tgtEl>
                                          <p:spTgt spid="43"/>
                                        </p:tgtEl>
                                        <p:attrNameLst>
                                          <p:attrName>style.visibility</p:attrName>
                                        </p:attrNameLst>
                                      </p:cBhvr>
                                      <p:to>
                                        <p:strVal val="visible"/>
                                      </p:to>
                                    </p:set>
                                    <p:animEffect transition="in" filter="wipe(up)">
                                      <p:cBhvr>
                                        <p:cTn id="168" dur="1000"/>
                                        <p:tgtEl>
                                          <p:spTgt spid="43"/>
                                        </p:tgtEl>
                                      </p:cBhvr>
                                    </p:animEffect>
                                  </p:childTnLst>
                                </p:cTn>
                              </p:par>
                            </p:childTnLst>
                          </p:cTn>
                        </p:par>
                        <p:par>
                          <p:cTn id="169" fill="hold" nodeType="afterGroup">
                            <p:stCondLst>
                              <p:cond delay="24500"/>
                            </p:stCondLst>
                            <p:childTnLst>
                              <p:par>
                                <p:cTn id="170" presetID="1" presetClass="entr" presetSubtype="0" fill="hold" grpId="0" nodeType="afterEffect">
                                  <p:stCondLst>
                                    <p:cond delay="0"/>
                                  </p:stCondLst>
                                  <p:childTnLst>
                                    <p:set>
                                      <p:cBhvr>
                                        <p:cTn id="171" dur="1" fill="hold">
                                          <p:stCondLst>
                                            <p:cond delay="0"/>
                                          </p:stCondLst>
                                        </p:cTn>
                                        <p:tgtEl>
                                          <p:spTgt spid="47"/>
                                        </p:tgtEl>
                                        <p:attrNameLst>
                                          <p:attrName>style.visibility</p:attrName>
                                        </p:attrNameLst>
                                      </p:cBhvr>
                                      <p:to>
                                        <p:strVal val="visible"/>
                                      </p:to>
                                    </p:set>
                                  </p:childTnLst>
                                </p:cTn>
                              </p:par>
                            </p:childTnLst>
                          </p:cTn>
                        </p:par>
                        <p:par>
                          <p:cTn id="172" fill="hold" nodeType="afterGroup">
                            <p:stCondLst>
                              <p:cond delay="24500"/>
                            </p:stCondLst>
                            <p:childTnLst>
                              <p:par>
                                <p:cTn id="173" presetID="22" presetClass="entr" presetSubtype="1" fill="hold" grpId="0" nodeType="afterEffect">
                                  <p:stCondLst>
                                    <p:cond delay="0"/>
                                  </p:stCondLst>
                                  <p:childTnLst>
                                    <p:set>
                                      <p:cBhvr>
                                        <p:cTn id="174" dur="1" fill="hold">
                                          <p:stCondLst>
                                            <p:cond delay="0"/>
                                          </p:stCondLst>
                                        </p:cTn>
                                        <p:tgtEl>
                                          <p:spTgt spid="51"/>
                                        </p:tgtEl>
                                        <p:attrNameLst>
                                          <p:attrName>style.visibility</p:attrName>
                                        </p:attrNameLst>
                                      </p:cBhvr>
                                      <p:to>
                                        <p:strVal val="visible"/>
                                      </p:to>
                                    </p:set>
                                    <p:animEffect transition="in" filter="wipe(up)">
                                      <p:cBhvr>
                                        <p:cTn id="175" dur="1000"/>
                                        <p:tgtEl>
                                          <p:spTgt spid="51"/>
                                        </p:tgtEl>
                                      </p:cBhvr>
                                    </p:animEffect>
                                  </p:childTnLst>
                                </p:cTn>
                              </p:par>
                            </p:childTnLst>
                          </p:cTn>
                        </p:par>
                        <p:par>
                          <p:cTn id="176" fill="hold" nodeType="afterGroup">
                            <p:stCondLst>
                              <p:cond delay="25500"/>
                            </p:stCondLst>
                            <p:childTnLst>
                              <p:par>
                                <p:cTn id="177" presetID="23" presetClass="entr" presetSubtype="16" fill="hold" nodeType="afterEffect">
                                  <p:stCondLst>
                                    <p:cond delay="0"/>
                                  </p:stCondLst>
                                  <p:childTnLst>
                                    <p:set>
                                      <p:cBhvr>
                                        <p:cTn id="178" dur="1" fill="hold">
                                          <p:stCondLst>
                                            <p:cond delay="0"/>
                                          </p:stCondLst>
                                        </p:cTn>
                                        <p:tgtEl>
                                          <p:spTgt spid="52"/>
                                        </p:tgtEl>
                                        <p:attrNameLst>
                                          <p:attrName>style.visibility</p:attrName>
                                        </p:attrNameLst>
                                      </p:cBhvr>
                                      <p:to>
                                        <p:strVal val="visible"/>
                                      </p:to>
                                    </p:set>
                                    <p:anim calcmode="lin" valueType="num">
                                      <p:cBhvr>
                                        <p:cTn id="179" dur="500" fill="hold"/>
                                        <p:tgtEl>
                                          <p:spTgt spid="52"/>
                                        </p:tgtEl>
                                        <p:attrNameLst>
                                          <p:attrName>ppt_w</p:attrName>
                                        </p:attrNameLst>
                                      </p:cBhvr>
                                      <p:tavLst>
                                        <p:tav tm="0">
                                          <p:val>
                                            <p:fltVal val="0"/>
                                          </p:val>
                                        </p:tav>
                                        <p:tav tm="100000">
                                          <p:val>
                                            <p:strVal val="#ppt_w"/>
                                          </p:val>
                                        </p:tav>
                                      </p:tavLst>
                                    </p:anim>
                                    <p:anim calcmode="lin" valueType="num">
                                      <p:cBhvr>
                                        <p:cTn id="180" dur="500" fill="hold"/>
                                        <p:tgtEl>
                                          <p:spTgt spid="52"/>
                                        </p:tgtEl>
                                        <p:attrNameLst>
                                          <p:attrName>ppt_h</p:attrName>
                                        </p:attrNameLst>
                                      </p:cBhvr>
                                      <p:tavLst>
                                        <p:tav tm="0">
                                          <p:val>
                                            <p:fltVal val="0"/>
                                          </p:val>
                                        </p:tav>
                                        <p:tav tm="100000">
                                          <p:val>
                                            <p:strVal val="#ppt_h"/>
                                          </p:val>
                                        </p:tav>
                                      </p:tavLst>
                                    </p:anim>
                                  </p:childTnLst>
                                </p:cTn>
                              </p:par>
                            </p:childTnLst>
                          </p:cTn>
                        </p:par>
                        <p:par>
                          <p:cTn id="181" fill="hold" nodeType="afterGroup">
                            <p:stCondLst>
                              <p:cond delay="26000"/>
                            </p:stCondLst>
                            <p:childTnLst>
                              <p:par>
                                <p:cTn id="182" presetID="1" presetClass="entr" presetSubtype="0" fill="hold" grpId="0" nodeType="afterEffect">
                                  <p:stCondLst>
                                    <p:cond delay="0"/>
                                  </p:stCondLst>
                                  <p:childTnLst>
                                    <p:set>
                                      <p:cBhvr>
                                        <p:cTn id="183" dur="1" fill="hold">
                                          <p:stCondLst>
                                            <p:cond delay="0"/>
                                          </p:stCondLst>
                                        </p:cTn>
                                        <p:tgtEl>
                                          <p:spTgt spid="55"/>
                                        </p:tgtEl>
                                        <p:attrNameLst>
                                          <p:attrName>style.visibility</p:attrName>
                                        </p:attrNameLst>
                                      </p:cBhvr>
                                      <p:to>
                                        <p:strVal val="visible"/>
                                      </p:to>
                                    </p:set>
                                  </p:childTnLst>
                                </p:cTn>
                              </p:par>
                            </p:childTnLst>
                          </p:cTn>
                        </p:par>
                        <p:par>
                          <p:cTn id="184" fill="hold" nodeType="afterGroup">
                            <p:stCondLst>
                              <p:cond delay="26000"/>
                            </p:stCondLst>
                            <p:childTnLst>
                              <p:par>
                                <p:cTn id="185" presetID="22" presetClass="entr" presetSubtype="8" fill="hold" nodeType="afterEffect">
                                  <p:stCondLst>
                                    <p:cond delay="0"/>
                                  </p:stCondLst>
                                  <p:childTnLst>
                                    <p:set>
                                      <p:cBhvr>
                                        <p:cTn id="186" dur="1" fill="hold">
                                          <p:stCondLst>
                                            <p:cond delay="0"/>
                                          </p:stCondLst>
                                        </p:cTn>
                                        <p:tgtEl>
                                          <p:spTgt spid="58"/>
                                        </p:tgtEl>
                                        <p:attrNameLst>
                                          <p:attrName>style.visibility</p:attrName>
                                        </p:attrNameLst>
                                      </p:cBhvr>
                                      <p:to>
                                        <p:strVal val="visible"/>
                                      </p:to>
                                    </p:set>
                                    <p:animEffect transition="in" filter="wipe(left)">
                                      <p:cBhvr>
                                        <p:cTn id="187" dur="1000"/>
                                        <p:tgtEl>
                                          <p:spTgt spid="58"/>
                                        </p:tgtEl>
                                      </p:cBhvr>
                                    </p:animEffect>
                                  </p:childTnLst>
                                </p:cTn>
                              </p:par>
                            </p:childTnLst>
                          </p:cTn>
                        </p:par>
                        <p:par>
                          <p:cTn id="188" fill="hold" nodeType="afterGroup">
                            <p:stCondLst>
                              <p:cond delay="27000"/>
                            </p:stCondLst>
                            <p:childTnLst>
                              <p:par>
                                <p:cTn id="189" presetID="1" presetClass="entr" presetSubtype="0" fill="hold" grpId="0" nodeType="afterEffect">
                                  <p:stCondLst>
                                    <p:cond delay="0"/>
                                  </p:stCondLst>
                                  <p:childTnLst>
                                    <p:set>
                                      <p:cBhvr>
                                        <p:cTn id="190" dur="1" fill="hold">
                                          <p:stCondLst>
                                            <p:cond delay="0"/>
                                          </p:stCondLst>
                                        </p:cTn>
                                        <p:tgtEl>
                                          <p:spTgt spid="65"/>
                                        </p:tgtEl>
                                        <p:attrNameLst>
                                          <p:attrName>style.visibility</p:attrName>
                                        </p:attrNameLst>
                                      </p:cBhvr>
                                      <p:to>
                                        <p:strVal val="visible"/>
                                      </p:to>
                                    </p:set>
                                  </p:childTnLst>
                                </p:cTn>
                              </p:par>
                            </p:childTnLst>
                          </p:cTn>
                        </p:par>
                        <p:par>
                          <p:cTn id="191" fill="hold" nodeType="afterGroup">
                            <p:stCondLst>
                              <p:cond delay="27000"/>
                            </p:stCondLst>
                            <p:childTnLst>
                              <p:par>
                                <p:cTn id="192" presetID="22" presetClass="entr" presetSubtype="8" fill="hold" nodeType="afterEffect">
                                  <p:stCondLst>
                                    <p:cond delay="0"/>
                                  </p:stCondLst>
                                  <p:childTnLst>
                                    <p:set>
                                      <p:cBhvr>
                                        <p:cTn id="193" dur="1" fill="hold">
                                          <p:stCondLst>
                                            <p:cond delay="0"/>
                                          </p:stCondLst>
                                        </p:cTn>
                                        <p:tgtEl>
                                          <p:spTgt spid="67"/>
                                        </p:tgtEl>
                                        <p:attrNameLst>
                                          <p:attrName>style.visibility</p:attrName>
                                        </p:attrNameLst>
                                      </p:cBhvr>
                                      <p:to>
                                        <p:strVal val="visible"/>
                                      </p:to>
                                    </p:set>
                                    <p:animEffect transition="in" filter="wipe(left)">
                                      <p:cBhvr>
                                        <p:cTn id="194" dur="1000"/>
                                        <p:tgtEl>
                                          <p:spTgt spid="67"/>
                                        </p:tgtEl>
                                      </p:cBhvr>
                                    </p:animEffect>
                                  </p:childTnLst>
                                </p:cTn>
                              </p:par>
                            </p:childTnLst>
                          </p:cTn>
                        </p:par>
                        <p:par>
                          <p:cTn id="195" fill="hold" nodeType="afterGroup">
                            <p:stCondLst>
                              <p:cond delay="28000"/>
                            </p:stCondLst>
                            <p:childTnLst>
                              <p:par>
                                <p:cTn id="196" presetID="23" presetClass="entr" presetSubtype="16" fill="hold" grpId="0" nodeType="afterEffect">
                                  <p:stCondLst>
                                    <p:cond delay="0"/>
                                  </p:stCondLst>
                                  <p:childTnLst>
                                    <p:set>
                                      <p:cBhvr>
                                        <p:cTn id="197" dur="1" fill="hold">
                                          <p:stCondLst>
                                            <p:cond delay="0"/>
                                          </p:stCondLst>
                                        </p:cTn>
                                        <p:tgtEl>
                                          <p:spTgt spid="72"/>
                                        </p:tgtEl>
                                        <p:attrNameLst>
                                          <p:attrName>style.visibility</p:attrName>
                                        </p:attrNameLst>
                                      </p:cBhvr>
                                      <p:to>
                                        <p:strVal val="visible"/>
                                      </p:to>
                                    </p:set>
                                    <p:anim calcmode="lin" valueType="num">
                                      <p:cBhvr>
                                        <p:cTn id="198" dur="1000" fill="hold"/>
                                        <p:tgtEl>
                                          <p:spTgt spid="72"/>
                                        </p:tgtEl>
                                        <p:attrNameLst>
                                          <p:attrName>ppt_w</p:attrName>
                                        </p:attrNameLst>
                                      </p:cBhvr>
                                      <p:tavLst>
                                        <p:tav tm="0">
                                          <p:val>
                                            <p:fltVal val="0"/>
                                          </p:val>
                                        </p:tav>
                                        <p:tav tm="100000">
                                          <p:val>
                                            <p:strVal val="#ppt_w"/>
                                          </p:val>
                                        </p:tav>
                                      </p:tavLst>
                                    </p:anim>
                                    <p:anim calcmode="lin" valueType="num">
                                      <p:cBhvr>
                                        <p:cTn id="199" dur="1000" fill="hold"/>
                                        <p:tgtEl>
                                          <p:spTgt spid="72"/>
                                        </p:tgtEl>
                                        <p:attrNameLst>
                                          <p:attrName>ppt_h</p:attrName>
                                        </p:attrNameLst>
                                      </p:cBhvr>
                                      <p:tavLst>
                                        <p:tav tm="0">
                                          <p:val>
                                            <p:fltVal val="0"/>
                                          </p:val>
                                        </p:tav>
                                        <p:tav tm="100000">
                                          <p:val>
                                            <p:strVal val="#ppt_h"/>
                                          </p:val>
                                        </p:tav>
                                      </p:tavLst>
                                    </p:anim>
                                  </p:childTnLst>
                                </p:cTn>
                              </p:par>
                            </p:childTnLst>
                          </p:cTn>
                        </p:par>
                        <p:par>
                          <p:cTn id="200" fill="hold" nodeType="afterGroup">
                            <p:stCondLst>
                              <p:cond delay="29000"/>
                            </p:stCondLst>
                            <p:childTnLst>
                              <p:par>
                                <p:cTn id="201" presetID="22" presetClass="entr" presetSubtype="1" fill="hold" nodeType="afterEffect">
                                  <p:stCondLst>
                                    <p:cond delay="0"/>
                                  </p:stCondLst>
                                  <p:childTnLst>
                                    <p:set>
                                      <p:cBhvr>
                                        <p:cTn id="202" dur="1" fill="hold">
                                          <p:stCondLst>
                                            <p:cond delay="0"/>
                                          </p:stCondLst>
                                        </p:cTn>
                                        <p:tgtEl>
                                          <p:spTgt spid="59"/>
                                        </p:tgtEl>
                                        <p:attrNameLst>
                                          <p:attrName>style.visibility</p:attrName>
                                        </p:attrNameLst>
                                      </p:cBhvr>
                                      <p:to>
                                        <p:strVal val="visible"/>
                                      </p:to>
                                    </p:set>
                                    <p:animEffect transition="in" filter="wipe(up)">
                                      <p:cBhvr>
                                        <p:cTn id="203" dur="1000"/>
                                        <p:tgtEl>
                                          <p:spTgt spid="59"/>
                                        </p:tgtEl>
                                      </p:cBhvr>
                                    </p:animEffect>
                                  </p:childTnLst>
                                </p:cTn>
                              </p:par>
                            </p:childTnLst>
                          </p:cTn>
                        </p:par>
                        <p:par>
                          <p:cTn id="204" fill="hold" nodeType="afterGroup">
                            <p:stCondLst>
                              <p:cond delay="30000"/>
                            </p:stCondLst>
                            <p:childTnLst>
                              <p:par>
                                <p:cTn id="205" presetID="1" presetClass="entr" presetSubtype="0" fill="hold" grpId="0" nodeType="afterEffect">
                                  <p:stCondLst>
                                    <p:cond delay="0"/>
                                  </p:stCondLst>
                                  <p:childTnLst>
                                    <p:set>
                                      <p:cBhvr>
                                        <p:cTn id="206" dur="1" fill="hold">
                                          <p:stCondLst>
                                            <p:cond delay="0"/>
                                          </p:stCondLst>
                                        </p:cTn>
                                        <p:tgtEl>
                                          <p:spTgt spid="64"/>
                                        </p:tgtEl>
                                        <p:attrNameLst>
                                          <p:attrName>style.visibility</p:attrName>
                                        </p:attrNameLst>
                                      </p:cBhvr>
                                      <p:to>
                                        <p:strVal val="visible"/>
                                      </p:to>
                                    </p:set>
                                  </p:childTnLst>
                                </p:cTn>
                              </p:par>
                            </p:childTnLst>
                          </p:cTn>
                        </p:par>
                        <p:par>
                          <p:cTn id="207" fill="hold" nodeType="afterGroup">
                            <p:stCondLst>
                              <p:cond delay="30000"/>
                            </p:stCondLst>
                            <p:childTnLst>
                              <p:par>
                                <p:cTn id="208" presetID="22" presetClass="entr" presetSubtype="8" fill="hold" grpId="0" nodeType="afterEffect">
                                  <p:stCondLst>
                                    <p:cond delay="0"/>
                                  </p:stCondLst>
                                  <p:childTnLst>
                                    <p:set>
                                      <p:cBhvr>
                                        <p:cTn id="209" dur="1" fill="hold">
                                          <p:stCondLst>
                                            <p:cond delay="0"/>
                                          </p:stCondLst>
                                        </p:cTn>
                                        <p:tgtEl>
                                          <p:spTgt spid="73"/>
                                        </p:tgtEl>
                                        <p:attrNameLst>
                                          <p:attrName>style.visibility</p:attrName>
                                        </p:attrNameLst>
                                      </p:cBhvr>
                                      <p:to>
                                        <p:strVal val="visible"/>
                                      </p:to>
                                    </p:set>
                                    <p:animEffect transition="in" filter="wipe(left)">
                                      <p:cBhvr>
                                        <p:cTn id="210" dur="500"/>
                                        <p:tgtEl>
                                          <p:spTgt spid="73"/>
                                        </p:tgtEl>
                                      </p:cBhvr>
                                    </p:animEffect>
                                  </p:childTnLst>
                                </p:cTn>
                              </p:par>
                            </p:childTnLst>
                          </p:cTn>
                        </p:par>
                        <p:par>
                          <p:cTn id="211" fill="hold" nodeType="afterGroup">
                            <p:stCondLst>
                              <p:cond delay="30500"/>
                            </p:stCondLst>
                            <p:childTnLst>
                              <p:par>
                                <p:cTn id="212" presetID="22" presetClass="entr" presetSubtype="8" fill="hold" grpId="0" nodeType="afterEffect">
                                  <p:stCondLst>
                                    <p:cond delay="0"/>
                                  </p:stCondLst>
                                  <p:childTnLst>
                                    <p:set>
                                      <p:cBhvr>
                                        <p:cTn id="213" dur="1" fill="hold">
                                          <p:stCondLst>
                                            <p:cond delay="0"/>
                                          </p:stCondLst>
                                        </p:cTn>
                                        <p:tgtEl>
                                          <p:spTgt spid="74"/>
                                        </p:tgtEl>
                                        <p:attrNameLst>
                                          <p:attrName>style.visibility</p:attrName>
                                        </p:attrNameLst>
                                      </p:cBhvr>
                                      <p:to>
                                        <p:strVal val="visible"/>
                                      </p:to>
                                    </p:set>
                                    <p:animEffect transition="in" filter="wipe(left)">
                                      <p:cBhvr>
                                        <p:cTn id="214" dur="500"/>
                                        <p:tgtEl>
                                          <p:spTgt spid="74"/>
                                        </p:tgtEl>
                                      </p:cBhvr>
                                    </p:animEffect>
                                  </p:childTnLst>
                                </p:cTn>
                              </p:par>
                            </p:childTnLst>
                          </p:cTn>
                        </p:par>
                        <p:par>
                          <p:cTn id="215" fill="hold" nodeType="afterGroup">
                            <p:stCondLst>
                              <p:cond delay="31000"/>
                            </p:stCondLst>
                            <p:childTnLst>
                              <p:par>
                                <p:cTn id="216" presetID="22" presetClass="entr" presetSubtype="8" fill="hold" nodeType="afterEffect">
                                  <p:stCondLst>
                                    <p:cond delay="0"/>
                                  </p:stCondLst>
                                  <p:childTnLst>
                                    <p:set>
                                      <p:cBhvr>
                                        <p:cTn id="217" dur="1" fill="hold">
                                          <p:stCondLst>
                                            <p:cond delay="0"/>
                                          </p:stCondLst>
                                        </p:cTn>
                                        <p:tgtEl>
                                          <p:spTgt spid="56"/>
                                        </p:tgtEl>
                                        <p:attrNameLst>
                                          <p:attrName>style.visibility</p:attrName>
                                        </p:attrNameLst>
                                      </p:cBhvr>
                                      <p:to>
                                        <p:strVal val="visible"/>
                                      </p:to>
                                    </p:set>
                                    <p:animEffect transition="in" filter="wipe(left)">
                                      <p:cBhvr>
                                        <p:cTn id="218" dur="1000"/>
                                        <p:tgtEl>
                                          <p:spTgt spid="56"/>
                                        </p:tgtEl>
                                      </p:cBhvr>
                                    </p:animEffect>
                                  </p:childTnLst>
                                </p:cTn>
                              </p:par>
                            </p:childTnLst>
                          </p:cTn>
                        </p:par>
                        <p:par>
                          <p:cTn id="219" fill="hold" nodeType="afterGroup">
                            <p:stCondLst>
                              <p:cond delay="32000"/>
                            </p:stCondLst>
                            <p:childTnLst>
                              <p:par>
                                <p:cTn id="220" presetID="22" presetClass="entr" presetSubtype="8" fill="hold" grpId="0" nodeType="afterEffect">
                                  <p:stCondLst>
                                    <p:cond delay="0"/>
                                  </p:stCondLst>
                                  <p:childTnLst>
                                    <p:set>
                                      <p:cBhvr>
                                        <p:cTn id="221" dur="1" fill="hold">
                                          <p:stCondLst>
                                            <p:cond delay="0"/>
                                          </p:stCondLst>
                                        </p:cTn>
                                        <p:tgtEl>
                                          <p:spTgt spid="62"/>
                                        </p:tgtEl>
                                        <p:attrNameLst>
                                          <p:attrName>style.visibility</p:attrName>
                                        </p:attrNameLst>
                                      </p:cBhvr>
                                      <p:to>
                                        <p:strVal val="visible"/>
                                      </p:to>
                                    </p:set>
                                    <p:animEffect transition="in" filter="wipe(left)">
                                      <p:cBhvr>
                                        <p:cTn id="222" dur="1000"/>
                                        <p:tgtEl>
                                          <p:spTgt spid="62"/>
                                        </p:tgtEl>
                                      </p:cBhvr>
                                    </p:animEffect>
                                  </p:childTnLst>
                                </p:cTn>
                              </p:par>
                            </p:childTnLst>
                          </p:cTn>
                        </p:par>
                        <p:par>
                          <p:cTn id="223" fill="hold" nodeType="afterGroup">
                            <p:stCondLst>
                              <p:cond delay="33000"/>
                            </p:stCondLst>
                            <p:childTnLst>
                              <p:par>
                                <p:cTn id="224" presetID="23" presetClass="entr" presetSubtype="16" fill="hold" grpId="0" nodeType="afterEffect">
                                  <p:stCondLst>
                                    <p:cond delay="0"/>
                                  </p:stCondLst>
                                  <p:childTnLst>
                                    <p:set>
                                      <p:cBhvr>
                                        <p:cTn id="225" dur="1" fill="hold">
                                          <p:stCondLst>
                                            <p:cond delay="0"/>
                                          </p:stCondLst>
                                        </p:cTn>
                                        <p:tgtEl>
                                          <p:spTgt spid="71"/>
                                        </p:tgtEl>
                                        <p:attrNameLst>
                                          <p:attrName>style.visibility</p:attrName>
                                        </p:attrNameLst>
                                      </p:cBhvr>
                                      <p:to>
                                        <p:strVal val="visible"/>
                                      </p:to>
                                    </p:set>
                                    <p:anim calcmode="lin" valueType="num">
                                      <p:cBhvr>
                                        <p:cTn id="226" dur="500" fill="hold"/>
                                        <p:tgtEl>
                                          <p:spTgt spid="71"/>
                                        </p:tgtEl>
                                        <p:attrNameLst>
                                          <p:attrName>ppt_w</p:attrName>
                                        </p:attrNameLst>
                                      </p:cBhvr>
                                      <p:tavLst>
                                        <p:tav tm="0">
                                          <p:val>
                                            <p:fltVal val="0"/>
                                          </p:val>
                                        </p:tav>
                                        <p:tav tm="100000">
                                          <p:val>
                                            <p:strVal val="#ppt_w"/>
                                          </p:val>
                                        </p:tav>
                                      </p:tavLst>
                                    </p:anim>
                                    <p:anim calcmode="lin" valueType="num">
                                      <p:cBhvr>
                                        <p:cTn id="227" dur="500" fill="hold"/>
                                        <p:tgtEl>
                                          <p:spTgt spid="71"/>
                                        </p:tgtEl>
                                        <p:attrNameLst>
                                          <p:attrName>ppt_h</p:attrName>
                                        </p:attrNameLst>
                                      </p:cBhvr>
                                      <p:tavLst>
                                        <p:tav tm="0">
                                          <p:val>
                                            <p:fltVal val="0"/>
                                          </p:val>
                                        </p:tav>
                                        <p:tav tm="100000">
                                          <p:val>
                                            <p:strVal val="#ppt_h"/>
                                          </p:val>
                                        </p:tav>
                                      </p:tavLst>
                                    </p:anim>
                                  </p:childTnLst>
                                </p:cTn>
                              </p:par>
                            </p:childTnLst>
                          </p:cTn>
                        </p:par>
                        <p:par>
                          <p:cTn id="228" fill="hold" nodeType="afterGroup">
                            <p:stCondLst>
                              <p:cond delay="33500"/>
                            </p:stCondLst>
                            <p:childTnLst>
                              <p:par>
                                <p:cTn id="229" presetID="1" presetClass="entr" presetSubtype="0" fill="hold" grpId="0" nodeType="afterEffect">
                                  <p:stCondLst>
                                    <p:cond delay="0"/>
                                  </p:stCondLst>
                                  <p:childTnLst>
                                    <p:set>
                                      <p:cBhvr>
                                        <p:cTn id="230" dur="1" fill="hold">
                                          <p:stCondLst>
                                            <p:cond delay="0"/>
                                          </p:stCondLst>
                                        </p:cTn>
                                        <p:tgtEl>
                                          <p:spTgt spid="57"/>
                                        </p:tgtEl>
                                        <p:attrNameLst>
                                          <p:attrName>style.visibility</p:attrName>
                                        </p:attrNameLst>
                                      </p:cBhvr>
                                      <p:to>
                                        <p:strVal val="visible"/>
                                      </p:to>
                                    </p:set>
                                  </p:childTnLst>
                                </p:cTn>
                              </p:par>
                            </p:childTnLst>
                          </p:cTn>
                        </p:par>
                        <p:par>
                          <p:cTn id="231" fill="hold" nodeType="afterGroup">
                            <p:stCondLst>
                              <p:cond delay="33500"/>
                            </p:stCondLst>
                            <p:childTnLst>
                              <p:par>
                                <p:cTn id="232" presetID="23" presetClass="entr" presetSubtype="16" fill="hold" grpId="0" nodeType="afterEffect">
                                  <p:stCondLst>
                                    <p:cond delay="0"/>
                                  </p:stCondLst>
                                  <p:childTnLst>
                                    <p:set>
                                      <p:cBhvr>
                                        <p:cTn id="233" dur="1" fill="hold">
                                          <p:stCondLst>
                                            <p:cond delay="0"/>
                                          </p:stCondLst>
                                        </p:cTn>
                                        <p:tgtEl>
                                          <p:spTgt spid="61"/>
                                        </p:tgtEl>
                                        <p:attrNameLst>
                                          <p:attrName>style.visibility</p:attrName>
                                        </p:attrNameLst>
                                      </p:cBhvr>
                                      <p:to>
                                        <p:strVal val="visible"/>
                                      </p:to>
                                    </p:set>
                                    <p:anim calcmode="lin" valueType="num">
                                      <p:cBhvr>
                                        <p:cTn id="234" dur="500" fill="hold"/>
                                        <p:tgtEl>
                                          <p:spTgt spid="61"/>
                                        </p:tgtEl>
                                        <p:attrNameLst>
                                          <p:attrName>ppt_w</p:attrName>
                                        </p:attrNameLst>
                                      </p:cBhvr>
                                      <p:tavLst>
                                        <p:tav tm="0">
                                          <p:val>
                                            <p:fltVal val="0"/>
                                          </p:val>
                                        </p:tav>
                                        <p:tav tm="100000">
                                          <p:val>
                                            <p:strVal val="#ppt_w"/>
                                          </p:val>
                                        </p:tav>
                                      </p:tavLst>
                                    </p:anim>
                                    <p:anim calcmode="lin" valueType="num">
                                      <p:cBhvr>
                                        <p:cTn id="235" dur="500" fill="hold"/>
                                        <p:tgtEl>
                                          <p:spTgt spid="61"/>
                                        </p:tgtEl>
                                        <p:attrNameLst>
                                          <p:attrName>ppt_h</p:attrName>
                                        </p:attrNameLst>
                                      </p:cBhvr>
                                      <p:tavLst>
                                        <p:tav tm="0">
                                          <p:val>
                                            <p:fltVal val="0"/>
                                          </p:val>
                                        </p:tav>
                                        <p:tav tm="100000">
                                          <p:val>
                                            <p:strVal val="#ppt_h"/>
                                          </p:val>
                                        </p:tav>
                                      </p:tavLst>
                                    </p:anim>
                                  </p:childTnLst>
                                </p:cTn>
                              </p:par>
                            </p:childTnLst>
                          </p:cTn>
                        </p:par>
                        <p:par>
                          <p:cTn id="236" fill="hold" nodeType="afterGroup">
                            <p:stCondLst>
                              <p:cond delay="34000"/>
                            </p:stCondLst>
                            <p:childTnLst>
                              <p:par>
                                <p:cTn id="237" presetID="22" presetClass="entr" presetSubtype="1" fill="hold" nodeType="afterEffect">
                                  <p:stCondLst>
                                    <p:cond delay="0"/>
                                  </p:stCondLst>
                                  <p:childTnLst>
                                    <p:set>
                                      <p:cBhvr>
                                        <p:cTn id="238" dur="1" fill="hold">
                                          <p:stCondLst>
                                            <p:cond delay="0"/>
                                          </p:stCondLst>
                                        </p:cTn>
                                        <p:tgtEl>
                                          <p:spTgt spid="60"/>
                                        </p:tgtEl>
                                        <p:attrNameLst>
                                          <p:attrName>style.visibility</p:attrName>
                                        </p:attrNameLst>
                                      </p:cBhvr>
                                      <p:to>
                                        <p:strVal val="visible"/>
                                      </p:to>
                                    </p:set>
                                    <p:animEffect transition="in" filter="wipe(up)">
                                      <p:cBhvr>
                                        <p:cTn id="239" dur="1000"/>
                                        <p:tgtEl>
                                          <p:spTgt spid="60"/>
                                        </p:tgtEl>
                                      </p:cBhvr>
                                    </p:animEffect>
                                  </p:childTnLst>
                                </p:cTn>
                              </p:par>
                            </p:childTnLst>
                          </p:cTn>
                        </p:par>
                        <p:par>
                          <p:cTn id="240" fill="hold" nodeType="afterGroup">
                            <p:stCondLst>
                              <p:cond delay="35000"/>
                            </p:stCondLst>
                            <p:childTnLst>
                              <p:par>
                                <p:cTn id="241" presetID="1" presetClass="entr" presetSubtype="0" fill="hold" grpId="0" nodeType="afterEffect">
                                  <p:stCondLst>
                                    <p:cond delay="0"/>
                                  </p:stCondLst>
                                  <p:childTnLst>
                                    <p:set>
                                      <p:cBhvr>
                                        <p:cTn id="242" dur="1" fill="hold">
                                          <p:stCondLst>
                                            <p:cond delay="0"/>
                                          </p:stCondLst>
                                        </p:cTn>
                                        <p:tgtEl>
                                          <p:spTgt spid="63"/>
                                        </p:tgtEl>
                                        <p:attrNameLst>
                                          <p:attrName>style.visibility</p:attrName>
                                        </p:attrNameLst>
                                      </p:cBhvr>
                                      <p:to>
                                        <p:strVal val="visible"/>
                                      </p:to>
                                    </p:set>
                                  </p:childTnLst>
                                </p:cTn>
                              </p:par>
                            </p:childTnLst>
                          </p:cTn>
                        </p:par>
                        <p:par>
                          <p:cTn id="243" fill="hold" nodeType="afterGroup">
                            <p:stCondLst>
                              <p:cond delay="35000"/>
                            </p:stCondLst>
                            <p:childTnLst>
                              <p:par>
                                <p:cTn id="244" presetID="23" presetClass="entr" presetSubtype="16" fill="hold" grpId="0" nodeType="afterEffect">
                                  <p:stCondLst>
                                    <p:cond delay="0"/>
                                  </p:stCondLst>
                                  <p:childTnLst>
                                    <p:set>
                                      <p:cBhvr>
                                        <p:cTn id="245" dur="1" fill="hold">
                                          <p:stCondLst>
                                            <p:cond delay="0"/>
                                          </p:stCondLst>
                                        </p:cTn>
                                        <p:tgtEl>
                                          <p:spTgt spid="70"/>
                                        </p:tgtEl>
                                        <p:attrNameLst>
                                          <p:attrName>style.visibility</p:attrName>
                                        </p:attrNameLst>
                                      </p:cBhvr>
                                      <p:to>
                                        <p:strVal val="visible"/>
                                      </p:to>
                                    </p:set>
                                    <p:anim calcmode="lin" valueType="num">
                                      <p:cBhvr>
                                        <p:cTn id="246" dur="500" fill="hold"/>
                                        <p:tgtEl>
                                          <p:spTgt spid="70"/>
                                        </p:tgtEl>
                                        <p:attrNameLst>
                                          <p:attrName>ppt_w</p:attrName>
                                        </p:attrNameLst>
                                      </p:cBhvr>
                                      <p:tavLst>
                                        <p:tav tm="0">
                                          <p:val>
                                            <p:fltVal val="0"/>
                                          </p:val>
                                        </p:tav>
                                        <p:tav tm="100000">
                                          <p:val>
                                            <p:strVal val="#ppt_w"/>
                                          </p:val>
                                        </p:tav>
                                      </p:tavLst>
                                    </p:anim>
                                    <p:anim calcmode="lin" valueType="num">
                                      <p:cBhvr>
                                        <p:cTn id="247" dur="500" fill="hold"/>
                                        <p:tgtEl>
                                          <p:spTgt spid="70"/>
                                        </p:tgtEl>
                                        <p:attrNameLst>
                                          <p:attrName>ppt_h</p:attrName>
                                        </p:attrNameLst>
                                      </p:cBhvr>
                                      <p:tavLst>
                                        <p:tav tm="0">
                                          <p:val>
                                            <p:fltVal val="0"/>
                                          </p:val>
                                        </p:tav>
                                        <p:tav tm="100000">
                                          <p:val>
                                            <p:strVal val="#ppt_h"/>
                                          </p:val>
                                        </p:tav>
                                      </p:tavLst>
                                    </p:anim>
                                  </p:childTnLst>
                                </p:cTn>
                              </p:par>
                            </p:childTnLst>
                          </p:cTn>
                        </p:par>
                        <p:par>
                          <p:cTn id="248" fill="hold" nodeType="afterGroup">
                            <p:stCondLst>
                              <p:cond delay="35500"/>
                            </p:stCondLst>
                            <p:childTnLst>
                              <p:par>
                                <p:cTn id="249" presetID="1" presetClass="entr" presetSubtype="0" fill="hold" grpId="0" nodeType="afterEffect">
                                  <p:stCondLst>
                                    <p:cond delay="0"/>
                                  </p:stCondLst>
                                  <p:childTnLst>
                                    <p:set>
                                      <p:cBhvr>
                                        <p:cTn id="250" dur="1" fill="hold">
                                          <p:stCondLst>
                                            <p:cond delay="0"/>
                                          </p:stCondLst>
                                        </p:cTn>
                                        <p:tgtEl>
                                          <p:spTgt spid="68"/>
                                        </p:tgtEl>
                                        <p:attrNameLst>
                                          <p:attrName>style.visibility</p:attrName>
                                        </p:attrNameLst>
                                      </p:cBhvr>
                                      <p:to>
                                        <p:strVal val="visible"/>
                                      </p:to>
                                    </p:set>
                                  </p:childTnLst>
                                </p:cTn>
                              </p:par>
                            </p:childTnLst>
                          </p:cTn>
                        </p:par>
                        <p:par>
                          <p:cTn id="251" fill="hold" nodeType="afterGroup">
                            <p:stCondLst>
                              <p:cond delay="35500"/>
                            </p:stCondLst>
                            <p:childTnLst>
                              <p:par>
                                <p:cTn id="252" presetID="22" presetClass="entr" presetSubtype="8" fill="hold" grpId="0" nodeType="afterEffect">
                                  <p:stCondLst>
                                    <p:cond delay="0"/>
                                  </p:stCondLst>
                                  <p:childTnLst>
                                    <p:set>
                                      <p:cBhvr>
                                        <p:cTn id="253" dur="1" fill="hold">
                                          <p:stCondLst>
                                            <p:cond delay="0"/>
                                          </p:stCondLst>
                                        </p:cTn>
                                        <p:tgtEl>
                                          <p:spTgt spid="69"/>
                                        </p:tgtEl>
                                        <p:attrNameLst>
                                          <p:attrName>style.visibility</p:attrName>
                                        </p:attrNameLst>
                                      </p:cBhvr>
                                      <p:to>
                                        <p:strVal val="visible"/>
                                      </p:to>
                                    </p:set>
                                    <p:animEffect transition="in" filter="wipe(left)">
                                      <p:cBhvr>
                                        <p:cTn id="254"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P spid="17" grpId="0" animBg="1"/>
      <p:bldP spid="18" grpId="0" animBg="1"/>
      <p:bldP spid="19" grpId="0" animBg="1"/>
      <p:bldP spid="20" grpId="0" animBg="1"/>
      <p:bldP spid="21" grpId="0"/>
      <p:bldP spid="23" grpId="0"/>
      <p:bldP spid="25" grpId="0"/>
      <p:bldP spid="26" grpId="0"/>
      <p:bldP spid="27" grpId="0"/>
      <p:bldP spid="28" grpId="0"/>
      <p:bldP spid="29" grpId="0"/>
      <p:bldP spid="30" grpId="0"/>
      <p:bldP spid="31" grpId="0"/>
      <p:bldP spid="32" grpId="0" animBg="1"/>
      <p:bldP spid="33" grpId="0"/>
      <p:bldP spid="37" grpId="0"/>
      <p:bldP spid="39" grpId="0"/>
      <p:bldP spid="44" grpId="0" animBg="1"/>
      <p:bldP spid="45" grpId="0" animBg="1"/>
      <p:bldP spid="46" grpId="0" animBg="1"/>
      <p:bldP spid="47" grpId="0"/>
      <p:bldP spid="48" grpId="0"/>
      <p:bldP spid="49" grpId="0"/>
      <p:bldP spid="50" grpId="0"/>
      <p:bldP spid="51" grpId="0"/>
      <p:bldP spid="55" grpId="0"/>
      <p:bldP spid="57" grpId="0"/>
      <p:bldP spid="61" grpId="0" animBg="1"/>
      <p:bldP spid="62" grpId="0" animBg="1"/>
      <p:bldP spid="63" grpId="0"/>
      <p:bldP spid="64" grpId="0"/>
      <p:bldP spid="65" grpId="0"/>
      <p:bldP spid="66" grpId="0"/>
      <p:bldP spid="68" grpId="0"/>
      <p:bldP spid="69" grpId="0" animBg="1"/>
      <p:bldP spid="70" grpId="0"/>
      <p:bldP spid="71" grpId="0"/>
      <p:bldP spid="72" grpId="0" animBg="1"/>
      <p:bldP spid="73" grpId="0" animBg="1"/>
      <p:bldP spid="74" grpId="0" animBg="1"/>
      <p:bldP spid="75" grpId="0" animBg="1"/>
      <p:bldP spid="7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fontAlgn="auto" hangingPunct="1">
              <a:spcAft>
                <a:spcPts val="0"/>
              </a:spcAft>
              <a:defRPr/>
            </a:pPr>
            <a:r>
              <a:rPr lang="en-US" altLang="en-US" dirty="0">
                <a:ea typeface="+mj-ea"/>
              </a:rPr>
              <a:t>Government Intervention Concluded</a:t>
            </a:r>
          </a:p>
        </p:txBody>
      </p:sp>
      <p:sp>
        <p:nvSpPr>
          <p:cNvPr id="5939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graphicFrame>
        <p:nvGraphicFramePr>
          <p:cNvPr id="5" name="Table 4"/>
          <p:cNvGraphicFramePr>
            <a:graphicFrameLocks noGrp="1"/>
          </p:cNvGraphicFramePr>
          <p:nvPr>
            <p:extLst>
              <p:ext uri="{D42A27DB-BD31-4B8C-83A1-F6EECF244321}">
                <p14:modId xmlns:p14="http://schemas.microsoft.com/office/powerpoint/2010/main" val="3493203253"/>
              </p:ext>
            </p:extLst>
          </p:nvPr>
        </p:nvGraphicFramePr>
        <p:xfrm>
          <a:off x="76200" y="1846262"/>
          <a:ext cx="8961437" cy="4116389"/>
        </p:xfrm>
        <a:graphic>
          <a:graphicData uri="http://schemas.openxmlformats.org/drawingml/2006/table">
            <a:tbl>
              <a:tblPr firstRow="1"/>
              <a:tblGrid>
                <a:gridCol w="2468562">
                  <a:extLst>
                    <a:ext uri="{9D8B030D-6E8A-4147-A177-3AD203B41FA5}">
                      <a16:colId xmlns:a16="http://schemas.microsoft.com/office/drawing/2014/main" xmlns="" val="20000"/>
                    </a:ext>
                  </a:extLst>
                </a:gridCol>
                <a:gridCol w="2835275">
                  <a:extLst>
                    <a:ext uri="{9D8B030D-6E8A-4147-A177-3AD203B41FA5}">
                      <a16:colId xmlns:a16="http://schemas.microsoft.com/office/drawing/2014/main" xmlns="" val="20001"/>
                    </a:ext>
                  </a:extLst>
                </a:gridCol>
                <a:gridCol w="3657600">
                  <a:extLst>
                    <a:ext uri="{9D8B030D-6E8A-4147-A177-3AD203B41FA5}">
                      <a16:colId xmlns:a16="http://schemas.microsoft.com/office/drawing/2014/main" xmlns="" val="20002"/>
                    </a:ext>
                  </a:extLst>
                </a:gridCol>
              </a:tblGrid>
              <a:tr h="365734">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Methods for Dealing with Externalities</a:t>
                      </a:r>
                    </a:p>
                  </a:txBody>
                  <a:tcPr marT="45707" marB="457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B0CCB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400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Problem</a:t>
                      </a:r>
                    </a:p>
                  </a:txBody>
                  <a:tcPr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Resource Allocation Outcome</a:t>
                      </a:r>
                    </a:p>
                  </a:txBody>
                  <a:tcPr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Ways to Correct</a:t>
                      </a:r>
                    </a:p>
                  </a:txBody>
                  <a:tcPr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r h="17171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Negative externalities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(spillover costs)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Overproduction of output and therefore overallocation of resources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a:ln>
                            <a:noFill/>
                          </a:ln>
                          <a:solidFill>
                            <a:srgbClr val="000000"/>
                          </a:solidFill>
                          <a:effectLst/>
                          <a:latin typeface="+mn-lt"/>
                        </a:rPr>
                        <a:t>Private bargaining</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a:ln>
                            <a:noFill/>
                          </a:ln>
                          <a:solidFill>
                            <a:srgbClr val="000000"/>
                          </a:solidFill>
                          <a:effectLst/>
                          <a:latin typeface="+mn-lt"/>
                        </a:rPr>
                        <a:t>Liability rules and lawsuits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a:ln>
                            <a:noFill/>
                          </a:ln>
                          <a:solidFill>
                            <a:srgbClr val="000000"/>
                          </a:solidFill>
                          <a:effectLst/>
                          <a:latin typeface="+mn-lt"/>
                        </a:rPr>
                        <a:t>Tax on producers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a:ln>
                            <a:noFill/>
                          </a:ln>
                          <a:solidFill>
                            <a:srgbClr val="000000"/>
                          </a:solidFill>
                          <a:effectLst/>
                          <a:latin typeface="+mn-lt"/>
                        </a:rPr>
                        <a:t>Direct controls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a:ln>
                            <a:noFill/>
                          </a:ln>
                          <a:solidFill>
                            <a:srgbClr val="000000"/>
                          </a:solidFill>
                          <a:effectLst/>
                          <a:latin typeface="+mn-lt"/>
                        </a:rPr>
                        <a:t>Market for externality rights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2"/>
                  </a:ext>
                </a:extLst>
              </a:tr>
              <a:tr h="13934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Positive externalities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(spillover benefits)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Underproduction of output and therefore underallocation of resources</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a:ln>
                            <a:noFill/>
                          </a:ln>
                          <a:solidFill>
                            <a:srgbClr val="000000"/>
                          </a:solidFill>
                          <a:effectLst/>
                          <a:latin typeface="+mn-lt"/>
                        </a:rPr>
                        <a:t>Private bargaining</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a:ln>
                            <a:noFill/>
                          </a:ln>
                          <a:solidFill>
                            <a:srgbClr val="000000"/>
                          </a:solidFill>
                          <a:effectLst/>
                          <a:latin typeface="+mn-lt"/>
                        </a:rPr>
                        <a:t>Subsidy to consumers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a:ln>
                            <a:noFill/>
                          </a:ln>
                          <a:solidFill>
                            <a:srgbClr val="000000"/>
                          </a:solidFill>
                          <a:effectLst/>
                          <a:latin typeface="+mn-lt"/>
                        </a:rPr>
                        <a:t>Subsidy to producers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a:ln>
                            <a:noFill/>
                          </a:ln>
                          <a:solidFill>
                            <a:srgbClr val="000000"/>
                          </a:solidFill>
                          <a:effectLst/>
                          <a:latin typeface="+mn-lt"/>
                        </a:rPr>
                        <a:t>Government provision</a:t>
                      </a:r>
                    </a:p>
                  </a:txBody>
                  <a:tcPr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dirty="0"/>
              <a:t>Society’s Optimal Amounts</a:t>
            </a:r>
          </a:p>
        </p:txBody>
      </p:sp>
      <p:sp>
        <p:nvSpPr>
          <p:cNvPr id="61443"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grpSp>
        <p:nvGrpSpPr>
          <p:cNvPr id="5" name="Group 19"/>
          <p:cNvGrpSpPr>
            <a:grpSpLocks/>
          </p:cNvGrpSpPr>
          <p:nvPr/>
        </p:nvGrpSpPr>
        <p:grpSpPr bwMode="auto">
          <a:xfrm>
            <a:off x="2397125" y="2027238"/>
            <a:ext cx="4495800" cy="3981450"/>
            <a:chOff x="2286000" y="1504950"/>
            <a:chExt cx="4495800" cy="3981450"/>
          </a:xfrm>
        </p:grpSpPr>
        <p:pic>
          <p:nvPicPr>
            <p:cNvPr id="61456" name="Picture 19"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504950"/>
              <a:ext cx="4495800"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7" name="Rectangle 4"/>
            <p:cNvSpPr>
              <a:spLocks noChangeArrowheads="1"/>
            </p:cNvSpPr>
            <p:nvPr/>
          </p:nvSpPr>
          <p:spPr bwMode="auto">
            <a:xfrm>
              <a:off x="2333625" y="1524000"/>
              <a:ext cx="4448175" cy="38385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grpSp>
      <p:sp>
        <p:nvSpPr>
          <p:cNvPr id="8" name="Text Box 5"/>
          <p:cNvSpPr txBox="1">
            <a:spLocks noChangeArrowheads="1"/>
          </p:cNvSpPr>
          <p:nvPr/>
        </p:nvSpPr>
        <p:spPr bwMode="auto">
          <a:xfrm>
            <a:off x="2220913" y="5765800"/>
            <a:ext cx="296862" cy="3365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mn-ea"/>
              </a:rPr>
              <a:t>0</a:t>
            </a:r>
          </a:p>
        </p:txBody>
      </p:sp>
      <p:sp>
        <p:nvSpPr>
          <p:cNvPr id="9" name="Text Box 6"/>
          <p:cNvSpPr txBox="1">
            <a:spLocks noChangeArrowheads="1"/>
          </p:cNvSpPr>
          <p:nvPr/>
        </p:nvSpPr>
        <p:spPr bwMode="auto">
          <a:xfrm rot="16200000">
            <a:off x="143015" y="3641438"/>
            <a:ext cx="354302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t>Society’s</a:t>
            </a:r>
            <a:r>
              <a:rPr lang="ja-JP" altLang="en-US" sz="1600" b="1" dirty="0"/>
              <a:t> </a:t>
            </a:r>
            <a:r>
              <a:rPr lang="en-US" altLang="ja-JP" sz="1600" b="1" dirty="0"/>
              <a:t>marginal benefit and marginal</a:t>
            </a:r>
          </a:p>
          <a:p>
            <a:pPr algn="ctr" eaLnBrk="1" hangingPunct="1">
              <a:spcBef>
                <a:spcPct val="0"/>
              </a:spcBef>
              <a:buClrTx/>
              <a:buFontTx/>
              <a:buNone/>
            </a:pPr>
            <a:r>
              <a:rPr lang="en-US" altLang="en-US" sz="1600" b="1" dirty="0"/>
              <a:t>cost of pollution abatement (dollars)</a:t>
            </a:r>
          </a:p>
        </p:txBody>
      </p:sp>
      <p:sp>
        <p:nvSpPr>
          <p:cNvPr id="10" name="Text Box 7"/>
          <p:cNvSpPr txBox="1">
            <a:spLocks noChangeArrowheads="1"/>
          </p:cNvSpPr>
          <p:nvPr/>
        </p:nvSpPr>
        <p:spPr bwMode="auto">
          <a:xfrm>
            <a:off x="5395913" y="5829300"/>
            <a:ext cx="447675"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Q</a:t>
            </a:r>
            <a:r>
              <a:rPr lang="en-US" sz="2000" b="1" baseline="-25000" dirty="0">
                <a:latin typeface="+mn-lt"/>
                <a:ea typeface="+mn-ea"/>
              </a:rPr>
              <a:t>1</a:t>
            </a:r>
          </a:p>
        </p:txBody>
      </p:sp>
      <p:sp>
        <p:nvSpPr>
          <p:cNvPr id="11" name="Freeform 8"/>
          <p:cNvSpPr>
            <a:spLocks/>
          </p:cNvSpPr>
          <p:nvPr/>
        </p:nvSpPr>
        <p:spPr bwMode="auto">
          <a:xfrm>
            <a:off x="2897188" y="2476500"/>
            <a:ext cx="3375025" cy="3024188"/>
          </a:xfrm>
          <a:custGeom>
            <a:avLst/>
            <a:gdLst>
              <a:gd name="T0" fmla="*/ 0 w 2126"/>
              <a:gd name="T1" fmla="*/ 2147483646 h 1905"/>
              <a:gd name="T2" fmla="*/ 2147483646 w 2126"/>
              <a:gd name="T3" fmla="*/ 2147483646 h 1905"/>
              <a:gd name="T4" fmla="*/ 2147483646 w 2126"/>
              <a:gd name="T5" fmla="*/ 2147483646 h 1905"/>
              <a:gd name="T6" fmla="*/ 2147483646 w 2126"/>
              <a:gd name="T7" fmla="*/ 0 h 1905"/>
              <a:gd name="T8" fmla="*/ 0 60000 65536"/>
              <a:gd name="T9" fmla="*/ 0 60000 65536"/>
              <a:gd name="T10" fmla="*/ 0 60000 65536"/>
              <a:gd name="T11" fmla="*/ 0 60000 65536"/>
              <a:gd name="T12" fmla="*/ 0 w 2126"/>
              <a:gd name="T13" fmla="*/ 0 h 1905"/>
              <a:gd name="T14" fmla="*/ 2126 w 2126"/>
              <a:gd name="T15" fmla="*/ 1905 h 1905"/>
            </a:gdLst>
            <a:ahLst/>
            <a:cxnLst>
              <a:cxn ang="T8">
                <a:pos x="T0" y="T1"/>
              </a:cxn>
              <a:cxn ang="T9">
                <a:pos x="T2" y="T3"/>
              </a:cxn>
              <a:cxn ang="T10">
                <a:pos x="T4" y="T5"/>
              </a:cxn>
              <a:cxn ang="T11">
                <a:pos x="T6" y="T7"/>
              </a:cxn>
            </a:cxnLst>
            <a:rect l="T12" t="T13" r="T14" b="T15"/>
            <a:pathLst>
              <a:path w="2126" h="1905">
                <a:moveTo>
                  <a:pt x="0" y="1905"/>
                </a:moveTo>
                <a:cubicBezTo>
                  <a:pt x="422" y="1813"/>
                  <a:pt x="844" y="1722"/>
                  <a:pt x="1138" y="1578"/>
                </a:cubicBezTo>
                <a:cubicBezTo>
                  <a:pt x="1432" y="1434"/>
                  <a:pt x="1598" y="1301"/>
                  <a:pt x="1763" y="1038"/>
                </a:cubicBezTo>
                <a:cubicBezTo>
                  <a:pt x="1928" y="775"/>
                  <a:pt x="2027" y="387"/>
                  <a:pt x="2126" y="0"/>
                </a:cubicBezTo>
              </a:path>
            </a:pathLst>
          </a:cu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9"/>
          <p:cNvSpPr>
            <a:spLocks/>
          </p:cNvSpPr>
          <p:nvPr/>
        </p:nvSpPr>
        <p:spPr bwMode="auto">
          <a:xfrm>
            <a:off x="4860925" y="2509838"/>
            <a:ext cx="1581150" cy="2663825"/>
          </a:xfrm>
          <a:custGeom>
            <a:avLst/>
            <a:gdLst>
              <a:gd name="T0" fmla="*/ 0 w 996"/>
              <a:gd name="T1" fmla="*/ 0 h 1678"/>
              <a:gd name="T2" fmla="*/ 2147483646 w 996"/>
              <a:gd name="T3" fmla="*/ 2147483646 h 1678"/>
              <a:gd name="T4" fmla="*/ 2147483646 w 996"/>
              <a:gd name="T5" fmla="*/ 2147483646 h 1678"/>
              <a:gd name="T6" fmla="*/ 0 60000 65536"/>
              <a:gd name="T7" fmla="*/ 0 60000 65536"/>
              <a:gd name="T8" fmla="*/ 0 60000 65536"/>
              <a:gd name="T9" fmla="*/ 0 w 996"/>
              <a:gd name="T10" fmla="*/ 0 h 1678"/>
              <a:gd name="T11" fmla="*/ 996 w 996"/>
              <a:gd name="T12" fmla="*/ 1678 h 1678"/>
            </a:gdLst>
            <a:ahLst/>
            <a:cxnLst>
              <a:cxn ang="T6">
                <a:pos x="T0" y="T1"/>
              </a:cxn>
              <a:cxn ang="T7">
                <a:pos x="T2" y="T3"/>
              </a:cxn>
              <a:cxn ang="T8">
                <a:pos x="T4" y="T5"/>
              </a:cxn>
            </a:cxnLst>
            <a:rect l="T9" t="T10" r="T11" b="T12"/>
            <a:pathLst>
              <a:path w="996" h="1678">
                <a:moveTo>
                  <a:pt x="0" y="0"/>
                </a:moveTo>
                <a:cubicBezTo>
                  <a:pt x="70" y="294"/>
                  <a:pt x="140" y="588"/>
                  <a:pt x="306" y="868"/>
                </a:cubicBezTo>
                <a:cubicBezTo>
                  <a:pt x="472" y="1148"/>
                  <a:pt x="734" y="1413"/>
                  <a:pt x="996" y="1678"/>
                </a:cubicBezTo>
              </a:path>
            </a:pathLst>
          </a:cu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Text Box 11"/>
          <p:cNvSpPr txBox="1">
            <a:spLocks noChangeArrowheads="1"/>
          </p:cNvSpPr>
          <p:nvPr/>
        </p:nvSpPr>
        <p:spPr bwMode="auto">
          <a:xfrm>
            <a:off x="6350000" y="5156200"/>
            <a:ext cx="55403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MB</a:t>
            </a:r>
          </a:p>
        </p:txBody>
      </p:sp>
      <p:sp>
        <p:nvSpPr>
          <p:cNvPr id="14" name="Text Box 12"/>
          <p:cNvSpPr txBox="1">
            <a:spLocks noChangeArrowheads="1"/>
          </p:cNvSpPr>
          <p:nvPr/>
        </p:nvSpPr>
        <p:spPr bwMode="auto">
          <a:xfrm>
            <a:off x="6308725" y="2181225"/>
            <a:ext cx="54610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MC</a:t>
            </a:r>
          </a:p>
        </p:txBody>
      </p:sp>
      <p:sp>
        <p:nvSpPr>
          <p:cNvPr id="15" name="Text Box 13"/>
          <p:cNvSpPr txBox="1">
            <a:spLocks noChangeArrowheads="1"/>
          </p:cNvSpPr>
          <p:nvPr/>
        </p:nvSpPr>
        <p:spPr bwMode="auto">
          <a:xfrm>
            <a:off x="2760663" y="3436938"/>
            <a:ext cx="1900237" cy="13239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Socially</a:t>
            </a:r>
          </a:p>
          <a:p>
            <a:pPr eaLnBrk="1" hangingPunct="1">
              <a:defRPr/>
            </a:pPr>
            <a:r>
              <a:rPr lang="en-US" sz="2000" b="1" dirty="0">
                <a:latin typeface="+mn-lt"/>
                <a:ea typeface="+mn-ea"/>
                <a:cs typeface="Arial" charset="0"/>
              </a:rPr>
              <a:t>optimal amount</a:t>
            </a:r>
          </a:p>
          <a:p>
            <a:pPr eaLnBrk="1" hangingPunct="1">
              <a:defRPr/>
            </a:pPr>
            <a:r>
              <a:rPr lang="en-US" sz="2000" b="1" dirty="0">
                <a:latin typeface="+mn-lt"/>
                <a:ea typeface="+mn-ea"/>
                <a:cs typeface="Arial" charset="0"/>
              </a:rPr>
              <a:t>of pollution</a:t>
            </a:r>
          </a:p>
          <a:p>
            <a:pPr eaLnBrk="1" hangingPunct="1">
              <a:defRPr/>
            </a:pPr>
            <a:r>
              <a:rPr lang="en-US" sz="2000" b="1" dirty="0">
                <a:latin typeface="+mn-lt"/>
                <a:ea typeface="+mn-ea"/>
                <a:cs typeface="Arial" charset="0"/>
              </a:rPr>
              <a:t>abatement</a:t>
            </a:r>
          </a:p>
        </p:txBody>
      </p:sp>
      <p:sp>
        <p:nvSpPr>
          <p:cNvPr id="16" name="Line 14"/>
          <p:cNvSpPr>
            <a:spLocks noChangeShapeType="1"/>
          </p:cNvSpPr>
          <p:nvPr/>
        </p:nvSpPr>
        <p:spPr bwMode="auto">
          <a:xfrm>
            <a:off x="4432300" y="4203700"/>
            <a:ext cx="1060450" cy="666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7" name="Line 15"/>
          <p:cNvSpPr>
            <a:spLocks noChangeShapeType="1"/>
          </p:cNvSpPr>
          <p:nvPr/>
        </p:nvSpPr>
        <p:spPr bwMode="auto">
          <a:xfrm>
            <a:off x="5608638" y="4262438"/>
            <a:ext cx="0" cy="15922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8" name="Oval 10"/>
          <p:cNvSpPr>
            <a:spLocks noChangeArrowheads="1"/>
          </p:cNvSpPr>
          <p:nvPr/>
        </p:nvSpPr>
        <p:spPr bwMode="auto">
          <a:xfrm>
            <a:off x="5538788" y="4192588"/>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000"/>
                            </p:stCondLst>
                            <p:childTnLst>
                              <p:par>
                                <p:cTn id="18" presetID="22" presetClass="entr" presetSubtype="1"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up)">
                                      <p:cBhvr>
                                        <p:cTn id="20" dur="1000"/>
                                        <p:tgtEl>
                                          <p:spTgt spid="12"/>
                                        </p:tgtEl>
                                      </p:cBhvr>
                                    </p:animEffect>
                                  </p:childTnLst>
                                </p:cTn>
                              </p:par>
                            </p:childTnLst>
                          </p:cTn>
                        </p:par>
                        <p:par>
                          <p:cTn id="21" fill="hold" nodeType="afterGroup">
                            <p:stCondLst>
                              <p:cond delay="2000"/>
                            </p:stCondLst>
                            <p:childTnLst>
                              <p:par>
                                <p:cTn id="22" presetID="1"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par>
                          <p:cTn id="24" fill="hold" nodeType="afterGroup">
                            <p:stCondLst>
                              <p:cond delay="2000"/>
                            </p:stCondLst>
                            <p:childTnLst>
                              <p:par>
                                <p:cTn id="25" presetID="22" presetClass="entr" presetSubtype="4"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1000"/>
                                        <p:tgtEl>
                                          <p:spTgt spid="11"/>
                                        </p:tgtEl>
                                      </p:cBhvr>
                                    </p:animEffect>
                                  </p:childTnLst>
                                </p:cTn>
                              </p:par>
                            </p:childTnLst>
                          </p:cTn>
                        </p:par>
                        <p:par>
                          <p:cTn id="28" fill="hold" nodeType="afterGroup">
                            <p:stCondLst>
                              <p:cond delay="3000"/>
                            </p:stCondLst>
                            <p:childTnLst>
                              <p:par>
                                <p:cTn id="29" presetID="1"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par>
                          <p:cTn id="31" fill="hold" nodeType="afterGroup">
                            <p:stCondLst>
                              <p:cond delay="3000"/>
                            </p:stCondLst>
                            <p:childTnLst>
                              <p:par>
                                <p:cTn id="32" presetID="23" presetClass="entr" presetSubtype="16"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1000" fill="hold"/>
                                        <p:tgtEl>
                                          <p:spTgt spid="18"/>
                                        </p:tgtEl>
                                        <p:attrNameLst>
                                          <p:attrName>ppt_w</p:attrName>
                                        </p:attrNameLst>
                                      </p:cBhvr>
                                      <p:tavLst>
                                        <p:tav tm="0">
                                          <p:val>
                                            <p:fltVal val="0"/>
                                          </p:val>
                                        </p:tav>
                                        <p:tav tm="100000">
                                          <p:val>
                                            <p:strVal val="#ppt_w"/>
                                          </p:val>
                                        </p:tav>
                                      </p:tavLst>
                                    </p:anim>
                                    <p:anim calcmode="lin" valueType="num">
                                      <p:cBhvr>
                                        <p:cTn id="35" dur="1000" fill="hold"/>
                                        <p:tgtEl>
                                          <p:spTgt spid="18"/>
                                        </p:tgtEl>
                                        <p:attrNameLst>
                                          <p:attrName>ppt_h</p:attrName>
                                        </p:attrNameLst>
                                      </p:cBhvr>
                                      <p:tavLst>
                                        <p:tav tm="0">
                                          <p:val>
                                            <p:fltVal val="0"/>
                                          </p:val>
                                        </p:tav>
                                        <p:tav tm="100000">
                                          <p:val>
                                            <p:strVal val="#ppt_h"/>
                                          </p:val>
                                        </p:tav>
                                      </p:tavLst>
                                    </p:anim>
                                  </p:childTnLst>
                                </p:cTn>
                              </p:par>
                            </p:childTnLst>
                          </p:cTn>
                        </p:par>
                        <p:par>
                          <p:cTn id="36" fill="hold" nodeType="afterGroup">
                            <p:stCondLst>
                              <p:cond delay="4000"/>
                            </p:stCondLst>
                            <p:childTnLst>
                              <p:par>
                                <p:cTn id="37" presetID="22" presetClass="entr" presetSubtype="1"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1000"/>
                                        <p:tgtEl>
                                          <p:spTgt spid="17"/>
                                        </p:tgtEl>
                                      </p:cBhvr>
                                    </p:animEffect>
                                  </p:childTnLst>
                                </p:cTn>
                              </p:par>
                            </p:childTnLst>
                          </p:cTn>
                        </p:par>
                        <p:par>
                          <p:cTn id="40" fill="hold" nodeType="afterGroup">
                            <p:stCondLst>
                              <p:cond delay="5000"/>
                            </p:stCondLst>
                            <p:childTnLst>
                              <p:par>
                                <p:cTn id="41" presetID="1"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par>
                          <p:cTn id="43" fill="hold" nodeType="afterGroup">
                            <p:stCondLst>
                              <p:cond delay="5000"/>
                            </p:stCondLst>
                            <p:childTnLst>
                              <p:par>
                                <p:cTn id="44" presetID="23" presetClass="entr" presetSubtype="16"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1000" fill="hold"/>
                                        <p:tgtEl>
                                          <p:spTgt spid="15"/>
                                        </p:tgtEl>
                                        <p:attrNameLst>
                                          <p:attrName>ppt_w</p:attrName>
                                        </p:attrNameLst>
                                      </p:cBhvr>
                                      <p:tavLst>
                                        <p:tav tm="0">
                                          <p:val>
                                            <p:fltVal val="0"/>
                                          </p:val>
                                        </p:tav>
                                        <p:tav tm="100000">
                                          <p:val>
                                            <p:strVal val="#ppt_w"/>
                                          </p:val>
                                        </p:tav>
                                      </p:tavLst>
                                    </p:anim>
                                    <p:anim calcmode="lin" valueType="num">
                                      <p:cBhvr>
                                        <p:cTn id="47" dur="1000" fill="hold"/>
                                        <p:tgtEl>
                                          <p:spTgt spid="15"/>
                                        </p:tgtEl>
                                        <p:attrNameLst>
                                          <p:attrName>ppt_h</p:attrName>
                                        </p:attrNameLst>
                                      </p:cBhvr>
                                      <p:tavLst>
                                        <p:tav tm="0">
                                          <p:val>
                                            <p:fltVal val="0"/>
                                          </p:val>
                                        </p:tav>
                                        <p:tav tm="100000">
                                          <p:val>
                                            <p:strVal val="#ppt_h"/>
                                          </p:val>
                                        </p:tav>
                                      </p:tavLst>
                                    </p:anim>
                                  </p:childTnLst>
                                </p:cTn>
                              </p:par>
                            </p:childTnLst>
                          </p:cTn>
                        </p:par>
                        <p:par>
                          <p:cTn id="48" fill="hold" nodeType="afterGroup">
                            <p:stCondLst>
                              <p:cond delay="6000"/>
                            </p:stCondLst>
                            <p:childTnLst>
                              <p:par>
                                <p:cTn id="49" presetID="22" presetClass="entr" presetSubtype="8"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3" grpId="0"/>
      <p:bldP spid="14" grpId="0"/>
      <p:bldP spid="15" grpId="0"/>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altLang="en-US" dirty="0">
                <a:ea typeface="+mj-ea"/>
              </a:rPr>
              <a:t>Demand-Side Market Failures</a:t>
            </a:r>
          </a:p>
        </p:txBody>
      </p:sp>
      <p:sp>
        <p:nvSpPr>
          <p:cNvPr id="6147"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Demand-side market failures</a:t>
            </a:r>
          </a:p>
          <a:p>
            <a:pPr eaLnBrk="1" fontAlgn="auto" hangingPunct="1">
              <a:spcAft>
                <a:spcPts val="0"/>
              </a:spcAft>
              <a:buFont typeface="Arial" charset="0"/>
              <a:buChar char="•"/>
              <a:defRPr/>
            </a:pPr>
            <a:r>
              <a:rPr lang="en-US" sz="3200" dirty="0">
                <a:ea typeface="+mn-ea"/>
              </a:rPr>
              <a:t>When it is not possible to charge consumers for the product</a:t>
            </a:r>
          </a:p>
          <a:p>
            <a:pPr eaLnBrk="1" fontAlgn="auto" hangingPunct="1">
              <a:spcAft>
                <a:spcPts val="0"/>
              </a:spcAft>
              <a:buFont typeface="Arial" charset="0"/>
              <a:buChar char="•"/>
              <a:defRPr/>
            </a:pPr>
            <a:r>
              <a:rPr lang="en-US" sz="3200" dirty="0">
                <a:ea typeface="+mn-ea"/>
              </a:rPr>
              <a:t>Some can enjoy benefits without paying</a:t>
            </a:r>
          </a:p>
          <a:p>
            <a:pPr eaLnBrk="1" fontAlgn="auto" hangingPunct="1">
              <a:spcAft>
                <a:spcPts val="0"/>
              </a:spcAft>
              <a:buFont typeface="Arial" charset="0"/>
              <a:buChar char="•"/>
              <a:defRPr/>
            </a:pPr>
            <a:r>
              <a:rPr lang="en-US" sz="3200" dirty="0">
                <a:ea typeface="+mn-ea"/>
              </a:rPr>
              <a:t>Firms not willing to produce since they cannot cover the costs</a:t>
            </a:r>
          </a:p>
        </p:txBody>
      </p:sp>
      <p:sp>
        <p:nvSpPr>
          <p:cNvPr id="819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dirty="0"/>
              <a:t>Government’s Role in the Economy</a:t>
            </a:r>
          </a:p>
        </p:txBody>
      </p:sp>
      <p:sp>
        <p:nvSpPr>
          <p:cNvPr id="63491" name="Content Placeholder 2"/>
          <p:cNvSpPr>
            <a:spLocks noGrp="1"/>
          </p:cNvSpPr>
          <p:nvPr>
            <p:ph idx="1"/>
          </p:nvPr>
        </p:nvSpPr>
        <p:spPr>
          <a:xfrm>
            <a:off x="457200" y="1752600"/>
            <a:ext cx="8001000" cy="4953000"/>
          </a:xfrm>
        </p:spPr>
        <p:txBody>
          <a:bodyPr/>
          <a:lstStyle/>
          <a:p>
            <a:pPr eaLnBrk="1" hangingPunct="1"/>
            <a:r>
              <a:rPr lang="en-US" altLang="en-US" sz="3200" b="1" dirty="0">
                <a:solidFill>
                  <a:srgbClr val="31859C"/>
                </a:solidFill>
              </a:rPr>
              <a:t>Coase theorem</a:t>
            </a:r>
          </a:p>
          <a:p>
            <a:pPr lvl="1" eaLnBrk="1" hangingPunct="1">
              <a:buClr>
                <a:schemeClr val="accent1"/>
              </a:buClr>
            </a:pPr>
            <a:r>
              <a:rPr lang="en-US" altLang="en-US" sz="3200" dirty="0"/>
              <a:t>Private sector bargaining can solve externality problem</a:t>
            </a:r>
          </a:p>
          <a:p>
            <a:pPr eaLnBrk="1" hangingPunct="1"/>
            <a:r>
              <a:rPr lang="en-US" altLang="en-US" sz="3200" dirty="0"/>
              <a:t>Government</a:t>
            </a:r>
            <a:r>
              <a:rPr lang="ja-JP" altLang="en-US" sz="3200" dirty="0"/>
              <a:t>’</a:t>
            </a:r>
            <a:r>
              <a:rPr lang="en-US" altLang="ja-JP" sz="3200" dirty="0"/>
              <a:t>s role in correcting externalities</a:t>
            </a:r>
          </a:p>
          <a:p>
            <a:pPr eaLnBrk="1" hangingPunct="1"/>
            <a:r>
              <a:rPr lang="en-US" altLang="en-US" sz="3200" b="1" dirty="0">
                <a:solidFill>
                  <a:srgbClr val="31859C"/>
                </a:solidFill>
              </a:rPr>
              <a:t>Optimal reduction of an externality</a:t>
            </a:r>
          </a:p>
          <a:p>
            <a:pPr eaLnBrk="1" hangingPunct="1"/>
            <a:r>
              <a:rPr lang="en-US" altLang="en-US" sz="3200" dirty="0"/>
              <a:t>Officials must correctly identify the existence and cause</a:t>
            </a:r>
          </a:p>
          <a:p>
            <a:pPr eaLnBrk="1" hangingPunct="1"/>
            <a:r>
              <a:rPr lang="en-US" altLang="en-US" sz="3200" dirty="0"/>
              <a:t>Government failure may occur</a:t>
            </a:r>
          </a:p>
        </p:txBody>
      </p:sp>
      <p:sp>
        <p:nvSpPr>
          <p:cNvPr id="6349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fontAlgn="auto" hangingPunct="1">
              <a:spcAft>
                <a:spcPts val="0"/>
              </a:spcAft>
              <a:defRPr/>
            </a:pPr>
            <a:r>
              <a:rPr lang="en-US" altLang="en-US" dirty="0">
                <a:ea typeface="+mj-ea"/>
              </a:rPr>
              <a:t>Controlling CO</a:t>
            </a:r>
            <a:r>
              <a:rPr lang="en-US" altLang="en-US" baseline="-25000" dirty="0">
                <a:ea typeface="+mj-ea"/>
              </a:rPr>
              <a:t>2</a:t>
            </a:r>
            <a:r>
              <a:rPr lang="en-US" altLang="en-US" dirty="0">
                <a:ea typeface="+mj-ea"/>
              </a:rPr>
              <a:t> Emissions</a:t>
            </a:r>
          </a:p>
        </p:txBody>
      </p:sp>
      <p:sp>
        <p:nvSpPr>
          <p:cNvPr id="65539" name="Content Placeholder 2"/>
          <p:cNvSpPr>
            <a:spLocks noGrp="1"/>
          </p:cNvSpPr>
          <p:nvPr>
            <p:ph idx="1"/>
          </p:nvPr>
        </p:nvSpPr>
        <p:spPr/>
        <p:txBody>
          <a:bodyPr/>
          <a:lstStyle/>
          <a:p>
            <a:pPr eaLnBrk="1" hangingPunct="1"/>
            <a:r>
              <a:rPr lang="en-US" altLang="en-US" sz="3200" dirty="0"/>
              <a:t>Cap and trade</a:t>
            </a:r>
          </a:p>
          <a:p>
            <a:pPr lvl="1" eaLnBrk="1" hangingPunct="1">
              <a:buClr>
                <a:schemeClr val="accent1"/>
              </a:buClr>
            </a:pPr>
            <a:r>
              <a:rPr lang="en-US" altLang="en-US" sz="3200" dirty="0"/>
              <a:t>Sets a cap for the total amount of emissions</a:t>
            </a:r>
          </a:p>
          <a:p>
            <a:pPr lvl="1" eaLnBrk="1" hangingPunct="1">
              <a:buClr>
                <a:schemeClr val="accent1"/>
              </a:buClr>
            </a:pPr>
            <a:r>
              <a:rPr lang="en-US" altLang="en-US" sz="3200" dirty="0"/>
              <a:t>Assigns property rights to pollute</a:t>
            </a:r>
          </a:p>
          <a:p>
            <a:pPr lvl="1" eaLnBrk="1" hangingPunct="1">
              <a:buClr>
                <a:schemeClr val="accent1"/>
              </a:buClr>
            </a:pPr>
            <a:r>
              <a:rPr lang="en-US" altLang="en-US" sz="3200" dirty="0"/>
              <a:t>Rights can then be bought and sold</a:t>
            </a:r>
          </a:p>
          <a:p>
            <a:pPr eaLnBrk="1" hangingPunct="1"/>
            <a:r>
              <a:rPr lang="en-US" altLang="en-US" sz="3200" dirty="0"/>
              <a:t>Carbon tax</a:t>
            </a:r>
          </a:p>
          <a:p>
            <a:pPr lvl="1" eaLnBrk="1" hangingPunct="1">
              <a:buClr>
                <a:schemeClr val="accent1"/>
              </a:buClr>
            </a:pPr>
            <a:r>
              <a:rPr lang="en-US" altLang="en-US" sz="3200" dirty="0"/>
              <a:t>Raises the cost of polluting</a:t>
            </a:r>
          </a:p>
          <a:p>
            <a:pPr lvl="1" eaLnBrk="1" hangingPunct="1">
              <a:buClr>
                <a:schemeClr val="accent1"/>
              </a:buClr>
            </a:pPr>
            <a:r>
              <a:rPr lang="en-US" altLang="en-US" sz="3200" dirty="0"/>
              <a:t>Easier to enforce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altLang="en-US" dirty="0">
                <a:ea typeface="+mj-ea"/>
              </a:rPr>
              <a:t>Supply-Side Market Failures</a:t>
            </a:r>
          </a:p>
        </p:txBody>
      </p:sp>
      <p:sp>
        <p:nvSpPr>
          <p:cNvPr id="7171"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Supply-side market failures</a:t>
            </a:r>
          </a:p>
          <a:p>
            <a:pPr eaLnBrk="1" fontAlgn="auto" hangingPunct="1">
              <a:spcAft>
                <a:spcPts val="0"/>
              </a:spcAft>
              <a:buFont typeface="Arial" charset="0"/>
              <a:buChar char="•"/>
              <a:defRPr/>
            </a:pPr>
            <a:r>
              <a:rPr lang="en-US" sz="3200" dirty="0">
                <a:ea typeface="+mn-ea"/>
              </a:rPr>
              <a:t>Occurs when a firm does not pay the full cost of producing its output</a:t>
            </a:r>
          </a:p>
          <a:p>
            <a:pPr eaLnBrk="1" fontAlgn="auto" hangingPunct="1">
              <a:spcAft>
                <a:spcPts val="0"/>
              </a:spcAft>
              <a:buFont typeface="Arial" charset="0"/>
              <a:buChar char="•"/>
              <a:defRPr/>
            </a:pPr>
            <a:r>
              <a:rPr lang="en-US" sz="3200" dirty="0">
                <a:ea typeface="+mn-ea"/>
              </a:rPr>
              <a:t>External costs of producing the good are not reflected in supply</a:t>
            </a:r>
          </a:p>
        </p:txBody>
      </p:sp>
      <p:sp>
        <p:nvSpPr>
          <p:cNvPr id="1024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altLang="en-US" dirty="0">
                <a:ea typeface="+mj-ea"/>
              </a:rPr>
              <a:t>Efficiently Functioning Markets</a:t>
            </a:r>
          </a:p>
        </p:txBody>
      </p:sp>
      <p:sp>
        <p:nvSpPr>
          <p:cNvPr id="12291" name="Content Placeholder 2"/>
          <p:cNvSpPr>
            <a:spLocks noGrp="1"/>
          </p:cNvSpPr>
          <p:nvPr>
            <p:ph idx="1"/>
          </p:nvPr>
        </p:nvSpPr>
        <p:spPr>
          <a:xfrm>
            <a:off x="457200" y="1752600"/>
            <a:ext cx="7620000" cy="4800600"/>
          </a:xfrm>
        </p:spPr>
        <p:txBody>
          <a:bodyPr/>
          <a:lstStyle/>
          <a:p>
            <a:pPr eaLnBrk="1" hangingPunct="1"/>
            <a:r>
              <a:rPr lang="en-US" altLang="en-US" sz="3200" dirty="0"/>
              <a:t>Demand curve must reflect the consumers’ full willingness to pay</a:t>
            </a:r>
          </a:p>
          <a:p>
            <a:pPr eaLnBrk="1" hangingPunct="1"/>
            <a:r>
              <a:rPr lang="en-US" altLang="en-US" sz="3200" dirty="0"/>
              <a:t>Supply curve must reflect all the costs of production</a:t>
            </a:r>
          </a:p>
          <a:p>
            <a:pPr eaLnBrk="1" hangingPunct="1"/>
            <a:r>
              <a:rPr lang="en-US" altLang="en-US" sz="3200" dirty="0"/>
              <a:t>Benefit surpluses are maximized for consumers and producers</a:t>
            </a:r>
          </a:p>
        </p:txBody>
      </p:sp>
      <p:sp>
        <p:nvSpPr>
          <p:cNvPr id="1229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altLang="en-US" dirty="0">
                <a:ea typeface="+mj-ea"/>
              </a:rPr>
              <a:t>Consumer Surplus</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sz="3200" b="1" dirty="0">
                <a:solidFill>
                  <a:schemeClr val="accent5">
                    <a:lumMod val="75000"/>
                  </a:schemeClr>
                </a:solidFill>
                <a:ea typeface="+mn-ea"/>
              </a:rPr>
              <a:t>Consumer surplus</a:t>
            </a:r>
          </a:p>
          <a:p>
            <a:pPr marL="640080" lvl="1" eaLnBrk="1" fontAlgn="auto" hangingPunct="1">
              <a:spcAft>
                <a:spcPts val="0"/>
              </a:spcAft>
              <a:buClr>
                <a:schemeClr val="accent1"/>
              </a:buClr>
              <a:defRPr/>
            </a:pPr>
            <a:r>
              <a:rPr lang="en-US" sz="3200" dirty="0">
                <a:ea typeface="+mn-ea"/>
              </a:rPr>
              <a:t>Difference between what a consumer is willing to pay for a good and what the consumer actually pays</a:t>
            </a:r>
          </a:p>
          <a:p>
            <a:pPr marL="640080" lvl="1" eaLnBrk="1" fontAlgn="auto" hangingPunct="1">
              <a:spcAft>
                <a:spcPts val="0"/>
              </a:spcAft>
              <a:buClr>
                <a:schemeClr val="accent1"/>
              </a:buClr>
              <a:defRPr/>
            </a:pPr>
            <a:r>
              <a:rPr lang="en-US" sz="3200" dirty="0">
                <a:ea typeface="+mn-ea"/>
              </a:rPr>
              <a:t>Extra benefit from paying less than the maximum price</a:t>
            </a:r>
          </a:p>
        </p:txBody>
      </p:sp>
      <p:sp>
        <p:nvSpPr>
          <p:cNvPr id="1434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altLang="en-US" dirty="0">
                <a:ea typeface="+mj-ea"/>
              </a:rPr>
              <a:t>Consumer Surplus Continued</a:t>
            </a:r>
          </a:p>
        </p:txBody>
      </p:sp>
      <p:sp>
        <p:nvSpPr>
          <p:cNvPr id="16387"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graphicFrame>
        <p:nvGraphicFramePr>
          <p:cNvPr id="5" name="Group 51"/>
          <p:cNvGraphicFramePr>
            <a:graphicFrameLocks noGrp="1"/>
          </p:cNvGraphicFramePr>
          <p:nvPr>
            <p:extLst>
              <p:ext uri="{D42A27DB-BD31-4B8C-83A1-F6EECF244321}">
                <p14:modId xmlns:p14="http://schemas.microsoft.com/office/powerpoint/2010/main" val="2773596474"/>
              </p:ext>
            </p:extLst>
          </p:nvPr>
        </p:nvGraphicFramePr>
        <p:xfrm>
          <a:off x="685800" y="1600198"/>
          <a:ext cx="7315200" cy="4467228"/>
        </p:xfrm>
        <a:graphic>
          <a:graphicData uri="http://schemas.openxmlformats.org/drawingml/2006/table">
            <a:tbl>
              <a:tblPr firstRow="1"/>
              <a:tblGrid>
                <a:gridCol w="1828800">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1828800">
                  <a:extLst>
                    <a:ext uri="{9D8B030D-6E8A-4147-A177-3AD203B41FA5}">
                      <a16:colId xmlns:a16="http://schemas.microsoft.com/office/drawing/2014/main" xmlns="" val="20002"/>
                    </a:ext>
                  </a:extLst>
                </a:gridCol>
                <a:gridCol w="1828800">
                  <a:extLst>
                    <a:ext uri="{9D8B030D-6E8A-4147-A177-3AD203B41FA5}">
                      <a16:colId xmlns:a16="http://schemas.microsoft.com/office/drawing/2014/main" xmlns="" val="20003"/>
                    </a:ext>
                  </a:extLst>
                </a:gridCol>
              </a:tblGrid>
              <a:tr h="381613">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Consumer Surplus</a:t>
                      </a:r>
                    </a:p>
                  </a:txBody>
                  <a:tcPr marT="45713" marB="45713"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B0CCB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621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Person</a:t>
                      </a:r>
                    </a:p>
                  </a:txBody>
                  <a:tcPr marT="45713" marB="4571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Maximum Price Willing to Pay</a:t>
                      </a:r>
                    </a:p>
                  </a:txBody>
                  <a:tcPr marT="45713" marB="4571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Actual Price (Equilibrium Price)</a:t>
                      </a:r>
                    </a:p>
                  </a:txBody>
                  <a:tcPr marT="45713" marB="4571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mn-lt"/>
                        </a:rPr>
                        <a:t>Consumer Surplus</a:t>
                      </a:r>
                    </a:p>
                  </a:txBody>
                  <a:tcPr marT="45713" marB="45713"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r h="410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Bob</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$13</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$5 (=$13 - $8)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2"/>
                  </a:ext>
                </a:extLst>
              </a:tr>
              <a:tr h="410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Barb</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12</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4 (=$12 - $8)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3"/>
                  </a:ext>
                </a:extLst>
              </a:tr>
              <a:tr h="410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Bill</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11</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3 (=$11 - $8)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4"/>
                  </a:ext>
                </a:extLst>
              </a:tr>
              <a:tr h="410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Bart</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10</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2 (=$10 - $8)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5"/>
                  </a:ext>
                </a:extLst>
              </a:tr>
              <a:tr h="410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Brent</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9</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1 (=  $9 - $8)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6"/>
                  </a:ext>
                </a:extLst>
              </a:tr>
              <a:tr h="410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Betty</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  0 (=  $8 - $8)</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US" altLang="en-US" dirty="0">
                <a:ea typeface="+mj-ea"/>
              </a:rPr>
              <a:t>Consumer Surplus Concluded</a:t>
            </a:r>
          </a:p>
        </p:txBody>
      </p:sp>
      <p:grpSp>
        <p:nvGrpSpPr>
          <p:cNvPr id="4" name="Group 28"/>
          <p:cNvGrpSpPr>
            <a:grpSpLocks/>
          </p:cNvGrpSpPr>
          <p:nvPr/>
        </p:nvGrpSpPr>
        <p:grpSpPr bwMode="auto">
          <a:xfrm>
            <a:off x="1692275" y="2078038"/>
            <a:ext cx="5851525" cy="4476750"/>
            <a:chOff x="1424365" y="1618984"/>
            <a:chExt cx="5850729" cy="4478259"/>
          </a:xfrm>
        </p:grpSpPr>
        <p:pic>
          <p:nvPicPr>
            <p:cNvPr id="18450" name="Picture 21" descr="grid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618984"/>
              <a:ext cx="5065294" cy="3788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26"/>
            <p:cNvGrpSpPr>
              <a:grpSpLocks noChangeAspect="1"/>
            </p:cNvGrpSpPr>
            <p:nvPr/>
          </p:nvGrpSpPr>
          <p:grpSpPr bwMode="auto">
            <a:xfrm>
              <a:off x="1424365" y="1641591"/>
              <a:ext cx="5769028" cy="4455652"/>
              <a:chOff x="3244" y="1637"/>
              <a:chExt cx="2167" cy="1943"/>
            </a:xfrm>
            <a:noFill/>
          </p:grpSpPr>
          <p:sp>
            <p:nvSpPr>
              <p:cNvPr id="7" name="Rectangle 5"/>
              <p:cNvSpPr>
                <a:spLocks noChangeArrowheads="1"/>
              </p:cNvSpPr>
              <p:nvPr/>
            </p:nvSpPr>
            <p:spPr bwMode="auto">
              <a:xfrm>
                <a:off x="3539" y="1637"/>
                <a:ext cx="1872" cy="1577"/>
              </a:xfrm>
              <a:prstGeom prst="rect">
                <a:avLst/>
              </a:prstGeom>
              <a:grp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sp>
            <p:nvSpPr>
              <p:cNvPr id="8" name="Text Box 9"/>
              <p:cNvSpPr txBox="1">
                <a:spLocks noChangeArrowheads="1"/>
              </p:cNvSpPr>
              <p:nvPr/>
            </p:nvSpPr>
            <p:spPr bwMode="auto">
              <a:xfrm rot="16200000">
                <a:off x="2941" y="2328"/>
                <a:ext cx="756" cy="150"/>
              </a:xfrm>
              <a:prstGeom prst="rect">
                <a:avLst/>
              </a:prstGeom>
              <a:grpFill/>
              <a:ln w="9525">
                <a:noFill/>
                <a:miter lim="800000"/>
                <a:headEnd/>
                <a:tailEnd/>
              </a:ln>
            </p:spPr>
            <p:txBody>
              <a:bodyPr wrap="none">
                <a:spAutoFit/>
              </a:bodyPr>
              <a:lstStyle/>
              <a:p>
                <a:pPr eaLnBrk="1" hangingPunct="1">
                  <a:defRPr/>
                </a:pPr>
                <a:r>
                  <a:rPr lang="en-US" sz="2000" b="1" dirty="0">
                    <a:latin typeface="+mn-lt"/>
                    <a:ea typeface="+mn-ea"/>
                    <a:cs typeface="Arial" charset="0"/>
                  </a:rPr>
                  <a:t>Price (per bag)</a:t>
                </a:r>
              </a:p>
            </p:txBody>
          </p:sp>
          <p:sp>
            <p:nvSpPr>
              <p:cNvPr id="9" name="Text Box 11"/>
              <p:cNvSpPr txBox="1">
                <a:spLocks noChangeArrowheads="1"/>
              </p:cNvSpPr>
              <p:nvPr/>
            </p:nvSpPr>
            <p:spPr bwMode="auto">
              <a:xfrm>
                <a:off x="3968" y="3405"/>
                <a:ext cx="687" cy="175"/>
              </a:xfrm>
              <a:prstGeom prst="rect">
                <a:avLst/>
              </a:prstGeom>
              <a:grpFill/>
              <a:ln w="9525">
                <a:noFill/>
                <a:miter lim="800000"/>
                <a:headEnd/>
                <a:tailEnd/>
              </a:ln>
            </p:spPr>
            <p:txBody>
              <a:bodyPr wrap="none">
                <a:spAutoFit/>
              </a:bodyPr>
              <a:lstStyle/>
              <a:p>
                <a:pPr eaLnBrk="1" hangingPunct="1">
                  <a:defRPr/>
                </a:pPr>
                <a:r>
                  <a:rPr lang="en-US" sz="2000" b="1" dirty="0">
                    <a:latin typeface="+mn-lt"/>
                    <a:ea typeface="+mn-ea"/>
                    <a:cs typeface="Arial" charset="0"/>
                  </a:rPr>
                  <a:t>Quantity (bags)</a:t>
                </a:r>
              </a:p>
            </p:txBody>
          </p:sp>
        </p:grpSp>
      </p:grpSp>
      <p:sp>
        <p:nvSpPr>
          <p:cNvPr id="10" name="Text Box 20"/>
          <p:cNvSpPr txBox="1">
            <a:spLocks noChangeAspect="1" noChangeArrowheads="1"/>
          </p:cNvSpPr>
          <p:nvPr/>
        </p:nvSpPr>
        <p:spPr bwMode="auto">
          <a:xfrm>
            <a:off x="5602288" y="5030788"/>
            <a:ext cx="423862"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D</a:t>
            </a:r>
          </a:p>
        </p:txBody>
      </p:sp>
      <p:sp>
        <p:nvSpPr>
          <p:cNvPr id="11" name="Text Box 25"/>
          <p:cNvSpPr txBox="1">
            <a:spLocks noChangeAspect="1" noChangeArrowheads="1"/>
          </p:cNvSpPr>
          <p:nvPr/>
        </p:nvSpPr>
        <p:spPr bwMode="auto">
          <a:xfrm>
            <a:off x="4194175" y="5672138"/>
            <a:ext cx="493713"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Q</a:t>
            </a:r>
            <a:r>
              <a:rPr lang="en-US" sz="2000" b="1" baseline="-25000" dirty="0">
                <a:latin typeface="+mn-lt"/>
                <a:ea typeface="+mn-ea"/>
              </a:rPr>
              <a:t>1</a:t>
            </a:r>
          </a:p>
        </p:txBody>
      </p:sp>
      <p:sp>
        <p:nvSpPr>
          <p:cNvPr id="12" name="Freeform 37"/>
          <p:cNvSpPr>
            <a:spLocks noChangeAspect="1"/>
          </p:cNvSpPr>
          <p:nvPr/>
        </p:nvSpPr>
        <p:spPr bwMode="auto">
          <a:xfrm>
            <a:off x="2514600" y="2363788"/>
            <a:ext cx="1944688" cy="1793875"/>
          </a:xfrm>
          <a:custGeom>
            <a:avLst/>
            <a:gdLst>
              <a:gd name="T0" fmla="*/ 0 w 981"/>
              <a:gd name="T1" fmla="*/ 2147483646 h 905"/>
              <a:gd name="T2" fmla="*/ 0 w 981"/>
              <a:gd name="T3" fmla="*/ 0 h 905"/>
              <a:gd name="T4" fmla="*/ 2147483646 w 981"/>
              <a:gd name="T5" fmla="*/ 2147483646 h 905"/>
              <a:gd name="T6" fmla="*/ 0 w 981"/>
              <a:gd name="T7" fmla="*/ 2147483646 h 905"/>
              <a:gd name="T8" fmla="*/ 0 60000 65536"/>
              <a:gd name="T9" fmla="*/ 0 60000 65536"/>
              <a:gd name="T10" fmla="*/ 0 60000 65536"/>
              <a:gd name="T11" fmla="*/ 0 60000 65536"/>
              <a:gd name="T12" fmla="*/ 0 w 981"/>
              <a:gd name="T13" fmla="*/ 0 h 905"/>
              <a:gd name="T14" fmla="*/ 981 w 981"/>
              <a:gd name="T15" fmla="*/ 905 h 905"/>
            </a:gdLst>
            <a:ahLst/>
            <a:cxnLst>
              <a:cxn ang="T8">
                <a:pos x="T0" y="T1"/>
              </a:cxn>
              <a:cxn ang="T9">
                <a:pos x="T2" y="T3"/>
              </a:cxn>
              <a:cxn ang="T10">
                <a:pos x="T4" y="T5"/>
              </a:cxn>
              <a:cxn ang="T11">
                <a:pos x="T6" y="T7"/>
              </a:cxn>
            </a:cxnLst>
            <a:rect l="T12" t="T13" r="T14" b="T15"/>
            <a:pathLst>
              <a:path w="981" h="905">
                <a:moveTo>
                  <a:pt x="0" y="905"/>
                </a:moveTo>
                <a:lnTo>
                  <a:pt x="0" y="0"/>
                </a:lnTo>
                <a:lnTo>
                  <a:pt x="981" y="905"/>
                </a:lnTo>
                <a:lnTo>
                  <a:pt x="0" y="905"/>
                </a:lnTo>
                <a:close/>
              </a:path>
            </a:pathLst>
          </a:custGeom>
          <a:solidFill>
            <a:srgbClr val="92D050">
              <a:alpha val="76862"/>
            </a:srgbClr>
          </a:solidFill>
          <a:ln w="9525">
            <a:solidFill>
              <a:schemeClr val="tx1"/>
            </a:solidFill>
            <a:round/>
            <a:headEnd/>
            <a:tailEnd/>
          </a:ln>
        </p:spPr>
        <p:txBody>
          <a:bodyPr/>
          <a:lstStyle/>
          <a:p>
            <a:endParaRPr lang="en-US" dirty="0"/>
          </a:p>
        </p:txBody>
      </p:sp>
      <p:sp>
        <p:nvSpPr>
          <p:cNvPr id="13" name="Text Box 15"/>
          <p:cNvSpPr txBox="1">
            <a:spLocks noChangeAspect="1" noChangeArrowheads="1"/>
          </p:cNvSpPr>
          <p:nvPr/>
        </p:nvSpPr>
        <p:spPr bwMode="auto">
          <a:xfrm>
            <a:off x="2097088" y="3963988"/>
            <a:ext cx="504825"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P</a:t>
            </a:r>
            <a:r>
              <a:rPr lang="en-US" sz="2000" b="1" baseline="-25000" dirty="0">
                <a:latin typeface="+mn-lt"/>
                <a:ea typeface="+mn-ea"/>
              </a:rPr>
              <a:t>1</a:t>
            </a:r>
          </a:p>
        </p:txBody>
      </p:sp>
      <p:sp>
        <p:nvSpPr>
          <p:cNvPr id="14" name="Line 19"/>
          <p:cNvSpPr>
            <a:spLocks noChangeAspect="1" noChangeShapeType="1"/>
          </p:cNvSpPr>
          <p:nvPr/>
        </p:nvSpPr>
        <p:spPr bwMode="auto">
          <a:xfrm>
            <a:off x="2503488" y="2312988"/>
            <a:ext cx="3052762" cy="2844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5" name="Group 30"/>
          <p:cNvGrpSpPr>
            <a:grpSpLocks/>
          </p:cNvGrpSpPr>
          <p:nvPr/>
        </p:nvGrpSpPr>
        <p:grpSpPr bwMode="auto">
          <a:xfrm>
            <a:off x="3298825" y="2516188"/>
            <a:ext cx="1754188" cy="1244600"/>
            <a:chOff x="3030904" y="2057400"/>
            <a:chExt cx="1754430" cy="1244717"/>
          </a:xfrm>
        </p:grpSpPr>
        <p:sp>
          <p:nvSpPr>
            <p:cNvPr id="16" name="TextBox 41"/>
            <p:cNvSpPr txBox="1">
              <a:spLocks noChangeAspect="1" noChangeArrowheads="1"/>
            </p:cNvSpPr>
            <p:nvPr/>
          </p:nvSpPr>
          <p:spPr bwMode="auto">
            <a:xfrm>
              <a:off x="3200790" y="2057400"/>
              <a:ext cx="1584544" cy="708092"/>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Consumer surplus</a:t>
              </a:r>
            </a:p>
          </p:txBody>
        </p:sp>
        <p:cxnSp>
          <p:nvCxnSpPr>
            <p:cNvPr id="17" name="Straight Connector 16"/>
            <p:cNvCxnSpPr>
              <a:cxnSpLocks noChangeAspect="1"/>
            </p:cNvCxnSpPr>
            <p:nvPr/>
          </p:nvCxnSpPr>
          <p:spPr>
            <a:xfrm rot="5400000">
              <a:off x="3026948" y="2747221"/>
              <a:ext cx="558853" cy="550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29"/>
          <p:cNvGrpSpPr>
            <a:grpSpLocks/>
          </p:cNvGrpSpPr>
          <p:nvPr/>
        </p:nvGrpSpPr>
        <p:grpSpPr bwMode="auto">
          <a:xfrm>
            <a:off x="4459288" y="3201988"/>
            <a:ext cx="1965325" cy="838200"/>
            <a:chOff x="4191000" y="2743200"/>
            <a:chExt cx="1965933" cy="838200"/>
          </a:xfrm>
        </p:grpSpPr>
        <p:sp>
          <p:nvSpPr>
            <p:cNvPr id="19" name="TextBox 41"/>
            <p:cNvSpPr txBox="1">
              <a:spLocks noChangeAspect="1" noChangeArrowheads="1"/>
            </p:cNvSpPr>
            <p:nvPr/>
          </p:nvSpPr>
          <p:spPr bwMode="auto">
            <a:xfrm>
              <a:off x="4572118" y="2743200"/>
              <a:ext cx="1584815" cy="708025"/>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2000" b="1" dirty="0">
                  <a:latin typeface="+mn-lt"/>
                  <a:ea typeface="+mn-ea"/>
                  <a:cs typeface="Arial" charset="0"/>
                </a:rPr>
                <a:t>Equilibrium price = $8</a:t>
              </a:r>
            </a:p>
          </p:txBody>
        </p:sp>
        <p:cxnSp>
          <p:nvCxnSpPr>
            <p:cNvPr id="20" name="Straight Connector 19"/>
            <p:cNvCxnSpPr>
              <a:cxnSpLocks noChangeAspect="1"/>
            </p:cNvCxnSpPr>
            <p:nvPr/>
          </p:nvCxnSpPr>
          <p:spPr>
            <a:xfrm rot="5400000">
              <a:off x="4188674" y="3220188"/>
              <a:ext cx="363538" cy="3588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Rectangle 20"/>
          <p:cNvSpPr/>
          <p:nvPr/>
        </p:nvSpPr>
        <p:spPr>
          <a:xfrm>
            <a:off x="2511425" y="4116388"/>
            <a:ext cx="1871663" cy="16002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2" name="Oval 22"/>
          <p:cNvSpPr>
            <a:spLocks noChangeAspect="1" noChangeArrowheads="1"/>
          </p:cNvSpPr>
          <p:nvPr/>
        </p:nvSpPr>
        <p:spPr bwMode="auto">
          <a:xfrm>
            <a:off x="4286250" y="4040188"/>
            <a:ext cx="173038" cy="173037"/>
          </a:xfrm>
          <a:prstGeom prst="ellipse">
            <a:avLst/>
          </a:prstGeom>
          <a:solidFill>
            <a:schemeClr val="bg1"/>
          </a:solidFill>
          <a:ln w="12700">
            <a:solidFill>
              <a:schemeClr val="tx1"/>
            </a:solidFill>
            <a:round/>
            <a:headEnd/>
            <a:tailEnd/>
          </a:ln>
        </p:spPr>
        <p:txBody>
          <a:bodyPr wrap="none" anchor="ctr"/>
          <a:lstStyle/>
          <a:p>
            <a:pPr eaLnBrk="1" hangingPunct="1">
              <a:defRPr/>
            </a:pPr>
            <a:endParaRPr lang="en-US" dirty="0">
              <a:ln w="12700">
                <a:solidFill>
                  <a:schemeClr val="tx1"/>
                </a:solidFill>
              </a:ln>
              <a:latin typeface="Arial" charset="0"/>
              <a:ea typeface="+mn-ea"/>
              <a:cs typeface="Arial" charset="0"/>
            </a:endParaRPr>
          </a:p>
        </p:txBody>
      </p:sp>
      <p:sp>
        <p:nvSpPr>
          <p:cNvPr id="1844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up)">
                                      <p:cBhvr>
                                        <p:cTn id="13" dur="1000"/>
                                        <p:tgtEl>
                                          <p:spTgt spid="14"/>
                                        </p:tgtEl>
                                      </p:cBhvr>
                                    </p:animEffect>
                                  </p:childTnLst>
                                </p:cTn>
                              </p:par>
                            </p:childTnLst>
                          </p:cTn>
                        </p:par>
                        <p:par>
                          <p:cTn id="14" fill="hold" nodeType="afterGroup">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par>
                          <p:cTn id="18" fill="hold" nodeType="afterGroup">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down)">
                                      <p:cBhvr>
                                        <p:cTn id="21" dur="1000"/>
                                        <p:tgtEl>
                                          <p:spTgt spid="22"/>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1000"/>
                                        <p:tgtEl>
                                          <p:spTgt spid="13"/>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1000"/>
                                        <p:tgtEl>
                                          <p:spTgt spid="11"/>
                                        </p:tgtEl>
                                      </p:cBhvr>
                                    </p:animEffect>
                                  </p:childTnLst>
                                </p:cTn>
                              </p:par>
                            </p:childTnLst>
                          </p:cTn>
                        </p:par>
                        <p:par>
                          <p:cTn id="28" fill="hold" nodeType="afterGroup">
                            <p:stCondLst>
                              <p:cond delay="3000"/>
                            </p:stCondLst>
                            <p:childTnLst>
                              <p:par>
                                <p:cTn id="29" presetID="22" presetClass="entr" presetSubtype="4"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down)">
                                      <p:cBhvr>
                                        <p:cTn id="31" dur="1000"/>
                                        <p:tgtEl>
                                          <p:spTgt spid="18"/>
                                        </p:tgtEl>
                                      </p:cBhvr>
                                    </p:animEffect>
                                  </p:childTnLst>
                                </p:cTn>
                              </p:par>
                            </p:childTnLst>
                          </p:cTn>
                        </p:par>
                        <p:par>
                          <p:cTn id="32" fill="hold" nodeType="afterGroup">
                            <p:stCondLst>
                              <p:cond delay="4000"/>
                            </p:stCondLst>
                            <p:childTnLst>
                              <p:par>
                                <p:cTn id="33" presetID="23" presetClass="entr" presetSubtype="16"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1000" fill="hold"/>
                                        <p:tgtEl>
                                          <p:spTgt spid="21"/>
                                        </p:tgtEl>
                                        <p:attrNameLst>
                                          <p:attrName>ppt_w</p:attrName>
                                        </p:attrNameLst>
                                      </p:cBhvr>
                                      <p:tavLst>
                                        <p:tav tm="0">
                                          <p:val>
                                            <p:fltVal val="0"/>
                                          </p:val>
                                        </p:tav>
                                        <p:tav tm="100000">
                                          <p:val>
                                            <p:strVal val="#ppt_w"/>
                                          </p:val>
                                        </p:tav>
                                      </p:tavLst>
                                    </p:anim>
                                    <p:anim calcmode="lin" valueType="num">
                                      <p:cBhvr>
                                        <p:cTn id="36" dur="1000" fill="hold"/>
                                        <p:tgtEl>
                                          <p:spTgt spid="21"/>
                                        </p:tgtEl>
                                        <p:attrNameLst>
                                          <p:attrName>ppt_h</p:attrName>
                                        </p:attrNameLst>
                                      </p:cBhvr>
                                      <p:tavLst>
                                        <p:tav tm="0">
                                          <p:val>
                                            <p:fltVal val="0"/>
                                          </p:val>
                                        </p:tav>
                                        <p:tav tm="100000">
                                          <p:val>
                                            <p:strVal val="#ppt_h"/>
                                          </p:val>
                                        </p:tav>
                                      </p:tavLst>
                                    </p:anim>
                                  </p:childTnLst>
                                </p:cTn>
                              </p:par>
                            </p:childTnLst>
                          </p:cTn>
                        </p:par>
                        <p:par>
                          <p:cTn id="37" fill="hold" nodeType="afterGroup">
                            <p:stCondLst>
                              <p:cond delay="5000"/>
                            </p:stCondLst>
                            <p:childTnLst>
                              <p:par>
                                <p:cTn id="38" presetID="23" presetClass="entr" presetSubtype="16"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childTnLst>
                                </p:cTn>
                              </p:par>
                            </p:childTnLst>
                          </p:cTn>
                        </p:par>
                        <p:par>
                          <p:cTn id="42" fill="hold" nodeType="afterGroup">
                            <p:stCondLst>
                              <p:cond delay="6000"/>
                            </p:stCondLst>
                            <p:childTnLst>
                              <p:par>
                                <p:cTn id="43" presetID="22" presetClass="entr" presetSubtype="4"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down)">
                                      <p:cBhvr>
                                        <p:cTn id="4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US" altLang="en-US" dirty="0">
                <a:ea typeface="+mj-ea"/>
              </a:rPr>
              <a:t>Producer Surplus</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sz="3200" b="1" dirty="0">
                <a:solidFill>
                  <a:schemeClr val="accent5">
                    <a:lumMod val="75000"/>
                  </a:schemeClr>
                </a:solidFill>
                <a:ea typeface="+mn-ea"/>
              </a:rPr>
              <a:t>Producer surplus</a:t>
            </a:r>
          </a:p>
          <a:p>
            <a:pPr marL="640080" lvl="1" eaLnBrk="1" fontAlgn="auto" hangingPunct="1">
              <a:spcAft>
                <a:spcPts val="0"/>
              </a:spcAft>
              <a:buClr>
                <a:schemeClr val="accent1"/>
              </a:buClr>
              <a:defRPr/>
            </a:pPr>
            <a:r>
              <a:rPr lang="en-US" sz="3200" dirty="0">
                <a:ea typeface="+mn-ea"/>
              </a:rPr>
              <a:t>Difference between the actual price a producer receives and the minimum price they would accept</a:t>
            </a:r>
          </a:p>
          <a:p>
            <a:pPr marL="640080" lvl="1" eaLnBrk="1" fontAlgn="auto" hangingPunct="1">
              <a:spcAft>
                <a:spcPts val="0"/>
              </a:spcAft>
              <a:buClr>
                <a:schemeClr val="accent1"/>
              </a:buClr>
              <a:defRPr/>
            </a:pPr>
            <a:r>
              <a:rPr lang="en-US" sz="3200" dirty="0">
                <a:ea typeface="+mn-ea"/>
              </a:rPr>
              <a:t>Extra benefit from receiving a higher price</a:t>
            </a:r>
          </a:p>
        </p:txBody>
      </p:sp>
      <p:sp>
        <p:nvSpPr>
          <p:cNvPr id="2048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 - Office Colors</Template>
  <TotalTime>579</TotalTime>
  <Words>4096</Words>
  <Application>Microsoft Office PowerPoint</Application>
  <PresentationFormat>On-screen Show (4:3)</PresentationFormat>
  <Paragraphs>575</Paragraphs>
  <Slides>31</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ＭＳ Ｐゴシック</vt:lpstr>
      <vt:lpstr>ＭＳ Ｐゴシック</vt:lpstr>
      <vt:lpstr>Arial</vt:lpstr>
      <vt:lpstr>Calibri</vt:lpstr>
      <vt:lpstr>Tahoma</vt:lpstr>
      <vt:lpstr>Times New Roman</vt:lpstr>
      <vt:lpstr>Wingdings</vt:lpstr>
      <vt:lpstr>Adjacency - Office Colors</vt:lpstr>
      <vt:lpstr>Chapter 4</vt:lpstr>
      <vt:lpstr>Market Failures</vt:lpstr>
      <vt:lpstr>Demand-Side Market Failures</vt:lpstr>
      <vt:lpstr>Supply-Side Market Failures</vt:lpstr>
      <vt:lpstr>Efficiently Functioning Markets</vt:lpstr>
      <vt:lpstr>Consumer Surplus</vt:lpstr>
      <vt:lpstr>Consumer Surplus Continued</vt:lpstr>
      <vt:lpstr>Consumer Surplus Concluded</vt:lpstr>
      <vt:lpstr>Producer Surplus</vt:lpstr>
      <vt:lpstr>Producer Surplus Continued</vt:lpstr>
      <vt:lpstr>Producer Surplus Concluded</vt:lpstr>
      <vt:lpstr>Efficiency Revisited</vt:lpstr>
      <vt:lpstr>Efficiency Losses</vt:lpstr>
      <vt:lpstr>Efficiency Losses Continued</vt:lpstr>
      <vt:lpstr>Private Goods</vt:lpstr>
      <vt:lpstr>Public Goods</vt:lpstr>
      <vt:lpstr>Demand for Public Goods</vt:lpstr>
      <vt:lpstr>Demand for Public Goods Continued</vt:lpstr>
      <vt:lpstr>Cost-Benefit Analysis</vt:lpstr>
      <vt:lpstr>Cost-Benefit Analysis Continued</vt:lpstr>
      <vt:lpstr>Quasi-Public Goods</vt:lpstr>
      <vt:lpstr>The Reallocation Process</vt:lpstr>
      <vt:lpstr>Externalities</vt:lpstr>
      <vt:lpstr>Externalities Continued</vt:lpstr>
      <vt:lpstr>Government Intervention</vt:lpstr>
      <vt:lpstr>Correcting for Negative Externalities</vt:lpstr>
      <vt:lpstr>Correcting for Positive Externalities</vt:lpstr>
      <vt:lpstr>Government Intervention Concluded</vt:lpstr>
      <vt:lpstr>Society’s Optimal Amounts</vt:lpstr>
      <vt:lpstr>Government’s Role in the Economy</vt:lpstr>
      <vt:lpstr>Controlling CO2 Emissions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Stephanie</dc:creator>
  <cp:lastModifiedBy>mlarmon</cp:lastModifiedBy>
  <cp:revision>80</cp:revision>
  <dcterms:created xsi:type="dcterms:W3CDTF">2013-06-16T15:05:27Z</dcterms:created>
  <dcterms:modified xsi:type="dcterms:W3CDTF">2017-05-04T15:51:32Z</dcterms:modified>
</cp:coreProperties>
</file>