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notesMasterIdLst>
    <p:notesMasterId r:id="rId31"/>
  </p:notesMasterIdLst>
  <p:handoutMasterIdLst>
    <p:handoutMasterId r:id="rId32"/>
  </p:handout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2" r:id="rId16"/>
    <p:sldId id="273" r:id="rId17"/>
    <p:sldId id="274" r:id="rId18"/>
    <p:sldId id="277" r:id="rId19"/>
    <p:sldId id="275" r:id="rId20"/>
    <p:sldId id="276" r:id="rId21"/>
    <p:sldId id="278" r:id="rId22"/>
    <p:sldId id="279" r:id="rId23"/>
    <p:sldId id="280" r:id="rId24"/>
    <p:sldId id="281" r:id="rId25"/>
    <p:sldId id="282" r:id="rId26"/>
    <p:sldId id="283" r:id="rId27"/>
    <p:sldId id="284" r:id="rId28"/>
    <p:sldId id="285" r:id="rId29"/>
    <p:sldId id="287"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CCBD"/>
    <a:srgbClr val="EDF5C3"/>
    <a:srgbClr val="009BD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30" autoAdjust="0"/>
    <p:restoredTop sz="73122" autoAdjust="0"/>
  </p:normalViewPr>
  <p:slideViewPr>
    <p:cSldViewPr>
      <p:cViewPr varScale="1">
        <p:scale>
          <a:sx n="65" d="100"/>
          <a:sy n="65" d="100"/>
        </p:scale>
        <p:origin x="2218" y="3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87" d="100"/>
          <a:sy n="87" d="100"/>
        </p:scale>
        <p:origin x="666"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F9F817E-38B0-4C18-A641-F7B14F165E22}" type="datetimeFigureOut">
              <a:rPr lang="en-US" smtClean="0"/>
              <a:t>5/4/2017</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CEDDE1A-D763-4259-B1FA-5BB06B33CCD8}" type="slidenum">
              <a:rPr lang="en-US" smtClean="0"/>
              <a:t>‹#›</a:t>
            </a:fld>
            <a:endParaRPr lang="en-US" dirty="0"/>
          </a:p>
        </p:txBody>
      </p:sp>
    </p:spTree>
    <p:extLst>
      <p:ext uri="{BB962C8B-B14F-4D97-AF65-F5344CB8AC3E}">
        <p14:creationId xmlns:p14="http://schemas.microsoft.com/office/powerpoint/2010/main" val="139831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6964DCC1-431C-4B3A-A5E1-6B2B90A108E5}" type="datetimeFigureOut">
              <a:rPr lang="en-US" altLang="en-US"/>
              <a:pPr>
                <a:defRPr/>
              </a:pPr>
              <a:t>5/4/2017</a:t>
            </a:fld>
            <a:endParaRPr lang="en-US" alt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1A1923A9-1978-4FD4-8313-B09FF091C919}" type="slidenum">
              <a:rPr lang="en-US" altLang="en-US"/>
              <a:pPr>
                <a:defRPr/>
              </a:pPr>
              <a:t>‹#›</a:t>
            </a:fld>
            <a:endParaRPr lang="en-US" altLang="en-US" dirty="0"/>
          </a:p>
        </p:txBody>
      </p:sp>
    </p:spTree>
    <p:extLst>
      <p:ext uri="{BB962C8B-B14F-4D97-AF65-F5344CB8AC3E}">
        <p14:creationId xmlns:p14="http://schemas.microsoft.com/office/powerpoint/2010/main" val="31008047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This chapter provides an introduction to demand and supply concepts. Both demand and supply are defined and illustrated; determinants of demand and supply are listed and explained. The concept of equilibrium and the effects of changes in demand and supply on equilibrium price and quantity are explained and illustrated. The chapter also includes a brief discussion on efficiency (productive and allocative) and price controls (floors and ceilings). In the Last Word, you can read how government subsidized loans have increased the cost of attending college.</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62D3498-EBD4-4378-881A-F55EA85DF005}" type="slidenum">
              <a:rPr lang="en-US" altLang="en-US" smtClean="0"/>
              <a:pPr/>
              <a:t>1</a:t>
            </a:fld>
            <a:endParaRPr lang="en-US" altLang="en-US" dirty="0"/>
          </a:p>
        </p:txBody>
      </p:sp>
    </p:spTree>
    <p:extLst>
      <p:ext uri="{BB962C8B-B14F-4D97-AF65-F5344CB8AC3E}">
        <p14:creationId xmlns:p14="http://schemas.microsoft.com/office/powerpoint/2010/main" val="42006981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change in one or more of these determinants will change demand and shift the demand curve.</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E36C319-268F-487D-89C0-141B0FB40190}" type="slidenum">
              <a:rPr lang="en-US" altLang="en-US" smtClean="0"/>
              <a:pPr/>
              <a:t>10</a:t>
            </a:fld>
            <a:endParaRPr lang="en-US" altLang="en-US" dirty="0"/>
          </a:p>
        </p:txBody>
      </p:sp>
    </p:spTree>
    <p:extLst>
      <p:ext uri="{BB962C8B-B14F-4D97-AF65-F5344CB8AC3E}">
        <p14:creationId xmlns:p14="http://schemas.microsoft.com/office/powerpoint/2010/main" val="36884902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To be part of the supply of a good, producers have to be willing and able to produce the good. When creating supply, we are assuming that the only factor that causes firms to produce more or less is the price of the good. It is assumed that all other factors that influence the amount that firms will produce are constant. Market supply is created by summing the individual firms’ supply curves.</a:t>
            </a: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2DFD4BE-837A-4A9F-A8E5-25B35CAB5E33}" type="slidenum">
              <a:rPr lang="en-US" altLang="en-US" smtClean="0"/>
              <a:pPr/>
              <a:t>11</a:t>
            </a:fld>
            <a:endParaRPr lang="en-US" altLang="en-US" dirty="0"/>
          </a:p>
        </p:txBody>
      </p:sp>
    </p:spTree>
    <p:extLst>
      <p:ext uri="{BB962C8B-B14F-4D97-AF65-F5344CB8AC3E}">
        <p14:creationId xmlns:p14="http://schemas.microsoft.com/office/powerpoint/2010/main" val="42103979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Producers are willing to produce and sell more of their product at a high price than at a low price. There is a direct relationship between price and quantity supplied. Given product costs, a higher price means greater profits and thus an incentive to increase the quantity supplied. Beyond some level of output, producers usually encounter increasing costs per added unit of output.</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6A2A2D2F-8C62-4660-90A6-C9CAF66F1A93}" type="slidenum">
              <a:rPr lang="en-US" altLang="en-US" smtClean="0"/>
              <a:pPr/>
              <a:t>12</a:t>
            </a:fld>
            <a:endParaRPr lang="en-US" altLang="en-US" dirty="0"/>
          </a:p>
        </p:txBody>
      </p:sp>
    </p:spTree>
    <p:extLst>
      <p:ext uri="{BB962C8B-B14F-4D97-AF65-F5344CB8AC3E}">
        <p14:creationId xmlns:p14="http://schemas.microsoft.com/office/powerpoint/2010/main" val="10374886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Because price and quantity supplied are directly related, the supply curve graphs as an upsloping curve. Other things equal, producers will offer more of a product for sale as its price rises and less of the product for sale as its price falls.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7ED7790-B544-433A-ABB8-99B33197A4F3}" type="slidenum">
              <a:rPr lang="en-US" altLang="en-US" smtClean="0"/>
              <a:pPr/>
              <a:t>13</a:t>
            </a:fld>
            <a:endParaRPr lang="en-US" altLang="en-US" dirty="0"/>
          </a:p>
        </p:txBody>
      </p:sp>
    </p:spTree>
    <p:extLst>
      <p:ext uri="{BB962C8B-B14F-4D97-AF65-F5344CB8AC3E}">
        <p14:creationId xmlns:p14="http://schemas.microsoft.com/office/powerpoint/2010/main" val="275299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change in one or more of the determinants of supply causes a change in supply. An increase in supply is shown as a rightward shift of the supply curve, as from S1 to S2. A decrease in supply is depicted as a leftward shift of the curve, as from S1 to S3. Caution: These changes in supply are to be distinguished from a change in quantity supplied, which is caused by a change in the price of the product and is a movement from one point to another point on a fixed supply curve.</a:t>
            </a:r>
          </a:p>
          <a:p>
            <a:endParaRPr lang="en-US" altLang="en-US" dirty="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D52F6F2-A8C3-4007-B880-446C36868773}" type="slidenum">
              <a:rPr lang="en-US" altLang="en-US" smtClean="0"/>
              <a:pPr/>
              <a:t>14</a:t>
            </a:fld>
            <a:endParaRPr lang="en-US" altLang="en-US" dirty="0"/>
          </a:p>
        </p:txBody>
      </p:sp>
    </p:spTree>
    <p:extLst>
      <p:ext uri="{BB962C8B-B14F-4D97-AF65-F5344CB8AC3E}">
        <p14:creationId xmlns:p14="http://schemas.microsoft.com/office/powerpoint/2010/main" val="361637689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If resource prices (input prices) go up, supply decreases. If resource prices (input prices) go down, supply increases.</a:t>
            </a:r>
          </a:p>
          <a:p>
            <a:pPr eaLnBrk="1" hangingPunct="1"/>
            <a:r>
              <a:rPr lang="en-US" altLang="en-US" dirty="0"/>
              <a:t>If technology increases, supply increases. If we adopt, or use, less efficient technology, supply decreases.</a:t>
            </a:r>
          </a:p>
          <a:p>
            <a:pPr eaLnBrk="1" hangingPunct="1"/>
            <a:r>
              <a:rPr lang="en-US" altLang="en-US" dirty="0"/>
              <a:t>If the number of sellers increases, supply increases. Economic profits in the market draw producers from less profitable markets into this market. If the number of sellers decreases, supply decreases. Economic losses in the market cause producers to leave market.</a:t>
            </a:r>
          </a:p>
          <a:p>
            <a:pPr eaLnBrk="1" hangingPunct="1"/>
            <a:r>
              <a:rPr lang="en-US" altLang="en-US" dirty="0"/>
              <a:t>If taxes are increased on a specific product, supply decreases. If taxes are decreased, or eliminated on a specific product, supply increases. If subsidies are increased on a specific product, supply increases. If subsidies are decreased on a specific product, supply decreases.</a:t>
            </a:r>
          </a:p>
          <a:p>
            <a:pPr eaLnBrk="1" hangingPunct="1"/>
            <a:r>
              <a:rPr lang="en-US" altLang="en-US" dirty="0"/>
              <a:t>If the price of another good that the producer could produce with the same resources rises, the supply decreases for the product the producers are currently producing.</a:t>
            </a:r>
          </a:p>
          <a:p>
            <a:pPr eaLnBrk="1" hangingPunct="1"/>
            <a:r>
              <a:rPr lang="en-US" altLang="en-US" dirty="0"/>
              <a:t>If the price of another good that the producer could produce with the same resources falls, the supply increases for the product the producers are currently producing.</a:t>
            </a:r>
          </a:p>
          <a:p>
            <a:pPr eaLnBrk="1" hangingPunct="1"/>
            <a:r>
              <a:rPr lang="en-US" altLang="en-US" dirty="0"/>
              <a:t>If producers expect that the price of the product they are producing will be higher in the future, they cut back on current supply and supply will decrease. If producers expect the price of the product they are producing will be lower in the future, they increase current supply to take advantage of the currently higher price.</a:t>
            </a: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2971A7B-4134-4D01-A70E-9270D677EAC5}" type="slidenum">
              <a:rPr lang="en-US" altLang="en-US" smtClean="0"/>
              <a:pPr/>
              <a:t>15</a:t>
            </a:fld>
            <a:endParaRPr lang="en-US" altLang="en-US" dirty="0"/>
          </a:p>
        </p:txBody>
      </p:sp>
    </p:spTree>
    <p:extLst>
      <p:ext uri="{BB962C8B-B14F-4D97-AF65-F5344CB8AC3E}">
        <p14:creationId xmlns:p14="http://schemas.microsoft.com/office/powerpoint/2010/main" val="1821396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change in one or more of these determinants will change supply and shift the curve.</a:t>
            </a: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9C43755-3112-47AD-8A83-5FDE637C9AD1}" type="slidenum">
              <a:rPr lang="en-US" altLang="en-US" smtClean="0"/>
              <a:pPr/>
              <a:t>16</a:t>
            </a:fld>
            <a:endParaRPr lang="en-US" altLang="en-US" dirty="0"/>
          </a:p>
        </p:txBody>
      </p:sp>
    </p:spTree>
    <p:extLst>
      <p:ext uri="{BB962C8B-B14F-4D97-AF65-F5344CB8AC3E}">
        <p14:creationId xmlns:p14="http://schemas.microsoft.com/office/powerpoint/2010/main" val="329398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The equilibrium price is also known as the market-clearing price. Graphically, note that the equilibrium price and quantity are where the supply and demand curves intersect. It is important to note that it is not correct to say supply equals demand.</a:t>
            </a:r>
          </a:p>
          <a:p>
            <a:r>
              <a:rPr lang="en-US" altLang="en-US" dirty="0"/>
              <a:t>The rationing function of prices is the ability of competitive forces of supply and demand to establish a price where buying and selling decisions are coordinated. </a:t>
            </a:r>
          </a:p>
          <a:p>
            <a:r>
              <a:rPr lang="en-US" altLang="en-US" dirty="0"/>
              <a:t>At prices above this equilibrium, note that there is an excess quantity supplied, or a surplus.</a:t>
            </a:r>
          </a:p>
          <a:p>
            <a:r>
              <a:rPr lang="en-US" altLang="en-US" dirty="0"/>
              <a:t>At prices below this equilibrium, note that there is an excess quantity demanded, or shortage.</a:t>
            </a:r>
          </a:p>
          <a:p>
            <a:r>
              <a:rPr lang="en-US" altLang="en-US" dirty="0"/>
              <a:t>At equilibrium the markets are economically efficient.</a:t>
            </a: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CE193068-5099-4B28-A6F1-1681F2A67D6A}" type="slidenum">
              <a:rPr lang="en-US" altLang="en-US" smtClean="0"/>
              <a:pPr/>
              <a:t>17</a:t>
            </a:fld>
            <a:endParaRPr lang="en-US" altLang="en-US" dirty="0"/>
          </a:p>
        </p:txBody>
      </p:sp>
    </p:spTree>
    <p:extLst>
      <p:ext uri="{BB962C8B-B14F-4D97-AF65-F5344CB8AC3E}">
        <p14:creationId xmlns:p14="http://schemas.microsoft.com/office/powerpoint/2010/main" val="23965765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Competitive markets generate productive efficiency that is the production of any particular good in the least costly way. Sellers that don’t achieve the least-cost combination of inputs will be unprofitable and have difficulty competing in the market.</a:t>
            </a:r>
          </a:p>
          <a:p>
            <a:r>
              <a:rPr lang="en-US" altLang="en-US" dirty="0"/>
              <a:t>The competitive process also generates allocative efficiency which is producing the combination of goods and services most valued by society. Allocative efficiency requires that there be productive efficiency. Productive efficiency can occur without allocative efficiency. Goods can be produced in the least costly method without being the most wanted by society. Allocative and productive efficiency occur at the equilibrium price and quantity in a competitive market. Resources are neither over-allocated nor under-allocated based on society’s wants.</a:t>
            </a: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D987E992-5AFB-4C61-A0D0-C84DA90E0A6A}" type="slidenum">
              <a:rPr lang="en-US" altLang="en-US" smtClean="0"/>
              <a:pPr/>
              <a:t>18</a:t>
            </a:fld>
            <a:endParaRPr lang="en-US" altLang="en-US" dirty="0"/>
          </a:p>
        </p:txBody>
      </p:sp>
    </p:spTree>
    <p:extLst>
      <p:ext uri="{BB962C8B-B14F-4D97-AF65-F5344CB8AC3E}">
        <p14:creationId xmlns:p14="http://schemas.microsoft.com/office/powerpoint/2010/main" val="372910725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intersection of the downsloping demand curve, D, and the upsloping supply curve, S, indicates the equilibrium price of $3 and equilibrium quantity of 7,000 bushels of corn per week.</a:t>
            </a:r>
          </a:p>
          <a:p>
            <a:r>
              <a:rPr lang="en-US" altLang="en-US" dirty="0"/>
              <a:t>The shortages of corn at below-equilibrium prices (for example, 7000 bushels at $2) drive up the price. The higher prices increase the quantity supplied and reduce the quantity demanded until equilibrium is achieved. The surpluses caused by above-equilibrium prices (for example, 6000 bushels at $4) push the price down. As price drops, the quantity demanded rises and the quantity supplied falls until equilibrium is established. At the equilibrium price and quantity, there are neither shortages nor surpluses of corn.</a:t>
            </a: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67F62EE-57D2-4534-9CAF-B6602862E6CD}" type="slidenum">
              <a:rPr lang="en-US" altLang="en-US" smtClean="0"/>
              <a:pPr/>
              <a:t>19</a:t>
            </a:fld>
            <a:endParaRPr lang="en-US" altLang="en-US" dirty="0"/>
          </a:p>
        </p:txBody>
      </p:sp>
    </p:spTree>
    <p:extLst>
      <p:ext uri="{BB962C8B-B14F-4D97-AF65-F5344CB8AC3E}">
        <p14:creationId xmlns:p14="http://schemas.microsoft.com/office/powerpoint/2010/main" val="9028987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In this chapter, the focus is on markets that are competitive. This requires large numbers of buyers and sellers acting independently. An example of a local market is the farmer’s market that brings together buyers and sellers of produce in the summer. An example of a national market is the US real estate market and the New York Stock Exchange is an international market.</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84761EB-4FBE-4735-BC3C-E8B7F0216E6F}" type="slidenum">
              <a:rPr lang="en-US" altLang="en-US" smtClean="0"/>
              <a:pPr/>
              <a:t>2</a:t>
            </a:fld>
            <a:endParaRPr lang="en-US" altLang="en-US" dirty="0"/>
          </a:p>
        </p:txBody>
      </p:sp>
    </p:spTree>
    <p:extLst>
      <p:ext uri="{BB962C8B-B14F-4D97-AF65-F5344CB8AC3E}">
        <p14:creationId xmlns:p14="http://schemas.microsoft.com/office/powerpoint/2010/main" val="36613521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Prices automatically rise and fall and bring a market closer to equilibrium. Prices are the best tool for eliminating market shortages and surpluses.</a:t>
            </a: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6626928-46CB-4030-AE00-BF41E89708C3}" type="slidenum">
              <a:rPr lang="en-US" altLang="en-US" smtClean="0"/>
              <a:pPr/>
              <a:t>20</a:t>
            </a:fld>
            <a:endParaRPr lang="en-US" altLang="en-US" dirty="0"/>
          </a:p>
        </p:txBody>
      </p:sp>
    </p:spTree>
    <p:extLst>
      <p:ext uri="{BB962C8B-B14F-4D97-AF65-F5344CB8AC3E}">
        <p14:creationId xmlns:p14="http://schemas.microsoft.com/office/powerpoint/2010/main" val="85566175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An increase in demand results in an increase in price and an increase in quantity exchanged.</a:t>
            </a:r>
          </a:p>
          <a:p>
            <a:pPr eaLnBrk="1" hangingPunct="1"/>
            <a:r>
              <a:rPr lang="en-US" altLang="en-US" dirty="0"/>
              <a:t>A decrease in demand results in a decrease in price and a decrease in the quantity exchanged.</a:t>
            </a: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5F38F05-B7E1-46D1-937C-FA4F1A316F05}" type="slidenum">
              <a:rPr lang="en-US" altLang="en-US" smtClean="0"/>
              <a:pPr/>
              <a:t>21</a:t>
            </a:fld>
            <a:endParaRPr lang="en-US" altLang="en-US" dirty="0"/>
          </a:p>
        </p:txBody>
      </p:sp>
    </p:spTree>
    <p:extLst>
      <p:ext uri="{BB962C8B-B14F-4D97-AF65-F5344CB8AC3E}">
        <p14:creationId xmlns:p14="http://schemas.microsoft.com/office/powerpoint/2010/main" val="61294294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An increase in supply results in a decrease in price and an increase in the quantity exchanged.</a:t>
            </a:r>
          </a:p>
          <a:p>
            <a:pPr eaLnBrk="1" hangingPunct="1"/>
            <a:r>
              <a:rPr lang="en-US" altLang="en-US" dirty="0"/>
              <a:t>A decrease in supply results in an increase in price and a decrease in the quantity exchanged.</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221F538-9C4A-44F0-B436-F38C52FD0A9B}" type="slidenum">
              <a:rPr lang="en-US" altLang="en-US" smtClean="0"/>
              <a:pPr/>
              <a:t>22</a:t>
            </a:fld>
            <a:endParaRPr lang="en-US" altLang="en-US" dirty="0"/>
          </a:p>
        </p:txBody>
      </p:sp>
    </p:spTree>
    <p:extLst>
      <p:ext uri="{BB962C8B-B14F-4D97-AF65-F5344CB8AC3E}">
        <p14:creationId xmlns:p14="http://schemas.microsoft.com/office/powerpoint/2010/main" val="32994971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These cases demonstrate what happens to equilibrium price and equilibrium quantity when supply and demand shifts occur simultaneously.</a:t>
            </a:r>
          </a:p>
          <a:p>
            <a:r>
              <a:rPr lang="en-US" altLang="en-US" dirty="0"/>
              <a:t>If supply increases and demand decreases, price declines, but the new equilibrium quantity depends on the relative sizes of shifts in demand and supply.</a:t>
            </a:r>
          </a:p>
          <a:p>
            <a:r>
              <a:rPr lang="en-US" altLang="en-US" dirty="0"/>
              <a:t>If supply decreases and demand increases, price rises, but the new equilibrium quantity depends on the relative sizes of shifts in demand and supply.</a:t>
            </a:r>
          </a:p>
          <a:p>
            <a:r>
              <a:rPr lang="en-US" altLang="en-US" dirty="0"/>
              <a:t>If supply and demand change in the same direction (both increase or both decrease), the change in equilibrium quantity will be in the direction of the shift but the change in equilibrium price now depends on the relative shifts in demand and supply.</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555AC25-E8E4-4042-95CA-07C61C7E8E8A}" type="slidenum">
              <a:rPr lang="en-US" altLang="en-US" smtClean="0"/>
              <a:pPr/>
              <a:t>23</a:t>
            </a:fld>
            <a:endParaRPr lang="en-US" altLang="en-US" dirty="0"/>
          </a:p>
        </p:txBody>
      </p:sp>
    </p:spTree>
    <p:extLst>
      <p:ext uri="{BB962C8B-B14F-4D97-AF65-F5344CB8AC3E}">
        <p14:creationId xmlns:p14="http://schemas.microsoft.com/office/powerpoint/2010/main" val="16814973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Price ceilings are maximum prices that can be charged on a good. Price ceilings are set on goods that are considered to be necessities, but the equilibrium price is so high that many people are unable to purchase the item. To be effective, the price ceiling must be set below the equilibrium price. When price ceilings are placed on a good, this creates a chronic shortage which makes it difficult to determine how to ration the limited output for all of the consumers who are willing and able to buy the good. The shortages often lead to black markets where the good is sold at a higher price than the price ceiling. Price ceilings distort the efficient allocation of resources.</a:t>
            </a: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6C7B9D7-BB1A-4DAE-8F7B-7BC57B8BAFCC}" type="slidenum">
              <a:rPr lang="en-US" altLang="en-US" smtClean="0"/>
              <a:pPr/>
              <a:t>24</a:t>
            </a:fld>
            <a:endParaRPr lang="en-US" altLang="en-US" dirty="0"/>
          </a:p>
        </p:txBody>
      </p:sp>
    </p:spTree>
    <p:extLst>
      <p:ext uri="{BB962C8B-B14F-4D97-AF65-F5344CB8AC3E}">
        <p14:creationId xmlns:p14="http://schemas.microsoft.com/office/powerpoint/2010/main" val="137525141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price ceiling is a maximum legal price such as Pc. When the ceiling price is below the equilibrium price, a persistent product shortage results. Here that shortage is shown by the horizontal distance between Q</a:t>
            </a:r>
            <a:r>
              <a:rPr lang="en-US" altLang="en-US" baseline="-25000" dirty="0"/>
              <a:t>d </a:t>
            </a:r>
            <a:r>
              <a:rPr lang="en-US" altLang="en-US" dirty="0"/>
              <a:t>and Q</a:t>
            </a:r>
            <a:r>
              <a:rPr lang="en-US" altLang="en-US" baseline="-25000" dirty="0"/>
              <a:t>s</a:t>
            </a:r>
            <a:r>
              <a:rPr lang="en-US" altLang="en-US" dirty="0"/>
              <a:t>.</a:t>
            </a:r>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50D4AC5-CC49-4978-809B-361E33F1F3AC}" type="slidenum">
              <a:rPr lang="en-US" altLang="en-US" smtClean="0"/>
              <a:pPr/>
              <a:t>25</a:t>
            </a:fld>
            <a:endParaRPr lang="en-US" altLang="en-US" dirty="0"/>
          </a:p>
        </p:txBody>
      </p:sp>
    </p:spTree>
    <p:extLst>
      <p:ext uri="{BB962C8B-B14F-4D97-AF65-F5344CB8AC3E}">
        <p14:creationId xmlns:p14="http://schemas.microsoft.com/office/powerpoint/2010/main" val="14462742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price floor is a minimum price fixed by the government. A price at or above the price floor is legal; a price below it is not. </a:t>
            </a:r>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86B635D2-070F-408E-A38F-244367B8A7D1}" type="slidenum">
              <a:rPr lang="en-US" altLang="en-US" smtClean="0"/>
              <a:pPr/>
              <a:t>26</a:t>
            </a:fld>
            <a:endParaRPr lang="en-US" altLang="en-US" dirty="0"/>
          </a:p>
        </p:txBody>
      </p:sp>
    </p:spTree>
    <p:extLst>
      <p:ext uri="{BB962C8B-B14F-4D97-AF65-F5344CB8AC3E}">
        <p14:creationId xmlns:p14="http://schemas.microsoft.com/office/powerpoint/2010/main" val="292285988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 price floor is a minimum legal price such as P</a:t>
            </a:r>
            <a:r>
              <a:rPr lang="en-US" altLang="en-US" baseline="-25000" dirty="0"/>
              <a:t>f</a:t>
            </a:r>
            <a:r>
              <a:rPr lang="en-US" altLang="en-US" dirty="0"/>
              <a:t>. When the price floor is above the equilibrium price, a persistent product surplus results. Here that surplus is shown by the horizontal distance between Q</a:t>
            </a:r>
            <a:r>
              <a:rPr lang="en-US" altLang="en-US" baseline="-25000" dirty="0"/>
              <a:t>s</a:t>
            </a:r>
            <a:r>
              <a:rPr lang="en-US" altLang="en-US" dirty="0"/>
              <a:t> and Q</a:t>
            </a:r>
            <a:r>
              <a:rPr lang="en-US" altLang="en-US" baseline="-25000" dirty="0"/>
              <a:t>d</a:t>
            </a:r>
            <a:r>
              <a:rPr lang="en-US" altLang="en-US" dirty="0"/>
              <a:t>.</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E5E02E39-7A5C-4EB0-9EA6-673F9FCDB9AD}" type="slidenum">
              <a:rPr lang="en-US" altLang="en-US" smtClean="0"/>
              <a:pPr/>
              <a:t>27</a:t>
            </a:fld>
            <a:endParaRPr lang="en-US" altLang="en-US" dirty="0"/>
          </a:p>
        </p:txBody>
      </p:sp>
    </p:spTree>
    <p:extLst>
      <p:ext uri="{BB962C8B-B14F-4D97-AF65-F5344CB8AC3E}">
        <p14:creationId xmlns:p14="http://schemas.microsoft.com/office/powerpoint/2010/main" val="85635036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Government subsidization made the loans more affordable because now the loans can be offered at lower interest rates and with fewer credit checks. The increase in tuition costs over time was incorrectly assumed to be from outside factors like paying higher salaries to faculty, installing new technology, adding more staff to offer career advisement and tutoring programs. </a:t>
            </a:r>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B59ACFEC-1778-4474-BBFD-9BDD71CD89BA}" type="slidenum">
              <a:rPr lang="en-US" altLang="en-US" smtClean="0"/>
              <a:pPr/>
              <a:t>28</a:t>
            </a:fld>
            <a:endParaRPr lang="en-US" altLang="en-US" dirty="0"/>
          </a:p>
        </p:txBody>
      </p:sp>
    </p:spTree>
    <p:extLst>
      <p:ext uri="{BB962C8B-B14F-4D97-AF65-F5344CB8AC3E}">
        <p14:creationId xmlns:p14="http://schemas.microsoft.com/office/powerpoint/2010/main" val="22051798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One alternative is for the government to set up programs to increase the supply of education, which would cause the supply curve to shift to the right causing the equilibrium price to fall. This is what contributed to the rapid expansion of state university systems after WWII.</a:t>
            </a: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5FEB3B07-9B34-4299-91A6-B8FAEDD12B3F}" type="slidenum">
              <a:rPr lang="en-US" altLang="en-US" smtClean="0"/>
              <a:pPr/>
              <a:t>29</a:t>
            </a:fld>
            <a:endParaRPr lang="en-US" altLang="en-US" dirty="0"/>
          </a:p>
        </p:txBody>
      </p:sp>
    </p:spTree>
    <p:extLst>
      <p:ext uri="{BB962C8B-B14F-4D97-AF65-F5344CB8AC3E}">
        <p14:creationId xmlns:p14="http://schemas.microsoft.com/office/powerpoint/2010/main" val="212839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To be part of the demand for a good, consumers have to be willing and able to purchase the good. When deriving demand, we are assuming that the only factor that causes consumers to buy more or less is the price of the good. It is assumed that all other factors that influence the amount that consumers will buy are constant. Market demand is derived by summing the individuals’ demand curves.</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7B984B65-F273-4557-82D4-B49A30408E47}" type="slidenum">
              <a:rPr lang="en-US" altLang="en-US" smtClean="0"/>
              <a:pPr/>
              <a:t>3</a:t>
            </a:fld>
            <a:endParaRPr lang="en-US" altLang="en-US" dirty="0"/>
          </a:p>
        </p:txBody>
      </p:sp>
    </p:spTree>
    <p:extLst>
      <p:ext uri="{BB962C8B-B14F-4D97-AF65-F5344CB8AC3E}">
        <p14:creationId xmlns:p14="http://schemas.microsoft.com/office/powerpoint/2010/main" val="2089763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An inverse relationship exists between price and quantity demanded. Prices act as obstacles for buyers and keep them from being able to buy everything that they want. So, it makes sense that with a limited income, consumers will buy more at lower prices.</a:t>
            </a:r>
          </a:p>
          <a:p>
            <a:r>
              <a:rPr lang="en-US" altLang="en-US" dirty="0"/>
              <a:t>Diminishing marginal utility refers to the decrease in added satisfaction that results as one consumes additional units of a good or service, i.e., the second “Big Mac” yields less extra satisfaction (or utility) than the first. Because additional units yield less utility, the price has to be lower to make up for less utility.</a:t>
            </a:r>
          </a:p>
          <a:p>
            <a:r>
              <a:rPr lang="en-US" altLang="en-US" dirty="0"/>
              <a:t>The income effect occurs as a lower price increases the purchasing power of money income; this enables the consumer to buy more at a lower price (or less at a higher price) without having to reduce consumption of other goods.</a:t>
            </a:r>
          </a:p>
          <a:p>
            <a:r>
              <a:rPr lang="en-US" altLang="en-US" dirty="0"/>
              <a:t>The substitution effect is when a lower price gives an incentive to substitute the lower-priced good for the now relatively higher-priced goods.</a:t>
            </a:r>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9F0B4CA6-B504-4294-8541-8EA38E5287F9}" type="slidenum">
              <a:rPr lang="en-US" altLang="en-US" smtClean="0"/>
              <a:pPr/>
              <a:t>4</a:t>
            </a:fld>
            <a:endParaRPr lang="en-US" altLang="en-US" dirty="0"/>
          </a:p>
        </p:txBody>
      </p:sp>
    </p:spTree>
    <p:extLst>
      <p:ext uri="{BB962C8B-B14F-4D97-AF65-F5344CB8AC3E}">
        <p14:creationId xmlns:p14="http://schemas.microsoft.com/office/powerpoint/2010/main" val="1956702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 demand curve illustrates the inverse relationship between price and quantity. The downward slope indicates a lower quantity (horizontal axis) at a higher price (vertical axis), and a higher quantity at a lower price, reflecting the law of demand.</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AA16F96D-DD95-41C0-95D4-5BEDD16CFF6B}" type="slidenum">
              <a:rPr lang="en-US" altLang="en-US" smtClean="0"/>
              <a:pPr/>
              <a:t>5</a:t>
            </a:fld>
            <a:endParaRPr lang="en-US" altLang="en-US" dirty="0"/>
          </a:p>
        </p:txBody>
      </p:sp>
    </p:spTree>
    <p:extLst>
      <p:ext uri="{BB962C8B-B14F-4D97-AF65-F5344CB8AC3E}">
        <p14:creationId xmlns:p14="http://schemas.microsoft.com/office/powerpoint/2010/main" val="17730826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There are three buyers in the market for corn. The market demand is the horizontal summation of the individual demand curves of all of the consumers in the market. At a price of $3, for example, the three individual curves yield a total quantity demanded of 100 bushels.</a:t>
            </a: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0AFBF75-0743-4BDA-97DE-4E14FE938F36}" type="slidenum">
              <a:rPr lang="en-US" altLang="en-US" smtClean="0"/>
              <a:pPr/>
              <a:t>6</a:t>
            </a:fld>
            <a:endParaRPr lang="en-US" altLang="en-US" dirty="0"/>
          </a:p>
        </p:txBody>
      </p:sp>
    </p:spTree>
    <p:extLst>
      <p:ext uri="{BB962C8B-B14F-4D97-AF65-F5344CB8AC3E}">
        <p14:creationId xmlns:p14="http://schemas.microsoft.com/office/powerpoint/2010/main" val="3578947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t>Changes in the demand for corn will be brought about by a change in one or more of the determinants of demand. An increase in demand is shown as a shift of the demand curve to the right, as from D1 to D2. A decrease in demand is shown as a shift of the demand curve to the left, as from D1 to D3. Caution: These changes in demand are to be distinguished from a change in quantity demanded, which is caused by a change in the price of the product and is shown by a movement from one point to another point on a fixed demand curve.</a:t>
            </a: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22CB46C8-16C4-4A3C-BEBF-11B0438F9D0C}" type="slidenum">
              <a:rPr lang="en-US" altLang="en-US" smtClean="0"/>
              <a:pPr/>
              <a:t>7</a:t>
            </a:fld>
            <a:endParaRPr lang="en-US" altLang="en-US" dirty="0"/>
          </a:p>
        </p:txBody>
      </p:sp>
    </p:spTree>
    <p:extLst>
      <p:ext uri="{BB962C8B-B14F-4D97-AF65-F5344CB8AC3E}">
        <p14:creationId xmlns:p14="http://schemas.microsoft.com/office/powerpoint/2010/main" val="35460706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Determinants are those things that can shift the entire demand curve causing demand to change. When most consumers experience the same change in tastes for a particular good, the demand for the good will change. If there is a preferable change in tastes, demand will increase. On the other hand, if there is an unfavorable change in tastes, demand will fall.</a:t>
            </a:r>
          </a:p>
          <a:p>
            <a:pPr eaLnBrk="1" hangingPunct="1"/>
            <a:r>
              <a:rPr lang="en-US" altLang="en-US" dirty="0"/>
              <a:t>If there are more buyers in the market for a good, demand will increase, whereas when there are fewer buyers in the market for a good, demand will decrease.</a:t>
            </a:r>
          </a:p>
          <a:p>
            <a:pPr eaLnBrk="1" hangingPunct="1"/>
            <a:r>
              <a:rPr lang="en-US" altLang="en-US" dirty="0"/>
              <a:t>Normal goods are goods that we buy more of as our incomes increase. Most of the goods that we buy are normal goods. We buy fewer normal goods when our income decreases.</a:t>
            </a:r>
          </a:p>
          <a:p>
            <a:pPr eaLnBrk="1" hangingPunct="1"/>
            <a:r>
              <a:rPr lang="en-US" altLang="en-US" dirty="0"/>
              <a:t>Inferior goods are goods we buy more of as our income decreases. We buy fewer inferior goods if our income increases.</a:t>
            </a: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457D1435-B636-4800-8073-649095C7FBB6}" type="slidenum">
              <a:rPr lang="en-US" altLang="en-US" smtClean="0"/>
              <a:pPr/>
              <a:t>8</a:t>
            </a:fld>
            <a:endParaRPr lang="en-US" altLang="en-US" dirty="0"/>
          </a:p>
        </p:txBody>
      </p:sp>
    </p:spTree>
    <p:extLst>
      <p:ext uri="{BB962C8B-B14F-4D97-AF65-F5344CB8AC3E}">
        <p14:creationId xmlns:p14="http://schemas.microsoft.com/office/powerpoint/2010/main" val="3174720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dirty="0"/>
              <a:t>Complementary goods are goods that we consume jointly. It isn’t beneficial to have one without its complement. When the price of one complement increases, the demand for the other complement decreases. When the price of one complement decreases, the demand for the other complement increases. Some examples are cell phones and cell phone service, tuition and textbooks.</a:t>
            </a:r>
          </a:p>
          <a:p>
            <a:pPr eaLnBrk="1" hangingPunct="1"/>
            <a:r>
              <a:rPr lang="en-US" altLang="en-US" dirty="0"/>
              <a:t>Substitute goods are goods that we use in place of another. A perfect substitute is a good that we use in place of the other without any loss of satisfaction. If the price of one good increases, the demand for its substitute increases. If the price of one good decreases, the demand for the other substitute decreases. Some examples are Colgate and Crest toothpaste, Nike and Reebok shoes.</a:t>
            </a:r>
          </a:p>
          <a:p>
            <a:pPr eaLnBrk="1" hangingPunct="1"/>
            <a:r>
              <a:rPr lang="en-US" altLang="en-US" dirty="0"/>
              <a:t>If consumers expect the future price of a product to be higher, they increase their current demand for the product.</a:t>
            </a:r>
          </a:p>
          <a:p>
            <a:pPr eaLnBrk="1" hangingPunct="1"/>
            <a:r>
              <a:rPr lang="en-US" altLang="en-US" dirty="0"/>
              <a:t>If consumers expect the future price of a product to be lower, they decrease their current demand for the product.</a:t>
            </a:r>
          </a:p>
          <a:p>
            <a:pPr eaLnBrk="1" hangingPunct="1"/>
            <a:r>
              <a:rPr lang="en-US" altLang="en-US" dirty="0"/>
              <a:t>If consumers expect their future income to rise, they increase purchases now. If consumers believe their future income will be less, they reduce their demand for some products.</a:t>
            </a: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fld id="{1F5D97AF-322C-4BA4-B6E6-B856C836E0D1}" type="slidenum">
              <a:rPr lang="en-US" altLang="en-US" smtClean="0"/>
              <a:pPr/>
              <a:t>9</a:t>
            </a:fld>
            <a:endParaRPr lang="en-US" altLang="en-US" dirty="0"/>
          </a:p>
        </p:txBody>
      </p:sp>
    </p:spTree>
    <p:extLst>
      <p:ext uri="{BB962C8B-B14F-4D97-AF65-F5344CB8AC3E}">
        <p14:creationId xmlns:p14="http://schemas.microsoft.com/office/powerpoint/2010/main" val="37546308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Slide Number Placeholder 5"/>
          <p:cNvSpPr>
            <a:spLocks noGrp="1"/>
          </p:cNvSpPr>
          <p:nvPr>
            <p:ph type="sldNum" sz="quarter" idx="10"/>
          </p:nvPr>
        </p:nvSpPr>
        <p:spPr>
          <a:ln/>
        </p:spPr>
        <p:txBody>
          <a:bodyPr/>
          <a:lstStyle>
            <a:lvl1pPr>
              <a:defRPr/>
            </a:lvl1pPr>
          </a:lstStyle>
          <a:p>
            <a:pPr>
              <a:defRPr/>
            </a:pPr>
            <a:fld id="{B4054978-C0C1-4638-9A4F-6D02828CF5EB}"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141325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B675E82C-C174-4A01-B24E-40108D8BD8DA}"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3074630892"/>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p:cNvSpPr>
            <a:spLocks noGrp="1"/>
          </p:cNvSpPr>
          <p:nvPr>
            <p:ph type="sldNum" sz="quarter" idx="10"/>
          </p:nvPr>
        </p:nvSpPr>
        <p:spPr>
          <a:ln/>
        </p:spPr>
        <p:txBody>
          <a:bodyPr/>
          <a:lstStyle>
            <a:lvl1pPr>
              <a:defRPr/>
            </a:lvl1pPr>
          </a:lstStyle>
          <a:p>
            <a:pPr>
              <a:defRPr/>
            </a:pPr>
            <a:fld id="{BA5DDC61-587D-4D7B-9043-337089BAD8CE}"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721928189"/>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wrap="square" numCol="1" anchorCtr="0" compatLnSpc="1">
            <a:prstTxWarp prst="textNoShape">
              <a:avLst/>
            </a:prstTxWarp>
          </a:bodyPr>
          <a:lstStyle>
            <a:lvl1pPr>
              <a:defRPr>
                <a:ea typeface="MS PGothic" panose="020B0600070205080204" pitchFamily="34" charset="-128"/>
              </a:defRPr>
            </a:lvl1pPr>
          </a:lstStyle>
          <a:p>
            <a:pPr>
              <a:defRPr/>
            </a:pPr>
            <a:fld id="{79A093E7-DFE8-4309-AD07-24050F828465}" type="datetimeFigureOut">
              <a:rPr lang="en-US" altLang="en-US"/>
              <a:pPr>
                <a:defRPr/>
              </a:pPr>
              <a:t>5/4/2017</a:t>
            </a:fld>
            <a:endParaRPr lang="en-US" altLang="en-US" dirty="0"/>
          </a:p>
        </p:txBody>
      </p:sp>
      <p:sp>
        <p:nvSpPr>
          <p:cNvPr id="5" name="Footer Placeholder 4"/>
          <p:cNvSpPr>
            <a:spLocks noGrp="1"/>
          </p:cNvSpPr>
          <p:nvPr>
            <p:ph type="ftr" sz="quarter" idx="11"/>
          </p:nvPr>
        </p:nvSpPr>
        <p:spPr/>
        <p:txBody>
          <a:bodyPr rtlCol="0"/>
          <a:lstStyle>
            <a:lvl1pPr>
              <a:defRPr>
                <a:latin typeface="Calibri" panose="020F0502020204030204" pitchFamily="34" charset="0"/>
                <a:ea typeface="+mn-ea"/>
                <a:cs typeface="Arial" panose="020B0604020202020204" pitchFamily="34" charset="0"/>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B9B3621-C1B0-4260-A24C-ECE761837807}" type="slidenum">
              <a:rPr lang="en-US" altLang="en-US"/>
              <a:pPr>
                <a:defRPr/>
              </a:pPr>
              <a:t>‹#›</a:t>
            </a:fld>
            <a:endParaRPr lang="en-US" altLang="en-US" dirty="0"/>
          </a:p>
        </p:txBody>
      </p:sp>
      <p:sp>
        <p:nvSpPr>
          <p:cNvPr id="7" name="Rectangle 5"/>
          <p:cNvSpPr txBox="1">
            <a:spLocks noChangeArrowheads="1"/>
          </p:cNvSpPr>
          <p:nvPr userDrawn="1"/>
        </p:nvSpPr>
        <p:spPr bwMode="auto">
          <a:xfrm>
            <a:off x="7143750" y="6540500"/>
            <a:ext cx="1782763" cy="179388"/>
          </a:xfrm>
          <a:prstGeom prst="rect">
            <a:avLst/>
          </a:prstGeom>
          <a:noFill/>
          <a:ln w="9525">
            <a:noFill/>
            <a:round/>
            <a:headEnd/>
            <a:tailEnd/>
          </a:ln>
          <a:effectLst/>
        </p:spPr>
        <p:txBody>
          <a:bodyPr lIns="0" tIns="0" rIns="0" bIns="0"/>
          <a:lstStyle>
            <a:lvl1pPr>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1pPr>
            <a:lvl2pPr marL="742950" indent="-28575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2pPr>
            <a:lvl3pPr marL="11430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3pPr>
            <a:lvl4pPr marL="16002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4pPr>
            <a:lvl5pPr marL="2057400" indent="-228600">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tabLst>
                <a:tab pos="723900" algn="l"/>
                <a:tab pos="1447800" algn="l"/>
                <a:tab pos="2171700" algn="l"/>
              </a:tabLst>
              <a:defRPr sz="2400">
                <a:solidFill>
                  <a:schemeClr val="tx1"/>
                </a:solidFill>
                <a:latin typeface="Calibri" panose="020F0502020204030204" pitchFamily="34" charset="0"/>
                <a:ea typeface="MS PGothic" panose="020B0600070205080204" pitchFamily="34" charset="-128"/>
              </a:defRPr>
            </a:lvl9pPr>
          </a:lstStyle>
          <a:p>
            <a:pPr algn="r" eaLnBrk="1" hangingPunct="1">
              <a:lnSpc>
                <a:spcPct val="102000"/>
              </a:lnSpc>
              <a:buFont typeface="Wingdings" panose="05000000000000000000" pitchFamily="2" charset="2"/>
              <a:buNone/>
              <a:defRPr/>
            </a:pPr>
            <a:r>
              <a:rPr lang="en-US" altLang="en-US" sz="1000" dirty="0">
                <a:cs typeface="Tahoma" panose="020B0604030504040204" pitchFamily="34" charset="0"/>
              </a:rPr>
              <a:t>3-</a:t>
            </a:r>
            <a:fld id="{1C1B0B30-70F3-4955-AD1C-510297529961}" type="slidenum">
              <a:rPr lang="en-US" altLang="en-US" sz="1000" smtClean="0">
                <a:cs typeface="Tahoma" panose="020B0604030504040204" pitchFamily="34" charset="0"/>
              </a:rPr>
              <a:pPr algn="r" eaLnBrk="1" hangingPunct="1">
                <a:lnSpc>
                  <a:spcPct val="102000"/>
                </a:lnSpc>
                <a:buFont typeface="Wingdings" panose="05000000000000000000" pitchFamily="2" charset="2"/>
                <a:buNone/>
                <a:defRPr/>
              </a:pPr>
              <a:t>‹#›</a:t>
            </a:fld>
            <a:endParaRPr lang="en-US" altLang="en-US" sz="1000" dirty="0">
              <a:cs typeface="Tahoma" panose="020B0604030504040204" pitchFamily="34" charset="0"/>
            </a:endParaRPr>
          </a:p>
        </p:txBody>
      </p:sp>
    </p:spTree>
    <p:extLst>
      <p:ext uri="{BB962C8B-B14F-4D97-AF65-F5344CB8AC3E}">
        <p14:creationId xmlns:p14="http://schemas.microsoft.com/office/powerpoint/2010/main" val="1926519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Slide Number Placeholder 5"/>
          <p:cNvSpPr>
            <a:spLocks noGrp="1"/>
          </p:cNvSpPr>
          <p:nvPr>
            <p:ph type="sldNum" sz="quarter" idx="10"/>
          </p:nvPr>
        </p:nvSpPr>
        <p:spPr>
          <a:ln/>
        </p:spPr>
        <p:txBody>
          <a:bodyPr/>
          <a:lstStyle>
            <a:lvl1pPr>
              <a:defRPr/>
            </a:lvl1pPr>
          </a:lstStyle>
          <a:p>
            <a:pPr>
              <a:defRPr/>
            </a:pPr>
            <a:fld id="{6596A8CF-04A4-49DC-A826-E10A336FF832}" type="slidenum">
              <a:rPr lang="en-US" altLang="en-US"/>
              <a:pPr>
                <a:defRPr/>
              </a:pPr>
              <a:t>‹#›</a:t>
            </a:fld>
            <a:endParaRPr lang="en-US" altLang="en-US" dirty="0"/>
          </a:p>
        </p:txBody>
      </p:sp>
      <p:sp>
        <p:nvSpPr>
          <p:cNvPr id="5"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6"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528717504"/>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Slide Number Placeholder 5"/>
          <p:cNvSpPr>
            <a:spLocks noGrp="1"/>
          </p:cNvSpPr>
          <p:nvPr>
            <p:ph type="sldNum" sz="quarter" idx="10"/>
          </p:nvPr>
        </p:nvSpPr>
        <p:spPr>
          <a:ln/>
        </p:spPr>
        <p:txBody>
          <a:bodyPr/>
          <a:lstStyle>
            <a:lvl1pPr>
              <a:defRPr/>
            </a:lvl1pPr>
          </a:lstStyle>
          <a:p>
            <a:pPr>
              <a:defRPr/>
            </a:pPr>
            <a:fld id="{C2086D9F-1408-4712-B22A-2F436A58948A}"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995491133"/>
      </p:ext>
    </p:extLst>
  </p:cSld>
  <p:clrMapOvr>
    <a:masterClrMapping/>
  </p:clrMapOvr>
  <p:hf sldNum="0"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p:cNvSpPr>
            <a:spLocks noGrp="1"/>
          </p:cNvSpPr>
          <p:nvPr>
            <p:ph type="sldNum" sz="quarter" idx="10"/>
          </p:nvPr>
        </p:nvSpPr>
        <p:spPr>
          <a:ln/>
        </p:spPr>
        <p:txBody>
          <a:bodyPr/>
          <a:lstStyle>
            <a:lvl1pPr>
              <a:defRPr/>
            </a:lvl1pPr>
          </a:lstStyle>
          <a:p>
            <a:pPr>
              <a:defRPr/>
            </a:pPr>
            <a:fld id="{832576D1-A7A5-4E30-9561-7F0ED85B2D62}" type="slidenum">
              <a:rPr lang="en-US" altLang="en-US"/>
              <a:pPr>
                <a:defRPr/>
              </a:pPr>
              <a:t>‹#›</a:t>
            </a:fld>
            <a:endParaRPr lang="en-US" altLang="en-US" dirty="0"/>
          </a:p>
        </p:txBody>
      </p:sp>
      <p:sp>
        <p:nvSpPr>
          <p:cNvPr id="8"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9"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78115485"/>
      </p:ext>
    </p:extLst>
  </p:cSld>
  <p:clrMapOvr>
    <a:masterClrMapping/>
  </p:clrMapOvr>
  <p:hf sldNum="0"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p:cNvSpPr>
            <a:spLocks noGrp="1"/>
          </p:cNvSpPr>
          <p:nvPr>
            <p:ph type="sldNum" sz="quarter" idx="10"/>
          </p:nvPr>
        </p:nvSpPr>
        <p:spPr>
          <a:ln/>
        </p:spPr>
        <p:txBody>
          <a:bodyPr/>
          <a:lstStyle>
            <a:lvl1pPr>
              <a:defRPr/>
            </a:lvl1pPr>
          </a:lstStyle>
          <a:p>
            <a:pPr>
              <a:defRPr/>
            </a:pPr>
            <a:fld id="{9125006F-8741-470A-B619-138572EF598E}" type="slidenum">
              <a:rPr lang="en-US" altLang="en-US"/>
              <a:pPr>
                <a:defRPr/>
              </a:pPr>
              <a:t>‹#›</a:t>
            </a:fld>
            <a:endParaRPr lang="en-US" altLang="en-US" dirty="0"/>
          </a:p>
        </p:txBody>
      </p:sp>
      <p:sp>
        <p:nvSpPr>
          <p:cNvPr id="4"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5"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132388326"/>
      </p:ext>
    </p:extLst>
  </p:cSld>
  <p:clrMapOvr>
    <a:masterClrMapping/>
  </p:clrMapOvr>
  <p:hf sldNum="0"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a:ln/>
        </p:spPr>
        <p:txBody>
          <a:bodyPr/>
          <a:lstStyle>
            <a:lvl1pPr>
              <a:defRPr/>
            </a:lvl1pPr>
          </a:lstStyle>
          <a:p>
            <a:pPr>
              <a:defRPr/>
            </a:pPr>
            <a:fld id="{FAD30940-0E74-4A78-ACBA-D37A9985F6EB}" type="slidenum">
              <a:rPr lang="en-US" altLang="en-US"/>
              <a:pPr>
                <a:defRPr/>
              </a:pPr>
              <a:t>‹#›</a:t>
            </a:fld>
            <a:endParaRPr lang="en-US" altLang="en-US" dirty="0"/>
          </a:p>
        </p:txBody>
      </p:sp>
      <p:sp>
        <p:nvSpPr>
          <p:cNvPr id="3"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4"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1911807876"/>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p:cNvSpPr>
            <a:spLocks noGrp="1"/>
          </p:cNvSpPr>
          <p:nvPr>
            <p:ph type="sldNum" sz="quarter" idx="14"/>
          </p:nvPr>
        </p:nvSpPr>
        <p:spPr>
          <a:ln/>
        </p:spPr>
        <p:txBody>
          <a:bodyPr/>
          <a:lstStyle>
            <a:lvl1pPr>
              <a:defRPr/>
            </a:lvl1pPr>
          </a:lstStyle>
          <a:p>
            <a:pPr>
              <a:defRPr/>
            </a:pPr>
            <a:fld id="{5E9DE535-2AFF-4496-8301-DE67DD612957}" type="slidenum">
              <a:rPr lang="en-US" altLang="en-US"/>
              <a:pPr>
                <a:defRPr/>
              </a:pPr>
              <a:t>‹#›</a:t>
            </a:fld>
            <a:endParaRPr lang="en-US" altLang="en-US" dirty="0"/>
          </a:p>
        </p:txBody>
      </p:sp>
      <p:sp>
        <p:nvSpPr>
          <p:cNvPr id="6" name="Footer Placeholder 4"/>
          <p:cNvSpPr>
            <a:spLocks noGrp="1"/>
          </p:cNvSpPr>
          <p:nvPr>
            <p:ph type="ftr" sz="quarter" idx="15"/>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6"/>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4226198201"/>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p:cNvSpPr>
            <a:spLocks noGrp="1"/>
          </p:cNvSpPr>
          <p:nvPr>
            <p:ph type="sldNum" sz="quarter" idx="10"/>
          </p:nvPr>
        </p:nvSpPr>
        <p:spPr>
          <a:ln/>
        </p:spPr>
        <p:txBody>
          <a:bodyPr/>
          <a:lstStyle>
            <a:lvl1pPr>
              <a:defRPr/>
            </a:lvl1pPr>
          </a:lstStyle>
          <a:p>
            <a:pPr>
              <a:defRPr/>
            </a:pPr>
            <a:fld id="{1A725776-35C6-409B-BD28-C1196A505A74}" type="slidenum">
              <a:rPr lang="en-US" altLang="en-US"/>
              <a:pPr>
                <a:defRPr/>
              </a:pPr>
              <a:t>‹#›</a:t>
            </a:fld>
            <a:endParaRPr lang="en-US" altLang="en-US" dirty="0"/>
          </a:p>
        </p:txBody>
      </p:sp>
      <p:sp>
        <p:nvSpPr>
          <p:cNvPr id="6" name="Footer Placeholder 4"/>
          <p:cNvSpPr>
            <a:spLocks noGrp="1"/>
          </p:cNvSpPr>
          <p:nvPr>
            <p:ph type="ftr" sz="quarter" idx="11"/>
          </p:nvPr>
        </p:nvSpPr>
        <p:spPr/>
        <p:txBody>
          <a:bodyPr/>
          <a:lstStyle>
            <a:lvl1pPr>
              <a:defRPr/>
            </a:lvl1pPr>
          </a:lstStyle>
          <a:p>
            <a:pPr>
              <a:defRPr/>
            </a:pPr>
            <a:r>
              <a:rPr lang="en-US" altLang="en-US" dirty="0"/>
              <a:t>Copyright © 2015 by McGraw-Hill Education. All rights reserved.</a:t>
            </a:r>
          </a:p>
        </p:txBody>
      </p:sp>
      <p:sp>
        <p:nvSpPr>
          <p:cNvPr id="7" name="Date Placeholder 3"/>
          <p:cNvSpPr>
            <a:spLocks noGrp="1"/>
          </p:cNvSpPr>
          <p:nvPr>
            <p:ph type="dt" sz="half" idx="12"/>
          </p:nvPr>
        </p:nvSpPr>
        <p:spPr/>
        <p:txBody>
          <a:bodyPr/>
          <a:lstStyle>
            <a:lvl1pPr>
              <a:defRPr/>
            </a:lvl1pPr>
          </a:lstStyle>
          <a:p>
            <a:pPr>
              <a:defRPr/>
            </a:pPr>
            <a:r>
              <a:rPr lang="en-US" dirty="0"/>
              <a:t>McGraw-Hill/Irwin</a:t>
            </a:r>
          </a:p>
        </p:txBody>
      </p:sp>
    </p:spTree>
    <p:extLst>
      <p:ext uri="{BB962C8B-B14F-4D97-AF65-F5344CB8AC3E}">
        <p14:creationId xmlns:p14="http://schemas.microsoft.com/office/powerpoint/2010/main" val="2290465075"/>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1027" name="Text Placeholder 2"/>
          <p:cNvSpPr>
            <a:spLocks noGrp="1"/>
          </p:cNvSpPr>
          <p:nvPr>
            <p:ph type="body" idx="1"/>
          </p:nvPr>
        </p:nvSpPr>
        <p:spPr bwMode="auto">
          <a:xfrm>
            <a:off x="457200" y="1600200"/>
            <a:ext cx="76200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6" name="Slide Number Placeholder 5"/>
          <p:cNvSpPr>
            <a:spLocks noGrp="1"/>
          </p:cNvSpPr>
          <p:nvPr>
            <p:ph type="sldNum" sz="quarter" idx="4"/>
          </p:nvPr>
        </p:nvSpPr>
        <p:spPr>
          <a:xfrm>
            <a:off x="8531225" y="5648325"/>
            <a:ext cx="549275" cy="396875"/>
          </a:xfrm>
          <a:prstGeom prst="bracketPair">
            <a:avLst>
              <a:gd name="adj" fmla="val 17949"/>
            </a:avLst>
          </a:prstGeom>
          <a:ln w="19050">
            <a:solidFill>
              <a:srgbClr val="FFFFFF"/>
            </a:solidFill>
          </a:ln>
        </p:spPr>
        <p:txBody>
          <a:bodyPr vert="horz" wrap="square" lIns="0" tIns="0" rIns="0" bIns="0" numCol="1" anchor="ctr" anchorCtr="0" compatLnSpc="1">
            <a:prstTxWarp prst="textNoShape">
              <a:avLst/>
            </a:prstTxWarp>
          </a:bodyPr>
          <a:lstStyle>
            <a:lvl1pPr algn="ctr" eaLnBrk="1" hangingPunct="1">
              <a:defRPr>
                <a:solidFill>
                  <a:srgbClr val="FFFFFF"/>
                </a:solidFill>
              </a:defRPr>
            </a:lvl1pPr>
          </a:lstStyle>
          <a:p>
            <a:pPr>
              <a:defRPr/>
            </a:pPr>
            <a:fld id="{DC596283-D99C-4ECC-8D3E-11BD4EE25E76}" type="slidenum">
              <a:rPr lang="en-US" altLang="en-US"/>
              <a:pPr>
                <a:defRPr/>
              </a:pPr>
              <a:t>‹#›</a:t>
            </a:fld>
            <a:endParaRPr lang="en-US" altLang="en-US" dirty="0"/>
          </a:p>
        </p:txBody>
      </p:sp>
      <p:sp>
        <p:nvSpPr>
          <p:cNvPr id="5" name="Footer Placeholder 4"/>
          <p:cNvSpPr>
            <a:spLocks noGrp="1"/>
          </p:cNvSpPr>
          <p:nvPr>
            <p:ph type="ftr" sz="quarter" idx="3"/>
          </p:nvPr>
        </p:nvSpPr>
        <p:spPr>
          <a:xfrm rot="16200000">
            <a:off x="7587456" y="4048919"/>
            <a:ext cx="2366963"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2"/>
                </a:solidFill>
              </a:defRPr>
            </a:lvl1pPr>
          </a:lstStyle>
          <a:p>
            <a:pPr>
              <a:defRPr/>
            </a:pPr>
            <a:r>
              <a:rPr lang="en-US" altLang="en-US" dirty="0"/>
              <a:t>Copyright © 2015 by McGraw-Hill Education. All rights reserved.</a:t>
            </a:r>
          </a:p>
        </p:txBody>
      </p:sp>
      <p:sp>
        <p:nvSpPr>
          <p:cNvPr id="4" name="Date Placeholder 3"/>
          <p:cNvSpPr>
            <a:spLocks noGrp="1"/>
          </p:cNvSpPr>
          <p:nvPr>
            <p:ph type="dt" sz="half" idx="2"/>
          </p:nvPr>
        </p:nvSpPr>
        <p:spPr>
          <a:xfrm rot="16200000">
            <a:off x="7551738" y="1646237"/>
            <a:ext cx="2438400" cy="365125"/>
          </a:xfrm>
          <a:prstGeom prst="rect">
            <a:avLst/>
          </a:prstGeom>
        </p:spPr>
        <p:txBody>
          <a:bodyPr vert="horz" lIns="91440" tIns="45720" rIns="91440" bIns="45720" rtlCol="0" anchor="ctr"/>
          <a:lstStyle>
            <a:lvl1pPr algn="l" eaLnBrk="1" hangingPunct="1">
              <a:defRPr sz="1200">
                <a:solidFill>
                  <a:schemeClr val="bg2"/>
                </a:solidFill>
                <a:latin typeface="Calibri" panose="020F0502020204030204" pitchFamily="34" charset="0"/>
                <a:ea typeface="+mn-ea"/>
                <a:cs typeface="Arial" panose="020B0604020202020204" pitchFamily="34" charset="0"/>
              </a:defRPr>
            </a:lvl1pPr>
          </a:lstStyle>
          <a:p>
            <a:pPr>
              <a:defRPr/>
            </a:pPr>
            <a:r>
              <a:rPr lang="en-US" dirty="0"/>
              <a:t>McGraw-Hill/Irwin</a:t>
            </a:r>
          </a:p>
        </p:txBody>
      </p:sp>
      <p:sp>
        <p:nvSpPr>
          <p:cNvPr id="9" name="Footer Placeholder 4"/>
          <p:cNvSpPr txBox="1">
            <a:spLocks noGrp="1"/>
          </p:cNvSpPr>
          <p:nvPr userDrawn="1"/>
        </p:nvSpPr>
        <p:spPr bwMode="auto">
          <a:xfrm>
            <a:off x="50800" y="6652419"/>
            <a:ext cx="8432800" cy="251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000" b="1" i="1" dirty="0">
                <a:latin typeface="Times New Roman" panose="02020603050405020304" pitchFamily="18" charset="0"/>
              </a:rPr>
              <a:t>Copyright © 2018 McGraw-Hill Education. All rights reserved. No reproduction or distribution without the prior written consent of McGraw-Hill Education.</a:t>
            </a:r>
            <a:endParaRPr lang="en-US" altLang="en-US" sz="1800" dirty="0"/>
          </a:p>
        </p:txBody>
      </p:sp>
    </p:spTree>
  </p:cSld>
  <p:clrMap bg1="lt1" tx1="dk1" bg2="lt2" tx2="dk2" accent1="accent1" accent2="accent2" accent3="accent3" accent4="accent4" accent5="accent5" accent6="accent6" hlink="hlink" folHlink="folHlink"/>
  <p:sldLayoutIdLst>
    <p:sldLayoutId id="2147483900" r:id="rId1"/>
    <p:sldLayoutId id="214748391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hf sldNum="0" hdr="0"/>
  <p:txStyles>
    <p:titleStyle>
      <a:lvl1pPr algn="l" rtl="0" eaLnBrk="0" fontAlgn="base" hangingPunct="0">
        <a:spcBef>
          <a:spcPct val="0"/>
        </a:spcBef>
        <a:spcAft>
          <a:spcPct val="0"/>
        </a:spcAft>
        <a:defRPr sz="4600" kern="1200" spc="-100">
          <a:solidFill>
            <a:schemeClr val="tx2"/>
          </a:solidFill>
          <a:latin typeface="+mj-lt"/>
          <a:ea typeface="MS PGothic" panose="020B0600070205080204" pitchFamily="34" charset="-128"/>
          <a:cs typeface="+mj-cs"/>
        </a:defRPr>
      </a:lvl1pPr>
      <a:lvl2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2pPr>
      <a:lvl3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3pPr>
      <a:lvl4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4pPr>
      <a:lvl5pPr algn="l" rtl="0" eaLnBrk="0" fontAlgn="base" hangingPunct="0">
        <a:spcBef>
          <a:spcPct val="0"/>
        </a:spcBef>
        <a:spcAft>
          <a:spcPct val="0"/>
        </a:spcAft>
        <a:defRPr sz="4600">
          <a:solidFill>
            <a:schemeClr val="tx2"/>
          </a:solidFill>
          <a:latin typeface="Tahoma" panose="020B0604030504040204" pitchFamily="34" charset="0"/>
          <a:ea typeface="MS PGothic" panose="020B0600070205080204" pitchFamily="34" charset="-128"/>
        </a:defRPr>
      </a:lvl5pPr>
      <a:lvl6pPr marL="457200" algn="l" rtl="0" fontAlgn="base">
        <a:spcBef>
          <a:spcPct val="0"/>
        </a:spcBef>
        <a:spcAft>
          <a:spcPct val="0"/>
        </a:spcAft>
        <a:defRPr sz="4600">
          <a:solidFill>
            <a:schemeClr val="tx2"/>
          </a:solidFill>
          <a:latin typeface="Tahoma" panose="020B0604030504040204" pitchFamily="34" charset="0"/>
        </a:defRPr>
      </a:lvl6pPr>
      <a:lvl7pPr marL="914400" algn="l" rtl="0" fontAlgn="base">
        <a:spcBef>
          <a:spcPct val="0"/>
        </a:spcBef>
        <a:spcAft>
          <a:spcPct val="0"/>
        </a:spcAft>
        <a:defRPr sz="4600">
          <a:solidFill>
            <a:schemeClr val="tx2"/>
          </a:solidFill>
          <a:latin typeface="Tahoma" panose="020B0604030504040204" pitchFamily="34" charset="0"/>
        </a:defRPr>
      </a:lvl7pPr>
      <a:lvl8pPr marL="1371600" algn="l" rtl="0" fontAlgn="base">
        <a:spcBef>
          <a:spcPct val="0"/>
        </a:spcBef>
        <a:spcAft>
          <a:spcPct val="0"/>
        </a:spcAft>
        <a:defRPr sz="4600">
          <a:solidFill>
            <a:schemeClr val="tx2"/>
          </a:solidFill>
          <a:latin typeface="Tahoma" panose="020B0604030504040204" pitchFamily="34" charset="0"/>
        </a:defRPr>
      </a:lvl8pPr>
      <a:lvl9pPr marL="1828800" algn="l" rtl="0" fontAlgn="base">
        <a:spcBef>
          <a:spcPct val="0"/>
        </a:spcBef>
        <a:spcAft>
          <a:spcPct val="0"/>
        </a:spcAft>
        <a:defRPr sz="4600">
          <a:solidFill>
            <a:schemeClr val="tx2"/>
          </a:solidFill>
          <a:latin typeface="Tahoma" panose="020B0604030504040204" pitchFamily="34" charset="0"/>
        </a:defRPr>
      </a:lvl9pPr>
    </p:titleStyle>
    <p:bodyStyle>
      <a:lvl1pPr marL="342900" indent="-228600" algn="l" rtl="0" eaLnBrk="0" fontAlgn="base" hangingPunct="0">
        <a:spcBef>
          <a:spcPct val="20000"/>
        </a:spcBef>
        <a:spcAft>
          <a:spcPct val="0"/>
        </a:spcAft>
        <a:buClr>
          <a:schemeClr val="accent1"/>
        </a:buClr>
        <a:buFont typeface="Arial" panose="020B0604020202020204" pitchFamily="34" charset="0"/>
        <a:buChar char="•"/>
        <a:defRPr sz="2200" kern="1200">
          <a:solidFill>
            <a:schemeClr val="tx1"/>
          </a:solidFill>
          <a:latin typeface="+mn-lt"/>
          <a:ea typeface="MS PGothic" panose="020B0600070205080204" pitchFamily="34" charset="-128"/>
          <a:cs typeface="+mn-cs"/>
        </a:defRPr>
      </a:lvl1pPr>
      <a:lvl2pPr marL="639763" indent="-228600" algn="l" rtl="0" eaLnBrk="0" fontAlgn="base" hangingPunct="0">
        <a:spcBef>
          <a:spcPct val="20000"/>
        </a:spcBef>
        <a:spcAft>
          <a:spcPct val="0"/>
        </a:spcAft>
        <a:buClr>
          <a:schemeClr val="accent2"/>
        </a:buClr>
        <a:buFont typeface="Arial" panose="020B0604020202020204" pitchFamily="34" charset="0"/>
        <a:buChar char="•"/>
        <a:defRPr sz="2000" kern="1200">
          <a:solidFill>
            <a:schemeClr val="tx1"/>
          </a:solidFill>
          <a:latin typeface="+mn-lt"/>
          <a:ea typeface="MS PGothic" panose="020B0600070205080204" pitchFamily="34" charset="-128"/>
          <a:cs typeface="+mn-cs"/>
        </a:defRPr>
      </a:lvl2pPr>
      <a:lvl3pPr marL="1004888" indent="-228600" algn="l" rtl="0" eaLnBrk="0" fontAlgn="base" hangingPunct="0">
        <a:spcBef>
          <a:spcPct val="20000"/>
        </a:spcBef>
        <a:spcAft>
          <a:spcPct val="0"/>
        </a:spcAft>
        <a:buClr>
          <a:srgbClr val="9BBB59"/>
        </a:buClr>
        <a:buFont typeface="Arial" panose="020B0604020202020204" pitchFamily="34" charset="0"/>
        <a:buChar char="•"/>
        <a:defRPr kern="1200">
          <a:solidFill>
            <a:schemeClr val="tx1"/>
          </a:solidFill>
          <a:latin typeface="+mn-lt"/>
          <a:ea typeface="MS PGothic" panose="020B0600070205080204" pitchFamily="34" charset="-128"/>
          <a:cs typeface="+mn-cs"/>
        </a:defRPr>
      </a:lvl3pPr>
      <a:lvl4pPr marL="1279525" indent="-228600" algn="l" rtl="0" eaLnBrk="0" fontAlgn="base" hangingPunct="0">
        <a:spcBef>
          <a:spcPct val="20000"/>
        </a:spcBef>
        <a:spcAft>
          <a:spcPct val="0"/>
        </a:spcAft>
        <a:buClr>
          <a:srgbClr val="8064A2"/>
        </a:buClr>
        <a:buFont typeface="Arial" panose="020B0604020202020204" pitchFamily="34" charset="0"/>
        <a:buChar char="•"/>
        <a:defRPr sz="1600" kern="1200">
          <a:solidFill>
            <a:schemeClr val="tx1"/>
          </a:solidFill>
          <a:latin typeface="+mn-lt"/>
          <a:ea typeface="MS PGothic" panose="020B0600070205080204" pitchFamily="34" charset="-128"/>
          <a:cs typeface="+mn-cs"/>
        </a:defRPr>
      </a:lvl4pPr>
      <a:lvl5pPr marL="1554163" indent="-228600" algn="l" rtl="0" eaLnBrk="0" fontAlgn="base" hangingPunct="0">
        <a:spcBef>
          <a:spcPct val="20000"/>
        </a:spcBef>
        <a:spcAft>
          <a:spcPct val="0"/>
        </a:spcAft>
        <a:buClr>
          <a:srgbClr val="4BACC6"/>
        </a:buClr>
        <a:buFont typeface="Arial" panose="020B0604020202020204" pitchFamily="34" charset="0"/>
        <a:buChar char="•"/>
        <a:defRPr sz="1400" kern="1200">
          <a:solidFill>
            <a:schemeClr val="tx1"/>
          </a:solidFill>
          <a:latin typeface="+mn-lt"/>
          <a:ea typeface="MS PGothic" panose="020B0600070205080204" pitchFamily="34" charset="-128"/>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pPr eaLnBrk="1" fontAlgn="auto" hangingPunct="1">
              <a:spcAft>
                <a:spcPts val="0"/>
              </a:spcAft>
              <a:defRPr/>
            </a:pPr>
            <a:r>
              <a:rPr lang="en-US" altLang="en-US" dirty="0">
                <a:ea typeface="+mj-ea"/>
              </a:rPr>
              <a:t>Chapter 3</a:t>
            </a:r>
          </a:p>
        </p:txBody>
      </p:sp>
      <p:sp>
        <p:nvSpPr>
          <p:cNvPr id="4099" name="Subtitle 2"/>
          <p:cNvSpPr>
            <a:spLocks noGrp="1"/>
          </p:cNvSpPr>
          <p:nvPr>
            <p:ph type="subTitle" idx="1"/>
          </p:nvPr>
        </p:nvSpPr>
        <p:spPr/>
        <p:txBody>
          <a:bodyPr rtlCol="0">
            <a:noAutofit/>
          </a:bodyPr>
          <a:lstStyle/>
          <a:p>
            <a:pPr eaLnBrk="1" fontAlgn="auto" hangingPunct="1">
              <a:spcAft>
                <a:spcPts val="0"/>
              </a:spcAft>
              <a:defRPr/>
            </a:pPr>
            <a:r>
              <a:rPr lang="en-US" altLang="en-US" sz="3600" dirty="0">
                <a:latin typeface="+mj-lt"/>
                <a:ea typeface="+mn-ea"/>
              </a:rPr>
              <a:t>Demand, Supply, and Market Equilibrium</a:t>
            </a:r>
          </a:p>
        </p:txBody>
      </p:sp>
      <p:pic>
        <p:nvPicPr>
          <p:cNvPr id="4" name="Picture 3"/>
          <p:cNvPicPr>
            <a:picLocks noChangeAspect="1"/>
          </p:cNvPicPr>
          <p:nvPr/>
        </p:nvPicPr>
        <p:blipFill>
          <a:blip r:embed="rId3"/>
          <a:stretch>
            <a:fillRect/>
          </a:stretch>
        </p:blipFill>
        <p:spPr>
          <a:xfrm>
            <a:off x="5105400" y="241278"/>
            <a:ext cx="3098800" cy="396222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274638"/>
            <a:ext cx="7620000" cy="1020762"/>
          </a:xfrm>
        </p:spPr>
        <p:txBody>
          <a:bodyPr/>
          <a:lstStyle/>
          <a:p>
            <a:pPr eaLnBrk="1" fontAlgn="auto" hangingPunct="1">
              <a:spcAft>
                <a:spcPts val="0"/>
              </a:spcAft>
              <a:defRPr/>
            </a:pPr>
            <a:r>
              <a:rPr lang="en-US" altLang="en-US" dirty="0">
                <a:ea typeface="+mj-ea"/>
              </a:rPr>
              <a:t>Determinants of Demand Concluded</a:t>
            </a:r>
          </a:p>
        </p:txBody>
      </p:sp>
      <p:graphicFrame>
        <p:nvGraphicFramePr>
          <p:cNvPr id="14378" name="Group 42"/>
          <p:cNvGraphicFramePr>
            <a:graphicFrameLocks noGrp="1"/>
          </p:cNvGraphicFramePr>
          <p:nvPr>
            <p:extLst>
              <p:ext uri="{D42A27DB-BD31-4B8C-83A1-F6EECF244321}">
                <p14:modId xmlns:p14="http://schemas.microsoft.com/office/powerpoint/2010/main" val="2334619324"/>
              </p:ext>
            </p:extLst>
          </p:nvPr>
        </p:nvGraphicFramePr>
        <p:xfrm>
          <a:off x="152400" y="1447800"/>
          <a:ext cx="8382000" cy="5129323"/>
        </p:xfrm>
        <a:graphic>
          <a:graphicData uri="http://schemas.openxmlformats.org/drawingml/2006/table">
            <a:tbl>
              <a:tblPr firstRow="1"/>
              <a:tblGrid>
                <a:gridCol w="3386138">
                  <a:extLst>
                    <a:ext uri="{9D8B030D-6E8A-4147-A177-3AD203B41FA5}">
                      <a16:colId xmlns:a16="http://schemas.microsoft.com/office/drawing/2014/main" xmlns="" val="20000"/>
                    </a:ext>
                  </a:extLst>
                </a:gridCol>
                <a:gridCol w="4995862">
                  <a:extLst>
                    <a:ext uri="{9D8B030D-6E8A-4147-A177-3AD203B41FA5}">
                      <a16:colId xmlns:a16="http://schemas.microsoft.com/office/drawing/2014/main" xmlns="" val="20001"/>
                    </a:ext>
                  </a:extLst>
                </a:gridCol>
              </a:tblGrid>
              <a:tr h="365737">
                <a:tc gridSpan="2">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rPr>
                        <a:t>Determinants of Demand: Factors That Shift the Demand Curve</a:t>
                      </a:r>
                      <a:endParaRPr kumimoji="0" lang="en-US" altLang="en-US" sz="18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marT="45713" marB="45713"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0"/>
                  </a:ext>
                </a:extLst>
              </a:tr>
              <a:tr h="365737">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Determinant</a:t>
                      </a:r>
                    </a:p>
                  </a:txBody>
                  <a:tcPr marT="45713" marB="45713" horzOverflow="overflow">
                    <a:lnL>
                      <a:noFill/>
                    </a:lnL>
                    <a:lnR>
                      <a:noFill/>
                    </a:lnR>
                    <a:lnT>
                      <a:noFill/>
                    </a:lnT>
                    <a:lnB>
                      <a:noFill/>
                    </a:lnB>
                    <a:lnTlToBr>
                      <a:noFill/>
                    </a:lnTlToBr>
                    <a:lnBlToTr>
                      <a:noFill/>
                    </a:lnBlToTr>
                    <a:solidFill>
                      <a:srgbClr val="B0CCBD"/>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Examples</a:t>
                      </a:r>
                    </a:p>
                  </a:txBody>
                  <a:tcPr marT="45713" marB="45713" horzOverflow="overflow">
                    <a:lnL>
                      <a:noFill/>
                    </a:lnL>
                    <a:lnR>
                      <a:noFill/>
                    </a:lnR>
                    <a:lnT>
                      <a:noFill/>
                    </a:lnT>
                    <a:lnB>
                      <a:noFill/>
                    </a:lnB>
                    <a:lnTlToBr>
                      <a:noFill/>
                    </a:lnTlToBr>
                    <a:lnBlToTr>
                      <a:noFill/>
                    </a:lnBlToTr>
                    <a:solidFill>
                      <a:srgbClr val="B0CCBD"/>
                    </a:solidFill>
                  </a:tcPr>
                </a:tc>
                <a:extLst>
                  <a:ext uri="{0D108BD9-81ED-4DB2-BD59-A6C34878D82A}">
                    <a16:rowId xmlns:a16="http://schemas.microsoft.com/office/drawing/2014/main" xmlns="" val="10001"/>
                  </a:ext>
                </a:extLst>
              </a:tr>
              <a:tr h="861931">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buyers’ tastes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Physical fitness rises in popularity, increasing the demand for jogging shoes and bicycles; cell phone popularity rises, reducing the demand for landline phones.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a:noFill/>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579382">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the number of buyers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 decline in the birthrate reduces the demand for children’s toys.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1066752">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income</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 rise in incomes increases the demand for normal goods such as restaurant meals, sports tickets, and necklaces while reducing the demand for inferior goods such as cabbage, turnips, and inexpensive wine.</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1066752">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the prices of related goods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 reduction in airfares reduces the demand for bus transportation (substitute goods); a decline in the price of DVD players increases the demand for DVD movies (complementary goods).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822921">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consumer expectations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Inclement weather in South America creates an expectation of higher future coffee bean prices, thereby increasing today’s demand for coffee beans.</a:t>
                      </a:r>
                    </a:p>
                  </a:txBody>
                  <a:tcPr marT="45713" marB="4571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fontAlgn="auto" hangingPunct="1">
              <a:spcAft>
                <a:spcPts val="0"/>
              </a:spcAft>
              <a:defRPr/>
            </a:pPr>
            <a:r>
              <a:rPr lang="en-US" altLang="en-US" dirty="0">
                <a:ea typeface="+mj-ea"/>
              </a:rPr>
              <a:t>Supply</a:t>
            </a:r>
          </a:p>
        </p:txBody>
      </p:sp>
      <p:sp>
        <p:nvSpPr>
          <p:cNvPr id="1536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Supply</a:t>
            </a:r>
          </a:p>
          <a:p>
            <a:pPr eaLnBrk="1" fontAlgn="auto" hangingPunct="1">
              <a:spcAft>
                <a:spcPts val="0"/>
              </a:spcAft>
              <a:buFont typeface="Arial" charset="0"/>
              <a:buChar char="•"/>
              <a:defRPr/>
            </a:pPr>
            <a:r>
              <a:rPr lang="en-US" sz="3200" b="1" dirty="0">
                <a:solidFill>
                  <a:schemeClr val="accent5">
                    <a:lumMod val="75000"/>
                  </a:schemeClr>
                </a:solidFill>
                <a:ea typeface="+mn-ea"/>
              </a:rPr>
              <a:t>Supply schedule </a:t>
            </a:r>
            <a:r>
              <a:rPr lang="en-US" sz="3200" dirty="0">
                <a:ea typeface="+mn-ea"/>
              </a:rPr>
              <a:t>or a </a:t>
            </a:r>
            <a:r>
              <a:rPr lang="en-US" sz="3200" b="1" dirty="0">
                <a:solidFill>
                  <a:schemeClr val="accent5">
                    <a:lumMod val="75000"/>
                  </a:schemeClr>
                </a:solidFill>
                <a:ea typeface="+mn-ea"/>
              </a:rPr>
              <a:t>supply curve</a:t>
            </a:r>
          </a:p>
          <a:p>
            <a:pPr eaLnBrk="1" fontAlgn="auto" hangingPunct="1">
              <a:spcAft>
                <a:spcPts val="0"/>
              </a:spcAft>
              <a:buFont typeface="Arial" charset="0"/>
              <a:buChar char="•"/>
              <a:defRPr/>
            </a:pPr>
            <a:r>
              <a:rPr lang="en-US" sz="3200" dirty="0">
                <a:ea typeface="+mn-ea"/>
              </a:rPr>
              <a:t>Amount producers are willing and able to sell at a given price</a:t>
            </a:r>
          </a:p>
          <a:p>
            <a:pPr eaLnBrk="1" fontAlgn="auto" hangingPunct="1">
              <a:spcAft>
                <a:spcPts val="0"/>
              </a:spcAft>
              <a:buFont typeface="Arial" charset="0"/>
              <a:buChar char="•"/>
              <a:defRPr/>
            </a:pPr>
            <a:r>
              <a:rPr lang="en-US" sz="3200" dirty="0">
                <a:ea typeface="+mn-ea"/>
              </a:rPr>
              <a:t>Individual supply</a:t>
            </a:r>
          </a:p>
          <a:p>
            <a:pPr eaLnBrk="1" fontAlgn="auto" hangingPunct="1">
              <a:spcAft>
                <a:spcPts val="0"/>
              </a:spcAft>
              <a:buFont typeface="Arial" charset="0"/>
              <a:buChar char="•"/>
              <a:defRPr/>
            </a:pPr>
            <a:r>
              <a:rPr lang="en-US" sz="3200" dirty="0">
                <a:ea typeface="+mn-ea"/>
              </a:rPr>
              <a:t>Market supply</a:t>
            </a:r>
          </a:p>
        </p:txBody>
      </p:sp>
      <p:sp>
        <p:nvSpPr>
          <p:cNvPr id="2458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pPr eaLnBrk="1" fontAlgn="auto" hangingPunct="1">
              <a:spcAft>
                <a:spcPts val="0"/>
              </a:spcAft>
              <a:defRPr/>
            </a:pPr>
            <a:r>
              <a:rPr lang="en-US" altLang="en-US" dirty="0">
                <a:ea typeface="+mj-ea"/>
              </a:rPr>
              <a:t>Law of Supply</a:t>
            </a:r>
          </a:p>
        </p:txBody>
      </p:sp>
      <p:sp>
        <p:nvSpPr>
          <p:cNvPr id="1638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Law of supply</a:t>
            </a:r>
          </a:p>
          <a:p>
            <a:pPr marL="640080" lvl="1" eaLnBrk="1" fontAlgn="auto" hangingPunct="1">
              <a:spcAft>
                <a:spcPts val="0"/>
              </a:spcAft>
              <a:buClr>
                <a:schemeClr val="accent1"/>
              </a:buClr>
              <a:buFont typeface="Arial" charset="0"/>
              <a:buChar char="•"/>
              <a:defRPr/>
            </a:pPr>
            <a:r>
              <a:rPr lang="en-US" sz="3200" dirty="0">
                <a:ea typeface="+mn-ea"/>
              </a:rPr>
              <a:t>Other things equal, as the price rises, the quantity supplied rises and as the price falls, the quantity supplied falls</a:t>
            </a:r>
          </a:p>
          <a:p>
            <a:pPr eaLnBrk="1" fontAlgn="auto" hangingPunct="1">
              <a:spcAft>
                <a:spcPts val="0"/>
              </a:spcAft>
              <a:buFont typeface="Arial" charset="0"/>
              <a:buChar char="•"/>
              <a:defRPr/>
            </a:pPr>
            <a:r>
              <a:rPr lang="en-US" sz="3200" dirty="0">
                <a:ea typeface="+mn-ea"/>
              </a:rPr>
              <a:t>Explanation</a:t>
            </a:r>
          </a:p>
          <a:p>
            <a:pPr marL="640080" lvl="1" eaLnBrk="1" fontAlgn="auto" hangingPunct="1">
              <a:spcAft>
                <a:spcPts val="0"/>
              </a:spcAft>
              <a:buClr>
                <a:schemeClr val="accent1"/>
              </a:buClr>
              <a:buFont typeface="Arial" charset="0"/>
              <a:buChar char="•"/>
              <a:defRPr/>
            </a:pPr>
            <a:r>
              <a:rPr lang="en-US" sz="3200" dirty="0">
                <a:ea typeface="+mn-ea"/>
              </a:rPr>
              <a:t>Price acts as an incentive to producers</a:t>
            </a:r>
          </a:p>
          <a:p>
            <a:pPr marL="640080" lvl="1" eaLnBrk="1" fontAlgn="auto" hangingPunct="1">
              <a:spcAft>
                <a:spcPts val="0"/>
              </a:spcAft>
              <a:buClr>
                <a:schemeClr val="accent1"/>
              </a:buClr>
              <a:buFont typeface="Arial" charset="0"/>
              <a:buChar char="•"/>
              <a:defRPr/>
            </a:pPr>
            <a:r>
              <a:rPr lang="en-US" sz="3200" dirty="0">
                <a:ea typeface="+mn-ea"/>
              </a:rPr>
              <a:t>At some point, costs will rise</a:t>
            </a:r>
          </a:p>
        </p:txBody>
      </p:sp>
      <p:sp>
        <p:nvSpPr>
          <p:cNvPr id="2662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fontAlgn="auto" hangingPunct="1">
              <a:spcAft>
                <a:spcPts val="0"/>
              </a:spcAft>
              <a:defRPr/>
            </a:pPr>
            <a:r>
              <a:rPr lang="en-US" altLang="en-US" dirty="0">
                <a:ea typeface="+mj-ea"/>
              </a:rPr>
              <a:t>The Supply Curve</a:t>
            </a:r>
          </a:p>
        </p:txBody>
      </p:sp>
      <p:sp>
        <p:nvSpPr>
          <p:cNvPr id="2867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grpSp>
        <p:nvGrpSpPr>
          <p:cNvPr id="44" name="Group 72"/>
          <p:cNvGrpSpPr>
            <a:grpSpLocks/>
          </p:cNvGrpSpPr>
          <p:nvPr/>
        </p:nvGrpSpPr>
        <p:grpSpPr bwMode="auto">
          <a:xfrm>
            <a:off x="3681413" y="1828800"/>
            <a:ext cx="4476750" cy="3565525"/>
            <a:chOff x="2573" y="1281"/>
            <a:chExt cx="2820" cy="2337"/>
          </a:xfrm>
        </p:grpSpPr>
        <p:grpSp>
          <p:nvGrpSpPr>
            <p:cNvPr id="28704" name="Group 69"/>
            <p:cNvGrpSpPr>
              <a:grpSpLocks/>
            </p:cNvGrpSpPr>
            <p:nvPr/>
          </p:nvGrpSpPr>
          <p:grpSpPr bwMode="auto">
            <a:xfrm>
              <a:off x="2573" y="1291"/>
              <a:ext cx="2820" cy="2320"/>
              <a:chOff x="2560" y="1291"/>
              <a:chExt cx="2169" cy="2320"/>
            </a:xfrm>
          </p:grpSpPr>
          <p:grpSp>
            <p:nvGrpSpPr>
              <p:cNvPr id="28708" name="Group 5"/>
              <p:cNvGrpSpPr>
                <a:grpSpLocks/>
              </p:cNvGrpSpPr>
              <p:nvPr/>
            </p:nvGrpSpPr>
            <p:grpSpPr bwMode="auto">
              <a:xfrm>
                <a:off x="2560" y="1420"/>
                <a:ext cx="2169" cy="2178"/>
                <a:chOff x="2698" y="1132"/>
                <a:chExt cx="2634" cy="2178"/>
              </a:xfrm>
            </p:grpSpPr>
            <p:sp>
              <p:nvSpPr>
                <p:cNvPr id="28717" name="Line 6"/>
                <p:cNvSpPr>
                  <a:spLocks noChangeShapeType="1"/>
                </p:cNvSpPr>
                <p:nvPr/>
              </p:nvSpPr>
              <p:spPr bwMode="auto">
                <a:xfrm flipV="1">
                  <a:off x="2729" y="1132"/>
                  <a:ext cx="2398" cy="1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8" name="Line 7"/>
                <p:cNvSpPr>
                  <a:spLocks noChangeShapeType="1"/>
                </p:cNvSpPr>
                <p:nvPr/>
              </p:nvSpPr>
              <p:spPr bwMode="auto">
                <a:xfrm>
                  <a:off x="2729" y="1542"/>
                  <a:ext cx="2397" cy="16"/>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9" name="Line 8"/>
                <p:cNvSpPr>
                  <a:spLocks noChangeShapeType="1"/>
                </p:cNvSpPr>
                <p:nvPr/>
              </p:nvSpPr>
              <p:spPr bwMode="auto">
                <a:xfrm>
                  <a:off x="2729" y="1992"/>
                  <a:ext cx="2395" cy="4"/>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20" name="Line 9"/>
                <p:cNvSpPr>
                  <a:spLocks noChangeShapeType="1"/>
                </p:cNvSpPr>
                <p:nvPr/>
              </p:nvSpPr>
              <p:spPr bwMode="auto">
                <a:xfrm flipV="1">
                  <a:off x="2729" y="2434"/>
                  <a:ext cx="2394" cy="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21" name="Line 10"/>
                <p:cNvSpPr>
                  <a:spLocks noChangeShapeType="1"/>
                </p:cNvSpPr>
                <p:nvPr/>
              </p:nvSpPr>
              <p:spPr bwMode="auto">
                <a:xfrm flipV="1">
                  <a:off x="2729" y="2872"/>
                  <a:ext cx="2392" cy="19"/>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22" name="Line 11"/>
                <p:cNvSpPr>
                  <a:spLocks noChangeShapeType="1"/>
                </p:cNvSpPr>
                <p:nvPr/>
              </p:nvSpPr>
              <p:spPr bwMode="auto">
                <a:xfrm>
                  <a:off x="2698" y="3310"/>
                  <a:ext cx="2634"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28709" name="Group 68"/>
              <p:cNvGrpSpPr>
                <a:grpSpLocks/>
              </p:cNvGrpSpPr>
              <p:nvPr/>
            </p:nvGrpSpPr>
            <p:grpSpPr bwMode="auto">
              <a:xfrm>
                <a:off x="2833" y="1291"/>
                <a:ext cx="1721" cy="2320"/>
                <a:chOff x="2833" y="1291"/>
                <a:chExt cx="1721" cy="2320"/>
              </a:xfrm>
            </p:grpSpPr>
            <p:sp>
              <p:nvSpPr>
                <p:cNvPr id="28710" name="Line 13"/>
                <p:cNvSpPr>
                  <a:spLocks noChangeShapeType="1"/>
                </p:cNvSpPr>
                <p:nvPr/>
              </p:nvSpPr>
              <p:spPr bwMode="auto">
                <a:xfrm>
                  <a:off x="2833"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1" name="Line 14"/>
                <p:cNvSpPr>
                  <a:spLocks noChangeShapeType="1"/>
                </p:cNvSpPr>
                <p:nvPr/>
              </p:nvSpPr>
              <p:spPr bwMode="auto">
                <a:xfrm>
                  <a:off x="3118"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2" name="Line 15"/>
                <p:cNvSpPr>
                  <a:spLocks noChangeShapeType="1"/>
                </p:cNvSpPr>
                <p:nvPr/>
              </p:nvSpPr>
              <p:spPr bwMode="auto">
                <a:xfrm>
                  <a:off x="3412"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3" name="Line 16"/>
                <p:cNvSpPr>
                  <a:spLocks noChangeShapeType="1"/>
                </p:cNvSpPr>
                <p:nvPr/>
              </p:nvSpPr>
              <p:spPr bwMode="auto">
                <a:xfrm>
                  <a:off x="3696"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4" name="Line 17"/>
                <p:cNvSpPr>
                  <a:spLocks noChangeShapeType="1"/>
                </p:cNvSpPr>
                <p:nvPr/>
              </p:nvSpPr>
              <p:spPr bwMode="auto">
                <a:xfrm>
                  <a:off x="3981"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5" name="Line 18"/>
                <p:cNvSpPr>
                  <a:spLocks noChangeShapeType="1"/>
                </p:cNvSpPr>
                <p:nvPr/>
              </p:nvSpPr>
              <p:spPr bwMode="auto">
                <a:xfrm>
                  <a:off x="4265"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16" name="Line 19"/>
                <p:cNvSpPr>
                  <a:spLocks noChangeShapeType="1"/>
                </p:cNvSpPr>
                <p:nvPr/>
              </p:nvSpPr>
              <p:spPr bwMode="auto">
                <a:xfrm>
                  <a:off x="4554" y="1291"/>
                  <a:ext cx="0" cy="232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28705" name="Group 22"/>
            <p:cNvGrpSpPr>
              <a:grpSpLocks/>
            </p:cNvGrpSpPr>
            <p:nvPr/>
          </p:nvGrpSpPr>
          <p:grpSpPr bwMode="auto">
            <a:xfrm>
              <a:off x="2606" y="1281"/>
              <a:ext cx="2784" cy="2337"/>
              <a:chOff x="2169" y="864"/>
              <a:chExt cx="2784" cy="2640"/>
            </a:xfrm>
          </p:grpSpPr>
          <p:sp>
            <p:nvSpPr>
              <p:cNvPr id="28706" name="Line 23"/>
              <p:cNvSpPr>
                <a:spLocks noChangeShapeType="1"/>
              </p:cNvSpPr>
              <p:nvPr/>
            </p:nvSpPr>
            <p:spPr bwMode="auto">
              <a:xfrm>
                <a:off x="2169"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707" name="Line 24"/>
              <p:cNvSpPr>
                <a:spLocks noChangeShapeType="1"/>
              </p:cNvSpPr>
              <p:nvPr/>
            </p:nvSpPr>
            <p:spPr bwMode="auto">
              <a:xfrm>
                <a:off x="2169"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65" name="Text Box 27"/>
          <p:cNvSpPr txBox="1">
            <a:spLocks noChangeArrowheads="1"/>
          </p:cNvSpPr>
          <p:nvPr/>
        </p:nvSpPr>
        <p:spPr bwMode="auto">
          <a:xfrm rot="-5400000">
            <a:off x="2420144" y="3534569"/>
            <a:ext cx="1681163" cy="3397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Price (per bushel)</a:t>
            </a:r>
          </a:p>
        </p:txBody>
      </p:sp>
      <p:sp>
        <p:nvSpPr>
          <p:cNvPr id="66" name="Text Box 26"/>
          <p:cNvSpPr txBox="1">
            <a:spLocks noChangeArrowheads="1"/>
          </p:cNvSpPr>
          <p:nvPr/>
        </p:nvSpPr>
        <p:spPr bwMode="auto">
          <a:xfrm>
            <a:off x="4038600" y="5903913"/>
            <a:ext cx="336232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Quantity supplied (bushels per week)</a:t>
            </a:r>
          </a:p>
        </p:txBody>
      </p:sp>
      <p:sp>
        <p:nvSpPr>
          <p:cNvPr id="67" name="Text Box 59"/>
          <p:cNvSpPr txBox="1">
            <a:spLocks noChangeArrowheads="1"/>
          </p:cNvSpPr>
          <p:nvPr/>
        </p:nvSpPr>
        <p:spPr bwMode="auto">
          <a:xfrm>
            <a:off x="7223125" y="1719263"/>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r>
              <a:rPr lang="en-US" altLang="en-US" sz="1600" b="1" i="1" baseline="-25000" dirty="0">
                <a:latin typeface="Arial" panose="020B0604020202020204" pitchFamily="34" charset="0"/>
              </a:rPr>
              <a:t>1</a:t>
            </a:r>
          </a:p>
        </p:txBody>
      </p:sp>
      <p:sp>
        <p:nvSpPr>
          <p:cNvPr id="28680" name="Rectangle 33"/>
          <p:cNvSpPr>
            <a:spLocks noChangeArrowheads="1"/>
          </p:cNvSpPr>
          <p:nvPr/>
        </p:nvSpPr>
        <p:spPr bwMode="auto">
          <a:xfrm>
            <a:off x="4089400" y="5573713"/>
            <a:ext cx="4097338"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dirty="0"/>
              <a:t>10       20       30      40       50       60     70    </a:t>
            </a:r>
          </a:p>
        </p:txBody>
      </p:sp>
      <p:sp>
        <p:nvSpPr>
          <p:cNvPr id="70" name="Text Box 57"/>
          <p:cNvSpPr txBox="1">
            <a:spLocks noChangeArrowheads="1"/>
          </p:cNvSpPr>
          <p:nvPr/>
        </p:nvSpPr>
        <p:spPr bwMode="auto">
          <a:xfrm>
            <a:off x="3567113" y="1524000"/>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71" name="Text Box 58"/>
          <p:cNvSpPr txBox="1">
            <a:spLocks noChangeArrowheads="1"/>
          </p:cNvSpPr>
          <p:nvPr/>
        </p:nvSpPr>
        <p:spPr bwMode="auto">
          <a:xfrm>
            <a:off x="8115300" y="522605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p>
        </p:txBody>
      </p:sp>
      <p:grpSp>
        <p:nvGrpSpPr>
          <p:cNvPr id="72" name="Group 65"/>
          <p:cNvGrpSpPr>
            <a:grpSpLocks/>
          </p:cNvGrpSpPr>
          <p:nvPr/>
        </p:nvGrpSpPr>
        <p:grpSpPr bwMode="auto">
          <a:xfrm>
            <a:off x="3886200" y="1981200"/>
            <a:ext cx="3367088" cy="2781300"/>
            <a:chOff x="2448" y="1248"/>
            <a:chExt cx="2121" cy="1752"/>
          </a:xfrm>
        </p:grpSpPr>
        <p:sp>
          <p:nvSpPr>
            <p:cNvPr id="28698" name="Freeform 71"/>
            <p:cNvSpPr>
              <a:spLocks/>
            </p:cNvSpPr>
            <p:nvPr/>
          </p:nvSpPr>
          <p:spPr bwMode="auto">
            <a:xfrm>
              <a:off x="2448" y="1248"/>
              <a:ext cx="2112" cy="1752"/>
            </a:xfrm>
            <a:custGeom>
              <a:avLst/>
              <a:gdLst>
                <a:gd name="T0" fmla="*/ 0 w 2032"/>
                <a:gd name="T1" fmla="*/ 2147483646 h 1554"/>
                <a:gd name="T2" fmla="*/ 2147483646 w 2032"/>
                <a:gd name="T3" fmla="*/ 2147483646 h 1554"/>
                <a:gd name="T4" fmla="*/ 2147483646 w 2032"/>
                <a:gd name="T5" fmla="*/ 2147483646 h 1554"/>
                <a:gd name="T6" fmla="*/ 2147483646 w 2032"/>
                <a:gd name="T7" fmla="*/ 2147483646 h 1554"/>
                <a:gd name="T8" fmla="*/ 2147483646 w 2032"/>
                <a:gd name="T9" fmla="*/ 0 h 1554"/>
                <a:gd name="T10" fmla="*/ 0 60000 65536"/>
                <a:gd name="T11" fmla="*/ 0 60000 65536"/>
                <a:gd name="T12" fmla="*/ 0 60000 65536"/>
                <a:gd name="T13" fmla="*/ 0 60000 65536"/>
                <a:gd name="T14" fmla="*/ 0 60000 65536"/>
                <a:gd name="T15" fmla="*/ 0 w 2032"/>
                <a:gd name="T16" fmla="*/ 0 h 1554"/>
                <a:gd name="T17" fmla="*/ 2032 w 2032"/>
                <a:gd name="T18" fmla="*/ 1554 h 1554"/>
              </a:gdLst>
              <a:ahLst/>
              <a:cxnLst>
                <a:cxn ang="T10">
                  <a:pos x="T0" y="T1"/>
                </a:cxn>
                <a:cxn ang="T11">
                  <a:pos x="T2" y="T3"/>
                </a:cxn>
                <a:cxn ang="T12">
                  <a:pos x="T4" y="T5"/>
                </a:cxn>
                <a:cxn ang="T13">
                  <a:pos x="T6" y="T7"/>
                </a:cxn>
                <a:cxn ang="T14">
                  <a:pos x="T8" y="T9"/>
                </a:cxn>
              </a:cxnLst>
              <a:rect l="T15" t="T16" r="T17" b="T18"/>
              <a:pathLst>
                <a:path w="2032" h="1554">
                  <a:moveTo>
                    <a:pt x="0" y="1554"/>
                  </a:moveTo>
                  <a:cubicBezTo>
                    <a:pt x="175" y="1422"/>
                    <a:pt x="351" y="1291"/>
                    <a:pt x="537" y="1159"/>
                  </a:cubicBezTo>
                  <a:cubicBezTo>
                    <a:pt x="723" y="1027"/>
                    <a:pt x="933" y="892"/>
                    <a:pt x="1119" y="764"/>
                  </a:cubicBezTo>
                  <a:cubicBezTo>
                    <a:pt x="1305" y="636"/>
                    <a:pt x="1504" y="516"/>
                    <a:pt x="1656" y="389"/>
                  </a:cubicBezTo>
                  <a:cubicBezTo>
                    <a:pt x="1808" y="262"/>
                    <a:pt x="1920" y="131"/>
                    <a:pt x="2032" y="0"/>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74" name="Oval 41"/>
            <p:cNvSpPr>
              <a:spLocks noChangeArrowheads="1"/>
            </p:cNvSpPr>
            <p:nvPr/>
          </p:nvSpPr>
          <p:spPr bwMode="auto">
            <a:xfrm>
              <a:off x="4511" y="1264"/>
              <a:ext cx="58" cy="5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75" name="Oval 41"/>
            <p:cNvSpPr>
              <a:spLocks noChangeArrowheads="1"/>
            </p:cNvSpPr>
            <p:nvPr/>
          </p:nvSpPr>
          <p:spPr bwMode="auto">
            <a:xfrm>
              <a:off x="4135" y="1656"/>
              <a:ext cx="58" cy="5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76" name="Oval 41"/>
            <p:cNvSpPr>
              <a:spLocks noChangeArrowheads="1"/>
            </p:cNvSpPr>
            <p:nvPr/>
          </p:nvSpPr>
          <p:spPr bwMode="auto">
            <a:xfrm>
              <a:off x="3600" y="2071"/>
              <a:ext cx="58" cy="5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77" name="Oval 41"/>
            <p:cNvSpPr>
              <a:spLocks noChangeArrowheads="1"/>
            </p:cNvSpPr>
            <p:nvPr/>
          </p:nvSpPr>
          <p:spPr bwMode="auto">
            <a:xfrm>
              <a:off x="3016" y="2504"/>
              <a:ext cx="58" cy="5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78" name="Oval 41"/>
            <p:cNvSpPr>
              <a:spLocks noChangeArrowheads="1"/>
            </p:cNvSpPr>
            <p:nvPr/>
          </p:nvSpPr>
          <p:spPr bwMode="auto">
            <a:xfrm>
              <a:off x="2488" y="2928"/>
              <a:ext cx="58" cy="58"/>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grpSp>
      <p:sp>
        <p:nvSpPr>
          <p:cNvPr id="79" name="Text Box 40"/>
          <p:cNvSpPr txBox="1">
            <a:spLocks noChangeArrowheads="1"/>
          </p:cNvSpPr>
          <p:nvPr/>
        </p:nvSpPr>
        <p:spPr bwMode="auto">
          <a:xfrm>
            <a:off x="1146175" y="2816225"/>
            <a:ext cx="320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P</a:t>
            </a:r>
          </a:p>
        </p:txBody>
      </p:sp>
      <p:sp>
        <p:nvSpPr>
          <p:cNvPr id="80" name="Text Box 41"/>
          <p:cNvSpPr txBox="1">
            <a:spLocks noChangeArrowheads="1"/>
          </p:cNvSpPr>
          <p:nvPr/>
        </p:nvSpPr>
        <p:spPr bwMode="auto">
          <a:xfrm>
            <a:off x="1833563" y="2816225"/>
            <a:ext cx="430212"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Q</a:t>
            </a:r>
            <a:r>
              <a:rPr lang="en-US" sz="2000" b="1" baseline="-25000" dirty="0">
                <a:latin typeface="+mn-lt"/>
                <a:ea typeface="+mn-ea"/>
                <a:cs typeface="Arial" charset="0"/>
              </a:rPr>
              <a:t>s</a:t>
            </a:r>
          </a:p>
        </p:txBody>
      </p:sp>
      <p:sp>
        <p:nvSpPr>
          <p:cNvPr id="81" name="Text Box 42"/>
          <p:cNvSpPr txBox="1">
            <a:spLocks noChangeArrowheads="1"/>
          </p:cNvSpPr>
          <p:nvPr/>
        </p:nvSpPr>
        <p:spPr bwMode="auto">
          <a:xfrm>
            <a:off x="1012825" y="3048000"/>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70000"/>
              </a:lnSpc>
              <a:defRPr/>
            </a:pPr>
            <a:r>
              <a:rPr lang="en-US" sz="2000" b="1" dirty="0">
                <a:latin typeface="+mn-lt"/>
                <a:ea typeface="+mn-ea"/>
                <a:cs typeface="Arial" charset="0"/>
              </a:rPr>
              <a:t>$5</a:t>
            </a:r>
          </a:p>
          <a:p>
            <a:pPr algn="r" eaLnBrk="1" hangingPunct="1">
              <a:lnSpc>
                <a:spcPct val="170000"/>
              </a:lnSpc>
              <a:defRPr/>
            </a:pPr>
            <a:r>
              <a:rPr lang="en-US" sz="2000" b="1" dirty="0">
                <a:latin typeface="+mn-lt"/>
                <a:ea typeface="+mn-ea"/>
                <a:cs typeface="Arial" charset="0"/>
              </a:rPr>
              <a:t>4</a:t>
            </a:r>
          </a:p>
          <a:p>
            <a:pPr algn="r" eaLnBrk="1" hangingPunct="1">
              <a:lnSpc>
                <a:spcPct val="170000"/>
              </a:lnSpc>
              <a:defRPr/>
            </a:pPr>
            <a:r>
              <a:rPr lang="en-US" sz="2000" b="1" dirty="0">
                <a:latin typeface="+mn-lt"/>
                <a:ea typeface="+mn-ea"/>
                <a:cs typeface="Arial" charset="0"/>
              </a:rPr>
              <a:t>3</a:t>
            </a:r>
          </a:p>
          <a:p>
            <a:pPr algn="r" eaLnBrk="1" hangingPunct="1">
              <a:lnSpc>
                <a:spcPct val="170000"/>
              </a:lnSpc>
              <a:defRPr/>
            </a:pPr>
            <a:r>
              <a:rPr lang="en-US" sz="2000" b="1" dirty="0">
                <a:latin typeface="+mn-lt"/>
                <a:ea typeface="+mn-ea"/>
                <a:cs typeface="Arial" charset="0"/>
              </a:rPr>
              <a:t>2</a:t>
            </a:r>
          </a:p>
          <a:p>
            <a:pPr algn="r" eaLnBrk="1" hangingPunct="1">
              <a:lnSpc>
                <a:spcPct val="170000"/>
              </a:lnSpc>
              <a:defRPr/>
            </a:pPr>
            <a:r>
              <a:rPr lang="en-US" sz="2000" b="1" dirty="0">
                <a:latin typeface="+mn-lt"/>
                <a:ea typeface="+mn-ea"/>
                <a:cs typeface="Arial" charset="0"/>
              </a:rPr>
              <a:t>1</a:t>
            </a:r>
          </a:p>
        </p:txBody>
      </p:sp>
      <p:sp>
        <p:nvSpPr>
          <p:cNvPr id="82" name="Text Box 43"/>
          <p:cNvSpPr txBox="1">
            <a:spLocks noChangeArrowheads="1"/>
          </p:cNvSpPr>
          <p:nvPr/>
        </p:nvSpPr>
        <p:spPr bwMode="auto">
          <a:xfrm>
            <a:off x="1854200" y="3048000"/>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lnSpc>
                <a:spcPct val="170000"/>
              </a:lnSpc>
              <a:defRPr/>
            </a:pPr>
            <a:r>
              <a:rPr lang="en-US" sz="2000" b="1" dirty="0">
                <a:latin typeface="+mn-lt"/>
                <a:ea typeface="+mn-ea"/>
                <a:cs typeface="Arial" charset="0"/>
              </a:rPr>
              <a:t>60</a:t>
            </a:r>
          </a:p>
          <a:p>
            <a:pPr algn="r" eaLnBrk="1" hangingPunct="1">
              <a:lnSpc>
                <a:spcPct val="170000"/>
              </a:lnSpc>
              <a:defRPr/>
            </a:pPr>
            <a:r>
              <a:rPr lang="en-US" sz="2000" b="1" dirty="0">
                <a:latin typeface="+mn-lt"/>
                <a:ea typeface="+mn-ea"/>
                <a:cs typeface="Arial" charset="0"/>
              </a:rPr>
              <a:t>50</a:t>
            </a:r>
          </a:p>
          <a:p>
            <a:pPr algn="r" eaLnBrk="1" hangingPunct="1">
              <a:lnSpc>
                <a:spcPct val="170000"/>
              </a:lnSpc>
              <a:defRPr/>
            </a:pPr>
            <a:r>
              <a:rPr lang="en-US" sz="2000" b="1" dirty="0">
                <a:latin typeface="+mn-lt"/>
                <a:ea typeface="+mn-ea"/>
                <a:cs typeface="Arial" charset="0"/>
              </a:rPr>
              <a:t>35</a:t>
            </a:r>
          </a:p>
          <a:p>
            <a:pPr algn="r" eaLnBrk="1" hangingPunct="1">
              <a:lnSpc>
                <a:spcPct val="170000"/>
              </a:lnSpc>
              <a:defRPr/>
            </a:pPr>
            <a:r>
              <a:rPr lang="en-US" sz="2000" b="1" dirty="0">
                <a:latin typeface="+mn-lt"/>
                <a:ea typeface="+mn-ea"/>
                <a:cs typeface="Arial" charset="0"/>
              </a:rPr>
              <a:t>20</a:t>
            </a:r>
          </a:p>
          <a:p>
            <a:pPr algn="r" eaLnBrk="1" hangingPunct="1">
              <a:lnSpc>
                <a:spcPct val="170000"/>
              </a:lnSpc>
              <a:defRPr/>
            </a:pPr>
            <a:r>
              <a:rPr lang="en-US" sz="2000" b="1" dirty="0">
                <a:latin typeface="+mn-lt"/>
                <a:ea typeface="+mn-ea"/>
                <a:cs typeface="Arial" charset="0"/>
              </a:rPr>
              <a:t>5</a:t>
            </a:r>
          </a:p>
        </p:txBody>
      </p:sp>
      <p:grpSp>
        <p:nvGrpSpPr>
          <p:cNvPr id="28688" name="Group 37"/>
          <p:cNvGrpSpPr>
            <a:grpSpLocks/>
          </p:cNvGrpSpPr>
          <p:nvPr/>
        </p:nvGrpSpPr>
        <p:grpSpPr bwMode="auto">
          <a:xfrm>
            <a:off x="1063625" y="2903538"/>
            <a:ext cx="1279525" cy="2835275"/>
            <a:chOff x="1126" y="1165"/>
            <a:chExt cx="634" cy="1948"/>
          </a:xfrm>
        </p:grpSpPr>
        <p:sp>
          <p:nvSpPr>
            <p:cNvPr id="28696" name="Line 38"/>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8697" name="Line 39"/>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87" name="Text Box 44"/>
          <p:cNvSpPr txBox="1">
            <a:spLocks noChangeArrowheads="1"/>
          </p:cNvSpPr>
          <p:nvPr/>
        </p:nvSpPr>
        <p:spPr bwMode="auto">
          <a:xfrm>
            <a:off x="1178302" y="2187714"/>
            <a:ext cx="950901" cy="707886"/>
          </a:xfrm>
          <a:prstGeom prst="rect">
            <a:avLst/>
          </a:prstGeom>
          <a:noFill/>
          <a:ln w="9525">
            <a:noFill/>
            <a:miter lim="800000"/>
            <a:headEnd/>
            <a:tailEnd/>
          </a:ln>
          <a:effectLst/>
        </p:spPr>
        <p:txBody>
          <a:bodyPr wrap="none">
            <a:spAutoFit/>
          </a:bodyPr>
          <a:lstStyle/>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Supply</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of Corn</a:t>
            </a:r>
          </a:p>
        </p:txBody>
      </p:sp>
      <p:sp>
        <p:nvSpPr>
          <p:cNvPr id="28690" name="TextBox 1"/>
          <p:cNvSpPr txBox="1">
            <a:spLocks noChangeArrowheads="1"/>
          </p:cNvSpPr>
          <p:nvPr/>
        </p:nvSpPr>
        <p:spPr bwMode="auto">
          <a:xfrm>
            <a:off x="3352800" y="1839913"/>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$5</a:t>
            </a:r>
          </a:p>
        </p:txBody>
      </p:sp>
      <p:sp>
        <p:nvSpPr>
          <p:cNvPr id="28691" name="TextBox 46"/>
          <p:cNvSpPr txBox="1">
            <a:spLocks noChangeArrowheads="1"/>
          </p:cNvSpPr>
          <p:nvPr/>
        </p:nvSpPr>
        <p:spPr bwMode="auto">
          <a:xfrm>
            <a:off x="3352800" y="24384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  4</a:t>
            </a:r>
          </a:p>
        </p:txBody>
      </p:sp>
      <p:sp>
        <p:nvSpPr>
          <p:cNvPr id="28692" name="TextBox 47"/>
          <p:cNvSpPr txBox="1">
            <a:spLocks noChangeArrowheads="1"/>
          </p:cNvSpPr>
          <p:nvPr/>
        </p:nvSpPr>
        <p:spPr bwMode="auto">
          <a:xfrm>
            <a:off x="3352800" y="31242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  3</a:t>
            </a:r>
          </a:p>
        </p:txBody>
      </p:sp>
      <p:sp>
        <p:nvSpPr>
          <p:cNvPr id="28693" name="TextBox 48"/>
          <p:cNvSpPr txBox="1">
            <a:spLocks noChangeArrowheads="1"/>
          </p:cNvSpPr>
          <p:nvPr/>
        </p:nvSpPr>
        <p:spPr bwMode="auto">
          <a:xfrm>
            <a:off x="3352800" y="3821113"/>
            <a:ext cx="4572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  2</a:t>
            </a:r>
          </a:p>
        </p:txBody>
      </p:sp>
      <p:sp>
        <p:nvSpPr>
          <p:cNvPr id="28694" name="TextBox 49"/>
          <p:cNvSpPr txBox="1">
            <a:spLocks noChangeArrowheads="1"/>
          </p:cNvSpPr>
          <p:nvPr/>
        </p:nvSpPr>
        <p:spPr bwMode="auto">
          <a:xfrm>
            <a:off x="3352800" y="4572000"/>
            <a:ext cx="45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  1</a:t>
            </a:r>
          </a:p>
        </p:txBody>
      </p:sp>
      <p:sp>
        <p:nvSpPr>
          <p:cNvPr id="28695" name="TextBox 50"/>
          <p:cNvSpPr txBox="1">
            <a:spLocks noChangeArrowheads="1"/>
          </p:cNvSpPr>
          <p:nvPr/>
        </p:nvSpPr>
        <p:spPr bwMode="auto">
          <a:xfrm>
            <a:off x="3373438" y="5291138"/>
            <a:ext cx="41592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US" altLang="en-US" b="1" dirty="0"/>
              <a:t>  0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44"/>
                                        </p:tgtEl>
                                        <p:attrNameLst>
                                          <p:attrName>style.visibility</p:attrName>
                                        </p:attrNameLst>
                                      </p:cBhvr>
                                      <p:to>
                                        <p:strVal val="visible"/>
                                      </p:to>
                                    </p:set>
                                    <p:anim calcmode="lin" valueType="num">
                                      <p:cBhvr>
                                        <p:cTn id="7" dur="1000" fill="hold"/>
                                        <p:tgtEl>
                                          <p:spTgt spid="44"/>
                                        </p:tgtEl>
                                        <p:attrNameLst>
                                          <p:attrName>ppt_w</p:attrName>
                                        </p:attrNameLst>
                                      </p:cBhvr>
                                      <p:tavLst>
                                        <p:tav tm="0">
                                          <p:val>
                                            <p:fltVal val="0"/>
                                          </p:val>
                                        </p:tav>
                                        <p:tav tm="100000">
                                          <p:val>
                                            <p:strVal val="#ppt_w"/>
                                          </p:val>
                                        </p:tav>
                                      </p:tavLst>
                                    </p:anim>
                                    <p:anim calcmode="lin" valueType="num">
                                      <p:cBhvr>
                                        <p:cTn id="8" dur="1000" fill="hold"/>
                                        <p:tgtEl>
                                          <p:spTgt spid="44"/>
                                        </p:tgtEl>
                                        <p:attrNameLst>
                                          <p:attrName>ppt_h</p:attrName>
                                        </p:attrNameLst>
                                      </p:cBhvr>
                                      <p:tavLst>
                                        <p:tav tm="0">
                                          <p:val>
                                            <p:fltVal val="0"/>
                                          </p:val>
                                        </p:tav>
                                        <p:tav tm="100000">
                                          <p:val>
                                            <p:strVal val="#ppt_h"/>
                                          </p:val>
                                        </p:tav>
                                      </p:tavLst>
                                    </p:anim>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1"/>
                                        </p:tgtEl>
                                        <p:attrNameLst>
                                          <p:attrName>style.visibility</p:attrName>
                                        </p:attrNameLst>
                                      </p:cBhvr>
                                      <p:to>
                                        <p:strVal val="visible"/>
                                      </p:to>
                                    </p:set>
                                  </p:childTnLst>
                                </p:cTn>
                              </p:par>
                            </p:childTnLst>
                          </p:cTn>
                        </p:par>
                        <p:par>
                          <p:cTn id="13" fill="hold" nodeType="afterGroup">
                            <p:stCondLst>
                              <p:cond delay="1000"/>
                            </p:stCondLst>
                            <p:childTnLst>
                              <p:par>
                                <p:cTn id="14" presetID="22" presetClass="entr" presetSubtype="4" fill="hold" nodeType="afterEffect">
                                  <p:stCondLst>
                                    <p:cond delay="0"/>
                                  </p:stCondLst>
                                  <p:childTnLst>
                                    <p:set>
                                      <p:cBhvr>
                                        <p:cTn id="15" dur="1" fill="hold">
                                          <p:stCondLst>
                                            <p:cond delay="0"/>
                                          </p:stCondLst>
                                        </p:cTn>
                                        <p:tgtEl>
                                          <p:spTgt spid="72"/>
                                        </p:tgtEl>
                                        <p:attrNameLst>
                                          <p:attrName>style.visibility</p:attrName>
                                        </p:attrNameLst>
                                      </p:cBhvr>
                                      <p:to>
                                        <p:strVal val="visible"/>
                                      </p:to>
                                    </p:set>
                                    <p:animEffect transition="in" filter="wipe(down)">
                                      <p:cBhvr>
                                        <p:cTn id="16" dur="500"/>
                                        <p:tgtEl>
                                          <p:spTgt spid="72"/>
                                        </p:tgtEl>
                                      </p:cBhvr>
                                    </p:animEffect>
                                  </p:childTnLst>
                                </p:cTn>
                              </p:par>
                            </p:childTnLst>
                          </p:cTn>
                        </p:par>
                        <p:par>
                          <p:cTn id="17" fill="hold" nodeType="afterGroup">
                            <p:stCondLst>
                              <p:cond delay="1500"/>
                            </p:stCondLst>
                            <p:childTnLst>
                              <p:par>
                                <p:cTn id="18" presetID="1" presetClass="entr" presetSubtype="0" fill="hold" grpId="0" nodeType="afterEffect">
                                  <p:stCondLst>
                                    <p:cond delay="0"/>
                                  </p:stCondLst>
                                  <p:childTnLst>
                                    <p:set>
                                      <p:cBhvr>
                                        <p:cTn id="19"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 grpId="0"/>
      <p:bldP spid="70" grpId="0"/>
      <p:bldP spid="7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fontAlgn="auto" hangingPunct="1">
              <a:spcAft>
                <a:spcPts val="0"/>
              </a:spcAft>
              <a:defRPr/>
            </a:pPr>
            <a:r>
              <a:rPr lang="en-US" altLang="en-US" dirty="0">
                <a:ea typeface="+mj-ea"/>
              </a:rPr>
              <a:t>Changes in Supply</a:t>
            </a:r>
          </a:p>
        </p:txBody>
      </p:sp>
      <p:sp>
        <p:nvSpPr>
          <p:cNvPr id="30723"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grpSp>
        <p:nvGrpSpPr>
          <p:cNvPr id="5" name="Group 49"/>
          <p:cNvGrpSpPr>
            <a:grpSpLocks/>
          </p:cNvGrpSpPr>
          <p:nvPr/>
        </p:nvGrpSpPr>
        <p:grpSpPr bwMode="auto">
          <a:xfrm>
            <a:off x="2805113" y="1752600"/>
            <a:ext cx="5599112" cy="4087813"/>
            <a:chOff x="625475" y="1752600"/>
            <a:chExt cx="5599113" cy="4087813"/>
          </a:xfrm>
        </p:grpSpPr>
        <p:sp>
          <p:nvSpPr>
            <p:cNvPr id="30755" name="Line 6"/>
            <p:cNvSpPr>
              <a:spLocks noChangeShapeType="1"/>
            </p:cNvSpPr>
            <p:nvPr/>
          </p:nvSpPr>
          <p:spPr bwMode="auto">
            <a:xfrm>
              <a:off x="685801" y="1828800"/>
              <a:ext cx="5334000"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30756" name="Group 72"/>
            <p:cNvGrpSpPr>
              <a:grpSpLocks/>
            </p:cNvGrpSpPr>
            <p:nvPr/>
          </p:nvGrpSpPr>
          <p:grpSpPr bwMode="auto">
            <a:xfrm>
              <a:off x="625475" y="1752600"/>
              <a:ext cx="5599113" cy="4087813"/>
              <a:chOff x="2583" y="1036"/>
              <a:chExt cx="3527" cy="2575"/>
            </a:xfrm>
          </p:grpSpPr>
          <p:grpSp>
            <p:nvGrpSpPr>
              <p:cNvPr id="30758" name="Group 69"/>
              <p:cNvGrpSpPr>
                <a:grpSpLocks/>
              </p:cNvGrpSpPr>
              <p:nvPr/>
            </p:nvGrpSpPr>
            <p:grpSpPr bwMode="auto">
              <a:xfrm>
                <a:off x="2583" y="1084"/>
                <a:ext cx="3464" cy="2527"/>
                <a:chOff x="2566" y="1084"/>
                <a:chExt cx="2661" cy="2527"/>
              </a:xfrm>
            </p:grpSpPr>
            <p:grpSp>
              <p:nvGrpSpPr>
                <p:cNvPr id="30762" name="Group 5"/>
                <p:cNvGrpSpPr>
                  <a:grpSpLocks/>
                </p:cNvGrpSpPr>
                <p:nvPr/>
              </p:nvGrpSpPr>
              <p:grpSpPr bwMode="auto">
                <a:xfrm>
                  <a:off x="2566" y="1420"/>
                  <a:ext cx="2661" cy="2178"/>
                  <a:chOff x="2698" y="1132"/>
                  <a:chExt cx="3227" cy="2178"/>
                </a:xfrm>
              </p:grpSpPr>
              <p:sp>
                <p:nvSpPr>
                  <p:cNvPr id="30771" name="Line 6"/>
                  <p:cNvSpPr>
                    <a:spLocks noChangeShapeType="1"/>
                  </p:cNvSpPr>
                  <p:nvPr/>
                </p:nvSpPr>
                <p:spPr bwMode="auto">
                  <a:xfrm>
                    <a:off x="2708" y="1132"/>
                    <a:ext cx="3173"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2" name="Line 7"/>
                  <p:cNvSpPr>
                    <a:spLocks noChangeShapeType="1"/>
                  </p:cNvSpPr>
                  <p:nvPr/>
                </p:nvSpPr>
                <p:spPr bwMode="auto">
                  <a:xfrm>
                    <a:off x="2706" y="1558"/>
                    <a:ext cx="3173"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3" name="Line 8"/>
                  <p:cNvSpPr>
                    <a:spLocks noChangeShapeType="1"/>
                  </p:cNvSpPr>
                  <p:nvPr/>
                </p:nvSpPr>
                <p:spPr bwMode="auto">
                  <a:xfrm>
                    <a:off x="2733" y="1996"/>
                    <a:ext cx="3144"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4" name="Line 9"/>
                  <p:cNvSpPr>
                    <a:spLocks noChangeShapeType="1"/>
                  </p:cNvSpPr>
                  <p:nvPr/>
                </p:nvSpPr>
                <p:spPr bwMode="auto">
                  <a:xfrm>
                    <a:off x="2733" y="2428"/>
                    <a:ext cx="3142" cy="6"/>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5" name="Line 10"/>
                  <p:cNvSpPr>
                    <a:spLocks noChangeShapeType="1"/>
                  </p:cNvSpPr>
                  <p:nvPr/>
                </p:nvSpPr>
                <p:spPr bwMode="auto">
                  <a:xfrm>
                    <a:off x="2733" y="2860"/>
                    <a:ext cx="3140" cy="12"/>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6" name="Line 11"/>
                  <p:cNvSpPr>
                    <a:spLocks noChangeShapeType="1"/>
                  </p:cNvSpPr>
                  <p:nvPr/>
                </p:nvSpPr>
                <p:spPr bwMode="auto">
                  <a:xfrm>
                    <a:off x="2698" y="3310"/>
                    <a:ext cx="322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30763" name="Group 68"/>
                <p:cNvGrpSpPr>
                  <a:grpSpLocks/>
                </p:cNvGrpSpPr>
                <p:nvPr/>
              </p:nvGrpSpPr>
              <p:grpSpPr bwMode="auto">
                <a:xfrm>
                  <a:off x="2890" y="1084"/>
                  <a:ext cx="1958" cy="2527"/>
                  <a:chOff x="2890" y="1084"/>
                  <a:chExt cx="1958" cy="2527"/>
                </a:xfrm>
              </p:grpSpPr>
              <p:sp>
                <p:nvSpPr>
                  <p:cNvPr id="30764" name="Line 13"/>
                  <p:cNvSpPr>
                    <a:spLocks noChangeShapeType="1"/>
                  </p:cNvSpPr>
                  <p:nvPr/>
                </p:nvSpPr>
                <p:spPr bwMode="auto">
                  <a:xfrm>
                    <a:off x="2890" y="1084"/>
                    <a:ext cx="2"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5" name="Line 14"/>
                  <p:cNvSpPr>
                    <a:spLocks noChangeShapeType="1"/>
                  </p:cNvSpPr>
                  <p:nvPr/>
                </p:nvSpPr>
                <p:spPr bwMode="auto">
                  <a:xfrm>
                    <a:off x="3185" y="1084"/>
                    <a:ext cx="2"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6" name="Line 15"/>
                  <p:cNvSpPr>
                    <a:spLocks noChangeShapeType="1"/>
                  </p:cNvSpPr>
                  <p:nvPr/>
                </p:nvSpPr>
                <p:spPr bwMode="auto">
                  <a:xfrm>
                    <a:off x="3517" y="1084"/>
                    <a:ext cx="2"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7" name="Line 16"/>
                  <p:cNvSpPr>
                    <a:spLocks noChangeShapeType="1"/>
                  </p:cNvSpPr>
                  <p:nvPr/>
                </p:nvSpPr>
                <p:spPr bwMode="auto">
                  <a:xfrm>
                    <a:off x="3849" y="1084"/>
                    <a:ext cx="3"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8" name="Line 17"/>
                  <p:cNvSpPr>
                    <a:spLocks noChangeShapeType="1"/>
                  </p:cNvSpPr>
                  <p:nvPr/>
                </p:nvSpPr>
                <p:spPr bwMode="auto">
                  <a:xfrm>
                    <a:off x="4181" y="1084"/>
                    <a:ext cx="3"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9" name="Line 18"/>
                  <p:cNvSpPr>
                    <a:spLocks noChangeShapeType="1"/>
                  </p:cNvSpPr>
                  <p:nvPr/>
                </p:nvSpPr>
                <p:spPr bwMode="auto">
                  <a:xfrm>
                    <a:off x="4513" y="1084"/>
                    <a:ext cx="3"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70" name="Line 19"/>
                  <p:cNvSpPr>
                    <a:spLocks noChangeShapeType="1"/>
                  </p:cNvSpPr>
                  <p:nvPr/>
                </p:nvSpPr>
                <p:spPr bwMode="auto">
                  <a:xfrm>
                    <a:off x="4844" y="1084"/>
                    <a:ext cx="4" cy="252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30759" name="Group 22"/>
              <p:cNvGrpSpPr>
                <a:grpSpLocks/>
              </p:cNvGrpSpPr>
              <p:nvPr/>
            </p:nvGrpSpPr>
            <p:grpSpPr bwMode="auto">
              <a:xfrm>
                <a:off x="2606" y="1036"/>
                <a:ext cx="3504" cy="2544"/>
                <a:chOff x="2169" y="588"/>
                <a:chExt cx="3504" cy="2872"/>
              </a:xfrm>
            </p:grpSpPr>
            <p:sp>
              <p:nvSpPr>
                <p:cNvPr id="30760" name="Line 23"/>
                <p:cNvSpPr>
                  <a:spLocks noChangeShapeType="1"/>
                </p:cNvSpPr>
                <p:nvPr/>
              </p:nvSpPr>
              <p:spPr bwMode="auto">
                <a:xfrm>
                  <a:off x="2169" y="588"/>
                  <a:ext cx="15" cy="2872"/>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61" name="Line 24"/>
                <p:cNvSpPr>
                  <a:spLocks noChangeShapeType="1"/>
                </p:cNvSpPr>
                <p:nvPr/>
              </p:nvSpPr>
              <p:spPr bwMode="auto">
                <a:xfrm flipV="1">
                  <a:off x="2184" y="3460"/>
                  <a:ext cx="3489"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30757" name="Line 19"/>
            <p:cNvSpPr>
              <a:spLocks noChangeShapeType="1"/>
            </p:cNvSpPr>
            <p:nvPr/>
          </p:nvSpPr>
          <p:spPr bwMode="auto">
            <a:xfrm>
              <a:off x="6019800" y="1828800"/>
              <a:ext cx="0" cy="396240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8" name="Freeform 31"/>
          <p:cNvSpPr>
            <a:spLocks/>
          </p:cNvSpPr>
          <p:nvPr/>
        </p:nvSpPr>
        <p:spPr bwMode="auto">
          <a:xfrm flipH="1">
            <a:off x="3170238" y="2133600"/>
            <a:ext cx="3657600" cy="3017838"/>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29" name="Group 53"/>
          <p:cNvGrpSpPr>
            <a:grpSpLocks/>
          </p:cNvGrpSpPr>
          <p:nvPr/>
        </p:nvGrpSpPr>
        <p:grpSpPr bwMode="auto">
          <a:xfrm>
            <a:off x="2193925" y="1676400"/>
            <a:ext cx="696913" cy="4191000"/>
            <a:chOff x="14818" y="1676400"/>
            <a:chExt cx="696606" cy="4191545"/>
          </a:xfrm>
        </p:grpSpPr>
        <p:sp>
          <p:nvSpPr>
            <p:cNvPr id="30" name="Text Box 24"/>
            <p:cNvSpPr txBox="1">
              <a:spLocks noChangeArrowheads="1"/>
            </p:cNvSpPr>
            <p:nvPr/>
          </p:nvSpPr>
          <p:spPr bwMode="auto">
            <a:xfrm>
              <a:off x="229037" y="1676400"/>
              <a:ext cx="482387" cy="4191545"/>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45000"/>
                </a:lnSpc>
                <a:defRPr/>
              </a:pPr>
              <a:r>
                <a:rPr lang="en-US" sz="1400" b="1" dirty="0">
                  <a:latin typeface="+mn-lt"/>
                  <a:ea typeface="+mn-ea"/>
                  <a:cs typeface="Arial" charset="0"/>
                </a:rPr>
                <a:t>$6 </a:t>
              </a:r>
            </a:p>
            <a:p>
              <a:pPr eaLnBrk="1" hangingPunct="1">
                <a:lnSpc>
                  <a:spcPct val="145000"/>
                </a:lnSpc>
                <a:defRPr/>
              </a:pPr>
              <a:endParaRPr lang="en-US" sz="1400" b="1" dirty="0">
                <a:latin typeface="+mn-lt"/>
                <a:ea typeface="+mn-ea"/>
                <a:cs typeface="Arial" charset="0"/>
              </a:endParaRPr>
            </a:p>
            <a:p>
              <a:pPr eaLnBrk="1" hangingPunct="1">
                <a:lnSpc>
                  <a:spcPct val="145000"/>
                </a:lnSpc>
                <a:defRPr/>
              </a:pPr>
              <a:r>
                <a:rPr lang="en-US" sz="1400" b="1" dirty="0">
                  <a:latin typeface="+mn-lt"/>
                  <a:ea typeface="+mn-ea"/>
                  <a:cs typeface="Arial" charset="0"/>
                </a:rPr>
                <a:t>  5</a:t>
              </a:r>
            </a:p>
            <a:p>
              <a:pPr eaLnBrk="1" hangingPunct="1">
                <a:lnSpc>
                  <a:spcPct val="145000"/>
                </a:lnSpc>
                <a:defRPr/>
              </a:pPr>
              <a:r>
                <a:rPr lang="en-US" sz="1400" b="1" dirty="0">
                  <a:latin typeface="+mn-lt"/>
                  <a:ea typeface="+mn-ea"/>
                  <a:cs typeface="Arial" charset="0"/>
                </a:rPr>
                <a:t>      </a:t>
              </a:r>
            </a:p>
            <a:p>
              <a:pPr eaLnBrk="1" hangingPunct="1">
                <a:lnSpc>
                  <a:spcPct val="145000"/>
                </a:lnSpc>
                <a:defRPr/>
              </a:pPr>
              <a:r>
                <a:rPr lang="en-US" sz="1400" b="1" dirty="0">
                  <a:latin typeface="+mn-lt"/>
                  <a:ea typeface="+mn-ea"/>
                  <a:cs typeface="Arial" charset="0"/>
                </a:rPr>
                <a:t>  4</a:t>
              </a:r>
            </a:p>
            <a:p>
              <a:pPr eaLnBrk="1" hangingPunct="1">
                <a:lnSpc>
                  <a:spcPct val="145000"/>
                </a:lnSpc>
                <a:defRPr/>
              </a:pPr>
              <a:endParaRPr lang="en-US" sz="1400" b="1" dirty="0">
                <a:latin typeface="+mn-lt"/>
                <a:ea typeface="+mn-ea"/>
                <a:cs typeface="Arial" charset="0"/>
              </a:endParaRPr>
            </a:p>
            <a:p>
              <a:pPr eaLnBrk="1" hangingPunct="1">
                <a:lnSpc>
                  <a:spcPct val="145000"/>
                </a:lnSpc>
                <a:defRPr/>
              </a:pPr>
              <a:r>
                <a:rPr lang="en-US" sz="1400" b="1" dirty="0">
                  <a:latin typeface="+mn-lt"/>
                  <a:ea typeface="+mn-ea"/>
                  <a:cs typeface="Arial" charset="0"/>
                </a:rPr>
                <a:t>  3</a:t>
              </a:r>
            </a:p>
            <a:p>
              <a:pPr eaLnBrk="1" hangingPunct="1">
                <a:lnSpc>
                  <a:spcPct val="145000"/>
                </a:lnSpc>
                <a:defRPr/>
              </a:pPr>
              <a:endParaRPr lang="en-US" sz="1400" b="1" dirty="0">
                <a:latin typeface="+mn-lt"/>
                <a:ea typeface="+mn-ea"/>
                <a:cs typeface="Arial" charset="0"/>
              </a:endParaRPr>
            </a:p>
            <a:p>
              <a:pPr eaLnBrk="1" hangingPunct="1">
                <a:lnSpc>
                  <a:spcPct val="145000"/>
                </a:lnSpc>
                <a:defRPr/>
              </a:pPr>
              <a:r>
                <a:rPr lang="en-US" sz="1400" b="1" dirty="0">
                  <a:latin typeface="+mn-lt"/>
                  <a:ea typeface="+mn-ea"/>
                  <a:cs typeface="Arial" charset="0"/>
                </a:rPr>
                <a:t>  2</a:t>
              </a:r>
            </a:p>
            <a:p>
              <a:pPr eaLnBrk="1" hangingPunct="1">
                <a:lnSpc>
                  <a:spcPct val="145000"/>
                </a:lnSpc>
                <a:defRPr/>
              </a:pPr>
              <a:endParaRPr lang="en-US" sz="1400" b="1" dirty="0">
                <a:latin typeface="+mn-lt"/>
                <a:ea typeface="+mn-ea"/>
                <a:cs typeface="Arial" charset="0"/>
              </a:endParaRPr>
            </a:p>
            <a:p>
              <a:pPr eaLnBrk="1" hangingPunct="1">
                <a:lnSpc>
                  <a:spcPct val="145000"/>
                </a:lnSpc>
                <a:defRPr/>
              </a:pPr>
              <a:r>
                <a:rPr lang="en-US" sz="1400" b="1" dirty="0">
                  <a:latin typeface="+mn-lt"/>
                  <a:ea typeface="+mn-ea"/>
                  <a:cs typeface="Arial" charset="0"/>
                </a:rPr>
                <a:t>  1</a:t>
              </a:r>
            </a:p>
            <a:p>
              <a:pPr eaLnBrk="1" hangingPunct="1">
                <a:lnSpc>
                  <a:spcPct val="145000"/>
                </a:lnSpc>
                <a:defRPr/>
              </a:pPr>
              <a:endParaRPr lang="en-US" sz="1400" b="1" dirty="0">
                <a:latin typeface="+mn-lt"/>
                <a:ea typeface="+mn-ea"/>
                <a:cs typeface="Arial" charset="0"/>
              </a:endParaRPr>
            </a:p>
            <a:p>
              <a:pPr eaLnBrk="1" hangingPunct="1">
                <a:lnSpc>
                  <a:spcPct val="145000"/>
                </a:lnSpc>
                <a:defRPr/>
              </a:pPr>
              <a:r>
                <a:rPr lang="en-US" sz="1400" b="1" dirty="0">
                  <a:latin typeface="+mn-lt"/>
                  <a:ea typeface="+mn-ea"/>
                  <a:cs typeface="Arial" charset="0"/>
                </a:rPr>
                <a:t>  0</a:t>
              </a:r>
            </a:p>
          </p:txBody>
        </p:sp>
        <p:sp>
          <p:nvSpPr>
            <p:cNvPr id="31" name="Text Box 27"/>
            <p:cNvSpPr txBox="1">
              <a:spLocks noChangeArrowheads="1"/>
            </p:cNvSpPr>
            <p:nvPr/>
          </p:nvSpPr>
          <p:spPr bwMode="auto">
            <a:xfrm rot="16200000">
              <a:off x="-656878" y="3829426"/>
              <a:ext cx="1681381" cy="337989"/>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Price (per bushel)</a:t>
              </a:r>
            </a:p>
          </p:txBody>
        </p:sp>
      </p:grpSp>
      <p:sp>
        <p:nvSpPr>
          <p:cNvPr id="32" name="Text Box 59"/>
          <p:cNvSpPr txBox="1">
            <a:spLocks noChangeArrowheads="1"/>
          </p:cNvSpPr>
          <p:nvPr/>
        </p:nvSpPr>
        <p:spPr bwMode="auto">
          <a:xfrm>
            <a:off x="6599238" y="1828800"/>
            <a:ext cx="349250"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i="1" dirty="0">
                <a:latin typeface="+mn-lt"/>
                <a:ea typeface="+mn-ea"/>
                <a:cs typeface="Arial" charset="0"/>
              </a:rPr>
              <a:t>S</a:t>
            </a:r>
            <a:r>
              <a:rPr lang="en-US" sz="1600" b="1" i="1" baseline="-25000" dirty="0">
                <a:latin typeface="+mn-lt"/>
                <a:ea typeface="+mn-ea"/>
                <a:cs typeface="Arial" charset="0"/>
              </a:rPr>
              <a:t>1</a:t>
            </a:r>
          </a:p>
        </p:txBody>
      </p:sp>
      <p:grpSp>
        <p:nvGrpSpPr>
          <p:cNvPr id="33" name="Group 55"/>
          <p:cNvGrpSpPr>
            <a:grpSpLocks/>
          </p:cNvGrpSpPr>
          <p:nvPr/>
        </p:nvGrpSpPr>
        <p:grpSpPr bwMode="auto">
          <a:xfrm>
            <a:off x="3221038" y="5791200"/>
            <a:ext cx="5237162" cy="719138"/>
            <a:chOff x="1042132" y="5791200"/>
            <a:chExt cx="5236598" cy="719554"/>
          </a:xfrm>
        </p:grpSpPr>
        <p:sp>
          <p:nvSpPr>
            <p:cNvPr id="34" name="Text Box 26"/>
            <p:cNvSpPr txBox="1">
              <a:spLocks noChangeArrowheads="1"/>
            </p:cNvSpPr>
            <p:nvPr/>
          </p:nvSpPr>
          <p:spPr bwMode="auto">
            <a:xfrm>
              <a:off x="1042132" y="6172420"/>
              <a:ext cx="4520713" cy="338334"/>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Quantity supplied (thousands of bushels per week)</a:t>
              </a:r>
            </a:p>
          </p:txBody>
        </p:sp>
        <p:sp>
          <p:nvSpPr>
            <p:cNvPr id="35" name="Rectangle 33"/>
            <p:cNvSpPr>
              <a:spLocks noChangeArrowheads="1"/>
            </p:cNvSpPr>
            <p:nvPr/>
          </p:nvSpPr>
          <p:spPr bwMode="auto">
            <a:xfrm>
              <a:off x="1135784" y="5791200"/>
              <a:ext cx="5142946" cy="370102"/>
            </a:xfrm>
            <a:prstGeom prst="rect">
              <a:avLst/>
            </a:prstGeom>
            <a:noFill/>
            <a:ln>
              <a:noFill/>
            </a:ln>
            <a:extLst>
              <a:ext uri="{909E8E84-426E-40dd-AFC4-6F175D3DCCD1}"/>
              <a:ext uri="{91240B29-F687-4f45-9708-019B960494DF}"/>
            </a:extLst>
          </p:spPr>
          <p:txBody>
            <a:bodyPr>
              <a:spAutoFit/>
            </a:bodyPr>
            <a:lstStyle/>
            <a:p>
              <a:pPr eaLnBrk="1" hangingPunct="1">
                <a:defRPr/>
              </a:pPr>
              <a:r>
                <a:rPr lang="en-US" b="1" dirty="0">
                  <a:latin typeface="+mn-lt"/>
                  <a:ea typeface="+mn-ea"/>
                  <a:cs typeface="Arial" charset="0"/>
                </a:rPr>
                <a:t>2         4           6           8          10         12         14        16      </a:t>
              </a:r>
            </a:p>
          </p:txBody>
        </p:sp>
      </p:grpSp>
      <p:sp>
        <p:nvSpPr>
          <p:cNvPr id="36" name="Text Box 57"/>
          <p:cNvSpPr txBox="1">
            <a:spLocks noChangeArrowheads="1"/>
          </p:cNvSpPr>
          <p:nvPr/>
        </p:nvSpPr>
        <p:spPr bwMode="auto">
          <a:xfrm>
            <a:off x="2709863" y="1458913"/>
            <a:ext cx="293687"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a:t>
            </a:r>
          </a:p>
        </p:txBody>
      </p:sp>
      <p:sp>
        <p:nvSpPr>
          <p:cNvPr id="37" name="Text Box 58"/>
          <p:cNvSpPr txBox="1">
            <a:spLocks noChangeArrowheads="1"/>
          </p:cNvSpPr>
          <p:nvPr/>
        </p:nvSpPr>
        <p:spPr bwMode="auto">
          <a:xfrm>
            <a:off x="8361363" y="5638800"/>
            <a:ext cx="325437"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Q</a:t>
            </a:r>
          </a:p>
        </p:txBody>
      </p:sp>
      <p:sp>
        <p:nvSpPr>
          <p:cNvPr id="38" name="Freeform 31"/>
          <p:cNvSpPr>
            <a:spLocks/>
          </p:cNvSpPr>
          <p:nvPr/>
        </p:nvSpPr>
        <p:spPr bwMode="auto">
          <a:xfrm flipH="1">
            <a:off x="3871913" y="2971800"/>
            <a:ext cx="3475037" cy="2560638"/>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Text Box 59"/>
          <p:cNvSpPr txBox="1">
            <a:spLocks noChangeArrowheads="1"/>
          </p:cNvSpPr>
          <p:nvPr/>
        </p:nvSpPr>
        <p:spPr bwMode="auto">
          <a:xfrm>
            <a:off x="7208838" y="2709863"/>
            <a:ext cx="349250"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i="1" dirty="0">
                <a:latin typeface="+mn-lt"/>
                <a:ea typeface="+mn-ea"/>
                <a:cs typeface="Arial" charset="0"/>
              </a:rPr>
              <a:t>S</a:t>
            </a:r>
            <a:r>
              <a:rPr lang="en-US" sz="1600" b="1" i="1" baseline="-25000" dirty="0">
                <a:latin typeface="+mn-lt"/>
                <a:ea typeface="+mn-ea"/>
                <a:cs typeface="Arial" charset="0"/>
              </a:rPr>
              <a:t>2</a:t>
            </a:r>
          </a:p>
        </p:txBody>
      </p:sp>
      <p:sp>
        <p:nvSpPr>
          <p:cNvPr id="40" name="Freeform 31"/>
          <p:cNvSpPr>
            <a:spLocks/>
          </p:cNvSpPr>
          <p:nvPr/>
        </p:nvSpPr>
        <p:spPr bwMode="auto">
          <a:xfrm rot="21360000" flipH="1">
            <a:off x="3025775" y="2011363"/>
            <a:ext cx="3121025" cy="2230437"/>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Text Box 59"/>
          <p:cNvSpPr txBox="1">
            <a:spLocks noChangeArrowheads="1"/>
          </p:cNvSpPr>
          <p:nvPr/>
        </p:nvSpPr>
        <p:spPr bwMode="auto">
          <a:xfrm>
            <a:off x="5505450" y="1828800"/>
            <a:ext cx="349250"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i="1" dirty="0">
                <a:latin typeface="+mn-lt"/>
                <a:ea typeface="+mn-ea"/>
                <a:cs typeface="Arial" charset="0"/>
              </a:rPr>
              <a:t>S</a:t>
            </a:r>
            <a:r>
              <a:rPr lang="en-US" sz="1600" b="1" i="1" baseline="-25000" dirty="0">
                <a:latin typeface="+mn-lt"/>
                <a:ea typeface="+mn-ea"/>
                <a:cs typeface="Arial" charset="0"/>
              </a:rPr>
              <a:t>3</a:t>
            </a:r>
          </a:p>
        </p:txBody>
      </p:sp>
      <p:sp>
        <p:nvSpPr>
          <p:cNvPr id="42" name="Right Arrow 41"/>
          <p:cNvSpPr/>
          <p:nvPr/>
        </p:nvSpPr>
        <p:spPr>
          <a:xfrm>
            <a:off x="5692775" y="3581400"/>
            <a:ext cx="639763" cy="365125"/>
          </a:xfrm>
          <a:prstGeom prst="right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3" name="TextBox 45"/>
          <p:cNvSpPr txBox="1">
            <a:spLocks noChangeArrowheads="1"/>
          </p:cNvSpPr>
          <p:nvPr/>
        </p:nvSpPr>
        <p:spPr bwMode="auto">
          <a:xfrm>
            <a:off x="6386513" y="4724400"/>
            <a:ext cx="1279525" cy="646113"/>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Increase</a:t>
            </a:r>
          </a:p>
          <a:p>
            <a:pPr eaLnBrk="1" hangingPunct="1">
              <a:defRPr/>
            </a:pPr>
            <a:r>
              <a:rPr lang="en-US" b="1" dirty="0">
                <a:latin typeface="+mn-lt"/>
                <a:ea typeface="+mn-ea"/>
                <a:cs typeface="Arial" charset="0"/>
              </a:rPr>
              <a:t>in supply</a:t>
            </a:r>
          </a:p>
        </p:txBody>
      </p:sp>
      <p:sp>
        <p:nvSpPr>
          <p:cNvPr id="44" name="Rectangle 46"/>
          <p:cNvSpPr>
            <a:spLocks noChangeArrowheads="1"/>
          </p:cNvSpPr>
          <p:nvPr/>
        </p:nvSpPr>
        <p:spPr bwMode="auto">
          <a:xfrm>
            <a:off x="3094038" y="2514600"/>
            <a:ext cx="1096962" cy="646113"/>
          </a:xfrm>
          <a:prstGeom prst="rect">
            <a:avLst/>
          </a:prstGeom>
          <a:noFill/>
          <a:ln>
            <a:noFill/>
          </a:ln>
          <a:extLst>
            <a:ext uri="{909E8E84-426E-40dd-AFC4-6F175D3DCCD1}"/>
            <a:ext uri="{91240B29-F687-4f45-9708-019B960494DF}"/>
          </a:extLst>
        </p:spPr>
        <p:txBody>
          <a:bodyPr wrap="none">
            <a:spAutoFit/>
          </a:bodyPr>
          <a:lstStyle/>
          <a:p>
            <a:pPr eaLnBrk="1" hangingPunct="1">
              <a:defRPr/>
            </a:pPr>
            <a:r>
              <a:rPr lang="en-US" b="1" dirty="0">
                <a:latin typeface="+mn-lt"/>
                <a:ea typeface="+mn-ea"/>
                <a:cs typeface="Calibri" pitchFamily="34" charset="0"/>
              </a:rPr>
              <a:t>Decrease</a:t>
            </a:r>
          </a:p>
          <a:p>
            <a:pPr eaLnBrk="1" hangingPunct="1">
              <a:defRPr/>
            </a:pPr>
            <a:r>
              <a:rPr lang="en-US" b="1" dirty="0">
                <a:latin typeface="+mn-lt"/>
                <a:ea typeface="+mn-ea"/>
                <a:cs typeface="Calibri" pitchFamily="34" charset="0"/>
              </a:rPr>
              <a:t> in supply</a:t>
            </a:r>
          </a:p>
        </p:txBody>
      </p:sp>
      <p:cxnSp>
        <p:nvCxnSpPr>
          <p:cNvPr id="45" name="Straight Connector 44"/>
          <p:cNvCxnSpPr>
            <a:cxnSpLocks noChangeAspect="1"/>
          </p:cNvCxnSpPr>
          <p:nvPr/>
        </p:nvCxnSpPr>
        <p:spPr>
          <a:xfrm rot="17460000" flipH="1">
            <a:off x="3721894" y="3212306"/>
            <a:ext cx="439738" cy="365125"/>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46" name="Right Arrow 45"/>
          <p:cNvSpPr/>
          <p:nvPr/>
        </p:nvSpPr>
        <p:spPr>
          <a:xfrm flipH="1">
            <a:off x="5151438" y="2971800"/>
            <a:ext cx="639762" cy="365125"/>
          </a:xfrm>
          <a:prstGeom prst="right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7" name="Right Arrow 46"/>
          <p:cNvSpPr/>
          <p:nvPr/>
        </p:nvSpPr>
        <p:spPr>
          <a:xfrm>
            <a:off x="4618038" y="4435475"/>
            <a:ext cx="639762" cy="365125"/>
          </a:xfrm>
          <a:prstGeom prst="right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8" name="Right Arrow 47"/>
          <p:cNvSpPr/>
          <p:nvPr/>
        </p:nvSpPr>
        <p:spPr>
          <a:xfrm flipH="1">
            <a:off x="4054475" y="3825875"/>
            <a:ext cx="639763" cy="365125"/>
          </a:xfrm>
          <a:prstGeom prst="rightArrow">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49" name="Straight Connector 48"/>
          <p:cNvCxnSpPr/>
          <p:nvPr/>
        </p:nvCxnSpPr>
        <p:spPr>
          <a:xfrm rot="16620000" flipV="1">
            <a:off x="5978525" y="4511675"/>
            <a:ext cx="4572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Text Box 40"/>
          <p:cNvSpPr txBox="1">
            <a:spLocks noChangeArrowheads="1"/>
          </p:cNvSpPr>
          <p:nvPr/>
        </p:nvSpPr>
        <p:spPr bwMode="auto">
          <a:xfrm>
            <a:off x="565150" y="2740025"/>
            <a:ext cx="320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P</a:t>
            </a:r>
          </a:p>
        </p:txBody>
      </p:sp>
      <p:sp>
        <p:nvSpPr>
          <p:cNvPr id="52" name="Text Box 41"/>
          <p:cNvSpPr txBox="1">
            <a:spLocks noChangeArrowheads="1"/>
          </p:cNvSpPr>
          <p:nvPr/>
        </p:nvSpPr>
        <p:spPr bwMode="auto">
          <a:xfrm>
            <a:off x="1322388" y="2740025"/>
            <a:ext cx="430212"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Q</a:t>
            </a:r>
            <a:r>
              <a:rPr lang="en-US" sz="2000" b="1" baseline="-25000" dirty="0">
                <a:latin typeface="+mn-lt"/>
                <a:ea typeface="+mn-ea"/>
                <a:cs typeface="Arial" charset="0"/>
              </a:rPr>
              <a:t>s</a:t>
            </a:r>
          </a:p>
        </p:txBody>
      </p:sp>
      <p:sp>
        <p:nvSpPr>
          <p:cNvPr id="18457" name="Text Box 42"/>
          <p:cNvSpPr txBox="1">
            <a:spLocks noChangeArrowheads="1"/>
          </p:cNvSpPr>
          <p:nvPr/>
        </p:nvSpPr>
        <p:spPr bwMode="auto">
          <a:xfrm>
            <a:off x="431800" y="2971800"/>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$5</a:t>
            </a:r>
          </a:p>
          <a:p>
            <a:pPr algn="r" eaLnBrk="1" hangingPunct="1">
              <a:lnSpc>
                <a:spcPct val="170000"/>
              </a:lnSpc>
              <a:defRPr/>
            </a:pPr>
            <a:r>
              <a:rPr lang="en-US" sz="2000" b="1" dirty="0">
                <a:latin typeface="+mn-lt"/>
                <a:ea typeface="+mn-ea"/>
              </a:rPr>
              <a:t>4</a:t>
            </a:r>
          </a:p>
          <a:p>
            <a:pPr algn="r" eaLnBrk="1" hangingPunct="1">
              <a:lnSpc>
                <a:spcPct val="170000"/>
              </a:lnSpc>
              <a:defRPr/>
            </a:pPr>
            <a:r>
              <a:rPr lang="en-US" sz="2000" b="1" dirty="0">
                <a:latin typeface="+mn-lt"/>
                <a:ea typeface="+mn-ea"/>
              </a:rPr>
              <a:t>3</a:t>
            </a:r>
          </a:p>
          <a:p>
            <a:pPr algn="r" eaLnBrk="1" hangingPunct="1">
              <a:lnSpc>
                <a:spcPct val="170000"/>
              </a:lnSpc>
              <a:defRPr/>
            </a:pPr>
            <a:r>
              <a:rPr lang="en-US" sz="2000" b="1" dirty="0">
                <a:latin typeface="+mn-lt"/>
                <a:ea typeface="+mn-ea"/>
              </a:rPr>
              <a:t>2</a:t>
            </a:r>
          </a:p>
          <a:p>
            <a:pPr algn="r" eaLnBrk="1" hangingPunct="1">
              <a:lnSpc>
                <a:spcPct val="170000"/>
              </a:lnSpc>
              <a:defRPr/>
            </a:pPr>
            <a:r>
              <a:rPr lang="en-US" sz="2000" b="1" dirty="0">
                <a:latin typeface="+mn-lt"/>
                <a:ea typeface="+mn-ea"/>
              </a:rPr>
              <a:t>1</a:t>
            </a:r>
          </a:p>
        </p:txBody>
      </p:sp>
      <p:sp>
        <p:nvSpPr>
          <p:cNvPr id="18458" name="Text Box 43"/>
          <p:cNvSpPr txBox="1">
            <a:spLocks noChangeArrowheads="1"/>
          </p:cNvSpPr>
          <p:nvPr/>
        </p:nvSpPr>
        <p:spPr bwMode="auto">
          <a:xfrm>
            <a:off x="1185863" y="2971800"/>
            <a:ext cx="900112"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12,000</a:t>
            </a:r>
          </a:p>
          <a:p>
            <a:pPr algn="r" eaLnBrk="1" hangingPunct="1">
              <a:lnSpc>
                <a:spcPct val="170000"/>
              </a:lnSpc>
              <a:defRPr/>
            </a:pPr>
            <a:r>
              <a:rPr lang="en-US" sz="2000" b="1" dirty="0">
                <a:latin typeface="+mn-lt"/>
                <a:ea typeface="+mn-ea"/>
              </a:rPr>
              <a:t>10,000</a:t>
            </a:r>
          </a:p>
          <a:p>
            <a:pPr algn="r" eaLnBrk="1" hangingPunct="1">
              <a:lnSpc>
                <a:spcPct val="170000"/>
              </a:lnSpc>
              <a:defRPr/>
            </a:pPr>
            <a:r>
              <a:rPr lang="en-US" sz="2000" b="1" dirty="0">
                <a:latin typeface="+mn-lt"/>
                <a:ea typeface="+mn-ea"/>
              </a:rPr>
              <a:t>7000</a:t>
            </a:r>
          </a:p>
          <a:p>
            <a:pPr algn="r" eaLnBrk="1" hangingPunct="1">
              <a:lnSpc>
                <a:spcPct val="170000"/>
              </a:lnSpc>
              <a:defRPr/>
            </a:pPr>
            <a:r>
              <a:rPr lang="en-US" sz="2000" b="1" dirty="0">
                <a:latin typeface="+mn-lt"/>
                <a:ea typeface="+mn-ea"/>
              </a:rPr>
              <a:t>4000</a:t>
            </a:r>
          </a:p>
          <a:p>
            <a:pPr algn="r" eaLnBrk="1" hangingPunct="1">
              <a:lnSpc>
                <a:spcPct val="170000"/>
              </a:lnSpc>
              <a:defRPr/>
            </a:pPr>
            <a:r>
              <a:rPr lang="en-US" sz="2000" b="1" dirty="0">
                <a:latin typeface="+mn-lt"/>
                <a:ea typeface="+mn-ea"/>
              </a:rPr>
              <a:t>1000</a:t>
            </a:r>
          </a:p>
        </p:txBody>
      </p:sp>
      <p:sp>
        <p:nvSpPr>
          <p:cNvPr id="55" name="Text Box 44"/>
          <p:cNvSpPr txBox="1">
            <a:spLocks noChangeArrowheads="1"/>
          </p:cNvSpPr>
          <p:nvPr/>
        </p:nvSpPr>
        <p:spPr bwMode="auto">
          <a:xfrm>
            <a:off x="76200" y="1828800"/>
            <a:ext cx="2162323" cy="1015663"/>
          </a:xfrm>
          <a:prstGeom prst="rect">
            <a:avLst/>
          </a:prstGeom>
          <a:noFill/>
          <a:ln w="9525">
            <a:noFill/>
            <a:miter lim="800000"/>
            <a:headEnd/>
            <a:tailEnd/>
          </a:ln>
          <a:effectLst/>
        </p:spPr>
        <p:txBody>
          <a:bodyPr wrap="none">
            <a:spAutoFit/>
          </a:bodyPr>
          <a:lstStyle/>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Market Supply</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of Corn, </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200 Producers, (S</a:t>
            </a:r>
            <a:r>
              <a:rPr lang="en-US" sz="2000" baseline="-25000" dirty="0">
                <a:ln w="6350" cap="flat" cmpd="sng" algn="ctr">
                  <a:solidFill>
                    <a:schemeClr val="tx1"/>
                  </a:solidFill>
                  <a:prstDash val="solid"/>
                  <a:round/>
                  <a:headEnd type="none" w="med" len="med"/>
                  <a:tailEnd type="none" w="med" len="med"/>
                </a:ln>
                <a:latin typeface="+mn-lt"/>
                <a:ea typeface="+mn-ea"/>
                <a:cs typeface="Arial" charset="0"/>
              </a:rPr>
              <a:t>1</a:t>
            </a:r>
            <a:r>
              <a:rPr lang="en-US" sz="2000" dirty="0">
                <a:ln w="6350" cap="flat" cmpd="sng" algn="ctr">
                  <a:solidFill>
                    <a:schemeClr val="tx1"/>
                  </a:solidFill>
                  <a:prstDash val="solid"/>
                  <a:round/>
                  <a:headEnd type="none" w="med" len="med"/>
                  <a:tailEnd type="none" w="med" len="med"/>
                </a:ln>
                <a:latin typeface="+mn-lt"/>
                <a:ea typeface="+mn-ea"/>
                <a:cs typeface="Arial" charset="0"/>
              </a:rPr>
              <a:t>)</a:t>
            </a:r>
          </a:p>
        </p:txBody>
      </p:sp>
      <p:grpSp>
        <p:nvGrpSpPr>
          <p:cNvPr id="30748" name="Group 37"/>
          <p:cNvGrpSpPr>
            <a:grpSpLocks/>
          </p:cNvGrpSpPr>
          <p:nvPr/>
        </p:nvGrpSpPr>
        <p:grpSpPr bwMode="auto">
          <a:xfrm>
            <a:off x="482600" y="2827338"/>
            <a:ext cx="1279525" cy="2835275"/>
            <a:chOff x="1126" y="1165"/>
            <a:chExt cx="634" cy="1948"/>
          </a:xfrm>
        </p:grpSpPr>
        <p:sp>
          <p:nvSpPr>
            <p:cNvPr id="30749" name="Line 38"/>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30750" name="Line 39"/>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childTnLst>
                                </p:cTn>
                              </p:par>
                            </p:childTnLst>
                          </p:cTn>
                        </p:par>
                        <p:par>
                          <p:cTn id="9" fill="hold" nodeType="afterGroup">
                            <p:stCondLst>
                              <p:cond delay="1000"/>
                            </p:stCondLst>
                            <p:childTnLst>
                              <p:par>
                                <p:cTn id="10" presetID="22" presetClass="entr" presetSubtype="4" fill="hold" nodeType="after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down)">
                                      <p:cBhvr>
                                        <p:cTn id="12" dur="1000"/>
                                        <p:tgtEl>
                                          <p:spTgt spid="29"/>
                                        </p:tgtEl>
                                      </p:cBhvr>
                                    </p:animEffect>
                                  </p:childTnLst>
                                </p:cTn>
                              </p:par>
                            </p:childTnLst>
                          </p:cTn>
                        </p:par>
                        <p:par>
                          <p:cTn id="13" fill="hold" nodeType="afterGroup">
                            <p:stCondLst>
                              <p:cond delay="2000"/>
                            </p:stCondLst>
                            <p:childTnLst>
                              <p:par>
                                <p:cTn id="14" presetID="22" presetClass="entr" presetSubtype="4" fill="hold" nodeType="afterEffect">
                                  <p:stCondLst>
                                    <p:cond delay="0"/>
                                  </p:stCondLst>
                                  <p:childTnLst>
                                    <p:set>
                                      <p:cBhvr>
                                        <p:cTn id="15" dur="1" fill="hold">
                                          <p:stCondLst>
                                            <p:cond delay="0"/>
                                          </p:stCondLst>
                                        </p:cTn>
                                        <p:tgtEl>
                                          <p:spTgt spid="33"/>
                                        </p:tgtEl>
                                        <p:attrNameLst>
                                          <p:attrName>style.visibility</p:attrName>
                                        </p:attrNameLst>
                                      </p:cBhvr>
                                      <p:to>
                                        <p:strVal val="visible"/>
                                      </p:to>
                                    </p:set>
                                    <p:animEffect transition="in" filter="wipe(down)">
                                      <p:cBhvr>
                                        <p:cTn id="16" dur="1000"/>
                                        <p:tgtEl>
                                          <p:spTgt spid="33"/>
                                        </p:tgtEl>
                                      </p:cBhvr>
                                    </p:animEffect>
                                  </p:childTnLst>
                                </p:cTn>
                              </p:par>
                              <p:par>
                                <p:cTn id="17" presetID="1" presetClass="entr" presetSubtype="0" fill="hold" grpId="0" nodeType="withEffect">
                                  <p:stCondLst>
                                    <p:cond delay="0"/>
                                  </p:stCondLst>
                                  <p:childTnLst>
                                    <p:set>
                                      <p:cBhvr>
                                        <p:cTn id="18" dur="1" fill="hold">
                                          <p:stCondLst>
                                            <p:cond delay="0"/>
                                          </p:stCondLst>
                                        </p:cTn>
                                        <p:tgtEl>
                                          <p:spTgt spid="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7"/>
                                        </p:tgtEl>
                                        <p:attrNameLst>
                                          <p:attrName>style.visibility</p:attrName>
                                        </p:attrNameLst>
                                      </p:cBhvr>
                                      <p:to>
                                        <p:strVal val="visible"/>
                                      </p:to>
                                    </p:set>
                                  </p:childTnLst>
                                </p:cTn>
                              </p:par>
                            </p:childTnLst>
                          </p:cTn>
                        </p:par>
                        <p:par>
                          <p:cTn id="21" fill="hold" nodeType="afterGroup">
                            <p:stCondLst>
                              <p:cond delay="3000"/>
                            </p:stCondLst>
                            <p:childTnLst>
                              <p:par>
                                <p:cTn id="22" presetID="22" presetClass="entr" presetSubtype="8"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wipe(left)">
                                      <p:cBhvr>
                                        <p:cTn id="24" dur="1000"/>
                                        <p:tgtEl>
                                          <p:spTgt spid="28"/>
                                        </p:tgtEl>
                                      </p:cBhvr>
                                    </p:animEffect>
                                  </p:childTnLst>
                                </p:cTn>
                              </p:par>
                            </p:childTnLst>
                          </p:cTn>
                        </p:par>
                        <p:par>
                          <p:cTn id="25" fill="hold" nodeType="afterGroup">
                            <p:stCondLst>
                              <p:cond delay="4000"/>
                            </p:stCondLst>
                            <p:childTnLst>
                              <p:par>
                                <p:cTn id="26" presetID="1" presetClass="entr" presetSubtype="0" fill="hold" grpId="0" nodeType="afterEffect">
                                  <p:stCondLst>
                                    <p:cond delay="0"/>
                                  </p:stCondLst>
                                  <p:childTnLst>
                                    <p:set>
                                      <p:cBhvr>
                                        <p:cTn id="27" dur="1" fill="hold">
                                          <p:stCondLst>
                                            <p:cond delay="0"/>
                                          </p:stCondLst>
                                        </p:cTn>
                                        <p:tgtEl>
                                          <p:spTgt spid="32"/>
                                        </p:tgtEl>
                                        <p:attrNameLst>
                                          <p:attrName>style.visibility</p:attrName>
                                        </p:attrNameLst>
                                      </p:cBhvr>
                                      <p:to>
                                        <p:strVal val="visible"/>
                                      </p:to>
                                    </p:se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2"/>
                                        </p:tgtEl>
                                        <p:attrNameLst>
                                          <p:attrName>style.visibility</p:attrName>
                                        </p:attrNameLst>
                                      </p:cBhvr>
                                      <p:to>
                                        <p:strVal val="visible"/>
                                      </p:to>
                                    </p:set>
                                    <p:animEffect transition="in" filter="wipe(left)">
                                      <p:cBhvr>
                                        <p:cTn id="32" dur="500"/>
                                        <p:tgtEl>
                                          <p:spTgt spid="42"/>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animEffect transition="in" filter="wipe(left)">
                                      <p:cBhvr>
                                        <p:cTn id="35" dur="500"/>
                                        <p:tgtEl>
                                          <p:spTgt spid="47"/>
                                        </p:tgtEl>
                                      </p:cBhvr>
                                    </p:animEffect>
                                  </p:childTnLst>
                                </p:cTn>
                              </p:par>
                            </p:childTnLst>
                          </p:cTn>
                        </p:par>
                        <p:par>
                          <p:cTn id="36" fill="hold" nodeType="afterGroup">
                            <p:stCondLst>
                              <p:cond delay="500"/>
                            </p:stCondLst>
                            <p:childTnLst>
                              <p:par>
                                <p:cTn id="37" presetID="22" presetClass="entr" presetSubtype="8" fill="hold" nodeType="afterEffect">
                                  <p:stCondLst>
                                    <p:cond delay="0"/>
                                  </p:stCondLst>
                                  <p:childTnLst>
                                    <p:set>
                                      <p:cBhvr>
                                        <p:cTn id="38" dur="1" fill="hold">
                                          <p:stCondLst>
                                            <p:cond delay="0"/>
                                          </p:stCondLst>
                                        </p:cTn>
                                        <p:tgtEl>
                                          <p:spTgt spid="38"/>
                                        </p:tgtEl>
                                        <p:attrNameLst>
                                          <p:attrName>style.visibility</p:attrName>
                                        </p:attrNameLst>
                                      </p:cBhvr>
                                      <p:to>
                                        <p:strVal val="visible"/>
                                      </p:to>
                                    </p:set>
                                    <p:animEffect transition="in" filter="wipe(left)">
                                      <p:cBhvr>
                                        <p:cTn id="39" dur="1000"/>
                                        <p:tgtEl>
                                          <p:spTgt spid="38"/>
                                        </p:tgtEl>
                                      </p:cBhvr>
                                    </p:animEffect>
                                  </p:childTnLst>
                                </p:cTn>
                              </p:par>
                            </p:childTnLst>
                          </p:cTn>
                        </p:par>
                        <p:par>
                          <p:cTn id="40" fill="hold" nodeType="afterGroup">
                            <p:stCondLst>
                              <p:cond delay="1500"/>
                            </p:stCondLst>
                            <p:childTnLst>
                              <p:par>
                                <p:cTn id="41" presetID="1" presetClass="entr" presetSubtype="0" fill="hold" grpId="0" nodeType="afterEffect">
                                  <p:stCondLst>
                                    <p:cond delay="0"/>
                                  </p:stCondLst>
                                  <p:childTnLst>
                                    <p:set>
                                      <p:cBhvr>
                                        <p:cTn id="42" dur="1" fill="hold">
                                          <p:stCondLst>
                                            <p:cond delay="0"/>
                                          </p:stCondLst>
                                        </p:cTn>
                                        <p:tgtEl>
                                          <p:spTgt spid="39"/>
                                        </p:tgtEl>
                                        <p:attrNameLst>
                                          <p:attrName>style.visibility</p:attrName>
                                        </p:attrNameLst>
                                      </p:cBhvr>
                                      <p:to>
                                        <p:strVal val="visible"/>
                                      </p:to>
                                    </p:set>
                                  </p:childTnLst>
                                </p:cTn>
                              </p:par>
                            </p:childTnLst>
                          </p:cTn>
                        </p:par>
                        <p:par>
                          <p:cTn id="43" fill="hold" nodeType="afterGroup">
                            <p:stCondLst>
                              <p:cond delay="1500"/>
                            </p:stCondLst>
                            <p:childTnLst>
                              <p:par>
                                <p:cTn id="44" presetID="23" presetClass="entr" presetSubtype="16" fill="hold" grpId="0" nodeType="afterEffect">
                                  <p:stCondLst>
                                    <p:cond delay="0"/>
                                  </p:stCondLst>
                                  <p:childTnLst>
                                    <p:set>
                                      <p:cBhvr>
                                        <p:cTn id="45" dur="1" fill="hold">
                                          <p:stCondLst>
                                            <p:cond delay="0"/>
                                          </p:stCondLst>
                                        </p:cTn>
                                        <p:tgtEl>
                                          <p:spTgt spid="43"/>
                                        </p:tgtEl>
                                        <p:attrNameLst>
                                          <p:attrName>style.visibility</p:attrName>
                                        </p:attrNameLst>
                                      </p:cBhvr>
                                      <p:to>
                                        <p:strVal val="visible"/>
                                      </p:to>
                                    </p:set>
                                    <p:anim calcmode="lin" valueType="num">
                                      <p:cBhvr>
                                        <p:cTn id="46" dur="500" fill="hold"/>
                                        <p:tgtEl>
                                          <p:spTgt spid="43"/>
                                        </p:tgtEl>
                                        <p:attrNameLst>
                                          <p:attrName>ppt_w</p:attrName>
                                        </p:attrNameLst>
                                      </p:cBhvr>
                                      <p:tavLst>
                                        <p:tav tm="0">
                                          <p:val>
                                            <p:fltVal val="0"/>
                                          </p:val>
                                        </p:tav>
                                        <p:tav tm="100000">
                                          <p:val>
                                            <p:strVal val="#ppt_w"/>
                                          </p:val>
                                        </p:tav>
                                      </p:tavLst>
                                    </p:anim>
                                    <p:anim calcmode="lin" valueType="num">
                                      <p:cBhvr>
                                        <p:cTn id="47" dur="500" fill="hold"/>
                                        <p:tgtEl>
                                          <p:spTgt spid="43"/>
                                        </p:tgtEl>
                                        <p:attrNameLst>
                                          <p:attrName>ppt_h</p:attrName>
                                        </p:attrNameLst>
                                      </p:cBhvr>
                                      <p:tavLst>
                                        <p:tav tm="0">
                                          <p:val>
                                            <p:fltVal val="0"/>
                                          </p:val>
                                        </p:tav>
                                        <p:tav tm="100000">
                                          <p:val>
                                            <p:strVal val="#ppt_h"/>
                                          </p:val>
                                        </p:tav>
                                      </p:tavLst>
                                    </p:anim>
                                  </p:childTnLst>
                                </p:cTn>
                              </p:par>
                            </p:childTnLst>
                          </p:cTn>
                        </p:par>
                        <p:par>
                          <p:cTn id="48" fill="hold" nodeType="afterGroup">
                            <p:stCondLst>
                              <p:cond delay="2000"/>
                            </p:stCondLst>
                            <p:childTnLst>
                              <p:par>
                                <p:cTn id="49" presetID="22" presetClass="entr" presetSubtype="4" fill="hold" nodeType="afterEffect">
                                  <p:stCondLst>
                                    <p:cond delay="0"/>
                                  </p:stCondLst>
                                  <p:childTnLst>
                                    <p:set>
                                      <p:cBhvr>
                                        <p:cTn id="50" dur="1" fill="hold">
                                          <p:stCondLst>
                                            <p:cond delay="0"/>
                                          </p:stCondLst>
                                        </p:cTn>
                                        <p:tgtEl>
                                          <p:spTgt spid="49"/>
                                        </p:tgtEl>
                                        <p:attrNameLst>
                                          <p:attrName>style.visibility</p:attrName>
                                        </p:attrNameLst>
                                      </p:cBhvr>
                                      <p:to>
                                        <p:strVal val="visible"/>
                                      </p:to>
                                    </p:set>
                                    <p:animEffect transition="in" filter="wipe(down)">
                                      <p:cBhvr>
                                        <p:cTn id="51" dur="500"/>
                                        <p:tgtEl>
                                          <p:spTgt spid="49"/>
                                        </p:tgtEl>
                                      </p:cBhvr>
                                    </p:animEffect>
                                  </p:childTnLst>
                                </p:cTn>
                              </p:par>
                            </p:childTnLst>
                          </p:cTn>
                        </p:par>
                        <p:par>
                          <p:cTn id="52" fill="hold" nodeType="afterGroup">
                            <p:stCondLst>
                              <p:cond delay="2500"/>
                            </p:stCondLst>
                            <p:childTnLst>
                              <p:par>
                                <p:cTn id="53" presetID="22" presetClass="entr" presetSubtype="2" fill="hold" grpId="0" nodeType="afterEffect">
                                  <p:stCondLst>
                                    <p:cond delay="0"/>
                                  </p:stCondLst>
                                  <p:childTnLst>
                                    <p:set>
                                      <p:cBhvr>
                                        <p:cTn id="54" dur="1" fill="hold">
                                          <p:stCondLst>
                                            <p:cond delay="0"/>
                                          </p:stCondLst>
                                        </p:cTn>
                                        <p:tgtEl>
                                          <p:spTgt spid="46"/>
                                        </p:tgtEl>
                                        <p:attrNameLst>
                                          <p:attrName>style.visibility</p:attrName>
                                        </p:attrNameLst>
                                      </p:cBhvr>
                                      <p:to>
                                        <p:strVal val="visible"/>
                                      </p:to>
                                    </p:set>
                                    <p:animEffect transition="in" filter="wipe(right)">
                                      <p:cBhvr>
                                        <p:cTn id="55" dur="500"/>
                                        <p:tgtEl>
                                          <p:spTgt spid="46"/>
                                        </p:tgtEl>
                                      </p:cBhvr>
                                    </p:animEffect>
                                  </p:childTnLst>
                                </p:cTn>
                              </p:par>
                              <p:par>
                                <p:cTn id="56" presetID="22" presetClass="entr" presetSubtype="2" fill="hold" grpId="0" nodeType="with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right)">
                                      <p:cBhvr>
                                        <p:cTn id="58" dur="500"/>
                                        <p:tgtEl>
                                          <p:spTgt spid="48"/>
                                        </p:tgtEl>
                                      </p:cBhvr>
                                    </p:animEffect>
                                  </p:childTnLst>
                                </p:cTn>
                              </p:par>
                            </p:childTnLst>
                          </p:cTn>
                        </p:par>
                        <p:par>
                          <p:cTn id="59" fill="hold" nodeType="afterGroup">
                            <p:stCondLst>
                              <p:cond delay="3000"/>
                            </p:stCondLst>
                            <p:childTnLst>
                              <p:par>
                                <p:cTn id="60" presetID="22" presetClass="entr" presetSubtype="8" fill="hold" nodeType="afterEffect">
                                  <p:stCondLst>
                                    <p:cond delay="0"/>
                                  </p:stCondLst>
                                  <p:childTnLst>
                                    <p:set>
                                      <p:cBhvr>
                                        <p:cTn id="61" dur="1" fill="hold">
                                          <p:stCondLst>
                                            <p:cond delay="0"/>
                                          </p:stCondLst>
                                        </p:cTn>
                                        <p:tgtEl>
                                          <p:spTgt spid="40"/>
                                        </p:tgtEl>
                                        <p:attrNameLst>
                                          <p:attrName>style.visibility</p:attrName>
                                        </p:attrNameLst>
                                      </p:cBhvr>
                                      <p:to>
                                        <p:strVal val="visible"/>
                                      </p:to>
                                    </p:set>
                                    <p:animEffect transition="in" filter="wipe(left)">
                                      <p:cBhvr>
                                        <p:cTn id="62" dur="1000"/>
                                        <p:tgtEl>
                                          <p:spTgt spid="40"/>
                                        </p:tgtEl>
                                      </p:cBhvr>
                                    </p:animEffect>
                                  </p:childTnLst>
                                </p:cTn>
                              </p:par>
                            </p:childTnLst>
                          </p:cTn>
                        </p:par>
                        <p:par>
                          <p:cTn id="63" fill="hold" nodeType="afterGroup">
                            <p:stCondLst>
                              <p:cond delay="4000"/>
                            </p:stCondLst>
                            <p:childTnLst>
                              <p:par>
                                <p:cTn id="64" presetID="1" presetClass="entr" presetSubtype="0" fill="hold" grpId="0" nodeType="afterEffect">
                                  <p:stCondLst>
                                    <p:cond delay="0"/>
                                  </p:stCondLst>
                                  <p:childTnLst>
                                    <p:set>
                                      <p:cBhvr>
                                        <p:cTn id="65" dur="1" fill="hold">
                                          <p:stCondLst>
                                            <p:cond delay="0"/>
                                          </p:stCondLst>
                                        </p:cTn>
                                        <p:tgtEl>
                                          <p:spTgt spid="41"/>
                                        </p:tgtEl>
                                        <p:attrNameLst>
                                          <p:attrName>style.visibility</p:attrName>
                                        </p:attrNameLst>
                                      </p:cBhvr>
                                      <p:to>
                                        <p:strVal val="visible"/>
                                      </p:to>
                                    </p:set>
                                  </p:childTnLst>
                                </p:cTn>
                              </p:par>
                            </p:childTnLst>
                          </p:cTn>
                        </p:par>
                        <p:par>
                          <p:cTn id="66" fill="hold" nodeType="afterGroup">
                            <p:stCondLst>
                              <p:cond delay="4000"/>
                            </p:stCondLst>
                            <p:childTnLst>
                              <p:par>
                                <p:cTn id="67" presetID="23" presetClass="entr" presetSubtype="16" fill="hold" grpId="0" nodeType="afterEffect">
                                  <p:stCondLst>
                                    <p:cond delay="0"/>
                                  </p:stCondLst>
                                  <p:childTnLst>
                                    <p:set>
                                      <p:cBhvr>
                                        <p:cTn id="68" dur="1" fill="hold">
                                          <p:stCondLst>
                                            <p:cond delay="0"/>
                                          </p:stCondLst>
                                        </p:cTn>
                                        <p:tgtEl>
                                          <p:spTgt spid="44"/>
                                        </p:tgtEl>
                                        <p:attrNameLst>
                                          <p:attrName>style.visibility</p:attrName>
                                        </p:attrNameLst>
                                      </p:cBhvr>
                                      <p:to>
                                        <p:strVal val="visible"/>
                                      </p:to>
                                    </p:set>
                                    <p:anim calcmode="lin" valueType="num">
                                      <p:cBhvr>
                                        <p:cTn id="69" dur="500" fill="hold"/>
                                        <p:tgtEl>
                                          <p:spTgt spid="44"/>
                                        </p:tgtEl>
                                        <p:attrNameLst>
                                          <p:attrName>ppt_w</p:attrName>
                                        </p:attrNameLst>
                                      </p:cBhvr>
                                      <p:tavLst>
                                        <p:tav tm="0">
                                          <p:val>
                                            <p:fltVal val="0"/>
                                          </p:val>
                                        </p:tav>
                                        <p:tav tm="100000">
                                          <p:val>
                                            <p:strVal val="#ppt_w"/>
                                          </p:val>
                                        </p:tav>
                                      </p:tavLst>
                                    </p:anim>
                                    <p:anim calcmode="lin" valueType="num">
                                      <p:cBhvr>
                                        <p:cTn id="70" dur="500" fill="hold"/>
                                        <p:tgtEl>
                                          <p:spTgt spid="44"/>
                                        </p:tgtEl>
                                        <p:attrNameLst>
                                          <p:attrName>ppt_h</p:attrName>
                                        </p:attrNameLst>
                                      </p:cBhvr>
                                      <p:tavLst>
                                        <p:tav tm="0">
                                          <p:val>
                                            <p:fltVal val="0"/>
                                          </p:val>
                                        </p:tav>
                                        <p:tav tm="100000">
                                          <p:val>
                                            <p:strVal val="#ppt_h"/>
                                          </p:val>
                                        </p:tav>
                                      </p:tavLst>
                                    </p:anim>
                                  </p:childTnLst>
                                </p:cTn>
                              </p:par>
                            </p:childTnLst>
                          </p:cTn>
                        </p:par>
                        <p:par>
                          <p:cTn id="71" fill="hold" nodeType="afterGroup">
                            <p:stCondLst>
                              <p:cond delay="4500"/>
                            </p:stCondLst>
                            <p:childTnLst>
                              <p:par>
                                <p:cTn id="72" presetID="22" presetClass="entr" presetSubtype="1" fill="hold" nodeType="afterEffect">
                                  <p:stCondLst>
                                    <p:cond delay="0"/>
                                  </p:stCondLst>
                                  <p:childTnLst>
                                    <p:set>
                                      <p:cBhvr>
                                        <p:cTn id="73" dur="1" fill="hold">
                                          <p:stCondLst>
                                            <p:cond delay="0"/>
                                          </p:stCondLst>
                                        </p:cTn>
                                        <p:tgtEl>
                                          <p:spTgt spid="45"/>
                                        </p:tgtEl>
                                        <p:attrNameLst>
                                          <p:attrName>style.visibility</p:attrName>
                                        </p:attrNameLst>
                                      </p:cBhvr>
                                      <p:to>
                                        <p:strVal val="visible"/>
                                      </p:to>
                                    </p:set>
                                    <p:animEffect transition="in" filter="wipe(up)">
                                      <p:cBhvr>
                                        <p:cTn id="74"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6" grpId="0"/>
      <p:bldP spid="37" grpId="0"/>
      <p:bldP spid="39" grpId="0"/>
      <p:bldP spid="41" grpId="0"/>
      <p:bldP spid="42" grpId="0" animBg="1"/>
      <p:bldP spid="43" grpId="0"/>
      <p:bldP spid="44" grpId="0"/>
      <p:bldP spid="46" grpId="0" animBg="1"/>
      <p:bldP spid="47" grpId="0" animBg="1"/>
      <p:bldP spid="4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pPr eaLnBrk="1" fontAlgn="auto" hangingPunct="1">
              <a:spcAft>
                <a:spcPts val="0"/>
              </a:spcAft>
              <a:defRPr/>
            </a:pPr>
            <a:r>
              <a:rPr lang="en-US" altLang="en-US" dirty="0">
                <a:ea typeface="+mj-ea"/>
              </a:rPr>
              <a:t>Determinants of Supply</a:t>
            </a:r>
          </a:p>
        </p:txBody>
      </p:sp>
      <p:sp>
        <p:nvSpPr>
          <p:cNvPr id="2048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Determinants of supply</a:t>
            </a:r>
          </a:p>
          <a:p>
            <a:pPr eaLnBrk="1" fontAlgn="auto" hangingPunct="1">
              <a:spcAft>
                <a:spcPts val="0"/>
              </a:spcAft>
              <a:buFont typeface="Arial" charset="0"/>
              <a:buChar char="•"/>
              <a:defRPr/>
            </a:pPr>
            <a:r>
              <a:rPr lang="en-US" sz="3200" dirty="0">
                <a:ea typeface="+mn-ea"/>
              </a:rPr>
              <a:t>A change in resource prices</a:t>
            </a:r>
          </a:p>
          <a:p>
            <a:pPr eaLnBrk="1" fontAlgn="auto" hangingPunct="1">
              <a:spcAft>
                <a:spcPts val="0"/>
              </a:spcAft>
              <a:buFont typeface="Arial" charset="0"/>
              <a:buChar char="•"/>
              <a:defRPr/>
            </a:pPr>
            <a:r>
              <a:rPr lang="en-US" sz="3200" dirty="0">
                <a:ea typeface="+mn-ea"/>
              </a:rPr>
              <a:t>A change in technology</a:t>
            </a:r>
          </a:p>
          <a:p>
            <a:pPr eaLnBrk="1" fontAlgn="auto" hangingPunct="1">
              <a:spcAft>
                <a:spcPts val="0"/>
              </a:spcAft>
              <a:buFont typeface="Arial" charset="0"/>
              <a:buChar char="•"/>
              <a:defRPr/>
            </a:pPr>
            <a:r>
              <a:rPr lang="en-US" sz="3200" dirty="0">
                <a:ea typeface="+mn-ea"/>
              </a:rPr>
              <a:t>A change in the number of sellers</a:t>
            </a:r>
          </a:p>
          <a:p>
            <a:pPr eaLnBrk="1" fontAlgn="auto" hangingPunct="1">
              <a:spcAft>
                <a:spcPts val="0"/>
              </a:spcAft>
              <a:buFont typeface="Arial" charset="0"/>
              <a:buChar char="•"/>
              <a:defRPr/>
            </a:pPr>
            <a:r>
              <a:rPr lang="en-US" sz="3200" dirty="0">
                <a:ea typeface="+mn-ea"/>
              </a:rPr>
              <a:t>A change in taxes and subsidies</a:t>
            </a:r>
          </a:p>
          <a:p>
            <a:pPr eaLnBrk="1" fontAlgn="auto" hangingPunct="1">
              <a:spcAft>
                <a:spcPts val="0"/>
              </a:spcAft>
              <a:buFont typeface="Arial" charset="0"/>
              <a:buChar char="•"/>
              <a:defRPr/>
            </a:pPr>
            <a:r>
              <a:rPr lang="en-US" sz="3200" dirty="0">
                <a:ea typeface="+mn-ea"/>
              </a:rPr>
              <a:t>A change in prices of other goods</a:t>
            </a:r>
          </a:p>
          <a:p>
            <a:pPr eaLnBrk="1" fontAlgn="auto" hangingPunct="1">
              <a:spcAft>
                <a:spcPts val="0"/>
              </a:spcAft>
              <a:buFont typeface="Arial" charset="0"/>
              <a:buChar char="•"/>
              <a:defRPr/>
            </a:pPr>
            <a:r>
              <a:rPr lang="en-US" sz="3200" dirty="0">
                <a:ea typeface="+mn-ea"/>
              </a:rPr>
              <a:t>A change in producer expectations</a:t>
            </a:r>
          </a:p>
        </p:txBody>
      </p:sp>
      <p:sp>
        <p:nvSpPr>
          <p:cNvPr id="3277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LO3</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pPr eaLnBrk="1" fontAlgn="auto" hangingPunct="1">
              <a:spcAft>
                <a:spcPts val="0"/>
              </a:spcAft>
              <a:defRPr/>
            </a:pPr>
            <a:r>
              <a:rPr lang="en-US" altLang="en-US" dirty="0">
                <a:ea typeface="+mj-ea"/>
              </a:rPr>
              <a:t>Determinants of Supply Continued</a:t>
            </a:r>
          </a:p>
        </p:txBody>
      </p:sp>
      <p:graphicFrame>
        <p:nvGraphicFramePr>
          <p:cNvPr id="21541" name="Group 37"/>
          <p:cNvGraphicFramePr>
            <a:graphicFrameLocks noGrp="1"/>
          </p:cNvGraphicFramePr>
          <p:nvPr>
            <p:extLst>
              <p:ext uri="{D42A27DB-BD31-4B8C-83A1-F6EECF244321}">
                <p14:modId xmlns:p14="http://schemas.microsoft.com/office/powerpoint/2010/main" val="832887963"/>
              </p:ext>
            </p:extLst>
          </p:nvPr>
        </p:nvGraphicFramePr>
        <p:xfrm>
          <a:off x="76200" y="1611311"/>
          <a:ext cx="8915400" cy="4941889"/>
        </p:xfrm>
        <a:graphic>
          <a:graphicData uri="http://schemas.openxmlformats.org/drawingml/2006/table">
            <a:tbl>
              <a:tblPr firstRow="1"/>
              <a:tblGrid>
                <a:gridCol w="3602038">
                  <a:extLst>
                    <a:ext uri="{9D8B030D-6E8A-4147-A177-3AD203B41FA5}">
                      <a16:colId xmlns:a16="http://schemas.microsoft.com/office/drawing/2014/main" xmlns="" val="20000"/>
                    </a:ext>
                  </a:extLst>
                </a:gridCol>
                <a:gridCol w="5313362">
                  <a:extLst>
                    <a:ext uri="{9D8B030D-6E8A-4147-A177-3AD203B41FA5}">
                      <a16:colId xmlns:a16="http://schemas.microsoft.com/office/drawing/2014/main" xmlns="" val="20001"/>
                    </a:ext>
                  </a:extLst>
                </a:gridCol>
              </a:tblGrid>
              <a:tr h="365729">
                <a:tc gridSpan="2">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MS PGothic" panose="020B0600070205080204" pitchFamily="34" charset="-128"/>
                        </a:rPr>
                        <a:t>Determinants of Supply: Factors That Shift the Supply Curve</a:t>
                      </a:r>
                      <a:endParaRPr kumimoji="0" lang="en-US" altLang="en-US" sz="1800" b="1" i="0" u="none" strike="noStrike" cap="none" normalizeH="0" baseline="0" dirty="0">
                        <a:ln>
                          <a:noFill/>
                        </a:ln>
                        <a:solidFill>
                          <a:srgbClr val="FFFFFF"/>
                        </a:solidFill>
                        <a:effectLst/>
                        <a:latin typeface="Calibri" panose="020F0502020204030204" pitchFamily="34" charset="0"/>
                        <a:ea typeface="MS PGothic" panose="020B0600070205080204" pitchFamily="34" charset="-128"/>
                      </a:endParaRPr>
                    </a:p>
                  </a:txBody>
                  <a:tcPr marT="45692" marB="45692" horzOverflow="overflow">
                    <a:lnL>
                      <a:noFill/>
                    </a:lnL>
                    <a:lnR>
                      <a:noFill/>
                    </a:lnR>
                    <a:lnT>
                      <a:noFill/>
                    </a:lnT>
                    <a:lnB>
                      <a:noFill/>
                    </a:lnB>
                    <a:lnTlToBr>
                      <a:noFill/>
                    </a:lnTlToBr>
                    <a:lnBlToTr>
                      <a:noFill/>
                    </a:lnBlToTr>
                    <a:solidFill>
                      <a:schemeClr val="bg1"/>
                    </a:solidFill>
                  </a:tcPr>
                </a:tc>
                <a:tc hMerge="1">
                  <a:txBody>
                    <a:bodyPr/>
                    <a:lstStyle/>
                    <a:p>
                      <a:endParaRPr lang="en-US"/>
                    </a:p>
                  </a:txBody>
                  <a:tcPr/>
                </a:tc>
                <a:extLst>
                  <a:ext uri="{0D108BD9-81ED-4DB2-BD59-A6C34878D82A}">
                    <a16:rowId xmlns:a16="http://schemas.microsoft.com/office/drawing/2014/main" xmlns="" val="10000"/>
                  </a:ext>
                </a:extLst>
              </a:tr>
              <a:tr h="365729">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Determinant</a:t>
                      </a:r>
                    </a:p>
                  </a:txBody>
                  <a:tcPr marT="45692" marB="4569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0CCBD"/>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Examples</a:t>
                      </a:r>
                    </a:p>
                  </a:txBody>
                  <a:tcPr marT="45692" marB="45692"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B0CCBD"/>
                    </a:solidFill>
                  </a:tcPr>
                </a:tc>
                <a:extLst>
                  <a:ext uri="{0D108BD9-81ED-4DB2-BD59-A6C34878D82A}">
                    <a16:rowId xmlns:a16="http://schemas.microsoft.com/office/drawing/2014/main" xmlns="" val="10001"/>
                  </a:ext>
                </a:extLst>
              </a:tr>
              <a:tr h="77794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resource prices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 decrease in the price of microchips increases the supply of computers; an increase in the price of crude oil reduces the supply of gasoline.</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54932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technology</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The development of more effective wireless technology increases the supply of cell phones.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77794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taxes and subsidies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An increase in the excise tax on cigarettes reduces the supply of cigarettes; a decline in subsidies to state universities reduces the supply of higher education.</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54932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prices of other goods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An increase in the price of cucumbers decreases the supply of watermelons.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549325">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producer expectations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An expectation of a substantial rise in future log prices decreases the supply of logs today.</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r h="1006566">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Change in the number of suppliers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lvl1pPr>
                        <a:spcBef>
                          <a:spcPct val="20000"/>
                        </a:spcBef>
                        <a:buClr>
                          <a:schemeClr val="accent1"/>
                        </a:buClr>
                        <a:buFont typeface="Arial" panose="020B0604020202020204" pitchFamily="34" charset="0"/>
                        <a:defRPr sz="20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defRPr>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defRPr sz="1600">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defRPr sz="14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defRPr sz="1200">
                          <a:solidFill>
                            <a:schemeClr val="tx1"/>
                          </a:solidFill>
                          <a:latin typeface="Calibri" panose="020F050202020403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Calibri" panose="020F0502020204030204" pitchFamily="34" charset="0"/>
                          <a:ea typeface="MS PGothic" panose="020B0600070205080204" pitchFamily="34" charset="-128"/>
                        </a:rPr>
                        <a:t>An increase in the number of tattoo parlors increases the supply of tattoos; the formation of women’s professional basketball leagues increases the supply of women’s professional basketball games.</a:t>
                      </a:r>
                    </a:p>
                  </a:txBody>
                  <a:tcPr marT="45692" marB="45692"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eaLnBrk="1" fontAlgn="auto" hangingPunct="1">
              <a:spcAft>
                <a:spcPts val="0"/>
              </a:spcAft>
              <a:defRPr/>
            </a:pPr>
            <a:r>
              <a:rPr lang="en-US" altLang="en-US" dirty="0">
                <a:ea typeface="+mj-ea"/>
              </a:rPr>
              <a:t>Market Equilibrium</a:t>
            </a:r>
          </a:p>
        </p:txBody>
      </p:sp>
      <p:sp>
        <p:nvSpPr>
          <p:cNvPr id="2253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dirty="0">
                <a:ea typeface="+mn-ea"/>
              </a:rPr>
              <a:t>Equilibrium occurs where the demand curve and supply curve intersect</a:t>
            </a:r>
          </a:p>
          <a:p>
            <a:pPr eaLnBrk="1" fontAlgn="auto" hangingPunct="1">
              <a:spcAft>
                <a:spcPts val="0"/>
              </a:spcAft>
              <a:buFont typeface="Arial" charset="0"/>
              <a:buChar char="•"/>
              <a:defRPr/>
            </a:pPr>
            <a:r>
              <a:rPr lang="en-US" sz="3200" b="1" dirty="0">
                <a:solidFill>
                  <a:schemeClr val="accent5">
                    <a:lumMod val="75000"/>
                  </a:schemeClr>
                </a:solidFill>
                <a:ea typeface="+mn-ea"/>
              </a:rPr>
              <a:t>Equilibrium price </a:t>
            </a:r>
            <a:r>
              <a:rPr lang="en-US" sz="3200" dirty="0">
                <a:ea typeface="+mn-ea"/>
              </a:rPr>
              <a:t>and </a:t>
            </a:r>
            <a:r>
              <a:rPr lang="en-US" sz="3200" b="1" dirty="0">
                <a:solidFill>
                  <a:schemeClr val="accent5">
                    <a:lumMod val="75000"/>
                  </a:schemeClr>
                </a:solidFill>
                <a:ea typeface="+mn-ea"/>
              </a:rPr>
              <a:t>equilibrium quantity</a:t>
            </a:r>
          </a:p>
          <a:p>
            <a:pPr eaLnBrk="1" fontAlgn="auto" hangingPunct="1">
              <a:spcAft>
                <a:spcPts val="0"/>
              </a:spcAft>
              <a:buFont typeface="Arial" charset="0"/>
              <a:buChar char="•"/>
              <a:defRPr/>
            </a:pPr>
            <a:r>
              <a:rPr lang="en-US" sz="3200" b="1" dirty="0">
                <a:solidFill>
                  <a:schemeClr val="accent5">
                    <a:lumMod val="75000"/>
                  </a:schemeClr>
                </a:solidFill>
                <a:ea typeface="+mn-ea"/>
              </a:rPr>
              <a:t>Surplus</a:t>
            </a:r>
            <a:r>
              <a:rPr lang="en-US" sz="3200" dirty="0">
                <a:ea typeface="+mn-ea"/>
              </a:rPr>
              <a:t> and </a:t>
            </a:r>
            <a:r>
              <a:rPr lang="en-US" sz="3200" b="1" dirty="0">
                <a:solidFill>
                  <a:schemeClr val="accent5">
                    <a:lumMod val="75000"/>
                  </a:schemeClr>
                </a:solidFill>
                <a:ea typeface="+mn-ea"/>
              </a:rPr>
              <a:t>shortage</a:t>
            </a:r>
          </a:p>
          <a:p>
            <a:pPr eaLnBrk="1" fontAlgn="auto" hangingPunct="1">
              <a:spcAft>
                <a:spcPts val="0"/>
              </a:spcAft>
              <a:buFont typeface="Arial" charset="0"/>
              <a:buChar char="•"/>
              <a:defRPr/>
            </a:pPr>
            <a:r>
              <a:rPr lang="en-US" sz="3200" dirty="0">
                <a:ea typeface="+mn-ea"/>
              </a:rPr>
              <a:t>Rationing function of prices</a:t>
            </a:r>
          </a:p>
          <a:p>
            <a:pPr eaLnBrk="1" fontAlgn="auto" hangingPunct="1">
              <a:spcAft>
                <a:spcPts val="0"/>
              </a:spcAft>
              <a:buFont typeface="Arial" charset="0"/>
              <a:buChar char="•"/>
              <a:defRPr/>
            </a:pPr>
            <a:r>
              <a:rPr lang="en-US" sz="3200" dirty="0">
                <a:ea typeface="+mn-ea"/>
              </a:rPr>
              <a:t>Efficient allocation</a:t>
            </a:r>
          </a:p>
        </p:txBody>
      </p:sp>
      <p:sp>
        <p:nvSpPr>
          <p:cNvPr id="3686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fontAlgn="auto" hangingPunct="1">
              <a:spcAft>
                <a:spcPts val="0"/>
              </a:spcAft>
              <a:defRPr/>
            </a:pPr>
            <a:r>
              <a:rPr lang="en-US" altLang="en-US" dirty="0">
                <a:ea typeface="+mj-ea"/>
              </a:rPr>
              <a:t>Efficient Allocation</a:t>
            </a:r>
          </a:p>
        </p:txBody>
      </p:sp>
      <p:sp>
        <p:nvSpPr>
          <p:cNvPr id="25603"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Productive efficiency</a:t>
            </a:r>
          </a:p>
          <a:p>
            <a:pPr marL="640080" lvl="1" eaLnBrk="1" fontAlgn="auto" hangingPunct="1">
              <a:spcAft>
                <a:spcPts val="0"/>
              </a:spcAft>
              <a:buClr>
                <a:schemeClr val="accent1"/>
              </a:buClr>
              <a:buFont typeface="Arial" charset="0"/>
              <a:buChar char="•"/>
              <a:defRPr/>
            </a:pPr>
            <a:r>
              <a:rPr lang="en-US" sz="3200" dirty="0">
                <a:ea typeface="+mn-ea"/>
              </a:rPr>
              <a:t>Producing goods in the least costly way</a:t>
            </a:r>
          </a:p>
          <a:p>
            <a:pPr marL="640080" lvl="1" eaLnBrk="1" fontAlgn="auto" hangingPunct="1">
              <a:spcAft>
                <a:spcPts val="0"/>
              </a:spcAft>
              <a:buClr>
                <a:schemeClr val="accent1"/>
              </a:buClr>
              <a:buFont typeface="Arial" charset="0"/>
              <a:buChar char="•"/>
              <a:defRPr/>
            </a:pPr>
            <a:r>
              <a:rPr lang="en-US" sz="3200" dirty="0">
                <a:ea typeface="+mn-ea"/>
              </a:rPr>
              <a:t>Using the best technology</a:t>
            </a:r>
          </a:p>
          <a:p>
            <a:pPr marL="640080" lvl="1" eaLnBrk="1" fontAlgn="auto" hangingPunct="1">
              <a:spcAft>
                <a:spcPts val="0"/>
              </a:spcAft>
              <a:buClr>
                <a:schemeClr val="accent1"/>
              </a:buClr>
              <a:buFont typeface="Arial" charset="0"/>
              <a:buChar char="•"/>
              <a:defRPr/>
            </a:pPr>
            <a:r>
              <a:rPr lang="en-US" sz="3200" dirty="0">
                <a:ea typeface="+mn-ea"/>
              </a:rPr>
              <a:t>Using the right mix of resources</a:t>
            </a:r>
          </a:p>
          <a:p>
            <a:pPr eaLnBrk="1" fontAlgn="auto" hangingPunct="1">
              <a:spcAft>
                <a:spcPts val="0"/>
              </a:spcAft>
              <a:buFont typeface="Arial" charset="0"/>
              <a:buChar char="•"/>
              <a:defRPr/>
            </a:pPr>
            <a:r>
              <a:rPr lang="en-US" sz="3200" b="1" dirty="0">
                <a:solidFill>
                  <a:schemeClr val="accent5">
                    <a:lumMod val="75000"/>
                  </a:schemeClr>
                </a:solidFill>
                <a:ea typeface="+mn-ea"/>
              </a:rPr>
              <a:t>Allocative efficiency</a:t>
            </a:r>
          </a:p>
          <a:p>
            <a:pPr marL="640080" lvl="1" eaLnBrk="1" fontAlgn="auto" hangingPunct="1">
              <a:spcAft>
                <a:spcPts val="0"/>
              </a:spcAft>
              <a:buClr>
                <a:schemeClr val="accent1"/>
              </a:buClr>
              <a:buFont typeface="Arial" charset="0"/>
              <a:buChar char="•"/>
              <a:defRPr/>
            </a:pPr>
            <a:r>
              <a:rPr lang="en-US" sz="3200" dirty="0">
                <a:ea typeface="+mn-ea"/>
              </a:rPr>
              <a:t>Producing the right mix of goods</a:t>
            </a:r>
          </a:p>
          <a:p>
            <a:pPr marL="640080" lvl="1" eaLnBrk="1" fontAlgn="auto" hangingPunct="1">
              <a:spcAft>
                <a:spcPts val="0"/>
              </a:spcAft>
              <a:buClr>
                <a:schemeClr val="accent1"/>
              </a:buClr>
              <a:buFont typeface="Arial" charset="0"/>
              <a:buChar char="•"/>
              <a:defRPr/>
            </a:pPr>
            <a:r>
              <a:rPr lang="en-US" sz="3200" dirty="0">
                <a:ea typeface="+mn-ea"/>
              </a:rPr>
              <a:t>The combination of goods most highly valued by society</a:t>
            </a:r>
          </a:p>
        </p:txBody>
      </p:sp>
      <p:sp>
        <p:nvSpPr>
          <p:cNvPr id="3891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fontAlgn="auto" hangingPunct="1">
              <a:spcAft>
                <a:spcPts val="0"/>
              </a:spcAft>
              <a:defRPr/>
            </a:pPr>
            <a:r>
              <a:rPr lang="en-US" altLang="en-US" dirty="0">
                <a:ea typeface="+mj-ea"/>
              </a:rPr>
              <a:t>Equilibrium Price and Quantity</a:t>
            </a:r>
          </a:p>
        </p:txBody>
      </p:sp>
      <p:sp>
        <p:nvSpPr>
          <p:cNvPr id="4" name="Line 57"/>
          <p:cNvSpPr>
            <a:spLocks noChangeShapeType="1"/>
          </p:cNvSpPr>
          <p:nvPr/>
        </p:nvSpPr>
        <p:spPr bwMode="auto">
          <a:xfrm>
            <a:off x="4108450" y="3707606"/>
            <a:ext cx="0" cy="1849438"/>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grpSp>
        <p:nvGrpSpPr>
          <p:cNvPr id="40964" name="Group 4"/>
          <p:cNvGrpSpPr>
            <a:grpSpLocks/>
          </p:cNvGrpSpPr>
          <p:nvPr/>
        </p:nvGrpSpPr>
        <p:grpSpPr bwMode="auto">
          <a:xfrm>
            <a:off x="2508250" y="1878806"/>
            <a:ext cx="4117975" cy="3684588"/>
            <a:chOff x="2064" y="1054"/>
            <a:chExt cx="2931" cy="2622"/>
          </a:xfrm>
        </p:grpSpPr>
        <p:grpSp>
          <p:nvGrpSpPr>
            <p:cNvPr id="41007" name="Group 5"/>
            <p:cNvGrpSpPr>
              <a:grpSpLocks/>
            </p:cNvGrpSpPr>
            <p:nvPr/>
          </p:nvGrpSpPr>
          <p:grpSpPr bwMode="auto">
            <a:xfrm>
              <a:off x="2064" y="1054"/>
              <a:ext cx="2931" cy="2178"/>
              <a:chOff x="2698" y="1132"/>
              <a:chExt cx="2797" cy="2178"/>
            </a:xfrm>
          </p:grpSpPr>
          <p:sp>
            <p:nvSpPr>
              <p:cNvPr id="41018" name="Line 6"/>
              <p:cNvSpPr>
                <a:spLocks noChangeShapeType="1"/>
              </p:cNvSpPr>
              <p:nvPr/>
            </p:nvSpPr>
            <p:spPr bwMode="auto">
              <a:xfrm>
                <a:off x="2708" y="113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9" name="Line 7"/>
              <p:cNvSpPr>
                <a:spLocks noChangeShapeType="1"/>
              </p:cNvSpPr>
              <p:nvPr/>
            </p:nvSpPr>
            <p:spPr bwMode="auto">
              <a:xfrm>
                <a:off x="2706" y="1558"/>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0" name="Line 8"/>
              <p:cNvSpPr>
                <a:spLocks noChangeShapeType="1"/>
              </p:cNvSpPr>
              <p:nvPr/>
            </p:nvSpPr>
            <p:spPr bwMode="auto">
              <a:xfrm>
                <a:off x="2704" y="1996"/>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1" name="Line 9"/>
              <p:cNvSpPr>
                <a:spLocks noChangeShapeType="1"/>
              </p:cNvSpPr>
              <p:nvPr/>
            </p:nvSpPr>
            <p:spPr bwMode="auto">
              <a:xfrm>
                <a:off x="2702" y="2434"/>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2" name="Line 10"/>
              <p:cNvSpPr>
                <a:spLocks noChangeShapeType="1"/>
              </p:cNvSpPr>
              <p:nvPr/>
            </p:nvSpPr>
            <p:spPr bwMode="auto">
              <a:xfrm>
                <a:off x="2700" y="2872"/>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23" name="Line 11"/>
              <p:cNvSpPr>
                <a:spLocks noChangeShapeType="1"/>
              </p:cNvSpPr>
              <p:nvPr/>
            </p:nvSpPr>
            <p:spPr bwMode="auto">
              <a:xfrm>
                <a:off x="2698" y="3310"/>
                <a:ext cx="2787"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41008" name="Group 12"/>
            <p:cNvGrpSpPr>
              <a:grpSpLocks/>
            </p:cNvGrpSpPr>
            <p:nvPr/>
          </p:nvGrpSpPr>
          <p:grpSpPr bwMode="auto">
            <a:xfrm>
              <a:off x="2402" y="1055"/>
              <a:ext cx="2590" cy="2621"/>
              <a:chOff x="2378" y="1055"/>
              <a:chExt cx="2590" cy="2621"/>
            </a:xfrm>
          </p:grpSpPr>
          <p:sp>
            <p:nvSpPr>
              <p:cNvPr id="41009" name="Line 13"/>
              <p:cNvSpPr>
                <a:spLocks noChangeShapeType="1"/>
              </p:cNvSpPr>
              <p:nvPr/>
            </p:nvSpPr>
            <p:spPr bwMode="auto">
              <a:xfrm>
                <a:off x="237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0" name="Line 14"/>
              <p:cNvSpPr>
                <a:spLocks noChangeShapeType="1"/>
              </p:cNvSpPr>
              <p:nvPr/>
            </p:nvSpPr>
            <p:spPr bwMode="auto">
              <a:xfrm>
                <a:off x="2703"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1" name="Line 15"/>
              <p:cNvSpPr>
                <a:spLocks noChangeShapeType="1"/>
              </p:cNvSpPr>
              <p:nvPr/>
            </p:nvSpPr>
            <p:spPr bwMode="auto">
              <a:xfrm>
                <a:off x="3037"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2" name="Line 16"/>
              <p:cNvSpPr>
                <a:spLocks noChangeShapeType="1"/>
              </p:cNvSpPr>
              <p:nvPr/>
            </p:nvSpPr>
            <p:spPr bwMode="auto">
              <a:xfrm>
                <a:off x="3361"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3" name="Line 17"/>
              <p:cNvSpPr>
                <a:spLocks noChangeShapeType="1"/>
              </p:cNvSpPr>
              <p:nvPr/>
            </p:nvSpPr>
            <p:spPr bwMode="auto">
              <a:xfrm>
                <a:off x="3685"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4" name="Line 18"/>
              <p:cNvSpPr>
                <a:spLocks noChangeShapeType="1"/>
              </p:cNvSpPr>
              <p:nvPr/>
            </p:nvSpPr>
            <p:spPr bwMode="auto">
              <a:xfrm>
                <a:off x="4009"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5" name="Line 19"/>
              <p:cNvSpPr>
                <a:spLocks noChangeShapeType="1"/>
              </p:cNvSpPr>
              <p:nvPr/>
            </p:nvSpPr>
            <p:spPr bwMode="auto">
              <a:xfrm>
                <a:off x="433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6" name="Line 20"/>
              <p:cNvSpPr>
                <a:spLocks noChangeShapeType="1"/>
              </p:cNvSpPr>
              <p:nvPr/>
            </p:nvSpPr>
            <p:spPr bwMode="auto">
              <a:xfrm>
                <a:off x="496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17" name="Line 21"/>
              <p:cNvSpPr>
                <a:spLocks noChangeShapeType="1"/>
              </p:cNvSpPr>
              <p:nvPr/>
            </p:nvSpPr>
            <p:spPr bwMode="auto">
              <a:xfrm>
                <a:off x="4662"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40965" name="Group 22"/>
          <p:cNvGrpSpPr>
            <a:grpSpLocks/>
          </p:cNvGrpSpPr>
          <p:nvPr/>
        </p:nvGrpSpPr>
        <p:grpSpPr bwMode="auto">
          <a:xfrm>
            <a:off x="2514600" y="1878806"/>
            <a:ext cx="4108450" cy="3709988"/>
            <a:chOff x="1962" y="864"/>
            <a:chExt cx="2924" cy="2640"/>
          </a:xfrm>
        </p:grpSpPr>
        <p:sp>
          <p:nvSpPr>
            <p:cNvPr id="41005"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06" name="Line 24"/>
            <p:cNvSpPr>
              <a:spLocks noChangeShapeType="1"/>
            </p:cNvSpPr>
            <p:nvPr/>
          </p:nvSpPr>
          <p:spPr bwMode="auto">
            <a:xfrm flipV="1">
              <a:off x="1962" y="3467"/>
              <a:ext cx="2924" cy="2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26" name="Line 59"/>
          <p:cNvSpPr>
            <a:spLocks noChangeShapeType="1"/>
          </p:cNvSpPr>
          <p:nvPr/>
        </p:nvSpPr>
        <p:spPr bwMode="auto">
          <a:xfrm flipH="1" flipV="1">
            <a:off x="2584450" y="3707606"/>
            <a:ext cx="1524000" cy="0"/>
          </a:xfrm>
          <a:prstGeom prst="line">
            <a:avLst/>
          </a:prstGeom>
          <a:noFill/>
          <a:ln w="38100">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7" name="Freeform 38"/>
          <p:cNvSpPr>
            <a:spLocks/>
          </p:cNvSpPr>
          <p:nvPr/>
        </p:nvSpPr>
        <p:spPr bwMode="auto">
          <a:xfrm>
            <a:off x="2736850" y="2488406"/>
            <a:ext cx="2516188" cy="2444750"/>
          </a:xfrm>
          <a:custGeom>
            <a:avLst/>
            <a:gdLst>
              <a:gd name="T0" fmla="*/ 0 w 1585"/>
              <a:gd name="T1" fmla="*/ 2147483646 h 1540"/>
              <a:gd name="T2" fmla="*/ 2147483646 w 1585"/>
              <a:gd name="T3" fmla="*/ 2147483646 h 1540"/>
              <a:gd name="T4" fmla="*/ 2147483646 w 1585"/>
              <a:gd name="T5" fmla="*/ 2147483646 h 1540"/>
              <a:gd name="T6" fmla="*/ 2147483646 w 1585"/>
              <a:gd name="T7" fmla="*/ 2147483646 h 1540"/>
              <a:gd name="T8" fmla="*/ 2147483646 w 1585"/>
              <a:gd name="T9" fmla="*/ 0 h 1540"/>
              <a:gd name="T10" fmla="*/ 0 60000 65536"/>
              <a:gd name="T11" fmla="*/ 0 60000 65536"/>
              <a:gd name="T12" fmla="*/ 0 60000 65536"/>
              <a:gd name="T13" fmla="*/ 0 60000 65536"/>
              <a:gd name="T14" fmla="*/ 0 60000 65536"/>
              <a:gd name="T15" fmla="*/ 0 w 1585"/>
              <a:gd name="T16" fmla="*/ 0 h 1540"/>
              <a:gd name="T17" fmla="*/ 1585 w 1585"/>
              <a:gd name="T18" fmla="*/ 1540 h 1540"/>
            </a:gdLst>
            <a:ahLst/>
            <a:cxnLst>
              <a:cxn ang="T10">
                <a:pos x="T0" y="T1"/>
              </a:cxn>
              <a:cxn ang="T11">
                <a:pos x="T2" y="T3"/>
              </a:cxn>
              <a:cxn ang="T12">
                <a:pos x="T4" y="T5"/>
              </a:cxn>
              <a:cxn ang="T13">
                <a:pos x="T6" y="T7"/>
              </a:cxn>
              <a:cxn ang="T14">
                <a:pos x="T8" y="T9"/>
              </a:cxn>
            </a:cxnLst>
            <a:rect l="T15" t="T16" r="T17" b="T18"/>
            <a:pathLst>
              <a:path w="1585" h="1540">
                <a:moveTo>
                  <a:pt x="0" y="1540"/>
                </a:moveTo>
                <a:cubicBezTo>
                  <a:pt x="143" y="1416"/>
                  <a:pt x="286" y="1292"/>
                  <a:pt x="433" y="1165"/>
                </a:cubicBezTo>
                <a:cubicBezTo>
                  <a:pt x="580" y="1038"/>
                  <a:pt x="737" y="908"/>
                  <a:pt x="880" y="776"/>
                </a:cubicBezTo>
                <a:cubicBezTo>
                  <a:pt x="1023" y="644"/>
                  <a:pt x="1177" y="504"/>
                  <a:pt x="1294" y="375"/>
                </a:cubicBezTo>
                <a:cubicBezTo>
                  <a:pt x="1411" y="246"/>
                  <a:pt x="1498" y="123"/>
                  <a:pt x="1585" y="0"/>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8" name="Freeform 39"/>
          <p:cNvSpPr>
            <a:spLocks/>
          </p:cNvSpPr>
          <p:nvPr/>
        </p:nvSpPr>
        <p:spPr bwMode="auto">
          <a:xfrm>
            <a:off x="2967038" y="2524919"/>
            <a:ext cx="3175000" cy="2455862"/>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9" name="Text Box 25"/>
          <p:cNvSpPr txBox="1">
            <a:spLocks noChangeArrowheads="1"/>
          </p:cNvSpPr>
          <p:nvPr/>
        </p:nvSpPr>
        <p:spPr bwMode="auto">
          <a:xfrm>
            <a:off x="2051050" y="1666081"/>
            <a:ext cx="395288" cy="409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135000"/>
              </a:lnSpc>
              <a:spcBef>
                <a:spcPct val="0"/>
              </a:spcBef>
              <a:buClrTx/>
              <a:buFontTx/>
              <a:buNone/>
            </a:pPr>
            <a:r>
              <a:rPr lang="en-US" altLang="en-US" sz="1500" b="1" dirty="0">
                <a:latin typeface="Arial" panose="020B0604020202020204" pitchFamily="34" charset="0"/>
              </a:rPr>
              <a:t>  6</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5</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4</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3</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2</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1</a:t>
            </a:r>
          </a:p>
          <a:p>
            <a:pPr eaLnBrk="1" hangingPunct="1">
              <a:lnSpc>
                <a:spcPct val="135000"/>
              </a:lnSpc>
              <a:spcBef>
                <a:spcPct val="0"/>
              </a:spcBef>
              <a:buClrTx/>
              <a:buFontTx/>
              <a:buNone/>
            </a:pPr>
            <a:endParaRPr lang="en-US" altLang="en-US" sz="1500" b="1" dirty="0">
              <a:latin typeface="Arial" panose="020B0604020202020204" pitchFamily="34" charset="0"/>
            </a:endParaRPr>
          </a:p>
          <a:p>
            <a:pPr eaLnBrk="1" hangingPunct="1">
              <a:lnSpc>
                <a:spcPct val="135000"/>
              </a:lnSpc>
              <a:spcBef>
                <a:spcPct val="0"/>
              </a:spcBef>
              <a:buClrTx/>
              <a:buFontTx/>
              <a:buNone/>
            </a:pPr>
            <a:r>
              <a:rPr lang="en-US" altLang="en-US" sz="1500" b="1" dirty="0">
                <a:latin typeface="Arial" panose="020B0604020202020204" pitchFamily="34" charset="0"/>
              </a:rPr>
              <a:t>  0</a:t>
            </a:r>
          </a:p>
        </p:txBody>
      </p:sp>
      <p:sp>
        <p:nvSpPr>
          <p:cNvPr id="30" name="Text Box 26"/>
          <p:cNvSpPr txBox="1">
            <a:spLocks noChangeArrowheads="1"/>
          </p:cNvSpPr>
          <p:nvPr/>
        </p:nvSpPr>
        <p:spPr bwMode="auto">
          <a:xfrm>
            <a:off x="2849563" y="5530056"/>
            <a:ext cx="3925887"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500" b="1" dirty="0">
                <a:latin typeface="Arial" panose="020B0604020202020204" pitchFamily="34" charset="0"/>
              </a:rPr>
              <a:t>2       4       6       8     10    12     14    16    18</a:t>
            </a:r>
          </a:p>
        </p:txBody>
      </p:sp>
      <p:sp>
        <p:nvSpPr>
          <p:cNvPr id="31" name="Text Box 27"/>
          <p:cNvSpPr txBox="1">
            <a:spLocks noChangeArrowheads="1"/>
          </p:cNvSpPr>
          <p:nvPr/>
        </p:nvSpPr>
        <p:spPr bwMode="auto">
          <a:xfrm>
            <a:off x="2936875" y="5966619"/>
            <a:ext cx="3406775"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Bushels of corn (thousands per week)</a:t>
            </a:r>
          </a:p>
        </p:txBody>
      </p:sp>
      <p:sp>
        <p:nvSpPr>
          <p:cNvPr id="32" name="Text Box 28"/>
          <p:cNvSpPr txBox="1">
            <a:spLocks noChangeArrowheads="1"/>
          </p:cNvSpPr>
          <p:nvPr/>
        </p:nvSpPr>
        <p:spPr bwMode="auto">
          <a:xfrm rot="16200000">
            <a:off x="1123156" y="3546475"/>
            <a:ext cx="1679575"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Price (per bushel)</a:t>
            </a:r>
          </a:p>
        </p:txBody>
      </p:sp>
      <p:sp>
        <p:nvSpPr>
          <p:cNvPr id="33" name="Oval 29"/>
          <p:cNvSpPr>
            <a:spLocks noChangeArrowheads="1"/>
          </p:cNvSpPr>
          <p:nvPr/>
        </p:nvSpPr>
        <p:spPr bwMode="auto">
          <a:xfrm>
            <a:off x="2889250" y="2458244"/>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4" name="Oval 30"/>
          <p:cNvSpPr>
            <a:spLocks noChangeArrowheads="1"/>
          </p:cNvSpPr>
          <p:nvPr/>
        </p:nvSpPr>
        <p:spPr bwMode="auto">
          <a:xfrm>
            <a:off x="3346450" y="3069431"/>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5" name="Oval 31"/>
          <p:cNvSpPr>
            <a:spLocks noChangeArrowheads="1"/>
          </p:cNvSpPr>
          <p:nvPr/>
        </p:nvSpPr>
        <p:spPr bwMode="auto">
          <a:xfrm>
            <a:off x="4060825" y="3701256"/>
            <a:ext cx="92075" cy="92075"/>
          </a:xfrm>
          <a:prstGeom prst="ellipse">
            <a:avLst/>
          </a:prstGeom>
          <a:ln>
            <a:headEnd/>
            <a:tailEnd/>
          </a:ln>
        </p:spPr>
        <p:style>
          <a:lnRef idx="2">
            <a:schemeClr val="accent4"/>
          </a:lnRef>
          <a:fillRef idx="1">
            <a:schemeClr val="lt1"/>
          </a:fillRef>
          <a:effectRef idx="0">
            <a:schemeClr val="accent4"/>
          </a:effectRef>
          <a:fontRef idx="minor">
            <a:schemeClr val="dk1"/>
          </a:fontRef>
        </p:style>
        <p:txBody>
          <a:bodyPr wrap="none" anchor="ctr"/>
          <a:lstStyle/>
          <a:p>
            <a:pPr eaLnBrk="1" hangingPunct="1">
              <a:defRPr/>
            </a:pPr>
            <a:endParaRPr lang="en-US" dirty="0">
              <a:solidFill>
                <a:srgbClr val="000000"/>
              </a:solidFill>
              <a:ea typeface="ＭＳ Ｐゴシック" pitchFamily="17" charset="-128"/>
            </a:endParaRPr>
          </a:p>
        </p:txBody>
      </p:sp>
      <p:sp>
        <p:nvSpPr>
          <p:cNvPr id="36" name="Oval 32"/>
          <p:cNvSpPr>
            <a:spLocks noChangeArrowheads="1"/>
          </p:cNvSpPr>
          <p:nvPr/>
        </p:nvSpPr>
        <p:spPr bwMode="auto">
          <a:xfrm>
            <a:off x="4930775" y="4288631"/>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7" name="Oval 33"/>
          <p:cNvSpPr>
            <a:spLocks noChangeArrowheads="1"/>
          </p:cNvSpPr>
          <p:nvPr/>
        </p:nvSpPr>
        <p:spPr bwMode="auto">
          <a:xfrm>
            <a:off x="6089650" y="4928394"/>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8" name="Oval 34"/>
          <p:cNvSpPr>
            <a:spLocks noChangeArrowheads="1"/>
          </p:cNvSpPr>
          <p:nvPr/>
        </p:nvSpPr>
        <p:spPr bwMode="auto">
          <a:xfrm>
            <a:off x="4718050" y="3032919"/>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9" name="Oval 35"/>
          <p:cNvSpPr>
            <a:spLocks noChangeArrowheads="1"/>
          </p:cNvSpPr>
          <p:nvPr/>
        </p:nvSpPr>
        <p:spPr bwMode="auto">
          <a:xfrm>
            <a:off x="5175250" y="2432844"/>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0" name="Oval 36"/>
          <p:cNvSpPr>
            <a:spLocks noChangeArrowheads="1"/>
          </p:cNvSpPr>
          <p:nvPr/>
        </p:nvSpPr>
        <p:spPr bwMode="auto">
          <a:xfrm>
            <a:off x="2660650" y="4899819"/>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1" name="Oval 37"/>
          <p:cNvSpPr>
            <a:spLocks noChangeArrowheads="1"/>
          </p:cNvSpPr>
          <p:nvPr/>
        </p:nvSpPr>
        <p:spPr bwMode="auto">
          <a:xfrm>
            <a:off x="3346450" y="4283869"/>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grpSp>
        <p:nvGrpSpPr>
          <p:cNvPr id="42" name="Group 42"/>
          <p:cNvGrpSpPr>
            <a:grpSpLocks/>
          </p:cNvGrpSpPr>
          <p:nvPr/>
        </p:nvGrpSpPr>
        <p:grpSpPr bwMode="auto">
          <a:xfrm>
            <a:off x="117475" y="2564606"/>
            <a:ext cx="1189038" cy="2732088"/>
            <a:chOff x="1126" y="1165"/>
            <a:chExt cx="634" cy="1948"/>
          </a:xfrm>
        </p:grpSpPr>
        <p:sp>
          <p:nvSpPr>
            <p:cNvPr id="41003" name="Line 40"/>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04" name="Line 41"/>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5" name="Text Box 43"/>
          <p:cNvSpPr txBox="1">
            <a:spLocks noChangeArrowheads="1"/>
          </p:cNvSpPr>
          <p:nvPr/>
        </p:nvSpPr>
        <p:spPr bwMode="auto">
          <a:xfrm>
            <a:off x="254000" y="2475706"/>
            <a:ext cx="320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P</a:t>
            </a:r>
          </a:p>
        </p:txBody>
      </p:sp>
      <p:sp>
        <p:nvSpPr>
          <p:cNvPr id="46" name="Text Box 44"/>
          <p:cNvSpPr txBox="1">
            <a:spLocks noChangeArrowheads="1"/>
          </p:cNvSpPr>
          <p:nvPr/>
        </p:nvSpPr>
        <p:spPr bwMode="auto">
          <a:xfrm>
            <a:off x="738188" y="2494756"/>
            <a:ext cx="522287" cy="3651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Arial" charset="0"/>
                <a:ea typeface="+mn-ea"/>
              </a:rPr>
              <a:t> </a:t>
            </a:r>
            <a:r>
              <a:rPr lang="en-US" sz="2000" b="1" dirty="0">
                <a:latin typeface="+mn-lt"/>
                <a:ea typeface="+mn-ea"/>
              </a:rPr>
              <a:t>Q</a:t>
            </a:r>
            <a:r>
              <a:rPr lang="en-US" sz="2000" b="1" baseline="-25000" dirty="0">
                <a:latin typeface="+mn-lt"/>
                <a:ea typeface="+mn-ea"/>
              </a:rPr>
              <a:t>d</a:t>
            </a:r>
          </a:p>
        </p:txBody>
      </p:sp>
      <p:sp>
        <p:nvSpPr>
          <p:cNvPr id="47" name="Text Box 45"/>
          <p:cNvSpPr txBox="1">
            <a:spLocks noChangeArrowheads="1"/>
          </p:cNvSpPr>
          <p:nvPr/>
        </p:nvSpPr>
        <p:spPr bwMode="auto">
          <a:xfrm>
            <a:off x="133350" y="2869406"/>
            <a:ext cx="393700" cy="218598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1600" b="1" dirty="0">
                <a:latin typeface="+mn-lt"/>
                <a:ea typeface="+mn-ea"/>
              </a:rPr>
              <a:t>$5</a:t>
            </a:r>
          </a:p>
          <a:p>
            <a:pPr algn="r" eaLnBrk="1" hangingPunct="1">
              <a:lnSpc>
                <a:spcPct val="170000"/>
              </a:lnSpc>
              <a:defRPr/>
            </a:pPr>
            <a:r>
              <a:rPr lang="en-US" sz="1600" b="1" dirty="0">
                <a:latin typeface="+mn-lt"/>
                <a:ea typeface="+mn-ea"/>
              </a:rPr>
              <a:t>4</a:t>
            </a:r>
          </a:p>
          <a:p>
            <a:pPr algn="r" eaLnBrk="1" hangingPunct="1">
              <a:lnSpc>
                <a:spcPct val="170000"/>
              </a:lnSpc>
              <a:defRPr/>
            </a:pPr>
            <a:r>
              <a:rPr lang="en-US" sz="1600" b="1" dirty="0">
                <a:latin typeface="+mn-lt"/>
                <a:ea typeface="+mn-ea"/>
              </a:rPr>
              <a:t>3</a:t>
            </a:r>
          </a:p>
          <a:p>
            <a:pPr algn="r" eaLnBrk="1" hangingPunct="1">
              <a:lnSpc>
                <a:spcPct val="170000"/>
              </a:lnSpc>
              <a:defRPr/>
            </a:pPr>
            <a:r>
              <a:rPr lang="en-US" sz="1600" b="1" dirty="0">
                <a:latin typeface="+mn-lt"/>
                <a:ea typeface="+mn-ea"/>
              </a:rPr>
              <a:t>2</a:t>
            </a:r>
          </a:p>
          <a:p>
            <a:pPr algn="r" eaLnBrk="1" hangingPunct="1">
              <a:lnSpc>
                <a:spcPct val="170000"/>
              </a:lnSpc>
              <a:defRPr/>
            </a:pPr>
            <a:r>
              <a:rPr lang="en-US" sz="1600" b="1" dirty="0">
                <a:latin typeface="+mn-lt"/>
                <a:ea typeface="+mn-ea"/>
              </a:rPr>
              <a:t>1</a:t>
            </a:r>
          </a:p>
        </p:txBody>
      </p:sp>
      <p:sp>
        <p:nvSpPr>
          <p:cNvPr id="48" name="Text Box 46"/>
          <p:cNvSpPr txBox="1">
            <a:spLocks noChangeArrowheads="1"/>
          </p:cNvSpPr>
          <p:nvPr/>
        </p:nvSpPr>
        <p:spPr bwMode="auto">
          <a:xfrm>
            <a:off x="-42862" y="2875756"/>
            <a:ext cx="1552575" cy="21717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1600" b="1" dirty="0">
                <a:latin typeface="+mn-lt"/>
                <a:ea typeface="+mn-ea"/>
              </a:rPr>
              <a:t>2000</a:t>
            </a:r>
          </a:p>
          <a:p>
            <a:pPr algn="r" eaLnBrk="1" hangingPunct="1">
              <a:lnSpc>
                <a:spcPct val="170000"/>
              </a:lnSpc>
              <a:defRPr/>
            </a:pPr>
            <a:r>
              <a:rPr lang="en-US" sz="1600" b="1" dirty="0">
                <a:latin typeface="+mn-lt"/>
                <a:ea typeface="+mn-ea"/>
              </a:rPr>
              <a:t>4000</a:t>
            </a:r>
          </a:p>
          <a:p>
            <a:pPr algn="r" eaLnBrk="1" hangingPunct="1">
              <a:lnSpc>
                <a:spcPct val="170000"/>
              </a:lnSpc>
              <a:defRPr/>
            </a:pPr>
            <a:r>
              <a:rPr lang="en-US" sz="1600" b="1" dirty="0">
                <a:latin typeface="+mn-lt"/>
                <a:ea typeface="+mn-ea"/>
              </a:rPr>
              <a:t>7000</a:t>
            </a:r>
          </a:p>
          <a:p>
            <a:pPr algn="r" eaLnBrk="1" hangingPunct="1">
              <a:lnSpc>
                <a:spcPct val="170000"/>
              </a:lnSpc>
              <a:defRPr/>
            </a:pPr>
            <a:r>
              <a:rPr lang="en-US" sz="1600" b="1" dirty="0">
                <a:latin typeface="+mn-lt"/>
                <a:ea typeface="+mn-ea"/>
              </a:rPr>
              <a:t>    11,000</a:t>
            </a:r>
          </a:p>
          <a:p>
            <a:pPr algn="r" eaLnBrk="1" hangingPunct="1">
              <a:lnSpc>
                <a:spcPct val="170000"/>
              </a:lnSpc>
              <a:defRPr/>
            </a:pPr>
            <a:r>
              <a:rPr lang="en-US" sz="1600" b="1" dirty="0">
                <a:latin typeface="+mn-lt"/>
                <a:ea typeface="+mn-ea"/>
              </a:rPr>
              <a:t>16,000</a:t>
            </a:r>
          </a:p>
        </p:txBody>
      </p:sp>
      <p:grpSp>
        <p:nvGrpSpPr>
          <p:cNvPr id="50" name="Group 48"/>
          <p:cNvGrpSpPr>
            <a:grpSpLocks/>
          </p:cNvGrpSpPr>
          <p:nvPr/>
        </p:nvGrpSpPr>
        <p:grpSpPr bwMode="auto">
          <a:xfrm>
            <a:off x="7156450" y="2623344"/>
            <a:ext cx="1096963" cy="2732087"/>
            <a:chOff x="1126" y="1165"/>
            <a:chExt cx="634" cy="1948"/>
          </a:xfrm>
        </p:grpSpPr>
        <p:sp>
          <p:nvSpPr>
            <p:cNvPr id="41001" name="Line 49"/>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41002" name="Line 50"/>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3" name="Text Box 51"/>
          <p:cNvSpPr txBox="1">
            <a:spLocks noChangeArrowheads="1"/>
          </p:cNvSpPr>
          <p:nvPr/>
        </p:nvSpPr>
        <p:spPr bwMode="auto">
          <a:xfrm>
            <a:off x="7239000" y="2536031"/>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2000" b="1" dirty="0">
                <a:latin typeface="Arial" panose="020B0604020202020204" pitchFamily="34" charset="0"/>
              </a:rPr>
              <a:t>P</a:t>
            </a:r>
          </a:p>
        </p:txBody>
      </p:sp>
      <p:sp>
        <p:nvSpPr>
          <p:cNvPr id="54" name="Text Box 52"/>
          <p:cNvSpPr txBox="1">
            <a:spLocks noChangeArrowheads="1"/>
          </p:cNvSpPr>
          <p:nvPr/>
        </p:nvSpPr>
        <p:spPr bwMode="auto">
          <a:xfrm>
            <a:off x="7724775" y="2536031"/>
            <a:ext cx="500063"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Arial" charset="0"/>
                <a:ea typeface="+mn-ea"/>
              </a:rPr>
              <a:t> </a:t>
            </a:r>
            <a:r>
              <a:rPr lang="en-US" sz="2000" b="1" dirty="0">
                <a:latin typeface="+mn-lt"/>
                <a:ea typeface="+mn-ea"/>
              </a:rPr>
              <a:t>Q</a:t>
            </a:r>
            <a:r>
              <a:rPr lang="en-US" sz="2000" b="1" baseline="-25000" dirty="0">
                <a:latin typeface="+mn-lt"/>
                <a:ea typeface="+mn-ea"/>
              </a:rPr>
              <a:t>s</a:t>
            </a:r>
          </a:p>
        </p:txBody>
      </p:sp>
      <p:sp>
        <p:nvSpPr>
          <p:cNvPr id="55" name="Text Box 53"/>
          <p:cNvSpPr txBox="1">
            <a:spLocks noChangeArrowheads="1"/>
          </p:cNvSpPr>
          <p:nvPr/>
        </p:nvSpPr>
        <p:spPr bwMode="auto">
          <a:xfrm>
            <a:off x="7181850" y="2918619"/>
            <a:ext cx="393700" cy="218598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1600" b="1" dirty="0">
                <a:latin typeface="+mn-lt"/>
                <a:ea typeface="+mn-ea"/>
              </a:rPr>
              <a:t>$5</a:t>
            </a:r>
          </a:p>
          <a:p>
            <a:pPr algn="r" eaLnBrk="1" hangingPunct="1">
              <a:lnSpc>
                <a:spcPct val="170000"/>
              </a:lnSpc>
              <a:defRPr/>
            </a:pPr>
            <a:r>
              <a:rPr lang="en-US" sz="1600" b="1" dirty="0">
                <a:latin typeface="+mn-lt"/>
                <a:ea typeface="+mn-ea"/>
              </a:rPr>
              <a:t>4</a:t>
            </a:r>
          </a:p>
          <a:p>
            <a:pPr algn="r" eaLnBrk="1" hangingPunct="1">
              <a:lnSpc>
                <a:spcPct val="170000"/>
              </a:lnSpc>
              <a:defRPr/>
            </a:pPr>
            <a:r>
              <a:rPr lang="en-US" sz="1600" b="1" dirty="0">
                <a:latin typeface="+mn-lt"/>
                <a:ea typeface="+mn-ea"/>
              </a:rPr>
              <a:t>3</a:t>
            </a:r>
          </a:p>
          <a:p>
            <a:pPr algn="r" eaLnBrk="1" hangingPunct="1">
              <a:lnSpc>
                <a:spcPct val="170000"/>
              </a:lnSpc>
              <a:defRPr/>
            </a:pPr>
            <a:r>
              <a:rPr lang="en-US" sz="1600" b="1" dirty="0">
                <a:latin typeface="+mn-lt"/>
                <a:ea typeface="+mn-ea"/>
              </a:rPr>
              <a:t>2</a:t>
            </a:r>
          </a:p>
          <a:p>
            <a:pPr algn="r" eaLnBrk="1" hangingPunct="1">
              <a:lnSpc>
                <a:spcPct val="170000"/>
              </a:lnSpc>
              <a:defRPr/>
            </a:pPr>
            <a:r>
              <a:rPr lang="en-US" sz="1600" b="1" dirty="0">
                <a:latin typeface="+mn-lt"/>
                <a:ea typeface="+mn-ea"/>
              </a:rPr>
              <a:t>1</a:t>
            </a:r>
          </a:p>
        </p:txBody>
      </p:sp>
      <p:sp>
        <p:nvSpPr>
          <p:cNvPr id="56" name="Text Box 54"/>
          <p:cNvSpPr txBox="1">
            <a:spLocks noChangeArrowheads="1"/>
          </p:cNvSpPr>
          <p:nvPr/>
        </p:nvSpPr>
        <p:spPr bwMode="auto">
          <a:xfrm>
            <a:off x="7616825" y="2918619"/>
            <a:ext cx="882650" cy="21717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1600" b="1" dirty="0">
                <a:latin typeface="+mn-lt"/>
                <a:ea typeface="+mn-ea"/>
              </a:rPr>
              <a:t>12,000</a:t>
            </a:r>
          </a:p>
          <a:p>
            <a:pPr algn="r" eaLnBrk="1" hangingPunct="1">
              <a:lnSpc>
                <a:spcPct val="170000"/>
              </a:lnSpc>
              <a:defRPr/>
            </a:pPr>
            <a:r>
              <a:rPr lang="en-US" sz="1600" b="1" dirty="0">
                <a:latin typeface="+mn-lt"/>
                <a:ea typeface="+mn-ea"/>
              </a:rPr>
              <a:t>10,000</a:t>
            </a:r>
          </a:p>
          <a:p>
            <a:pPr algn="r" eaLnBrk="1" hangingPunct="1">
              <a:lnSpc>
                <a:spcPct val="170000"/>
              </a:lnSpc>
              <a:defRPr/>
            </a:pPr>
            <a:r>
              <a:rPr lang="en-US" sz="1600" b="1" dirty="0">
                <a:latin typeface="+mn-lt"/>
                <a:ea typeface="+mn-ea"/>
              </a:rPr>
              <a:t>7000</a:t>
            </a:r>
          </a:p>
          <a:p>
            <a:pPr algn="r" eaLnBrk="1" hangingPunct="1">
              <a:lnSpc>
                <a:spcPct val="170000"/>
              </a:lnSpc>
              <a:defRPr/>
            </a:pPr>
            <a:r>
              <a:rPr lang="en-US" sz="1600" b="1" dirty="0">
                <a:latin typeface="+mn-lt"/>
                <a:ea typeface="+mn-ea"/>
              </a:rPr>
              <a:t>4000</a:t>
            </a:r>
          </a:p>
          <a:p>
            <a:pPr algn="r" eaLnBrk="1" hangingPunct="1">
              <a:lnSpc>
                <a:spcPct val="170000"/>
              </a:lnSpc>
              <a:defRPr/>
            </a:pPr>
            <a:r>
              <a:rPr lang="en-US" sz="1600" b="1" dirty="0">
                <a:latin typeface="+mn-lt"/>
                <a:ea typeface="+mn-ea"/>
              </a:rPr>
              <a:t>1000</a:t>
            </a:r>
          </a:p>
        </p:txBody>
      </p:sp>
      <p:sp>
        <p:nvSpPr>
          <p:cNvPr id="58" name="Text Box 58"/>
          <p:cNvSpPr txBox="1">
            <a:spLocks noChangeArrowheads="1"/>
          </p:cNvSpPr>
          <p:nvPr/>
        </p:nvSpPr>
        <p:spPr bwMode="auto">
          <a:xfrm>
            <a:off x="3956050" y="5536406"/>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solidFill>
                  <a:srgbClr val="990033"/>
                </a:solidFill>
                <a:latin typeface="Arial" panose="020B0604020202020204" pitchFamily="34" charset="0"/>
              </a:rPr>
              <a:t>7</a:t>
            </a:r>
          </a:p>
        </p:txBody>
      </p:sp>
      <p:sp>
        <p:nvSpPr>
          <p:cNvPr id="60" name="Text Box 61"/>
          <p:cNvSpPr txBox="1">
            <a:spLocks noChangeArrowheads="1"/>
          </p:cNvSpPr>
          <p:nvPr/>
        </p:nvSpPr>
        <p:spPr bwMode="auto">
          <a:xfrm>
            <a:off x="6318250" y="4872831"/>
            <a:ext cx="3492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D</a:t>
            </a:r>
          </a:p>
        </p:txBody>
      </p:sp>
      <p:sp>
        <p:nvSpPr>
          <p:cNvPr id="61" name="Text Box 62"/>
          <p:cNvSpPr txBox="1">
            <a:spLocks noChangeArrowheads="1"/>
          </p:cNvSpPr>
          <p:nvPr/>
        </p:nvSpPr>
        <p:spPr bwMode="auto">
          <a:xfrm>
            <a:off x="5414963" y="2131219"/>
            <a:ext cx="3365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800" b="1" i="1" dirty="0">
                <a:latin typeface="Arial" panose="020B0604020202020204" pitchFamily="34" charset="0"/>
              </a:rPr>
              <a:t>S</a:t>
            </a:r>
          </a:p>
        </p:txBody>
      </p:sp>
      <p:sp>
        <p:nvSpPr>
          <p:cNvPr id="62" name="AutoShape 64"/>
          <p:cNvSpPr>
            <a:spLocks/>
          </p:cNvSpPr>
          <p:nvPr/>
        </p:nvSpPr>
        <p:spPr bwMode="auto">
          <a:xfrm rot="16200000">
            <a:off x="3976688" y="2156618"/>
            <a:ext cx="266700" cy="1374775"/>
          </a:xfrm>
          <a:prstGeom prst="rightBrace">
            <a:avLst>
              <a:gd name="adj1" fmla="val 42956"/>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3" name="Text Box 66"/>
          <p:cNvSpPr txBox="1">
            <a:spLocks noChangeArrowheads="1"/>
          </p:cNvSpPr>
          <p:nvPr/>
        </p:nvSpPr>
        <p:spPr bwMode="auto">
          <a:xfrm>
            <a:off x="3441700" y="2088356"/>
            <a:ext cx="1390650" cy="6461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b="1" dirty="0">
                <a:solidFill>
                  <a:srgbClr val="990033"/>
                </a:solidFill>
                <a:latin typeface="+mn-lt"/>
                <a:ea typeface="+mn-ea"/>
                <a:cs typeface="Arial" charset="0"/>
              </a:rPr>
              <a:t>6,000 bushel</a:t>
            </a:r>
          </a:p>
          <a:p>
            <a:pPr algn="ctr" eaLnBrk="1" hangingPunct="1">
              <a:defRPr/>
            </a:pPr>
            <a:r>
              <a:rPr lang="en-US" b="1" dirty="0">
                <a:solidFill>
                  <a:srgbClr val="990033"/>
                </a:solidFill>
                <a:latin typeface="+mn-lt"/>
                <a:ea typeface="+mn-ea"/>
                <a:cs typeface="Arial" charset="0"/>
              </a:rPr>
              <a:t>surplus</a:t>
            </a:r>
          </a:p>
        </p:txBody>
      </p:sp>
      <p:sp>
        <p:nvSpPr>
          <p:cNvPr id="64" name="AutoShape 69"/>
          <p:cNvSpPr>
            <a:spLocks/>
          </p:cNvSpPr>
          <p:nvPr/>
        </p:nvSpPr>
        <p:spPr bwMode="auto">
          <a:xfrm rot="5400000" flipV="1">
            <a:off x="4008438" y="3658393"/>
            <a:ext cx="266700" cy="1590675"/>
          </a:xfrm>
          <a:prstGeom prst="rightBrace">
            <a:avLst>
              <a:gd name="adj1" fmla="val 49702"/>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5" name="Text Box 70"/>
          <p:cNvSpPr txBox="1">
            <a:spLocks noChangeArrowheads="1"/>
          </p:cNvSpPr>
          <p:nvPr/>
        </p:nvSpPr>
        <p:spPr bwMode="auto">
          <a:xfrm>
            <a:off x="3454400" y="4650581"/>
            <a:ext cx="1390650" cy="6461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b="1" dirty="0">
                <a:solidFill>
                  <a:srgbClr val="669900"/>
                </a:solidFill>
                <a:latin typeface="+mn-lt"/>
                <a:ea typeface="+mn-ea"/>
                <a:cs typeface="Arial" charset="0"/>
              </a:rPr>
              <a:t>7,000 bushel</a:t>
            </a:r>
          </a:p>
          <a:p>
            <a:pPr algn="ctr" eaLnBrk="1" hangingPunct="1">
              <a:defRPr/>
            </a:pPr>
            <a:r>
              <a:rPr lang="en-US" b="1" dirty="0">
                <a:solidFill>
                  <a:srgbClr val="669900"/>
                </a:solidFill>
                <a:latin typeface="+mn-lt"/>
                <a:ea typeface="+mn-ea"/>
                <a:cs typeface="Arial" charset="0"/>
              </a:rPr>
              <a:t>shortage</a:t>
            </a:r>
          </a:p>
        </p:txBody>
      </p:sp>
      <p:sp>
        <p:nvSpPr>
          <p:cNvPr id="4099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
        <p:nvSpPr>
          <p:cNvPr id="59" name="Text Box 60"/>
          <p:cNvSpPr txBox="1">
            <a:spLocks noChangeArrowheads="1"/>
          </p:cNvSpPr>
          <p:nvPr/>
        </p:nvSpPr>
        <p:spPr bwMode="auto">
          <a:xfrm>
            <a:off x="2160588" y="3579019"/>
            <a:ext cx="290512" cy="32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500" b="1" dirty="0">
                <a:solidFill>
                  <a:srgbClr val="990033"/>
                </a:solidFill>
                <a:latin typeface="Arial" panose="020B0604020202020204" pitchFamily="34" charset="0"/>
              </a:rPr>
              <a:t>3</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1000"/>
                                        <p:tgtEl>
                                          <p:spTgt spid="30"/>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wipe(down)">
                                      <p:cBhvr>
                                        <p:cTn id="10" dur="1000"/>
                                        <p:tgtEl>
                                          <p:spTgt spid="29"/>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1"/>
                                        </p:tgtEl>
                                        <p:attrNameLst>
                                          <p:attrName>style.visibility</p:attrName>
                                        </p:attrNameLst>
                                      </p:cBhvr>
                                      <p:to>
                                        <p:strVal val="visible"/>
                                      </p:to>
                                    </p:set>
                                    <p:animEffect transition="in" filter="wipe(left)">
                                      <p:cBhvr>
                                        <p:cTn id="13" dur="1000"/>
                                        <p:tgtEl>
                                          <p:spTgt spid="31"/>
                                        </p:tgtEl>
                                      </p:cBhvr>
                                    </p:animEffect>
                                  </p:childTnLst>
                                </p:cTn>
                              </p:par>
                              <p:par>
                                <p:cTn id="14" presetID="22" presetClass="entr" presetSubtype="4" fill="hold" grpId="0" nodeType="withEffect">
                                  <p:stCondLst>
                                    <p:cond delay="0"/>
                                  </p:stCondLst>
                                  <p:childTnLst>
                                    <p:set>
                                      <p:cBhvr>
                                        <p:cTn id="15" dur="1" fill="hold">
                                          <p:stCondLst>
                                            <p:cond delay="0"/>
                                          </p:stCondLst>
                                        </p:cTn>
                                        <p:tgtEl>
                                          <p:spTgt spid="32"/>
                                        </p:tgtEl>
                                        <p:attrNameLst>
                                          <p:attrName>style.visibility</p:attrName>
                                        </p:attrNameLst>
                                      </p:cBhvr>
                                      <p:to>
                                        <p:strVal val="visible"/>
                                      </p:to>
                                    </p:set>
                                    <p:animEffect transition="in" filter="wipe(down)">
                                      <p:cBhvr>
                                        <p:cTn id="16" dur="1000"/>
                                        <p:tgtEl>
                                          <p:spTgt spid="32"/>
                                        </p:tgtEl>
                                      </p:cBhvr>
                                    </p:animEffect>
                                  </p:childTnLst>
                                </p:cTn>
                              </p:par>
                            </p:childTnLst>
                          </p:cTn>
                        </p:par>
                        <p:par>
                          <p:cTn id="17" fill="hold" nodeType="afterGroup">
                            <p:stCondLst>
                              <p:cond delay="1000"/>
                            </p:stCondLst>
                            <p:childTnLst>
                              <p:par>
                                <p:cTn id="18" presetID="22" presetClass="entr" presetSubtype="1" fill="hold" nodeType="afterEffect">
                                  <p:stCondLst>
                                    <p:cond delay="0"/>
                                  </p:stCondLst>
                                  <p:childTnLst>
                                    <p:set>
                                      <p:cBhvr>
                                        <p:cTn id="19" dur="1" fill="hold">
                                          <p:stCondLst>
                                            <p:cond delay="0"/>
                                          </p:stCondLst>
                                        </p:cTn>
                                        <p:tgtEl>
                                          <p:spTgt spid="42"/>
                                        </p:tgtEl>
                                        <p:attrNameLst>
                                          <p:attrName>style.visibility</p:attrName>
                                        </p:attrNameLst>
                                      </p:cBhvr>
                                      <p:to>
                                        <p:strVal val="visible"/>
                                      </p:to>
                                    </p:set>
                                    <p:animEffect transition="in" filter="wipe(up)">
                                      <p:cBhvr>
                                        <p:cTn id="20" dur="1000"/>
                                        <p:tgtEl>
                                          <p:spTgt spid="42"/>
                                        </p:tgtEl>
                                      </p:cBhvr>
                                    </p:animEffect>
                                  </p:childTnLst>
                                </p:cTn>
                              </p:par>
                            </p:childTnLst>
                          </p:cTn>
                        </p:par>
                        <p:par>
                          <p:cTn id="21" fill="hold" nodeType="afterGroup">
                            <p:stCondLst>
                              <p:cond delay="2000"/>
                            </p:stCondLst>
                            <p:childTnLst>
                              <p:par>
                                <p:cTn id="22" presetID="1" presetClass="entr" presetSubtype="0" fill="hold" grpId="0" nodeType="afterEffect">
                                  <p:stCondLst>
                                    <p:cond delay="0"/>
                                  </p:stCondLst>
                                  <p:childTnLst>
                                    <p:set>
                                      <p:cBhvr>
                                        <p:cTn id="23" dur="1" fill="hold">
                                          <p:stCondLst>
                                            <p:cond delay="0"/>
                                          </p:stCondLst>
                                        </p:cTn>
                                        <p:tgtEl>
                                          <p:spTgt spid="45"/>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46"/>
                                        </p:tgtEl>
                                        <p:attrNameLst>
                                          <p:attrName>style.visibility</p:attrName>
                                        </p:attrNameLst>
                                      </p:cBhvr>
                                      <p:to>
                                        <p:strVal val="visible"/>
                                      </p:to>
                                    </p:set>
                                  </p:childTnLst>
                                </p:cTn>
                              </p:par>
                            </p:childTnLst>
                          </p:cTn>
                        </p:par>
                        <p:par>
                          <p:cTn id="26" fill="hold" nodeType="afterGroup">
                            <p:stCondLst>
                              <p:cond delay="2000"/>
                            </p:stCondLst>
                            <p:childTnLst>
                              <p:par>
                                <p:cTn id="27" presetID="22" presetClass="entr" presetSubtype="1" fill="hold" grpId="0" nodeType="after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wipe(up)">
                                      <p:cBhvr>
                                        <p:cTn id="29" dur="500"/>
                                        <p:tgtEl>
                                          <p:spTgt spid="47"/>
                                        </p:tgtEl>
                                      </p:cBhvr>
                                    </p:animEffect>
                                  </p:childTnLst>
                                </p:cTn>
                              </p:par>
                              <p:par>
                                <p:cTn id="30" presetID="22" presetClass="entr" presetSubtype="1" fill="hold" grpId="0" nodeType="withEffect">
                                  <p:stCondLst>
                                    <p:cond delay="0"/>
                                  </p:stCondLst>
                                  <p:childTnLst>
                                    <p:set>
                                      <p:cBhvr>
                                        <p:cTn id="31" dur="1" fill="hold">
                                          <p:stCondLst>
                                            <p:cond delay="0"/>
                                          </p:stCondLst>
                                        </p:cTn>
                                        <p:tgtEl>
                                          <p:spTgt spid="48"/>
                                        </p:tgtEl>
                                        <p:attrNameLst>
                                          <p:attrName>style.visibility</p:attrName>
                                        </p:attrNameLst>
                                      </p:cBhvr>
                                      <p:to>
                                        <p:strVal val="visible"/>
                                      </p:to>
                                    </p:set>
                                    <p:animEffect transition="in" filter="wipe(up)">
                                      <p:cBhvr>
                                        <p:cTn id="32" dur="500"/>
                                        <p:tgtEl>
                                          <p:spTgt spid="48"/>
                                        </p:tgtEl>
                                      </p:cBhvr>
                                    </p:animEffect>
                                  </p:childTnLst>
                                </p:cTn>
                              </p:par>
                            </p:childTnLst>
                          </p:cTn>
                        </p:par>
                        <p:par>
                          <p:cTn id="33" fill="hold" nodeType="afterGroup">
                            <p:stCondLst>
                              <p:cond delay="2500"/>
                            </p:stCondLst>
                            <p:childTnLst>
                              <p:par>
                                <p:cTn id="34" presetID="1" presetClass="entr" presetSubtype="0" fill="hold" grpId="0" nodeType="afterEffect">
                                  <p:stCondLst>
                                    <p:cond delay="0"/>
                                  </p:stCondLst>
                                  <p:childTnLst>
                                    <p:set>
                                      <p:cBhvr>
                                        <p:cTn id="35" dur="1" fill="hold">
                                          <p:stCondLst>
                                            <p:cond delay="0"/>
                                          </p:stCondLst>
                                        </p:cTn>
                                        <p:tgtEl>
                                          <p:spTgt spid="33"/>
                                        </p:tgtEl>
                                        <p:attrNameLst>
                                          <p:attrName>style.visibility</p:attrName>
                                        </p:attrNameLst>
                                      </p:cBhvr>
                                      <p:to>
                                        <p:strVal val="visible"/>
                                      </p:to>
                                    </p:set>
                                  </p:childTnLst>
                                </p:cTn>
                              </p:par>
                            </p:childTnLst>
                          </p:cTn>
                        </p:par>
                        <p:par>
                          <p:cTn id="36" fill="hold" nodeType="afterGroup">
                            <p:stCondLst>
                              <p:cond delay="2500"/>
                            </p:stCondLst>
                            <p:childTnLst>
                              <p:par>
                                <p:cTn id="37" presetID="1" presetClass="entr" presetSubtype="0" fill="hold" grpId="0" nodeType="afterEffect">
                                  <p:stCondLst>
                                    <p:cond delay="0"/>
                                  </p:stCondLst>
                                  <p:childTnLst>
                                    <p:set>
                                      <p:cBhvr>
                                        <p:cTn id="38" dur="1" fill="hold">
                                          <p:stCondLst>
                                            <p:cond delay="0"/>
                                          </p:stCondLst>
                                        </p:cTn>
                                        <p:tgtEl>
                                          <p:spTgt spid="34"/>
                                        </p:tgtEl>
                                        <p:attrNameLst>
                                          <p:attrName>style.visibility</p:attrName>
                                        </p:attrNameLst>
                                      </p:cBhvr>
                                      <p:to>
                                        <p:strVal val="visible"/>
                                      </p:to>
                                    </p:set>
                                  </p:childTnLst>
                                </p:cTn>
                              </p:par>
                            </p:childTnLst>
                          </p:cTn>
                        </p:par>
                        <p:par>
                          <p:cTn id="39" fill="hold" nodeType="afterGroup">
                            <p:stCondLst>
                              <p:cond delay="2500"/>
                            </p:stCondLst>
                            <p:childTnLst>
                              <p:par>
                                <p:cTn id="40" presetID="1" presetClass="entr" presetSubtype="0" fill="hold" grpId="1" nodeType="afterEffect">
                                  <p:stCondLst>
                                    <p:cond delay="0"/>
                                  </p:stCondLst>
                                  <p:childTnLst>
                                    <p:set>
                                      <p:cBhvr>
                                        <p:cTn id="41" dur="1" fill="hold">
                                          <p:stCondLst>
                                            <p:cond delay="0"/>
                                          </p:stCondLst>
                                        </p:cTn>
                                        <p:tgtEl>
                                          <p:spTgt spid="35"/>
                                        </p:tgtEl>
                                        <p:attrNameLst>
                                          <p:attrName>style.visibility</p:attrName>
                                        </p:attrNameLst>
                                      </p:cBhvr>
                                      <p:to>
                                        <p:strVal val="visible"/>
                                      </p:to>
                                    </p:set>
                                  </p:childTnLst>
                                </p:cTn>
                              </p:par>
                            </p:childTnLst>
                          </p:cTn>
                        </p:par>
                        <p:par>
                          <p:cTn id="42" fill="hold" nodeType="afterGroup">
                            <p:stCondLst>
                              <p:cond delay="2500"/>
                            </p:stCondLst>
                            <p:childTnLst>
                              <p:par>
                                <p:cTn id="43" presetID="1" presetClass="entr" presetSubtype="0" fill="hold" grpId="0" nodeType="afterEffect">
                                  <p:stCondLst>
                                    <p:cond delay="0"/>
                                  </p:stCondLst>
                                  <p:childTnLst>
                                    <p:set>
                                      <p:cBhvr>
                                        <p:cTn id="44" dur="1" fill="hold">
                                          <p:stCondLst>
                                            <p:cond delay="0"/>
                                          </p:stCondLst>
                                        </p:cTn>
                                        <p:tgtEl>
                                          <p:spTgt spid="36"/>
                                        </p:tgtEl>
                                        <p:attrNameLst>
                                          <p:attrName>style.visibility</p:attrName>
                                        </p:attrNameLst>
                                      </p:cBhvr>
                                      <p:to>
                                        <p:strVal val="visible"/>
                                      </p:to>
                                    </p:set>
                                  </p:childTnLst>
                                </p:cTn>
                              </p:par>
                            </p:childTnLst>
                          </p:cTn>
                        </p:par>
                        <p:par>
                          <p:cTn id="45" fill="hold" nodeType="afterGroup">
                            <p:stCondLst>
                              <p:cond delay="2500"/>
                            </p:stCondLst>
                            <p:childTnLst>
                              <p:par>
                                <p:cTn id="46" presetID="1" presetClass="entr" presetSubtype="0" fill="hold" grpId="0" nodeType="afterEffect">
                                  <p:stCondLst>
                                    <p:cond delay="0"/>
                                  </p:stCondLst>
                                  <p:childTnLst>
                                    <p:set>
                                      <p:cBhvr>
                                        <p:cTn id="47" dur="1" fill="hold">
                                          <p:stCondLst>
                                            <p:cond delay="0"/>
                                          </p:stCondLst>
                                        </p:cTn>
                                        <p:tgtEl>
                                          <p:spTgt spid="37"/>
                                        </p:tgtEl>
                                        <p:attrNameLst>
                                          <p:attrName>style.visibility</p:attrName>
                                        </p:attrNameLst>
                                      </p:cBhvr>
                                      <p:to>
                                        <p:strVal val="visible"/>
                                      </p:to>
                                    </p:set>
                                  </p:childTnLst>
                                </p:cTn>
                              </p:par>
                            </p:childTnLst>
                          </p:cTn>
                        </p:par>
                        <p:par>
                          <p:cTn id="48" fill="hold" nodeType="afterGroup">
                            <p:stCondLst>
                              <p:cond delay="2500"/>
                            </p:stCondLst>
                            <p:childTnLst>
                              <p:par>
                                <p:cTn id="49" presetID="22" presetClass="entr" presetSubtype="8" fill="hold" nodeType="afterEffect">
                                  <p:stCondLst>
                                    <p:cond delay="0"/>
                                  </p:stCondLst>
                                  <p:childTnLst>
                                    <p:set>
                                      <p:cBhvr>
                                        <p:cTn id="50" dur="1" fill="hold">
                                          <p:stCondLst>
                                            <p:cond delay="0"/>
                                          </p:stCondLst>
                                        </p:cTn>
                                        <p:tgtEl>
                                          <p:spTgt spid="28"/>
                                        </p:tgtEl>
                                        <p:attrNameLst>
                                          <p:attrName>style.visibility</p:attrName>
                                        </p:attrNameLst>
                                      </p:cBhvr>
                                      <p:to>
                                        <p:strVal val="visible"/>
                                      </p:to>
                                    </p:set>
                                    <p:animEffect transition="in" filter="wipe(left)">
                                      <p:cBhvr>
                                        <p:cTn id="51" dur="1000"/>
                                        <p:tgtEl>
                                          <p:spTgt spid="28"/>
                                        </p:tgtEl>
                                      </p:cBhvr>
                                    </p:animEffect>
                                  </p:childTnLst>
                                </p:cTn>
                              </p:par>
                            </p:childTnLst>
                          </p:cTn>
                        </p:par>
                        <p:par>
                          <p:cTn id="52" fill="hold" nodeType="afterGroup">
                            <p:stCondLst>
                              <p:cond delay="3500"/>
                            </p:stCondLst>
                            <p:childTnLst>
                              <p:par>
                                <p:cTn id="53" presetID="1" presetClass="entr" presetSubtype="0" fill="hold" grpId="0" nodeType="afterEffect">
                                  <p:stCondLst>
                                    <p:cond delay="0"/>
                                  </p:stCondLst>
                                  <p:childTnLst>
                                    <p:set>
                                      <p:cBhvr>
                                        <p:cTn id="54" dur="1" fill="hold">
                                          <p:stCondLst>
                                            <p:cond delay="0"/>
                                          </p:stCondLst>
                                        </p:cTn>
                                        <p:tgtEl>
                                          <p:spTgt spid="60"/>
                                        </p:tgtEl>
                                        <p:attrNameLst>
                                          <p:attrName>style.visibility</p:attrName>
                                        </p:attrNameLst>
                                      </p:cBhvr>
                                      <p:to>
                                        <p:strVal val="visible"/>
                                      </p:to>
                                    </p:set>
                                  </p:childTnLst>
                                </p:cTn>
                              </p:par>
                            </p:childTnLst>
                          </p:cTn>
                        </p:par>
                        <p:par>
                          <p:cTn id="55" fill="hold" nodeType="afterGroup">
                            <p:stCondLst>
                              <p:cond delay="3500"/>
                            </p:stCondLst>
                            <p:childTnLst>
                              <p:par>
                                <p:cTn id="56" presetID="22" presetClass="entr" presetSubtype="1" fill="hold" nodeType="after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wipe(up)">
                                      <p:cBhvr>
                                        <p:cTn id="58" dur="1000"/>
                                        <p:tgtEl>
                                          <p:spTgt spid="50"/>
                                        </p:tgtEl>
                                      </p:cBhvr>
                                    </p:animEffect>
                                  </p:childTnLst>
                                </p:cTn>
                              </p:par>
                            </p:childTnLst>
                          </p:cTn>
                        </p:par>
                        <p:par>
                          <p:cTn id="59" fill="hold" nodeType="afterGroup">
                            <p:stCondLst>
                              <p:cond delay="4500"/>
                            </p:stCondLst>
                            <p:childTnLst>
                              <p:par>
                                <p:cTn id="60" presetID="1" presetClass="entr" presetSubtype="0" fill="hold" grpId="0" nodeType="afterEffect">
                                  <p:stCondLst>
                                    <p:cond delay="0"/>
                                  </p:stCondLst>
                                  <p:childTnLst>
                                    <p:set>
                                      <p:cBhvr>
                                        <p:cTn id="61" dur="1" fill="hold">
                                          <p:stCondLst>
                                            <p:cond delay="0"/>
                                          </p:stCondLst>
                                        </p:cTn>
                                        <p:tgtEl>
                                          <p:spTgt spid="53"/>
                                        </p:tgtEl>
                                        <p:attrNameLst>
                                          <p:attrName>style.visibility</p:attrName>
                                        </p:attrNameLst>
                                      </p:cBhvr>
                                      <p:to>
                                        <p:strVal val="visible"/>
                                      </p:to>
                                    </p:set>
                                  </p:childTnLst>
                                </p:cTn>
                              </p:par>
                              <p:par>
                                <p:cTn id="62" presetID="1" presetClass="entr" presetSubtype="0" fill="hold" grpId="0" nodeType="withEffect">
                                  <p:stCondLst>
                                    <p:cond delay="0"/>
                                  </p:stCondLst>
                                  <p:childTnLst>
                                    <p:set>
                                      <p:cBhvr>
                                        <p:cTn id="63" dur="1" fill="hold">
                                          <p:stCondLst>
                                            <p:cond delay="0"/>
                                          </p:stCondLst>
                                        </p:cTn>
                                        <p:tgtEl>
                                          <p:spTgt spid="54"/>
                                        </p:tgtEl>
                                        <p:attrNameLst>
                                          <p:attrName>style.visibility</p:attrName>
                                        </p:attrNameLst>
                                      </p:cBhvr>
                                      <p:to>
                                        <p:strVal val="visible"/>
                                      </p:to>
                                    </p:set>
                                  </p:childTnLst>
                                </p:cTn>
                              </p:par>
                            </p:childTnLst>
                          </p:cTn>
                        </p:par>
                        <p:par>
                          <p:cTn id="64" fill="hold" nodeType="afterGroup">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55"/>
                                        </p:tgtEl>
                                        <p:attrNameLst>
                                          <p:attrName>style.visibility</p:attrName>
                                        </p:attrNameLst>
                                      </p:cBhvr>
                                      <p:to>
                                        <p:strVal val="visible"/>
                                      </p:to>
                                    </p:set>
                                    <p:animEffect transition="in" filter="wipe(up)">
                                      <p:cBhvr>
                                        <p:cTn id="67" dur="1000"/>
                                        <p:tgtEl>
                                          <p:spTgt spid="55"/>
                                        </p:tgtEl>
                                      </p:cBhvr>
                                    </p:animEffect>
                                  </p:childTnLst>
                                </p:cTn>
                              </p:par>
                              <p:par>
                                <p:cTn id="68" presetID="22" presetClass="entr" presetSubtype="1" fill="hold" grpId="0" nodeType="withEffect">
                                  <p:stCondLst>
                                    <p:cond delay="0"/>
                                  </p:stCondLst>
                                  <p:childTnLst>
                                    <p:set>
                                      <p:cBhvr>
                                        <p:cTn id="69" dur="1" fill="hold">
                                          <p:stCondLst>
                                            <p:cond delay="0"/>
                                          </p:stCondLst>
                                        </p:cTn>
                                        <p:tgtEl>
                                          <p:spTgt spid="56"/>
                                        </p:tgtEl>
                                        <p:attrNameLst>
                                          <p:attrName>style.visibility</p:attrName>
                                        </p:attrNameLst>
                                      </p:cBhvr>
                                      <p:to>
                                        <p:strVal val="visible"/>
                                      </p:to>
                                    </p:set>
                                    <p:animEffect transition="in" filter="wipe(up)">
                                      <p:cBhvr>
                                        <p:cTn id="70" dur="1000"/>
                                        <p:tgtEl>
                                          <p:spTgt spid="56"/>
                                        </p:tgtEl>
                                      </p:cBhvr>
                                    </p:animEffect>
                                  </p:childTnLst>
                                </p:cTn>
                              </p:par>
                            </p:childTnLst>
                          </p:cTn>
                        </p:par>
                        <p:par>
                          <p:cTn id="71" fill="hold" nodeType="afterGroup">
                            <p:stCondLst>
                              <p:cond delay="5500"/>
                            </p:stCondLst>
                            <p:childTnLst>
                              <p:par>
                                <p:cTn id="72" presetID="1" presetClass="entr" presetSubtype="0" fill="hold" grpId="0" nodeType="afterEffect">
                                  <p:stCondLst>
                                    <p:cond delay="0"/>
                                  </p:stCondLst>
                                  <p:childTnLst>
                                    <p:set>
                                      <p:cBhvr>
                                        <p:cTn id="73" dur="1" fill="hold">
                                          <p:stCondLst>
                                            <p:cond delay="0"/>
                                          </p:stCondLst>
                                        </p:cTn>
                                        <p:tgtEl>
                                          <p:spTgt spid="40"/>
                                        </p:tgtEl>
                                        <p:attrNameLst>
                                          <p:attrName>style.visibility</p:attrName>
                                        </p:attrNameLst>
                                      </p:cBhvr>
                                      <p:to>
                                        <p:strVal val="visible"/>
                                      </p:to>
                                    </p:set>
                                  </p:childTnLst>
                                </p:cTn>
                              </p:par>
                            </p:childTnLst>
                          </p:cTn>
                        </p:par>
                        <p:par>
                          <p:cTn id="74" fill="hold" nodeType="afterGroup">
                            <p:stCondLst>
                              <p:cond delay="5500"/>
                            </p:stCondLst>
                            <p:childTnLst>
                              <p:par>
                                <p:cTn id="75" presetID="1" presetClass="entr" presetSubtype="0" fill="hold" grpId="0" nodeType="afterEffect">
                                  <p:stCondLst>
                                    <p:cond delay="0"/>
                                  </p:stCondLst>
                                  <p:childTnLst>
                                    <p:set>
                                      <p:cBhvr>
                                        <p:cTn id="76" dur="1" fill="hold">
                                          <p:stCondLst>
                                            <p:cond delay="0"/>
                                          </p:stCondLst>
                                        </p:cTn>
                                        <p:tgtEl>
                                          <p:spTgt spid="41"/>
                                        </p:tgtEl>
                                        <p:attrNameLst>
                                          <p:attrName>style.visibility</p:attrName>
                                        </p:attrNameLst>
                                      </p:cBhvr>
                                      <p:to>
                                        <p:strVal val="visible"/>
                                      </p:to>
                                    </p:set>
                                  </p:childTnLst>
                                </p:cTn>
                              </p:par>
                            </p:childTnLst>
                          </p:cTn>
                        </p:par>
                        <p:par>
                          <p:cTn id="77" fill="hold" nodeType="afterGroup">
                            <p:stCondLst>
                              <p:cond delay="5500"/>
                            </p:stCondLst>
                            <p:childTnLst>
                              <p:par>
                                <p:cTn id="78" presetID="1" presetClass="entr" presetSubtype="0" fill="hold" grpId="0" nodeType="afterEffect">
                                  <p:stCondLst>
                                    <p:cond delay="0"/>
                                  </p:stCondLst>
                                  <p:childTnLst>
                                    <p:set>
                                      <p:cBhvr>
                                        <p:cTn id="79" dur="1" fill="hold">
                                          <p:stCondLst>
                                            <p:cond delay="0"/>
                                          </p:stCondLst>
                                        </p:cTn>
                                        <p:tgtEl>
                                          <p:spTgt spid="35"/>
                                        </p:tgtEl>
                                        <p:attrNameLst>
                                          <p:attrName>style.visibility</p:attrName>
                                        </p:attrNameLst>
                                      </p:cBhvr>
                                      <p:to>
                                        <p:strVal val="visible"/>
                                      </p:to>
                                    </p:set>
                                  </p:childTnLst>
                                </p:cTn>
                              </p:par>
                            </p:childTnLst>
                          </p:cTn>
                        </p:par>
                        <p:par>
                          <p:cTn id="80" fill="hold" nodeType="afterGroup">
                            <p:stCondLst>
                              <p:cond delay="5500"/>
                            </p:stCondLst>
                            <p:childTnLst>
                              <p:par>
                                <p:cTn id="81" presetID="1" presetClass="entr" presetSubtype="0" fill="hold" grpId="0" nodeType="afterEffect">
                                  <p:stCondLst>
                                    <p:cond delay="0"/>
                                  </p:stCondLst>
                                  <p:childTnLst>
                                    <p:set>
                                      <p:cBhvr>
                                        <p:cTn id="82" dur="1" fill="hold">
                                          <p:stCondLst>
                                            <p:cond delay="0"/>
                                          </p:stCondLst>
                                        </p:cTn>
                                        <p:tgtEl>
                                          <p:spTgt spid="38"/>
                                        </p:tgtEl>
                                        <p:attrNameLst>
                                          <p:attrName>style.visibility</p:attrName>
                                        </p:attrNameLst>
                                      </p:cBhvr>
                                      <p:to>
                                        <p:strVal val="visible"/>
                                      </p:to>
                                    </p:set>
                                  </p:childTnLst>
                                </p:cTn>
                              </p:par>
                            </p:childTnLst>
                          </p:cTn>
                        </p:par>
                        <p:par>
                          <p:cTn id="83" fill="hold" nodeType="afterGroup">
                            <p:stCondLst>
                              <p:cond delay="5500"/>
                            </p:stCondLst>
                            <p:childTnLst>
                              <p:par>
                                <p:cTn id="84" presetID="1" presetClass="entr" presetSubtype="0" fill="hold" grpId="0" nodeType="afterEffect">
                                  <p:stCondLst>
                                    <p:cond delay="0"/>
                                  </p:stCondLst>
                                  <p:childTnLst>
                                    <p:set>
                                      <p:cBhvr>
                                        <p:cTn id="85" dur="1" fill="hold">
                                          <p:stCondLst>
                                            <p:cond delay="0"/>
                                          </p:stCondLst>
                                        </p:cTn>
                                        <p:tgtEl>
                                          <p:spTgt spid="39"/>
                                        </p:tgtEl>
                                        <p:attrNameLst>
                                          <p:attrName>style.visibility</p:attrName>
                                        </p:attrNameLst>
                                      </p:cBhvr>
                                      <p:to>
                                        <p:strVal val="visible"/>
                                      </p:to>
                                    </p:set>
                                  </p:childTnLst>
                                </p:cTn>
                              </p:par>
                            </p:childTnLst>
                          </p:cTn>
                        </p:par>
                        <p:par>
                          <p:cTn id="86" fill="hold" nodeType="afterGroup">
                            <p:stCondLst>
                              <p:cond delay="5500"/>
                            </p:stCondLst>
                            <p:childTnLst>
                              <p:par>
                                <p:cTn id="87" presetID="22" presetClass="entr" presetSubtype="8" fill="hold" nodeType="afterEffect">
                                  <p:stCondLst>
                                    <p:cond delay="0"/>
                                  </p:stCondLst>
                                  <p:childTnLst>
                                    <p:set>
                                      <p:cBhvr>
                                        <p:cTn id="88" dur="1" fill="hold">
                                          <p:stCondLst>
                                            <p:cond delay="0"/>
                                          </p:stCondLst>
                                        </p:cTn>
                                        <p:tgtEl>
                                          <p:spTgt spid="27"/>
                                        </p:tgtEl>
                                        <p:attrNameLst>
                                          <p:attrName>style.visibility</p:attrName>
                                        </p:attrNameLst>
                                      </p:cBhvr>
                                      <p:to>
                                        <p:strVal val="visible"/>
                                      </p:to>
                                    </p:set>
                                    <p:animEffect transition="in" filter="wipe(left)">
                                      <p:cBhvr>
                                        <p:cTn id="89" dur="1000"/>
                                        <p:tgtEl>
                                          <p:spTgt spid="27"/>
                                        </p:tgtEl>
                                      </p:cBhvr>
                                    </p:animEffect>
                                  </p:childTnLst>
                                </p:cTn>
                              </p:par>
                              <p:par>
                                <p:cTn id="90" presetID="1" presetClass="entr" presetSubtype="0" fill="hold" grpId="0" nodeType="withEffect">
                                  <p:stCondLst>
                                    <p:cond delay="0"/>
                                  </p:stCondLst>
                                  <p:childTnLst>
                                    <p:set>
                                      <p:cBhvr>
                                        <p:cTn id="91" dur="1" fill="hold">
                                          <p:stCondLst>
                                            <p:cond delay="0"/>
                                          </p:stCondLst>
                                        </p:cTn>
                                        <p:tgtEl>
                                          <p:spTgt spid="61"/>
                                        </p:tgtEl>
                                        <p:attrNameLst>
                                          <p:attrName>style.visibility</p:attrName>
                                        </p:attrNameLst>
                                      </p:cBhvr>
                                      <p:to>
                                        <p:strVal val="visible"/>
                                      </p:to>
                                    </p:set>
                                  </p:childTnLst>
                                </p:cTn>
                              </p:par>
                            </p:childTnLst>
                          </p:cTn>
                        </p:par>
                        <p:par>
                          <p:cTn id="92" fill="hold" nodeType="afterGroup">
                            <p:stCondLst>
                              <p:cond delay="6500"/>
                            </p:stCondLst>
                            <p:childTnLst>
                              <p:par>
                                <p:cTn id="93" presetID="22" presetClass="entr" presetSubtype="1" fill="hold" nodeType="afterEffect">
                                  <p:stCondLst>
                                    <p:cond delay="0"/>
                                  </p:stCondLst>
                                  <p:childTnLst>
                                    <p:set>
                                      <p:cBhvr>
                                        <p:cTn id="94" dur="1" fill="hold">
                                          <p:stCondLst>
                                            <p:cond delay="0"/>
                                          </p:stCondLst>
                                        </p:cTn>
                                        <p:tgtEl>
                                          <p:spTgt spid="4"/>
                                        </p:tgtEl>
                                        <p:attrNameLst>
                                          <p:attrName>style.visibility</p:attrName>
                                        </p:attrNameLst>
                                      </p:cBhvr>
                                      <p:to>
                                        <p:strVal val="visible"/>
                                      </p:to>
                                    </p:set>
                                    <p:animEffect transition="in" filter="wipe(up)">
                                      <p:cBhvr>
                                        <p:cTn id="95" dur="1000"/>
                                        <p:tgtEl>
                                          <p:spTgt spid="4"/>
                                        </p:tgtEl>
                                      </p:cBhvr>
                                    </p:animEffect>
                                  </p:childTnLst>
                                </p:cTn>
                              </p:par>
                            </p:childTnLst>
                          </p:cTn>
                        </p:par>
                        <p:par>
                          <p:cTn id="96" fill="hold" nodeType="afterGroup">
                            <p:stCondLst>
                              <p:cond delay="7500"/>
                            </p:stCondLst>
                            <p:childTnLst>
                              <p:par>
                                <p:cTn id="97" presetID="23" presetClass="entr" presetSubtype="16" fill="hold" grpId="0" nodeType="afterEffect">
                                  <p:stCondLst>
                                    <p:cond delay="0"/>
                                  </p:stCondLst>
                                  <p:childTnLst>
                                    <p:set>
                                      <p:cBhvr>
                                        <p:cTn id="98" dur="1" fill="hold">
                                          <p:stCondLst>
                                            <p:cond delay="0"/>
                                          </p:stCondLst>
                                        </p:cTn>
                                        <p:tgtEl>
                                          <p:spTgt spid="58"/>
                                        </p:tgtEl>
                                        <p:attrNameLst>
                                          <p:attrName>style.visibility</p:attrName>
                                        </p:attrNameLst>
                                      </p:cBhvr>
                                      <p:to>
                                        <p:strVal val="visible"/>
                                      </p:to>
                                    </p:set>
                                    <p:anim calcmode="lin" valueType="num">
                                      <p:cBhvr>
                                        <p:cTn id="99" dur="500" fill="hold"/>
                                        <p:tgtEl>
                                          <p:spTgt spid="58"/>
                                        </p:tgtEl>
                                        <p:attrNameLst>
                                          <p:attrName>ppt_w</p:attrName>
                                        </p:attrNameLst>
                                      </p:cBhvr>
                                      <p:tavLst>
                                        <p:tav tm="0">
                                          <p:val>
                                            <p:fltVal val="0"/>
                                          </p:val>
                                        </p:tav>
                                        <p:tav tm="100000">
                                          <p:val>
                                            <p:strVal val="#ppt_w"/>
                                          </p:val>
                                        </p:tav>
                                      </p:tavLst>
                                    </p:anim>
                                    <p:anim calcmode="lin" valueType="num">
                                      <p:cBhvr>
                                        <p:cTn id="100" dur="500" fill="hold"/>
                                        <p:tgtEl>
                                          <p:spTgt spid="58"/>
                                        </p:tgtEl>
                                        <p:attrNameLst>
                                          <p:attrName>ppt_h</p:attrName>
                                        </p:attrNameLst>
                                      </p:cBhvr>
                                      <p:tavLst>
                                        <p:tav tm="0">
                                          <p:val>
                                            <p:fltVal val="0"/>
                                          </p:val>
                                        </p:tav>
                                        <p:tav tm="100000">
                                          <p:val>
                                            <p:strVal val="#ppt_h"/>
                                          </p:val>
                                        </p:tav>
                                      </p:tavLst>
                                    </p:anim>
                                  </p:childTnLst>
                                </p:cTn>
                              </p:par>
                            </p:childTnLst>
                          </p:cTn>
                        </p:par>
                        <p:par>
                          <p:cTn id="101" fill="hold" nodeType="afterGroup">
                            <p:stCondLst>
                              <p:cond delay="8000"/>
                            </p:stCondLst>
                            <p:childTnLst>
                              <p:par>
                                <p:cTn id="102" presetID="22" presetClass="entr" presetSubtype="2" fill="hold" nodeType="afterEffect">
                                  <p:stCondLst>
                                    <p:cond delay="0"/>
                                  </p:stCondLst>
                                  <p:childTnLst>
                                    <p:set>
                                      <p:cBhvr>
                                        <p:cTn id="103" dur="1" fill="hold">
                                          <p:stCondLst>
                                            <p:cond delay="0"/>
                                          </p:stCondLst>
                                        </p:cTn>
                                        <p:tgtEl>
                                          <p:spTgt spid="26"/>
                                        </p:tgtEl>
                                        <p:attrNameLst>
                                          <p:attrName>style.visibility</p:attrName>
                                        </p:attrNameLst>
                                      </p:cBhvr>
                                      <p:to>
                                        <p:strVal val="visible"/>
                                      </p:to>
                                    </p:set>
                                    <p:animEffect transition="in" filter="wipe(right)">
                                      <p:cBhvr>
                                        <p:cTn id="104" dur="500"/>
                                        <p:tgtEl>
                                          <p:spTgt spid="26"/>
                                        </p:tgtEl>
                                      </p:cBhvr>
                                    </p:animEffect>
                                  </p:childTnLst>
                                </p:cTn>
                              </p:par>
                            </p:childTnLst>
                          </p:cTn>
                        </p:par>
                        <p:par>
                          <p:cTn id="105" fill="hold" nodeType="afterGroup">
                            <p:stCondLst>
                              <p:cond delay="8500"/>
                            </p:stCondLst>
                            <p:childTnLst>
                              <p:par>
                                <p:cTn id="106" presetID="22" presetClass="entr" presetSubtype="4" fill="hold" grpId="0" nodeType="afterEffect">
                                  <p:stCondLst>
                                    <p:cond delay="0"/>
                                  </p:stCondLst>
                                  <p:childTnLst>
                                    <p:set>
                                      <p:cBhvr>
                                        <p:cTn id="107" dur="1" fill="hold">
                                          <p:stCondLst>
                                            <p:cond delay="0"/>
                                          </p:stCondLst>
                                        </p:cTn>
                                        <p:tgtEl>
                                          <p:spTgt spid="62"/>
                                        </p:tgtEl>
                                        <p:attrNameLst>
                                          <p:attrName>style.visibility</p:attrName>
                                        </p:attrNameLst>
                                      </p:cBhvr>
                                      <p:to>
                                        <p:strVal val="visible"/>
                                      </p:to>
                                    </p:set>
                                    <p:animEffect transition="in" filter="wipe(down)">
                                      <p:cBhvr>
                                        <p:cTn id="108" dur="1000"/>
                                        <p:tgtEl>
                                          <p:spTgt spid="62"/>
                                        </p:tgtEl>
                                      </p:cBhvr>
                                    </p:animEffect>
                                  </p:childTnLst>
                                </p:cTn>
                              </p:par>
                            </p:childTnLst>
                          </p:cTn>
                        </p:par>
                        <p:par>
                          <p:cTn id="109" fill="hold" nodeType="afterGroup">
                            <p:stCondLst>
                              <p:cond delay="9500"/>
                            </p:stCondLst>
                            <p:childTnLst>
                              <p:par>
                                <p:cTn id="110" presetID="23" presetClass="entr" presetSubtype="16" fill="hold" grpId="0" nodeType="afterEffect">
                                  <p:stCondLst>
                                    <p:cond delay="0"/>
                                  </p:stCondLst>
                                  <p:childTnLst>
                                    <p:set>
                                      <p:cBhvr>
                                        <p:cTn id="111" dur="1" fill="hold">
                                          <p:stCondLst>
                                            <p:cond delay="0"/>
                                          </p:stCondLst>
                                        </p:cTn>
                                        <p:tgtEl>
                                          <p:spTgt spid="63"/>
                                        </p:tgtEl>
                                        <p:attrNameLst>
                                          <p:attrName>style.visibility</p:attrName>
                                        </p:attrNameLst>
                                      </p:cBhvr>
                                      <p:to>
                                        <p:strVal val="visible"/>
                                      </p:to>
                                    </p:set>
                                    <p:anim calcmode="lin" valueType="num">
                                      <p:cBhvr>
                                        <p:cTn id="112" dur="1000" fill="hold"/>
                                        <p:tgtEl>
                                          <p:spTgt spid="63"/>
                                        </p:tgtEl>
                                        <p:attrNameLst>
                                          <p:attrName>ppt_w</p:attrName>
                                        </p:attrNameLst>
                                      </p:cBhvr>
                                      <p:tavLst>
                                        <p:tav tm="0">
                                          <p:val>
                                            <p:fltVal val="0"/>
                                          </p:val>
                                        </p:tav>
                                        <p:tav tm="100000">
                                          <p:val>
                                            <p:strVal val="#ppt_w"/>
                                          </p:val>
                                        </p:tav>
                                      </p:tavLst>
                                    </p:anim>
                                    <p:anim calcmode="lin" valueType="num">
                                      <p:cBhvr>
                                        <p:cTn id="113" dur="1000" fill="hold"/>
                                        <p:tgtEl>
                                          <p:spTgt spid="63"/>
                                        </p:tgtEl>
                                        <p:attrNameLst>
                                          <p:attrName>ppt_h</p:attrName>
                                        </p:attrNameLst>
                                      </p:cBhvr>
                                      <p:tavLst>
                                        <p:tav tm="0">
                                          <p:val>
                                            <p:fltVal val="0"/>
                                          </p:val>
                                        </p:tav>
                                        <p:tav tm="100000">
                                          <p:val>
                                            <p:strVal val="#ppt_h"/>
                                          </p:val>
                                        </p:tav>
                                      </p:tavLst>
                                    </p:anim>
                                  </p:childTnLst>
                                </p:cTn>
                              </p:par>
                            </p:childTnLst>
                          </p:cTn>
                        </p:par>
                        <p:par>
                          <p:cTn id="114" fill="hold" nodeType="afterGroup">
                            <p:stCondLst>
                              <p:cond delay="10500"/>
                            </p:stCondLst>
                            <p:childTnLst>
                              <p:par>
                                <p:cTn id="115" presetID="22" presetClass="entr" presetSubtype="4" fill="hold" grpId="0" nodeType="afterEffect">
                                  <p:stCondLst>
                                    <p:cond delay="0"/>
                                  </p:stCondLst>
                                  <p:childTnLst>
                                    <p:set>
                                      <p:cBhvr>
                                        <p:cTn id="116" dur="1" fill="hold">
                                          <p:stCondLst>
                                            <p:cond delay="0"/>
                                          </p:stCondLst>
                                        </p:cTn>
                                        <p:tgtEl>
                                          <p:spTgt spid="64"/>
                                        </p:tgtEl>
                                        <p:attrNameLst>
                                          <p:attrName>style.visibility</p:attrName>
                                        </p:attrNameLst>
                                      </p:cBhvr>
                                      <p:to>
                                        <p:strVal val="visible"/>
                                      </p:to>
                                    </p:set>
                                    <p:animEffect transition="in" filter="wipe(down)">
                                      <p:cBhvr>
                                        <p:cTn id="117" dur="1000"/>
                                        <p:tgtEl>
                                          <p:spTgt spid="64"/>
                                        </p:tgtEl>
                                      </p:cBhvr>
                                    </p:animEffect>
                                  </p:childTnLst>
                                </p:cTn>
                              </p:par>
                            </p:childTnLst>
                          </p:cTn>
                        </p:par>
                        <p:par>
                          <p:cTn id="118" fill="hold" nodeType="afterGroup">
                            <p:stCondLst>
                              <p:cond delay="11500"/>
                            </p:stCondLst>
                            <p:childTnLst>
                              <p:par>
                                <p:cTn id="119" presetID="23" presetClass="entr" presetSubtype="16" fill="hold" grpId="0" nodeType="afterEffect">
                                  <p:stCondLst>
                                    <p:cond delay="0"/>
                                  </p:stCondLst>
                                  <p:childTnLst>
                                    <p:set>
                                      <p:cBhvr>
                                        <p:cTn id="120" dur="1" fill="hold">
                                          <p:stCondLst>
                                            <p:cond delay="0"/>
                                          </p:stCondLst>
                                        </p:cTn>
                                        <p:tgtEl>
                                          <p:spTgt spid="65"/>
                                        </p:tgtEl>
                                        <p:attrNameLst>
                                          <p:attrName>style.visibility</p:attrName>
                                        </p:attrNameLst>
                                      </p:cBhvr>
                                      <p:to>
                                        <p:strVal val="visible"/>
                                      </p:to>
                                    </p:set>
                                    <p:anim calcmode="lin" valueType="num">
                                      <p:cBhvr>
                                        <p:cTn id="121" dur="1000" fill="hold"/>
                                        <p:tgtEl>
                                          <p:spTgt spid="65"/>
                                        </p:tgtEl>
                                        <p:attrNameLst>
                                          <p:attrName>ppt_w</p:attrName>
                                        </p:attrNameLst>
                                      </p:cBhvr>
                                      <p:tavLst>
                                        <p:tav tm="0">
                                          <p:val>
                                            <p:fltVal val="0"/>
                                          </p:val>
                                        </p:tav>
                                        <p:tav tm="100000">
                                          <p:val>
                                            <p:strVal val="#ppt_w"/>
                                          </p:val>
                                        </p:tav>
                                      </p:tavLst>
                                    </p:anim>
                                    <p:anim calcmode="lin" valueType="num">
                                      <p:cBhvr>
                                        <p:cTn id="122" dur="1000" fill="hold"/>
                                        <p:tgtEl>
                                          <p:spTgt spid="65"/>
                                        </p:tgtEl>
                                        <p:attrNameLst>
                                          <p:attrName>ppt_h</p:attrName>
                                        </p:attrNameLst>
                                      </p:cBhvr>
                                      <p:tavLst>
                                        <p:tav tm="0">
                                          <p:val>
                                            <p:fltVal val="0"/>
                                          </p:val>
                                        </p:tav>
                                        <p:tav tm="100000">
                                          <p:val>
                                            <p:strVal val="#ppt_h"/>
                                          </p:val>
                                        </p:tav>
                                      </p:tavLst>
                                    </p:anim>
                                  </p:childTnLst>
                                </p:cTn>
                              </p:par>
                            </p:childTnLst>
                          </p:cTn>
                        </p:par>
                        <p:par>
                          <p:cTn id="123" fill="hold" nodeType="afterGroup">
                            <p:stCondLst>
                              <p:cond delay="12500"/>
                            </p:stCondLst>
                            <p:childTnLst>
                              <p:par>
                                <p:cTn id="124" presetID="1" presetClass="entr" presetSubtype="0" fill="hold" grpId="0" nodeType="afterEffect">
                                  <p:stCondLst>
                                    <p:cond delay="0"/>
                                  </p:stCondLst>
                                  <p:childTnLst>
                                    <p:set>
                                      <p:cBhvr>
                                        <p:cTn id="125" dur="1" fill="hold">
                                          <p:stCondLst>
                                            <p:cond delay="0"/>
                                          </p:stCondLst>
                                        </p:cTn>
                                        <p:tgtEl>
                                          <p:spTgt spid="5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0" grpId="0"/>
      <p:bldP spid="31" grpId="0"/>
      <p:bldP spid="32" grpId="0"/>
      <p:bldP spid="33" grpId="0" animBg="1"/>
      <p:bldP spid="34" grpId="0" animBg="1"/>
      <p:bldP spid="35" grpId="0" animBg="1"/>
      <p:bldP spid="35" grpId="1" animBg="1"/>
      <p:bldP spid="36" grpId="0" animBg="1"/>
      <p:bldP spid="37" grpId="0" animBg="1"/>
      <p:bldP spid="38" grpId="0" animBg="1"/>
      <p:bldP spid="39" grpId="0" animBg="1"/>
      <p:bldP spid="40" grpId="0" animBg="1"/>
      <p:bldP spid="41" grpId="0" animBg="1"/>
      <p:bldP spid="45" grpId="0"/>
      <p:bldP spid="46" grpId="0"/>
      <p:bldP spid="47" grpId="0"/>
      <p:bldP spid="48" grpId="0"/>
      <p:bldP spid="53" grpId="0"/>
      <p:bldP spid="54" grpId="0"/>
      <p:bldP spid="55" grpId="0"/>
      <p:bldP spid="56" grpId="0"/>
      <p:bldP spid="58" grpId="0"/>
      <p:bldP spid="60" grpId="0"/>
      <p:bldP spid="61" grpId="0"/>
      <p:bldP spid="62" grpId="0" animBg="1"/>
      <p:bldP spid="63" grpId="0"/>
      <p:bldP spid="64" grpId="0" animBg="1"/>
      <p:bldP spid="65" grpId="0"/>
      <p:bldP spid="5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fontAlgn="auto" hangingPunct="1">
              <a:spcAft>
                <a:spcPts val="0"/>
              </a:spcAft>
              <a:defRPr/>
            </a:pPr>
            <a:r>
              <a:rPr lang="en-US" altLang="en-US" dirty="0">
                <a:ea typeface="+mj-ea"/>
              </a:rPr>
              <a:t>Markets</a:t>
            </a:r>
          </a:p>
        </p:txBody>
      </p:sp>
      <p:sp>
        <p:nvSpPr>
          <p:cNvPr id="6147" name="Content Placeholder 2"/>
          <p:cNvSpPr>
            <a:spLocks noGrp="1"/>
          </p:cNvSpPr>
          <p:nvPr>
            <p:ph idx="1"/>
          </p:nvPr>
        </p:nvSpPr>
        <p:spPr/>
        <p:txBody>
          <a:bodyPr/>
          <a:lstStyle/>
          <a:p>
            <a:pPr eaLnBrk="1" hangingPunct="1"/>
            <a:r>
              <a:rPr lang="en-US" altLang="en-US" sz="3200" dirty="0"/>
              <a:t>Interaction between buyers and sellers</a:t>
            </a:r>
          </a:p>
          <a:p>
            <a:pPr eaLnBrk="1" hangingPunct="1"/>
            <a:r>
              <a:rPr lang="en-US" altLang="en-US" sz="3200" dirty="0"/>
              <a:t>Markets may be</a:t>
            </a:r>
          </a:p>
          <a:p>
            <a:pPr lvl="1" eaLnBrk="1" hangingPunct="1">
              <a:buClr>
                <a:schemeClr val="accent1"/>
              </a:buClr>
            </a:pPr>
            <a:r>
              <a:rPr lang="en-US" altLang="en-US" sz="3200" dirty="0"/>
              <a:t>Local</a:t>
            </a:r>
          </a:p>
          <a:p>
            <a:pPr lvl="1" eaLnBrk="1" hangingPunct="1">
              <a:buClr>
                <a:schemeClr val="accent1"/>
              </a:buClr>
            </a:pPr>
            <a:r>
              <a:rPr lang="en-US" altLang="en-US" sz="3200" dirty="0"/>
              <a:t>National</a:t>
            </a:r>
          </a:p>
          <a:p>
            <a:pPr lvl="1" eaLnBrk="1" hangingPunct="1">
              <a:buClr>
                <a:schemeClr val="accent1"/>
              </a:buClr>
            </a:pPr>
            <a:r>
              <a:rPr lang="en-US" altLang="en-US" sz="3200" dirty="0"/>
              <a:t>International</a:t>
            </a:r>
          </a:p>
          <a:p>
            <a:pPr eaLnBrk="1" hangingPunct="1"/>
            <a:r>
              <a:rPr lang="en-US" altLang="en-US" sz="3200" dirty="0"/>
              <a:t>Price is discovered in the interactions of buyers and sellers</a:t>
            </a:r>
          </a:p>
        </p:txBody>
      </p:sp>
      <p:sp>
        <p:nvSpPr>
          <p:cNvPr id="6148"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fontAlgn="auto" hangingPunct="1">
              <a:spcAft>
                <a:spcPts val="0"/>
              </a:spcAft>
              <a:defRPr/>
            </a:pPr>
            <a:r>
              <a:rPr lang="en-US" altLang="en-US" dirty="0">
                <a:ea typeface="+mj-ea"/>
              </a:rPr>
              <a:t>Rationing Function of Prices</a:t>
            </a:r>
          </a:p>
        </p:txBody>
      </p:sp>
      <p:sp>
        <p:nvSpPr>
          <p:cNvPr id="43011" name="Content Placeholder 2"/>
          <p:cNvSpPr>
            <a:spLocks noGrp="1"/>
          </p:cNvSpPr>
          <p:nvPr>
            <p:ph idx="1"/>
          </p:nvPr>
        </p:nvSpPr>
        <p:spPr/>
        <p:txBody>
          <a:bodyPr/>
          <a:lstStyle/>
          <a:p>
            <a:pPr eaLnBrk="1" hangingPunct="1"/>
            <a:r>
              <a:rPr lang="en-US" altLang="en-US" sz="3200" dirty="0"/>
              <a:t>The ability of the competitive forces of demand and supply to establish a price at which selling and buying decisions are consistent</a:t>
            </a:r>
          </a:p>
        </p:txBody>
      </p:sp>
      <p:sp>
        <p:nvSpPr>
          <p:cNvPr id="4301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26219"/>
            <a:ext cx="8229600" cy="1143000"/>
          </a:xfrm>
        </p:spPr>
        <p:txBody>
          <a:bodyPr/>
          <a:lstStyle/>
          <a:p>
            <a:pPr eaLnBrk="1" fontAlgn="auto" hangingPunct="1">
              <a:spcAft>
                <a:spcPts val="0"/>
              </a:spcAft>
              <a:defRPr/>
            </a:pPr>
            <a:r>
              <a:rPr lang="en-US" altLang="en-US" dirty="0">
                <a:ea typeface="+mj-ea"/>
              </a:rPr>
              <a:t>Changes in Demand and Equilibrium</a:t>
            </a:r>
          </a:p>
        </p:txBody>
      </p:sp>
      <p:sp>
        <p:nvSpPr>
          <p:cNvPr id="4505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
        <p:nvSpPr>
          <p:cNvPr id="5" name="Rectangle 8"/>
          <p:cNvSpPr>
            <a:spLocks noChangeArrowheads="1"/>
          </p:cNvSpPr>
          <p:nvPr/>
        </p:nvSpPr>
        <p:spPr bwMode="auto">
          <a:xfrm>
            <a:off x="5273675" y="2771775"/>
            <a:ext cx="2895600" cy="2447925"/>
          </a:xfrm>
          <a:prstGeom prst="rect">
            <a:avLst/>
          </a:prstGeom>
          <a:solidFill>
            <a:schemeClr val="bg2">
              <a:lumMod val="40000"/>
              <a:lumOff val="60000"/>
            </a:schemeClr>
          </a:solidFill>
          <a:ln w="9525">
            <a:solidFill>
              <a:schemeClr val="tx1"/>
            </a:solidFill>
            <a:miter lim="800000"/>
            <a:headEnd/>
            <a:tailEnd/>
          </a:ln>
        </p:spPr>
        <p:txBody>
          <a:bodyPr wrap="none" anchor="ctr"/>
          <a:lstStyle/>
          <a:p>
            <a:pPr eaLnBrk="1" hangingPunct="1">
              <a:defRPr/>
            </a:pPr>
            <a:endParaRPr lang="en-US" dirty="0">
              <a:ea typeface="+mn-ea"/>
              <a:cs typeface="Arial" charset="0"/>
            </a:endParaRPr>
          </a:p>
        </p:txBody>
      </p:sp>
      <p:sp>
        <p:nvSpPr>
          <p:cNvPr id="6" name="Text Box 12"/>
          <p:cNvSpPr txBox="1">
            <a:spLocks noChangeArrowheads="1"/>
          </p:cNvSpPr>
          <p:nvPr/>
        </p:nvSpPr>
        <p:spPr bwMode="auto">
          <a:xfrm>
            <a:off x="4976813" y="4967288"/>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7" name="Text Box 12"/>
          <p:cNvSpPr txBox="1">
            <a:spLocks noChangeArrowheads="1"/>
          </p:cNvSpPr>
          <p:nvPr/>
        </p:nvSpPr>
        <p:spPr bwMode="auto">
          <a:xfrm>
            <a:off x="4953000" y="2695575"/>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8" name="Text Box 52"/>
          <p:cNvSpPr txBox="1">
            <a:spLocks noChangeArrowheads="1"/>
          </p:cNvSpPr>
          <p:nvPr/>
        </p:nvSpPr>
        <p:spPr bwMode="auto">
          <a:xfrm>
            <a:off x="7102475" y="4371975"/>
            <a:ext cx="4079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4</a:t>
            </a:r>
          </a:p>
        </p:txBody>
      </p:sp>
      <p:cxnSp>
        <p:nvCxnSpPr>
          <p:cNvPr id="9" name="Straight Connector 8"/>
          <p:cNvCxnSpPr/>
          <p:nvPr/>
        </p:nvCxnSpPr>
        <p:spPr>
          <a:xfrm rot="5400000">
            <a:off x="5768975" y="4714875"/>
            <a:ext cx="990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0800000">
            <a:off x="5273675" y="4219575"/>
            <a:ext cx="990600"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Freeform 31"/>
          <p:cNvSpPr>
            <a:spLocks/>
          </p:cNvSpPr>
          <p:nvPr/>
        </p:nvSpPr>
        <p:spPr bwMode="auto">
          <a:xfrm flipH="1">
            <a:off x="5486400" y="3152775"/>
            <a:ext cx="1463675" cy="1736725"/>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Text Box 52"/>
          <p:cNvSpPr txBox="1">
            <a:spLocks noChangeArrowheads="1"/>
          </p:cNvSpPr>
          <p:nvPr/>
        </p:nvSpPr>
        <p:spPr bwMode="auto">
          <a:xfrm>
            <a:off x="7304088" y="3881438"/>
            <a:ext cx="407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3</a:t>
            </a:r>
          </a:p>
        </p:txBody>
      </p:sp>
      <p:sp>
        <p:nvSpPr>
          <p:cNvPr id="13" name="Arc 12"/>
          <p:cNvSpPr/>
          <p:nvPr/>
        </p:nvSpPr>
        <p:spPr>
          <a:xfrm flipH="1" flipV="1">
            <a:off x="5654675" y="1857375"/>
            <a:ext cx="3657600" cy="2011363"/>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sp>
        <p:nvSpPr>
          <p:cNvPr id="14" name="Arc 13"/>
          <p:cNvSpPr/>
          <p:nvPr/>
        </p:nvSpPr>
        <p:spPr>
          <a:xfrm flipH="1" flipV="1">
            <a:off x="5410200" y="2085975"/>
            <a:ext cx="3749675" cy="2286000"/>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sp>
        <p:nvSpPr>
          <p:cNvPr id="15" name="Text Box 12"/>
          <p:cNvSpPr txBox="1">
            <a:spLocks noChangeArrowheads="1"/>
          </p:cNvSpPr>
          <p:nvPr/>
        </p:nvSpPr>
        <p:spPr bwMode="auto">
          <a:xfrm>
            <a:off x="1082675" y="49672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16" name="Rectangle 8"/>
          <p:cNvSpPr>
            <a:spLocks noChangeArrowheads="1"/>
          </p:cNvSpPr>
          <p:nvPr/>
        </p:nvSpPr>
        <p:spPr bwMode="auto">
          <a:xfrm>
            <a:off x="1387475" y="2695575"/>
            <a:ext cx="2895600" cy="2447925"/>
          </a:xfrm>
          <a:prstGeom prst="rect">
            <a:avLst/>
          </a:prstGeom>
          <a:solidFill>
            <a:schemeClr val="bg2">
              <a:lumMod val="40000"/>
              <a:lumOff val="60000"/>
            </a:schemeClr>
          </a:solidFill>
          <a:ln w="9525">
            <a:solidFill>
              <a:schemeClr val="tx1"/>
            </a:solidFill>
            <a:miter lim="800000"/>
            <a:headEnd/>
            <a:tailEnd/>
          </a:ln>
        </p:spPr>
        <p:txBody>
          <a:bodyPr wrap="none" anchor="ctr"/>
          <a:lstStyle/>
          <a:p>
            <a:pPr eaLnBrk="1" hangingPunct="1">
              <a:defRPr/>
            </a:pPr>
            <a:endParaRPr lang="en-US" dirty="0">
              <a:ea typeface="+mn-ea"/>
              <a:cs typeface="Arial" charset="0"/>
            </a:endParaRPr>
          </a:p>
        </p:txBody>
      </p:sp>
      <p:sp>
        <p:nvSpPr>
          <p:cNvPr id="17" name="Text Box 12"/>
          <p:cNvSpPr txBox="1">
            <a:spLocks noChangeArrowheads="1"/>
          </p:cNvSpPr>
          <p:nvPr/>
        </p:nvSpPr>
        <p:spPr bwMode="auto">
          <a:xfrm>
            <a:off x="990600" y="2543175"/>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18" name="Arc 17"/>
          <p:cNvSpPr/>
          <p:nvPr/>
        </p:nvSpPr>
        <p:spPr>
          <a:xfrm flipH="1" flipV="1">
            <a:off x="1608138" y="2162175"/>
            <a:ext cx="3749675" cy="2286000"/>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sp>
        <p:nvSpPr>
          <p:cNvPr id="19" name="Text Box 52"/>
          <p:cNvSpPr txBox="1">
            <a:spLocks noChangeArrowheads="1"/>
          </p:cNvSpPr>
          <p:nvPr/>
        </p:nvSpPr>
        <p:spPr bwMode="auto">
          <a:xfrm>
            <a:off x="3513138" y="4371975"/>
            <a:ext cx="407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1</a:t>
            </a:r>
          </a:p>
        </p:txBody>
      </p:sp>
      <p:cxnSp>
        <p:nvCxnSpPr>
          <p:cNvPr id="20" name="Straight Connector 19"/>
          <p:cNvCxnSpPr/>
          <p:nvPr/>
        </p:nvCxnSpPr>
        <p:spPr>
          <a:xfrm rot="10800000">
            <a:off x="1387475" y="4219575"/>
            <a:ext cx="10668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Freeform 31"/>
          <p:cNvSpPr>
            <a:spLocks/>
          </p:cNvSpPr>
          <p:nvPr/>
        </p:nvSpPr>
        <p:spPr bwMode="auto">
          <a:xfrm flipH="1">
            <a:off x="1600200" y="3244850"/>
            <a:ext cx="1463675" cy="1736725"/>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2" name="Text Box 52"/>
          <p:cNvSpPr txBox="1">
            <a:spLocks noChangeArrowheads="1"/>
          </p:cNvSpPr>
          <p:nvPr/>
        </p:nvSpPr>
        <p:spPr bwMode="auto">
          <a:xfrm>
            <a:off x="3730625" y="3805238"/>
            <a:ext cx="4079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2</a:t>
            </a:r>
          </a:p>
        </p:txBody>
      </p:sp>
      <p:sp>
        <p:nvSpPr>
          <p:cNvPr id="23" name="Text Box 52"/>
          <p:cNvSpPr txBox="1">
            <a:spLocks noChangeArrowheads="1"/>
          </p:cNvSpPr>
          <p:nvPr/>
        </p:nvSpPr>
        <p:spPr bwMode="auto">
          <a:xfrm>
            <a:off x="2971800" y="2967038"/>
            <a:ext cx="32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p>
        </p:txBody>
      </p:sp>
      <p:sp>
        <p:nvSpPr>
          <p:cNvPr id="24" name="Arc 23"/>
          <p:cNvSpPr/>
          <p:nvPr/>
        </p:nvSpPr>
        <p:spPr>
          <a:xfrm flipH="1" flipV="1">
            <a:off x="2005013" y="1979613"/>
            <a:ext cx="3657600" cy="2011362"/>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sp>
        <p:nvSpPr>
          <p:cNvPr id="25" name="Right Arrow 24"/>
          <p:cNvSpPr>
            <a:spLocks noChangeAspect="1"/>
          </p:cNvSpPr>
          <p:nvPr/>
        </p:nvSpPr>
        <p:spPr>
          <a:xfrm>
            <a:off x="1798638" y="3457575"/>
            <a:ext cx="350837" cy="233363"/>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6" name="Right Arrow 25"/>
          <p:cNvSpPr>
            <a:spLocks noChangeAspect="1"/>
          </p:cNvSpPr>
          <p:nvPr/>
        </p:nvSpPr>
        <p:spPr>
          <a:xfrm>
            <a:off x="2827338" y="4037013"/>
            <a:ext cx="350837" cy="233362"/>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27" name="Straight Connector 26"/>
          <p:cNvCxnSpPr/>
          <p:nvPr/>
        </p:nvCxnSpPr>
        <p:spPr>
          <a:xfrm rot="5400000">
            <a:off x="2120106" y="4477544"/>
            <a:ext cx="1279525"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0800000">
            <a:off x="1387475" y="3762375"/>
            <a:ext cx="1371600"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Right Arrow 28"/>
          <p:cNvSpPr>
            <a:spLocks noChangeAspect="1"/>
          </p:cNvSpPr>
          <p:nvPr/>
        </p:nvSpPr>
        <p:spPr>
          <a:xfrm>
            <a:off x="2484438" y="5281613"/>
            <a:ext cx="350837" cy="233362"/>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0" name="Right Arrow 29"/>
          <p:cNvSpPr>
            <a:spLocks noChangeAspect="1"/>
          </p:cNvSpPr>
          <p:nvPr/>
        </p:nvSpPr>
        <p:spPr>
          <a:xfrm rot="16200000">
            <a:off x="1006475" y="3897313"/>
            <a:ext cx="350838" cy="233362"/>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1" name="TextBox 30"/>
          <p:cNvSpPr txBox="1">
            <a:spLocks noChangeArrowheads="1"/>
          </p:cNvSpPr>
          <p:nvPr/>
        </p:nvSpPr>
        <p:spPr bwMode="auto">
          <a:xfrm>
            <a:off x="1616075" y="5678488"/>
            <a:ext cx="2378075" cy="6461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b="1" dirty="0">
              <a:ea typeface="+mn-ea"/>
              <a:cs typeface="Arial" charset="0"/>
            </a:endParaRPr>
          </a:p>
          <a:p>
            <a:pPr algn="ctr" eaLnBrk="1" hangingPunct="1">
              <a:defRPr/>
            </a:pPr>
            <a:r>
              <a:rPr lang="en-US" b="1" dirty="0">
                <a:latin typeface="+mn-lt"/>
                <a:ea typeface="+mn-ea"/>
                <a:cs typeface="Arial" charset="0"/>
              </a:rPr>
              <a:t>Increase in demand</a:t>
            </a:r>
          </a:p>
        </p:txBody>
      </p:sp>
      <p:sp>
        <p:nvSpPr>
          <p:cNvPr id="32" name="TextBox 31"/>
          <p:cNvSpPr txBox="1">
            <a:spLocks noChangeArrowheads="1"/>
          </p:cNvSpPr>
          <p:nvPr/>
        </p:nvSpPr>
        <p:spPr bwMode="auto">
          <a:xfrm>
            <a:off x="1997075" y="1704975"/>
            <a:ext cx="1463675" cy="669925"/>
          </a:xfrm>
          <a:prstGeom prst="rect">
            <a:avLst/>
          </a:prstGeom>
          <a:noFill/>
          <a:ln w="28575">
            <a:solidFill>
              <a:schemeClr val="folHlink"/>
            </a:solidFill>
            <a:miter lim="800000"/>
            <a:headEnd/>
            <a:tailEnd/>
          </a:ln>
          <a:extLst>
            <a:ext uri="{909E8E84-426E-40dd-AFC4-6F175D3DCCD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D increase:</a:t>
            </a:r>
          </a:p>
          <a:p>
            <a:pPr eaLnBrk="1" hangingPunct="1">
              <a:defRPr/>
            </a:pPr>
            <a:r>
              <a:rPr lang="en-US" b="1" dirty="0">
                <a:latin typeface="+mn-lt"/>
                <a:ea typeface="+mn-ea"/>
                <a:cs typeface="Arial" charset="0"/>
              </a:rPr>
              <a:t>P</a:t>
            </a:r>
            <a:r>
              <a:rPr lang="en-US" b="1" dirty="0">
                <a:latin typeface="+mn-lt"/>
                <a:ea typeface="+mn-ea"/>
                <a:cs typeface="Arial" charset="0"/>
                <a:sym typeface="Symbol" pitchFamily="18" charset="2"/>
              </a:rPr>
              <a:t>, Q</a:t>
            </a:r>
            <a:endParaRPr lang="en-US" b="1" dirty="0">
              <a:latin typeface="+mn-lt"/>
              <a:ea typeface="+mn-ea"/>
              <a:cs typeface="Arial" charset="0"/>
            </a:endParaRPr>
          </a:p>
        </p:txBody>
      </p:sp>
      <p:cxnSp>
        <p:nvCxnSpPr>
          <p:cNvPr id="33" name="Straight Connector 32"/>
          <p:cNvCxnSpPr/>
          <p:nvPr/>
        </p:nvCxnSpPr>
        <p:spPr>
          <a:xfrm rot="10800000">
            <a:off x="5273675" y="3762375"/>
            <a:ext cx="13716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4" name="TextBox 33"/>
          <p:cNvSpPr txBox="1">
            <a:spLocks noChangeArrowheads="1"/>
          </p:cNvSpPr>
          <p:nvPr/>
        </p:nvSpPr>
        <p:spPr bwMode="auto">
          <a:xfrm>
            <a:off x="5807075" y="1704975"/>
            <a:ext cx="1555750" cy="669925"/>
          </a:xfrm>
          <a:prstGeom prst="rect">
            <a:avLst/>
          </a:prstGeom>
          <a:noFill/>
          <a:ln w="28575">
            <a:solidFill>
              <a:schemeClr val="folHlink"/>
            </a:solidFill>
            <a:miter lim="800000"/>
            <a:headEnd/>
            <a:tailEnd/>
          </a:ln>
          <a:extLst>
            <a:ext uri="{909E8E84-426E-40dd-AFC4-6F175D3DCCD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D decrease:</a:t>
            </a:r>
          </a:p>
          <a:p>
            <a:pPr eaLnBrk="1" hangingPunct="1">
              <a:defRPr/>
            </a:pPr>
            <a:r>
              <a:rPr lang="en-US" b="1" dirty="0">
                <a:latin typeface="+mn-lt"/>
                <a:ea typeface="+mn-ea"/>
                <a:cs typeface="Arial" charset="0"/>
              </a:rPr>
              <a:t>P</a:t>
            </a:r>
            <a:r>
              <a:rPr lang="en-US" b="1" dirty="0">
                <a:latin typeface="+mn-lt"/>
                <a:ea typeface="+mn-ea"/>
                <a:cs typeface="Arial" charset="0"/>
                <a:sym typeface="Symbol" pitchFamily="18" charset="2"/>
              </a:rPr>
              <a:t>, Q</a:t>
            </a:r>
            <a:endParaRPr lang="en-US" b="1" dirty="0">
              <a:latin typeface="+mn-lt"/>
              <a:ea typeface="+mn-ea"/>
              <a:cs typeface="Arial" charset="0"/>
            </a:endParaRPr>
          </a:p>
        </p:txBody>
      </p:sp>
      <p:sp>
        <p:nvSpPr>
          <p:cNvPr id="35" name="TextBox 34"/>
          <p:cNvSpPr txBox="1">
            <a:spLocks noChangeArrowheads="1"/>
          </p:cNvSpPr>
          <p:nvPr/>
        </p:nvSpPr>
        <p:spPr bwMode="auto">
          <a:xfrm>
            <a:off x="5470525" y="5667375"/>
            <a:ext cx="2470150" cy="646113"/>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b="1" dirty="0">
              <a:ea typeface="+mn-ea"/>
              <a:cs typeface="Arial" charset="0"/>
            </a:endParaRPr>
          </a:p>
          <a:p>
            <a:pPr algn="ctr" eaLnBrk="1" hangingPunct="1">
              <a:defRPr/>
            </a:pPr>
            <a:r>
              <a:rPr lang="en-US" b="1" dirty="0">
                <a:latin typeface="+mn-lt"/>
                <a:ea typeface="+mn-ea"/>
                <a:cs typeface="Arial" charset="0"/>
              </a:rPr>
              <a:t>Decrease in demand</a:t>
            </a:r>
          </a:p>
        </p:txBody>
      </p:sp>
      <p:sp>
        <p:nvSpPr>
          <p:cNvPr id="36" name="Right Arrow 35"/>
          <p:cNvSpPr>
            <a:spLocks noChangeAspect="1"/>
          </p:cNvSpPr>
          <p:nvPr/>
        </p:nvSpPr>
        <p:spPr>
          <a:xfrm flipH="1">
            <a:off x="6294438" y="5281613"/>
            <a:ext cx="350837" cy="233362"/>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7" name="Right Arrow 36"/>
          <p:cNvSpPr>
            <a:spLocks noChangeAspect="1"/>
          </p:cNvSpPr>
          <p:nvPr/>
        </p:nvSpPr>
        <p:spPr>
          <a:xfrm rot="16200000" flipH="1">
            <a:off x="4905375" y="3897313"/>
            <a:ext cx="350838" cy="233362"/>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8" name="Right Arrow 37"/>
          <p:cNvSpPr>
            <a:spLocks noChangeAspect="1"/>
          </p:cNvSpPr>
          <p:nvPr/>
        </p:nvSpPr>
        <p:spPr>
          <a:xfrm flipH="1">
            <a:off x="5684838" y="3457575"/>
            <a:ext cx="350837" cy="233363"/>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9" name="Text Box 52"/>
          <p:cNvSpPr txBox="1">
            <a:spLocks noChangeArrowheads="1"/>
          </p:cNvSpPr>
          <p:nvPr/>
        </p:nvSpPr>
        <p:spPr bwMode="auto">
          <a:xfrm>
            <a:off x="6645275" y="2967038"/>
            <a:ext cx="32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p>
        </p:txBody>
      </p:sp>
      <p:cxnSp>
        <p:nvCxnSpPr>
          <p:cNvPr id="40" name="Straight Connector 39"/>
          <p:cNvCxnSpPr/>
          <p:nvPr/>
        </p:nvCxnSpPr>
        <p:spPr>
          <a:xfrm rot="16200000" flipH="1">
            <a:off x="1993107" y="4672806"/>
            <a:ext cx="914400" cy="793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1" name="Oval 40"/>
          <p:cNvSpPr/>
          <p:nvPr/>
        </p:nvSpPr>
        <p:spPr>
          <a:xfrm>
            <a:off x="2378075" y="41433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2" name="Oval 41"/>
          <p:cNvSpPr/>
          <p:nvPr/>
        </p:nvSpPr>
        <p:spPr>
          <a:xfrm>
            <a:off x="2682875" y="36861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3" name="Oval 42"/>
          <p:cNvSpPr/>
          <p:nvPr/>
        </p:nvSpPr>
        <p:spPr>
          <a:xfrm>
            <a:off x="6188075" y="41433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44" name="Straight Connector 43"/>
          <p:cNvCxnSpPr/>
          <p:nvPr/>
        </p:nvCxnSpPr>
        <p:spPr>
          <a:xfrm rot="16200000" flipH="1">
            <a:off x="5929312" y="4478338"/>
            <a:ext cx="1431925"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5" name="Oval 44"/>
          <p:cNvSpPr/>
          <p:nvPr/>
        </p:nvSpPr>
        <p:spPr>
          <a:xfrm>
            <a:off x="6569075" y="36861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6" name="Right Arrow 45"/>
          <p:cNvSpPr>
            <a:spLocks noChangeAspect="1"/>
          </p:cNvSpPr>
          <p:nvPr/>
        </p:nvSpPr>
        <p:spPr>
          <a:xfrm flipH="1">
            <a:off x="6523038" y="3914775"/>
            <a:ext cx="350837" cy="233363"/>
          </a:xfrm>
          <a:prstGeom prst="rightArrow">
            <a:avLst/>
          </a:prstGeom>
          <a:solidFill>
            <a:srgbClr val="6699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p:cTn id="7" dur="500" fill="hold"/>
                                        <p:tgtEl>
                                          <p:spTgt spid="16"/>
                                        </p:tgtEl>
                                        <p:attrNameLst>
                                          <p:attrName>ppt_w</p:attrName>
                                        </p:attrNameLst>
                                      </p:cBhvr>
                                      <p:tavLst>
                                        <p:tav tm="0">
                                          <p:val>
                                            <p:fltVal val="0"/>
                                          </p:val>
                                        </p:tav>
                                        <p:tav tm="100000">
                                          <p:val>
                                            <p:strVal val="#ppt_w"/>
                                          </p:val>
                                        </p:tav>
                                      </p:tavLst>
                                    </p:anim>
                                    <p:anim calcmode="lin" valueType="num">
                                      <p:cBhvr>
                                        <p:cTn id="8" dur="500" fill="hold"/>
                                        <p:tgtEl>
                                          <p:spTgt spid="16"/>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childTnLst>
                                </p:cTn>
                              </p:par>
                            </p:childTnLst>
                          </p:cTn>
                        </p:par>
                        <p:par>
                          <p:cTn id="17" fill="hold" nodeType="afterGroup">
                            <p:stCondLst>
                              <p:cond delay="500"/>
                            </p:stCondLst>
                            <p:childTnLst>
                              <p:par>
                                <p:cTn id="18" presetID="22" presetClass="entr" presetSubtype="4" fill="hold" nodeType="afterEffect">
                                  <p:stCondLst>
                                    <p:cond delay="0"/>
                                  </p:stCondLst>
                                  <p:childTnLst>
                                    <p:set>
                                      <p:cBhvr>
                                        <p:cTn id="19" dur="1" fill="hold">
                                          <p:stCondLst>
                                            <p:cond delay="0"/>
                                          </p:stCondLst>
                                        </p:cTn>
                                        <p:tgtEl>
                                          <p:spTgt spid="21"/>
                                        </p:tgtEl>
                                        <p:attrNameLst>
                                          <p:attrName>style.visibility</p:attrName>
                                        </p:attrNameLst>
                                      </p:cBhvr>
                                      <p:to>
                                        <p:strVal val="visible"/>
                                      </p:to>
                                    </p:set>
                                    <p:animEffect transition="in" filter="wipe(down)">
                                      <p:cBhvr>
                                        <p:cTn id="20" dur="500"/>
                                        <p:tgtEl>
                                          <p:spTgt spid="21"/>
                                        </p:tgtEl>
                                      </p:cBhvr>
                                    </p:animEffect>
                                  </p:childTnLst>
                                </p:cTn>
                              </p:par>
                            </p:childTnLst>
                          </p:cTn>
                        </p:par>
                        <p:par>
                          <p:cTn id="21" fill="hold" nodeType="afterGroup">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23"/>
                                        </p:tgtEl>
                                        <p:attrNameLst>
                                          <p:attrName>style.visibility</p:attrName>
                                        </p:attrNameLst>
                                      </p:cBhvr>
                                      <p:to>
                                        <p:strVal val="visible"/>
                                      </p:to>
                                    </p:set>
                                    <p:anim calcmode="lin" valueType="num">
                                      <p:cBhvr>
                                        <p:cTn id="24" dur="500" fill="hold"/>
                                        <p:tgtEl>
                                          <p:spTgt spid="23"/>
                                        </p:tgtEl>
                                        <p:attrNameLst>
                                          <p:attrName>ppt_w</p:attrName>
                                        </p:attrNameLst>
                                      </p:cBhvr>
                                      <p:tavLst>
                                        <p:tav tm="0">
                                          <p:val>
                                            <p:fltVal val="0"/>
                                          </p:val>
                                        </p:tav>
                                        <p:tav tm="100000">
                                          <p:val>
                                            <p:strVal val="#ppt_w"/>
                                          </p:val>
                                        </p:tav>
                                      </p:tavLst>
                                    </p:anim>
                                    <p:anim calcmode="lin" valueType="num">
                                      <p:cBhvr>
                                        <p:cTn id="25" dur="500" fill="hold"/>
                                        <p:tgtEl>
                                          <p:spTgt spid="23"/>
                                        </p:tgtEl>
                                        <p:attrNameLst>
                                          <p:attrName>ppt_h</p:attrName>
                                        </p:attrNameLst>
                                      </p:cBhvr>
                                      <p:tavLst>
                                        <p:tav tm="0">
                                          <p:val>
                                            <p:fltVal val="0"/>
                                          </p:val>
                                        </p:tav>
                                        <p:tav tm="100000">
                                          <p:val>
                                            <p:strVal val="#ppt_h"/>
                                          </p:val>
                                        </p:tav>
                                      </p:tavLst>
                                    </p:anim>
                                  </p:childTnLst>
                                </p:cTn>
                              </p:par>
                            </p:childTnLst>
                          </p:cTn>
                        </p:par>
                        <p:par>
                          <p:cTn id="26" fill="hold" nodeType="afterGroup">
                            <p:stCondLst>
                              <p:cond delay="1500"/>
                            </p:stCondLst>
                            <p:childTnLst>
                              <p:par>
                                <p:cTn id="27" presetID="22" presetClass="entr" presetSubtype="1" fill="hold"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wipe(up)">
                                      <p:cBhvr>
                                        <p:cTn id="29" dur="500"/>
                                        <p:tgtEl>
                                          <p:spTgt spid="18"/>
                                        </p:tgtEl>
                                      </p:cBhvr>
                                    </p:animEffect>
                                  </p:childTnLst>
                                </p:cTn>
                              </p:par>
                            </p:childTnLst>
                          </p:cTn>
                        </p:par>
                        <p:par>
                          <p:cTn id="30" fill="hold" nodeType="afterGroup">
                            <p:stCondLst>
                              <p:cond delay="2000"/>
                            </p:stCondLst>
                            <p:childTnLst>
                              <p:par>
                                <p:cTn id="31" presetID="23" presetClass="entr" presetSubtype="16" fill="hold" grpId="0" nodeType="afterEffect">
                                  <p:stCondLst>
                                    <p:cond delay="0"/>
                                  </p:stCondLst>
                                  <p:childTnLst>
                                    <p:set>
                                      <p:cBhvr>
                                        <p:cTn id="32" dur="1" fill="hold">
                                          <p:stCondLst>
                                            <p:cond delay="0"/>
                                          </p:stCondLst>
                                        </p:cTn>
                                        <p:tgtEl>
                                          <p:spTgt spid="19"/>
                                        </p:tgtEl>
                                        <p:attrNameLst>
                                          <p:attrName>style.visibility</p:attrName>
                                        </p:attrNameLst>
                                      </p:cBhvr>
                                      <p:to>
                                        <p:strVal val="visible"/>
                                      </p:to>
                                    </p:set>
                                    <p:anim calcmode="lin" valueType="num">
                                      <p:cBhvr>
                                        <p:cTn id="33" dur="500" fill="hold"/>
                                        <p:tgtEl>
                                          <p:spTgt spid="19"/>
                                        </p:tgtEl>
                                        <p:attrNameLst>
                                          <p:attrName>ppt_w</p:attrName>
                                        </p:attrNameLst>
                                      </p:cBhvr>
                                      <p:tavLst>
                                        <p:tav tm="0">
                                          <p:val>
                                            <p:fltVal val="0"/>
                                          </p:val>
                                        </p:tav>
                                        <p:tav tm="100000">
                                          <p:val>
                                            <p:strVal val="#ppt_w"/>
                                          </p:val>
                                        </p:tav>
                                      </p:tavLst>
                                    </p:anim>
                                    <p:anim calcmode="lin" valueType="num">
                                      <p:cBhvr>
                                        <p:cTn id="34" dur="500" fill="hold"/>
                                        <p:tgtEl>
                                          <p:spTgt spid="19"/>
                                        </p:tgtEl>
                                        <p:attrNameLst>
                                          <p:attrName>ppt_h</p:attrName>
                                        </p:attrNameLst>
                                      </p:cBhvr>
                                      <p:tavLst>
                                        <p:tav tm="0">
                                          <p:val>
                                            <p:fltVal val="0"/>
                                          </p:val>
                                        </p:tav>
                                        <p:tav tm="100000">
                                          <p:val>
                                            <p:strVal val="#ppt_h"/>
                                          </p:val>
                                        </p:tav>
                                      </p:tavLst>
                                    </p:anim>
                                  </p:childTnLst>
                                </p:cTn>
                              </p:par>
                            </p:childTnLst>
                          </p:cTn>
                        </p:par>
                        <p:par>
                          <p:cTn id="35" fill="hold" nodeType="afterGroup">
                            <p:stCondLst>
                              <p:cond delay="2500"/>
                            </p:stCondLst>
                            <p:childTnLst>
                              <p:par>
                                <p:cTn id="36" presetID="22" presetClass="entr" presetSubtype="4" fill="hold" grpId="0" nodeType="afterEffect">
                                  <p:stCondLst>
                                    <p:cond delay="0"/>
                                  </p:stCondLst>
                                  <p:childTnLst>
                                    <p:set>
                                      <p:cBhvr>
                                        <p:cTn id="37" dur="1" fill="hold">
                                          <p:stCondLst>
                                            <p:cond delay="0"/>
                                          </p:stCondLst>
                                        </p:cTn>
                                        <p:tgtEl>
                                          <p:spTgt spid="41"/>
                                        </p:tgtEl>
                                        <p:attrNameLst>
                                          <p:attrName>style.visibility</p:attrName>
                                        </p:attrNameLst>
                                      </p:cBhvr>
                                      <p:to>
                                        <p:strVal val="visible"/>
                                      </p:to>
                                    </p:set>
                                    <p:animEffect transition="in" filter="wipe(down)">
                                      <p:cBhvr>
                                        <p:cTn id="38" dur="1000"/>
                                        <p:tgtEl>
                                          <p:spTgt spid="41"/>
                                        </p:tgtEl>
                                      </p:cBhvr>
                                    </p:animEffect>
                                  </p:childTnLst>
                                </p:cTn>
                              </p:par>
                            </p:childTnLst>
                          </p:cTn>
                        </p:par>
                        <p:par>
                          <p:cTn id="39" fill="hold" nodeType="afterGroup">
                            <p:stCondLst>
                              <p:cond delay="3500"/>
                            </p:stCondLst>
                            <p:childTnLst>
                              <p:par>
                                <p:cTn id="40" presetID="22" presetClass="entr" presetSubtype="2" fill="hold" nodeType="afterEffect">
                                  <p:stCondLst>
                                    <p:cond delay="0"/>
                                  </p:stCondLst>
                                  <p:childTnLst>
                                    <p:set>
                                      <p:cBhvr>
                                        <p:cTn id="41" dur="1" fill="hold">
                                          <p:stCondLst>
                                            <p:cond delay="0"/>
                                          </p:stCondLst>
                                        </p:cTn>
                                        <p:tgtEl>
                                          <p:spTgt spid="20"/>
                                        </p:tgtEl>
                                        <p:attrNameLst>
                                          <p:attrName>style.visibility</p:attrName>
                                        </p:attrNameLst>
                                      </p:cBhvr>
                                      <p:to>
                                        <p:strVal val="visible"/>
                                      </p:to>
                                    </p:set>
                                    <p:animEffect transition="in" filter="wipe(right)">
                                      <p:cBhvr>
                                        <p:cTn id="42" dur="500"/>
                                        <p:tgtEl>
                                          <p:spTgt spid="20"/>
                                        </p:tgtEl>
                                      </p:cBhvr>
                                    </p:animEffect>
                                  </p:childTnLst>
                                </p:cTn>
                              </p:par>
                            </p:childTnLst>
                          </p:cTn>
                        </p:par>
                        <p:par>
                          <p:cTn id="43" fill="hold" nodeType="afterGroup">
                            <p:stCondLst>
                              <p:cond delay="4000"/>
                            </p:stCondLst>
                            <p:childTnLst>
                              <p:par>
                                <p:cTn id="44" presetID="22" presetClass="entr" presetSubtype="1" fill="hold" nodeType="after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up)">
                                      <p:cBhvr>
                                        <p:cTn id="46" dur="500"/>
                                        <p:tgtEl>
                                          <p:spTgt spid="40"/>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p:cTn id="51" dur="500" fill="hold"/>
                                        <p:tgtEl>
                                          <p:spTgt spid="31"/>
                                        </p:tgtEl>
                                        <p:attrNameLst>
                                          <p:attrName>ppt_w</p:attrName>
                                        </p:attrNameLst>
                                      </p:cBhvr>
                                      <p:tavLst>
                                        <p:tav tm="0">
                                          <p:val>
                                            <p:fltVal val="0"/>
                                          </p:val>
                                        </p:tav>
                                        <p:tav tm="100000">
                                          <p:val>
                                            <p:strVal val="#ppt_w"/>
                                          </p:val>
                                        </p:tav>
                                      </p:tavLst>
                                    </p:anim>
                                    <p:anim calcmode="lin" valueType="num">
                                      <p:cBhvr>
                                        <p:cTn id="52" dur="500" fill="hold"/>
                                        <p:tgtEl>
                                          <p:spTgt spid="31"/>
                                        </p:tgtEl>
                                        <p:attrNameLst>
                                          <p:attrName>ppt_h</p:attrName>
                                        </p:attrNameLst>
                                      </p:cBhvr>
                                      <p:tavLst>
                                        <p:tav tm="0">
                                          <p:val>
                                            <p:fltVal val="0"/>
                                          </p:val>
                                        </p:tav>
                                        <p:tav tm="100000">
                                          <p:val>
                                            <p:strVal val="#ppt_h"/>
                                          </p:val>
                                        </p:tav>
                                      </p:tavLst>
                                    </p:anim>
                                  </p:childTnLst>
                                </p:cTn>
                              </p:par>
                            </p:childTnLst>
                          </p:cTn>
                        </p:par>
                        <p:par>
                          <p:cTn id="53" fill="hold" nodeType="afterGroup">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6"/>
                                        </p:tgtEl>
                                        <p:attrNameLst>
                                          <p:attrName>style.visibility</p:attrName>
                                        </p:attrNameLst>
                                      </p:cBhvr>
                                      <p:to>
                                        <p:strVal val="visible"/>
                                      </p:to>
                                    </p:set>
                                    <p:animEffect transition="in" filter="wipe(left)">
                                      <p:cBhvr>
                                        <p:cTn id="56" dur="500"/>
                                        <p:tgtEl>
                                          <p:spTgt spid="26"/>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5"/>
                                        </p:tgtEl>
                                        <p:attrNameLst>
                                          <p:attrName>style.visibility</p:attrName>
                                        </p:attrNameLst>
                                      </p:cBhvr>
                                      <p:to>
                                        <p:strVal val="visible"/>
                                      </p:to>
                                    </p:set>
                                    <p:animEffect transition="in" filter="wipe(left)">
                                      <p:cBhvr>
                                        <p:cTn id="59" dur="500"/>
                                        <p:tgtEl>
                                          <p:spTgt spid="25"/>
                                        </p:tgtEl>
                                      </p:cBhvr>
                                    </p:animEffect>
                                  </p:childTnLst>
                                </p:cTn>
                              </p:par>
                            </p:childTnLst>
                          </p:cTn>
                        </p:par>
                        <p:par>
                          <p:cTn id="60" fill="hold" nodeType="afterGroup">
                            <p:stCondLst>
                              <p:cond delay="1000"/>
                            </p:stCondLst>
                            <p:childTnLst>
                              <p:par>
                                <p:cTn id="61" presetID="22" presetClass="entr" presetSubtype="1" fill="hold" nodeType="after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wipe(up)">
                                      <p:cBhvr>
                                        <p:cTn id="63" dur="500"/>
                                        <p:tgtEl>
                                          <p:spTgt spid="24"/>
                                        </p:tgtEl>
                                      </p:cBhvr>
                                    </p:animEffect>
                                  </p:childTnLst>
                                </p:cTn>
                              </p:par>
                            </p:childTnLst>
                          </p:cTn>
                        </p:par>
                        <p:par>
                          <p:cTn id="64" fill="hold" nodeType="afterGroup">
                            <p:stCondLst>
                              <p:cond delay="1500"/>
                            </p:stCondLst>
                            <p:childTnLst>
                              <p:par>
                                <p:cTn id="65" presetID="23" presetClass="entr" presetSubtype="16" fill="hold" grpId="0" nodeType="afterEffect">
                                  <p:stCondLst>
                                    <p:cond delay="0"/>
                                  </p:stCondLst>
                                  <p:childTnLst>
                                    <p:set>
                                      <p:cBhvr>
                                        <p:cTn id="66" dur="1" fill="hold">
                                          <p:stCondLst>
                                            <p:cond delay="0"/>
                                          </p:stCondLst>
                                        </p:cTn>
                                        <p:tgtEl>
                                          <p:spTgt spid="22"/>
                                        </p:tgtEl>
                                        <p:attrNameLst>
                                          <p:attrName>style.visibility</p:attrName>
                                        </p:attrNameLst>
                                      </p:cBhvr>
                                      <p:to>
                                        <p:strVal val="visible"/>
                                      </p:to>
                                    </p:set>
                                    <p:anim calcmode="lin" valueType="num">
                                      <p:cBhvr>
                                        <p:cTn id="67" dur="500" fill="hold"/>
                                        <p:tgtEl>
                                          <p:spTgt spid="22"/>
                                        </p:tgtEl>
                                        <p:attrNameLst>
                                          <p:attrName>ppt_w</p:attrName>
                                        </p:attrNameLst>
                                      </p:cBhvr>
                                      <p:tavLst>
                                        <p:tav tm="0">
                                          <p:val>
                                            <p:fltVal val="0"/>
                                          </p:val>
                                        </p:tav>
                                        <p:tav tm="100000">
                                          <p:val>
                                            <p:strVal val="#ppt_w"/>
                                          </p:val>
                                        </p:tav>
                                      </p:tavLst>
                                    </p:anim>
                                    <p:anim calcmode="lin" valueType="num">
                                      <p:cBhvr>
                                        <p:cTn id="68" dur="500" fill="hold"/>
                                        <p:tgtEl>
                                          <p:spTgt spid="22"/>
                                        </p:tgtEl>
                                        <p:attrNameLst>
                                          <p:attrName>ppt_h</p:attrName>
                                        </p:attrNameLst>
                                      </p:cBhvr>
                                      <p:tavLst>
                                        <p:tav tm="0">
                                          <p:val>
                                            <p:fltVal val="0"/>
                                          </p:val>
                                        </p:tav>
                                        <p:tav tm="100000">
                                          <p:val>
                                            <p:strVal val="#ppt_h"/>
                                          </p:val>
                                        </p:tav>
                                      </p:tavLst>
                                    </p:anim>
                                  </p:childTnLst>
                                </p:cTn>
                              </p:par>
                            </p:childTnLst>
                          </p:cTn>
                        </p:par>
                        <p:par>
                          <p:cTn id="69" fill="hold" nodeType="afterGroup">
                            <p:stCondLst>
                              <p:cond delay="2000"/>
                            </p:stCondLst>
                            <p:childTnLst>
                              <p:par>
                                <p:cTn id="70" presetID="22" presetClass="entr" presetSubtype="4" fill="hold" grpId="0" nodeType="afterEffect">
                                  <p:stCondLst>
                                    <p:cond delay="0"/>
                                  </p:stCondLst>
                                  <p:childTnLst>
                                    <p:set>
                                      <p:cBhvr>
                                        <p:cTn id="71" dur="1" fill="hold">
                                          <p:stCondLst>
                                            <p:cond delay="0"/>
                                          </p:stCondLst>
                                        </p:cTn>
                                        <p:tgtEl>
                                          <p:spTgt spid="42"/>
                                        </p:tgtEl>
                                        <p:attrNameLst>
                                          <p:attrName>style.visibility</p:attrName>
                                        </p:attrNameLst>
                                      </p:cBhvr>
                                      <p:to>
                                        <p:strVal val="visible"/>
                                      </p:to>
                                    </p:set>
                                    <p:animEffect transition="in" filter="wipe(down)">
                                      <p:cBhvr>
                                        <p:cTn id="72" dur="1000"/>
                                        <p:tgtEl>
                                          <p:spTgt spid="42"/>
                                        </p:tgtEl>
                                      </p:cBhvr>
                                    </p:animEffect>
                                  </p:childTnLst>
                                </p:cTn>
                              </p:par>
                            </p:childTnLst>
                          </p:cTn>
                        </p:par>
                        <p:par>
                          <p:cTn id="73" fill="hold" nodeType="afterGroup">
                            <p:stCondLst>
                              <p:cond delay="3000"/>
                            </p:stCondLst>
                            <p:childTnLst>
                              <p:par>
                                <p:cTn id="74" presetID="22" presetClass="entr" presetSubtype="2" fill="hold" nodeType="afterEffect">
                                  <p:stCondLst>
                                    <p:cond delay="0"/>
                                  </p:stCondLst>
                                  <p:childTnLst>
                                    <p:set>
                                      <p:cBhvr>
                                        <p:cTn id="75" dur="1" fill="hold">
                                          <p:stCondLst>
                                            <p:cond delay="0"/>
                                          </p:stCondLst>
                                        </p:cTn>
                                        <p:tgtEl>
                                          <p:spTgt spid="28"/>
                                        </p:tgtEl>
                                        <p:attrNameLst>
                                          <p:attrName>style.visibility</p:attrName>
                                        </p:attrNameLst>
                                      </p:cBhvr>
                                      <p:to>
                                        <p:strVal val="visible"/>
                                      </p:to>
                                    </p:set>
                                    <p:animEffect transition="in" filter="wipe(right)">
                                      <p:cBhvr>
                                        <p:cTn id="76" dur="500"/>
                                        <p:tgtEl>
                                          <p:spTgt spid="28"/>
                                        </p:tgtEl>
                                      </p:cBhvr>
                                    </p:animEffect>
                                  </p:childTnLst>
                                </p:cTn>
                              </p:par>
                            </p:childTnLst>
                          </p:cTn>
                        </p:par>
                        <p:par>
                          <p:cTn id="77" fill="hold" nodeType="afterGroup">
                            <p:stCondLst>
                              <p:cond delay="3500"/>
                            </p:stCondLst>
                            <p:childTnLst>
                              <p:par>
                                <p:cTn id="78" presetID="22" presetClass="entr" presetSubtype="1" fill="hold" nodeType="afterEffect">
                                  <p:stCondLst>
                                    <p:cond delay="0"/>
                                  </p:stCondLst>
                                  <p:childTnLst>
                                    <p:set>
                                      <p:cBhvr>
                                        <p:cTn id="79" dur="1" fill="hold">
                                          <p:stCondLst>
                                            <p:cond delay="0"/>
                                          </p:stCondLst>
                                        </p:cTn>
                                        <p:tgtEl>
                                          <p:spTgt spid="27"/>
                                        </p:tgtEl>
                                        <p:attrNameLst>
                                          <p:attrName>style.visibility</p:attrName>
                                        </p:attrNameLst>
                                      </p:cBhvr>
                                      <p:to>
                                        <p:strVal val="visible"/>
                                      </p:to>
                                    </p:set>
                                    <p:animEffect transition="in" filter="wipe(up)">
                                      <p:cBhvr>
                                        <p:cTn id="80" dur="500"/>
                                        <p:tgtEl>
                                          <p:spTgt spid="27"/>
                                        </p:tgtEl>
                                      </p:cBhvr>
                                    </p:animEffect>
                                  </p:childTnLst>
                                </p:cTn>
                              </p:par>
                            </p:childTnLst>
                          </p:cTn>
                        </p:par>
                        <p:par>
                          <p:cTn id="81" fill="hold" nodeType="afterGroup">
                            <p:stCondLst>
                              <p:cond delay="4000"/>
                            </p:stCondLst>
                            <p:childTnLst>
                              <p:par>
                                <p:cTn id="82" presetID="22" presetClass="entr" presetSubtype="8" fill="hold" grpId="0" nodeType="afterEffect">
                                  <p:stCondLst>
                                    <p:cond delay="0"/>
                                  </p:stCondLst>
                                  <p:childTnLst>
                                    <p:set>
                                      <p:cBhvr>
                                        <p:cTn id="83" dur="1" fill="hold">
                                          <p:stCondLst>
                                            <p:cond delay="0"/>
                                          </p:stCondLst>
                                        </p:cTn>
                                        <p:tgtEl>
                                          <p:spTgt spid="29"/>
                                        </p:tgtEl>
                                        <p:attrNameLst>
                                          <p:attrName>style.visibility</p:attrName>
                                        </p:attrNameLst>
                                      </p:cBhvr>
                                      <p:to>
                                        <p:strVal val="visible"/>
                                      </p:to>
                                    </p:set>
                                    <p:animEffect transition="in" filter="wipe(left)">
                                      <p:cBhvr>
                                        <p:cTn id="84" dur="500"/>
                                        <p:tgtEl>
                                          <p:spTgt spid="29"/>
                                        </p:tgtEl>
                                      </p:cBhvr>
                                    </p:animEffect>
                                  </p:childTnLst>
                                </p:cTn>
                              </p:par>
                            </p:childTnLst>
                          </p:cTn>
                        </p:par>
                        <p:par>
                          <p:cTn id="85" fill="hold" nodeType="afterGroup">
                            <p:stCondLst>
                              <p:cond delay="4500"/>
                            </p:stCondLst>
                            <p:childTnLst>
                              <p:par>
                                <p:cTn id="86" presetID="22" presetClass="entr" presetSubtype="4" fill="hold" grpId="0" nodeType="afterEffect">
                                  <p:stCondLst>
                                    <p:cond delay="0"/>
                                  </p:stCondLst>
                                  <p:childTnLst>
                                    <p:set>
                                      <p:cBhvr>
                                        <p:cTn id="87" dur="1" fill="hold">
                                          <p:stCondLst>
                                            <p:cond delay="0"/>
                                          </p:stCondLst>
                                        </p:cTn>
                                        <p:tgtEl>
                                          <p:spTgt spid="30"/>
                                        </p:tgtEl>
                                        <p:attrNameLst>
                                          <p:attrName>style.visibility</p:attrName>
                                        </p:attrNameLst>
                                      </p:cBhvr>
                                      <p:to>
                                        <p:strVal val="visible"/>
                                      </p:to>
                                    </p:set>
                                    <p:animEffect transition="in" filter="wipe(down)">
                                      <p:cBhvr>
                                        <p:cTn id="88" dur="500"/>
                                        <p:tgtEl>
                                          <p:spTgt spid="30"/>
                                        </p:tgtEl>
                                      </p:cBhvr>
                                    </p:animEffect>
                                  </p:childTnLst>
                                </p:cTn>
                              </p:par>
                            </p:childTnLst>
                          </p:cTn>
                        </p:par>
                        <p:par>
                          <p:cTn id="89" fill="hold" nodeType="afterGroup">
                            <p:stCondLst>
                              <p:cond delay="5000"/>
                            </p:stCondLst>
                            <p:childTnLst>
                              <p:par>
                                <p:cTn id="90" presetID="23" presetClass="entr" presetSubtype="16" fill="hold" grpId="0" nodeType="afterEffect">
                                  <p:stCondLst>
                                    <p:cond delay="0"/>
                                  </p:stCondLst>
                                  <p:childTnLst>
                                    <p:set>
                                      <p:cBhvr>
                                        <p:cTn id="91" dur="1" fill="hold">
                                          <p:stCondLst>
                                            <p:cond delay="0"/>
                                          </p:stCondLst>
                                        </p:cTn>
                                        <p:tgtEl>
                                          <p:spTgt spid="32"/>
                                        </p:tgtEl>
                                        <p:attrNameLst>
                                          <p:attrName>style.visibility</p:attrName>
                                        </p:attrNameLst>
                                      </p:cBhvr>
                                      <p:to>
                                        <p:strVal val="visible"/>
                                      </p:to>
                                    </p:set>
                                    <p:anim calcmode="lin" valueType="num">
                                      <p:cBhvr>
                                        <p:cTn id="92" dur="500" fill="hold"/>
                                        <p:tgtEl>
                                          <p:spTgt spid="32"/>
                                        </p:tgtEl>
                                        <p:attrNameLst>
                                          <p:attrName>ppt_w</p:attrName>
                                        </p:attrNameLst>
                                      </p:cBhvr>
                                      <p:tavLst>
                                        <p:tav tm="0">
                                          <p:val>
                                            <p:fltVal val="0"/>
                                          </p:val>
                                        </p:tav>
                                        <p:tav tm="100000">
                                          <p:val>
                                            <p:strVal val="#ppt_w"/>
                                          </p:val>
                                        </p:tav>
                                      </p:tavLst>
                                    </p:anim>
                                    <p:anim calcmode="lin" valueType="num">
                                      <p:cBhvr>
                                        <p:cTn id="93" dur="500" fill="hold"/>
                                        <p:tgtEl>
                                          <p:spTgt spid="32"/>
                                        </p:tgtEl>
                                        <p:attrNameLst>
                                          <p:attrName>ppt_h</p:attrName>
                                        </p:attrNameLst>
                                      </p:cBhvr>
                                      <p:tavLst>
                                        <p:tav tm="0">
                                          <p:val>
                                            <p:fltVal val="0"/>
                                          </p:val>
                                        </p:tav>
                                        <p:tav tm="100000">
                                          <p:val>
                                            <p:strVal val="#ppt_h"/>
                                          </p:val>
                                        </p:tav>
                                      </p:tavLst>
                                    </p:anim>
                                  </p:childTnLst>
                                </p:cTn>
                              </p:par>
                            </p:childTnLst>
                          </p:cTn>
                        </p:par>
                      </p:childTnLst>
                    </p:cTn>
                  </p:par>
                  <p:par>
                    <p:cTn id="94" fill="hold" nodeType="clickPar">
                      <p:stCondLst>
                        <p:cond delay="indefinite"/>
                      </p:stCondLst>
                      <p:childTnLst>
                        <p:par>
                          <p:cTn id="95" fill="hold" nodeType="withGroup">
                            <p:stCondLst>
                              <p:cond delay="0"/>
                            </p:stCondLst>
                            <p:childTnLst>
                              <p:par>
                                <p:cTn id="96" presetID="23" presetClass="entr" presetSubtype="16" fill="hold" grpId="0" nodeType="clickEffect">
                                  <p:stCondLst>
                                    <p:cond delay="0"/>
                                  </p:stCondLst>
                                  <p:childTnLst>
                                    <p:set>
                                      <p:cBhvr>
                                        <p:cTn id="97" dur="1" fill="hold">
                                          <p:stCondLst>
                                            <p:cond delay="0"/>
                                          </p:stCondLst>
                                        </p:cTn>
                                        <p:tgtEl>
                                          <p:spTgt spid="5"/>
                                        </p:tgtEl>
                                        <p:attrNameLst>
                                          <p:attrName>style.visibility</p:attrName>
                                        </p:attrNameLst>
                                      </p:cBhvr>
                                      <p:to>
                                        <p:strVal val="visible"/>
                                      </p:to>
                                    </p:set>
                                    <p:anim calcmode="lin" valueType="num">
                                      <p:cBhvr>
                                        <p:cTn id="98" dur="500" fill="hold"/>
                                        <p:tgtEl>
                                          <p:spTgt spid="5"/>
                                        </p:tgtEl>
                                        <p:attrNameLst>
                                          <p:attrName>ppt_w</p:attrName>
                                        </p:attrNameLst>
                                      </p:cBhvr>
                                      <p:tavLst>
                                        <p:tav tm="0">
                                          <p:val>
                                            <p:fltVal val="0"/>
                                          </p:val>
                                        </p:tav>
                                        <p:tav tm="100000">
                                          <p:val>
                                            <p:strVal val="#ppt_w"/>
                                          </p:val>
                                        </p:tav>
                                      </p:tavLst>
                                    </p:anim>
                                    <p:anim calcmode="lin" valueType="num">
                                      <p:cBhvr>
                                        <p:cTn id="99" dur="500" fill="hold"/>
                                        <p:tgtEl>
                                          <p:spTgt spid="5"/>
                                        </p:tgtEl>
                                        <p:attrNameLst>
                                          <p:attrName>ppt_h</p:attrName>
                                        </p:attrNameLst>
                                      </p:cBhvr>
                                      <p:tavLst>
                                        <p:tav tm="0">
                                          <p:val>
                                            <p:fltVal val="0"/>
                                          </p:val>
                                        </p:tav>
                                        <p:tav tm="100000">
                                          <p:val>
                                            <p:strVal val="#ppt_h"/>
                                          </p:val>
                                        </p:tav>
                                      </p:tavLst>
                                    </p:anim>
                                  </p:childTnLst>
                                </p:cTn>
                              </p:par>
                              <p:par>
                                <p:cTn id="100" presetID="23" presetClass="entr" presetSubtype="16" fill="hold" grpId="0" nodeType="withEffect">
                                  <p:stCondLst>
                                    <p:cond delay="0"/>
                                  </p:stCondLst>
                                  <p:childTnLst>
                                    <p:set>
                                      <p:cBhvr>
                                        <p:cTn id="101" dur="1" fill="hold">
                                          <p:stCondLst>
                                            <p:cond delay="0"/>
                                          </p:stCondLst>
                                        </p:cTn>
                                        <p:tgtEl>
                                          <p:spTgt spid="7"/>
                                        </p:tgtEl>
                                        <p:attrNameLst>
                                          <p:attrName>style.visibility</p:attrName>
                                        </p:attrNameLst>
                                      </p:cBhvr>
                                      <p:to>
                                        <p:strVal val="visible"/>
                                      </p:to>
                                    </p:set>
                                    <p:anim calcmode="lin" valueType="num">
                                      <p:cBhvr>
                                        <p:cTn id="102" dur="500" fill="hold"/>
                                        <p:tgtEl>
                                          <p:spTgt spid="7"/>
                                        </p:tgtEl>
                                        <p:attrNameLst>
                                          <p:attrName>ppt_w</p:attrName>
                                        </p:attrNameLst>
                                      </p:cBhvr>
                                      <p:tavLst>
                                        <p:tav tm="0">
                                          <p:val>
                                            <p:fltVal val="0"/>
                                          </p:val>
                                        </p:tav>
                                        <p:tav tm="100000">
                                          <p:val>
                                            <p:strVal val="#ppt_w"/>
                                          </p:val>
                                        </p:tav>
                                      </p:tavLst>
                                    </p:anim>
                                    <p:anim calcmode="lin" valueType="num">
                                      <p:cBhvr>
                                        <p:cTn id="103" dur="500" fill="hold"/>
                                        <p:tgtEl>
                                          <p:spTgt spid="7"/>
                                        </p:tgtEl>
                                        <p:attrNameLst>
                                          <p:attrName>ppt_h</p:attrName>
                                        </p:attrNameLst>
                                      </p:cBhvr>
                                      <p:tavLst>
                                        <p:tav tm="0">
                                          <p:val>
                                            <p:fltVal val="0"/>
                                          </p:val>
                                        </p:tav>
                                        <p:tav tm="100000">
                                          <p:val>
                                            <p:strVal val="#ppt_h"/>
                                          </p:val>
                                        </p:tav>
                                      </p:tavLst>
                                    </p:anim>
                                  </p:childTnLst>
                                </p:cTn>
                              </p:par>
                              <p:par>
                                <p:cTn id="104" presetID="23" presetClass="entr" presetSubtype="16" fill="hold" grpId="0" nodeType="withEffect">
                                  <p:stCondLst>
                                    <p:cond delay="0"/>
                                  </p:stCondLst>
                                  <p:childTnLst>
                                    <p:set>
                                      <p:cBhvr>
                                        <p:cTn id="105" dur="1" fill="hold">
                                          <p:stCondLst>
                                            <p:cond delay="0"/>
                                          </p:stCondLst>
                                        </p:cTn>
                                        <p:tgtEl>
                                          <p:spTgt spid="6"/>
                                        </p:tgtEl>
                                        <p:attrNameLst>
                                          <p:attrName>style.visibility</p:attrName>
                                        </p:attrNameLst>
                                      </p:cBhvr>
                                      <p:to>
                                        <p:strVal val="visible"/>
                                      </p:to>
                                    </p:set>
                                    <p:anim calcmode="lin" valueType="num">
                                      <p:cBhvr>
                                        <p:cTn id="106" dur="500" fill="hold"/>
                                        <p:tgtEl>
                                          <p:spTgt spid="6"/>
                                        </p:tgtEl>
                                        <p:attrNameLst>
                                          <p:attrName>ppt_w</p:attrName>
                                        </p:attrNameLst>
                                      </p:cBhvr>
                                      <p:tavLst>
                                        <p:tav tm="0">
                                          <p:val>
                                            <p:fltVal val="0"/>
                                          </p:val>
                                        </p:tav>
                                        <p:tav tm="100000">
                                          <p:val>
                                            <p:strVal val="#ppt_w"/>
                                          </p:val>
                                        </p:tav>
                                      </p:tavLst>
                                    </p:anim>
                                    <p:anim calcmode="lin" valueType="num">
                                      <p:cBhvr>
                                        <p:cTn id="107" dur="500" fill="hold"/>
                                        <p:tgtEl>
                                          <p:spTgt spid="6"/>
                                        </p:tgtEl>
                                        <p:attrNameLst>
                                          <p:attrName>ppt_h</p:attrName>
                                        </p:attrNameLst>
                                      </p:cBhvr>
                                      <p:tavLst>
                                        <p:tav tm="0">
                                          <p:val>
                                            <p:fltVal val="0"/>
                                          </p:val>
                                        </p:tav>
                                        <p:tav tm="100000">
                                          <p:val>
                                            <p:strVal val="#ppt_h"/>
                                          </p:val>
                                        </p:tav>
                                      </p:tavLst>
                                    </p:anim>
                                  </p:childTnLst>
                                </p:cTn>
                              </p:par>
                            </p:childTnLst>
                          </p:cTn>
                        </p:par>
                        <p:par>
                          <p:cTn id="108" fill="hold" nodeType="afterGroup">
                            <p:stCondLst>
                              <p:cond delay="500"/>
                            </p:stCondLst>
                            <p:childTnLst>
                              <p:par>
                                <p:cTn id="109" presetID="22" presetClass="entr" presetSubtype="4" fill="hold" nodeType="afterEffect">
                                  <p:stCondLst>
                                    <p:cond delay="0"/>
                                  </p:stCondLst>
                                  <p:childTnLst>
                                    <p:set>
                                      <p:cBhvr>
                                        <p:cTn id="110" dur="1" fill="hold">
                                          <p:stCondLst>
                                            <p:cond delay="0"/>
                                          </p:stCondLst>
                                        </p:cTn>
                                        <p:tgtEl>
                                          <p:spTgt spid="11"/>
                                        </p:tgtEl>
                                        <p:attrNameLst>
                                          <p:attrName>style.visibility</p:attrName>
                                        </p:attrNameLst>
                                      </p:cBhvr>
                                      <p:to>
                                        <p:strVal val="visible"/>
                                      </p:to>
                                    </p:set>
                                    <p:animEffect transition="in" filter="wipe(down)">
                                      <p:cBhvr>
                                        <p:cTn id="111" dur="500"/>
                                        <p:tgtEl>
                                          <p:spTgt spid="11"/>
                                        </p:tgtEl>
                                      </p:cBhvr>
                                    </p:animEffect>
                                  </p:childTnLst>
                                </p:cTn>
                              </p:par>
                            </p:childTnLst>
                          </p:cTn>
                        </p:par>
                        <p:par>
                          <p:cTn id="112" fill="hold" nodeType="afterGroup">
                            <p:stCondLst>
                              <p:cond delay="1000"/>
                            </p:stCondLst>
                            <p:childTnLst>
                              <p:par>
                                <p:cTn id="113" presetID="23" presetClass="entr" presetSubtype="16" fill="hold" grpId="0" nodeType="afterEffect">
                                  <p:stCondLst>
                                    <p:cond delay="0"/>
                                  </p:stCondLst>
                                  <p:childTnLst>
                                    <p:set>
                                      <p:cBhvr>
                                        <p:cTn id="114" dur="1" fill="hold">
                                          <p:stCondLst>
                                            <p:cond delay="0"/>
                                          </p:stCondLst>
                                        </p:cTn>
                                        <p:tgtEl>
                                          <p:spTgt spid="39"/>
                                        </p:tgtEl>
                                        <p:attrNameLst>
                                          <p:attrName>style.visibility</p:attrName>
                                        </p:attrNameLst>
                                      </p:cBhvr>
                                      <p:to>
                                        <p:strVal val="visible"/>
                                      </p:to>
                                    </p:set>
                                    <p:anim calcmode="lin" valueType="num">
                                      <p:cBhvr>
                                        <p:cTn id="115" dur="500" fill="hold"/>
                                        <p:tgtEl>
                                          <p:spTgt spid="39"/>
                                        </p:tgtEl>
                                        <p:attrNameLst>
                                          <p:attrName>ppt_w</p:attrName>
                                        </p:attrNameLst>
                                      </p:cBhvr>
                                      <p:tavLst>
                                        <p:tav tm="0">
                                          <p:val>
                                            <p:fltVal val="0"/>
                                          </p:val>
                                        </p:tav>
                                        <p:tav tm="100000">
                                          <p:val>
                                            <p:strVal val="#ppt_w"/>
                                          </p:val>
                                        </p:tav>
                                      </p:tavLst>
                                    </p:anim>
                                    <p:anim calcmode="lin" valueType="num">
                                      <p:cBhvr>
                                        <p:cTn id="116" dur="500" fill="hold"/>
                                        <p:tgtEl>
                                          <p:spTgt spid="39"/>
                                        </p:tgtEl>
                                        <p:attrNameLst>
                                          <p:attrName>ppt_h</p:attrName>
                                        </p:attrNameLst>
                                      </p:cBhvr>
                                      <p:tavLst>
                                        <p:tav tm="0">
                                          <p:val>
                                            <p:fltVal val="0"/>
                                          </p:val>
                                        </p:tav>
                                        <p:tav tm="100000">
                                          <p:val>
                                            <p:strVal val="#ppt_h"/>
                                          </p:val>
                                        </p:tav>
                                      </p:tavLst>
                                    </p:anim>
                                  </p:childTnLst>
                                </p:cTn>
                              </p:par>
                            </p:childTnLst>
                          </p:cTn>
                        </p:par>
                        <p:par>
                          <p:cTn id="117" fill="hold" nodeType="afterGroup">
                            <p:stCondLst>
                              <p:cond delay="1500"/>
                            </p:stCondLst>
                            <p:childTnLst>
                              <p:par>
                                <p:cTn id="118" presetID="22" presetClass="entr" presetSubtype="1" fill="hold" nodeType="afterEffect">
                                  <p:stCondLst>
                                    <p:cond delay="0"/>
                                  </p:stCondLst>
                                  <p:childTnLst>
                                    <p:set>
                                      <p:cBhvr>
                                        <p:cTn id="119" dur="1" fill="hold">
                                          <p:stCondLst>
                                            <p:cond delay="0"/>
                                          </p:stCondLst>
                                        </p:cTn>
                                        <p:tgtEl>
                                          <p:spTgt spid="13"/>
                                        </p:tgtEl>
                                        <p:attrNameLst>
                                          <p:attrName>style.visibility</p:attrName>
                                        </p:attrNameLst>
                                      </p:cBhvr>
                                      <p:to>
                                        <p:strVal val="visible"/>
                                      </p:to>
                                    </p:set>
                                    <p:animEffect transition="in" filter="wipe(up)">
                                      <p:cBhvr>
                                        <p:cTn id="120" dur="500"/>
                                        <p:tgtEl>
                                          <p:spTgt spid="13"/>
                                        </p:tgtEl>
                                      </p:cBhvr>
                                    </p:animEffect>
                                  </p:childTnLst>
                                </p:cTn>
                              </p:par>
                            </p:childTnLst>
                          </p:cTn>
                        </p:par>
                        <p:par>
                          <p:cTn id="121" fill="hold" nodeType="afterGroup">
                            <p:stCondLst>
                              <p:cond delay="2000"/>
                            </p:stCondLst>
                            <p:childTnLst>
                              <p:par>
                                <p:cTn id="122" presetID="23" presetClass="entr" presetSubtype="16" fill="hold" nodeType="afterEffect">
                                  <p:stCondLst>
                                    <p:cond delay="0"/>
                                  </p:stCondLst>
                                  <p:childTnLst>
                                    <p:set>
                                      <p:cBhvr>
                                        <p:cTn id="123" dur="1" fill="hold">
                                          <p:stCondLst>
                                            <p:cond delay="0"/>
                                          </p:stCondLst>
                                        </p:cTn>
                                        <p:tgtEl>
                                          <p:spTgt spid="12">
                                            <p:txEl>
                                              <p:pRg st="0" end="0"/>
                                            </p:txEl>
                                          </p:spTgt>
                                        </p:tgtEl>
                                        <p:attrNameLst>
                                          <p:attrName>style.visibility</p:attrName>
                                        </p:attrNameLst>
                                      </p:cBhvr>
                                      <p:to>
                                        <p:strVal val="visible"/>
                                      </p:to>
                                    </p:set>
                                    <p:anim calcmode="lin" valueType="num">
                                      <p:cBhvr>
                                        <p:cTn id="124" dur="5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125" dur="500" fill="hold"/>
                                        <p:tgtEl>
                                          <p:spTgt spid="12">
                                            <p:txEl>
                                              <p:pRg st="0" end="0"/>
                                            </p:txEl>
                                          </p:spTgt>
                                        </p:tgtEl>
                                        <p:attrNameLst>
                                          <p:attrName>ppt_h</p:attrName>
                                        </p:attrNameLst>
                                      </p:cBhvr>
                                      <p:tavLst>
                                        <p:tav tm="0">
                                          <p:val>
                                            <p:fltVal val="0"/>
                                          </p:val>
                                        </p:tav>
                                        <p:tav tm="100000">
                                          <p:val>
                                            <p:strVal val="#ppt_h"/>
                                          </p:val>
                                        </p:tav>
                                      </p:tavLst>
                                    </p:anim>
                                  </p:childTnLst>
                                </p:cTn>
                              </p:par>
                            </p:childTnLst>
                          </p:cTn>
                        </p:par>
                        <p:par>
                          <p:cTn id="126" fill="hold" nodeType="afterGroup">
                            <p:stCondLst>
                              <p:cond delay="2500"/>
                            </p:stCondLst>
                            <p:childTnLst>
                              <p:par>
                                <p:cTn id="127" presetID="22" presetClass="entr" presetSubtype="4" fill="hold" grpId="0" nodeType="afterEffect">
                                  <p:stCondLst>
                                    <p:cond delay="0"/>
                                  </p:stCondLst>
                                  <p:childTnLst>
                                    <p:set>
                                      <p:cBhvr>
                                        <p:cTn id="128" dur="1" fill="hold">
                                          <p:stCondLst>
                                            <p:cond delay="0"/>
                                          </p:stCondLst>
                                        </p:cTn>
                                        <p:tgtEl>
                                          <p:spTgt spid="45"/>
                                        </p:tgtEl>
                                        <p:attrNameLst>
                                          <p:attrName>style.visibility</p:attrName>
                                        </p:attrNameLst>
                                      </p:cBhvr>
                                      <p:to>
                                        <p:strVal val="visible"/>
                                      </p:to>
                                    </p:set>
                                    <p:animEffect transition="in" filter="wipe(down)">
                                      <p:cBhvr>
                                        <p:cTn id="129" dur="1000"/>
                                        <p:tgtEl>
                                          <p:spTgt spid="45"/>
                                        </p:tgtEl>
                                      </p:cBhvr>
                                    </p:animEffect>
                                  </p:childTnLst>
                                </p:cTn>
                              </p:par>
                            </p:childTnLst>
                          </p:cTn>
                        </p:par>
                        <p:par>
                          <p:cTn id="130" fill="hold" nodeType="afterGroup">
                            <p:stCondLst>
                              <p:cond delay="3500"/>
                            </p:stCondLst>
                            <p:childTnLst>
                              <p:par>
                                <p:cTn id="131" presetID="22" presetClass="entr" presetSubtype="2" fill="hold" nodeType="afterEffect">
                                  <p:stCondLst>
                                    <p:cond delay="0"/>
                                  </p:stCondLst>
                                  <p:childTnLst>
                                    <p:set>
                                      <p:cBhvr>
                                        <p:cTn id="132" dur="1" fill="hold">
                                          <p:stCondLst>
                                            <p:cond delay="0"/>
                                          </p:stCondLst>
                                        </p:cTn>
                                        <p:tgtEl>
                                          <p:spTgt spid="33"/>
                                        </p:tgtEl>
                                        <p:attrNameLst>
                                          <p:attrName>style.visibility</p:attrName>
                                        </p:attrNameLst>
                                      </p:cBhvr>
                                      <p:to>
                                        <p:strVal val="visible"/>
                                      </p:to>
                                    </p:set>
                                    <p:animEffect transition="in" filter="wipe(right)">
                                      <p:cBhvr>
                                        <p:cTn id="133" dur="500"/>
                                        <p:tgtEl>
                                          <p:spTgt spid="33"/>
                                        </p:tgtEl>
                                      </p:cBhvr>
                                    </p:animEffect>
                                  </p:childTnLst>
                                </p:cTn>
                              </p:par>
                            </p:childTnLst>
                          </p:cTn>
                        </p:par>
                        <p:par>
                          <p:cTn id="134" fill="hold" nodeType="afterGroup">
                            <p:stCondLst>
                              <p:cond delay="4000"/>
                            </p:stCondLst>
                            <p:childTnLst>
                              <p:par>
                                <p:cTn id="135" presetID="22" presetClass="entr" presetSubtype="1" fill="hold" nodeType="afterEffect">
                                  <p:stCondLst>
                                    <p:cond delay="0"/>
                                  </p:stCondLst>
                                  <p:childTnLst>
                                    <p:set>
                                      <p:cBhvr>
                                        <p:cTn id="136" dur="1" fill="hold">
                                          <p:stCondLst>
                                            <p:cond delay="0"/>
                                          </p:stCondLst>
                                        </p:cTn>
                                        <p:tgtEl>
                                          <p:spTgt spid="44"/>
                                        </p:tgtEl>
                                        <p:attrNameLst>
                                          <p:attrName>style.visibility</p:attrName>
                                        </p:attrNameLst>
                                      </p:cBhvr>
                                      <p:to>
                                        <p:strVal val="visible"/>
                                      </p:to>
                                    </p:set>
                                    <p:animEffect transition="in" filter="wipe(up)">
                                      <p:cBhvr>
                                        <p:cTn id="137" dur="500"/>
                                        <p:tgtEl>
                                          <p:spTgt spid="44"/>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3" presetClass="entr" presetSubtype="16" fill="hold" grpId="0" nodeType="clickEffect">
                                  <p:stCondLst>
                                    <p:cond delay="0"/>
                                  </p:stCondLst>
                                  <p:childTnLst>
                                    <p:set>
                                      <p:cBhvr>
                                        <p:cTn id="141" dur="1" fill="hold">
                                          <p:stCondLst>
                                            <p:cond delay="0"/>
                                          </p:stCondLst>
                                        </p:cTn>
                                        <p:tgtEl>
                                          <p:spTgt spid="35"/>
                                        </p:tgtEl>
                                        <p:attrNameLst>
                                          <p:attrName>style.visibility</p:attrName>
                                        </p:attrNameLst>
                                      </p:cBhvr>
                                      <p:to>
                                        <p:strVal val="visible"/>
                                      </p:to>
                                    </p:set>
                                    <p:anim calcmode="lin" valueType="num">
                                      <p:cBhvr>
                                        <p:cTn id="142" dur="500" fill="hold"/>
                                        <p:tgtEl>
                                          <p:spTgt spid="35"/>
                                        </p:tgtEl>
                                        <p:attrNameLst>
                                          <p:attrName>ppt_w</p:attrName>
                                        </p:attrNameLst>
                                      </p:cBhvr>
                                      <p:tavLst>
                                        <p:tav tm="0">
                                          <p:val>
                                            <p:fltVal val="0"/>
                                          </p:val>
                                        </p:tav>
                                        <p:tav tm="100000">
                                          <p:val>
                                            <p:strVal val="#ppt_w"/>
                                          </p:val>
                                        </p:tav>
                                      </p:tavLst>
                                    </p:anim>
                                    <p:anim calcmode="lin" valueType="num">
                                      <p:cBhvr>
                                        <p:cTn id="143" dur="500" fill="hold"/>
                                        <p:tgtEl>
                                          <p:spTgt spid="35"/>
                                        </p:tgtEl>
                                        <p:attrNameLst>
                                          <p:attrName>ppt_h</p:attrName>
                                        </p:attrNameLst>
                                      </p:cBhvr>
                                      <p:tavLst>
                                        <p:tav tm="0">
                                          <p:val>
                                            <p:fltVal val="0"/>
                                          </p:val>
                                        </p:tav>
                                        <p:tav tm="100000">
                                          <p:val>
                                            <p:strVal val="#ppt_h"/>
                                          </p:val>
                                        </p:tav>
                                      </p:tavLst>
                                    </p:anim>
                                  </p:childTnLst>
                                </p:cTn>
                              </p:par>
                            </p:childTnLst>
                          </p:cTn>
                        </p:par>
                        <p:par>
                          <p:cTn id="144" fill="hold" nodeType="afterGroup">
                            <p:stCondLst>
                              <p:cond delay="500"/>
                            </p:stCondLst>
                            <p:childTnLst>
                              <p:par>
                                <p:cTn id="145" presetID="22" presetClass="entr" presetSubtype="2" fill="hold" grpId="0" nodeType="afterEffect">
                                  <p:stCondLst>
                                    <p:cond delay="0"/>
                                  </p:stCondLst>
                                  <p:childTnLst>
                                    <p:set>
                                      <p:cBhvr>
                                        <p:cTn id="146" dur="1" fill="hold">
                                          <p:stCondLst>
                                            <p:cond delay="0"/>
                                          </p:stCondLst>
                                        </p:cTn>
                                        <p:tgtEl>
                                          <p:spTgt spid="46"/>
                                        </p:tgtEl>
                                        <p:attrNameLst>
                                          <p:attrName>style.visibility</p:attrName>
                                        </p:attrNameLst>
                                      </p:cBhvr>
                                      <p:to>
                                        <p:strVal val="visible"/>
                                      </p:to>
                                    </p:set>
                                    <p:animEffect transition="in" filter="wipe(right)">
                                      <p:cBhvr>
                                        <p:cTn id="147" dur="500"/>
                                        <p:tgtEl>
                                          <p:spTgt spid="46"/>
                                        </p:tgtEl>
                                      </p:cBhvr>
                                    </p:animEffect>
                                  </p:childTnLst>
                                </p:cTn>
                              </p:par>
                              <p:par>
                                <p:cTn id="148" presetID="22" presetClass="entr" presetSubtype="2" fill="hold" grpId="0" nodeType="withEffect">
                                  <p:stCondLst>
                                    <p:cond delay="0"/>
                                  </p:stCondLst>
                                  <p:childTnLst>
                                    <p:set>
                                      <p:cBhvr>
                                        <p:cTn id="149" dur="1" fill="hold">
                                          <p:stCondLst>
                                            <p:cond delay="0"/>
                                          </p:stCondLst>
                                        </p:cTn>
                                        <p:tgtEl>
                                          <p:spTgt spid="38"/>
                                        </p:tgtEl>
                                        <p:attrNameLst>
                                          <p:attrName>style.visibility</p:attrName>
                                        </p:attrNameLst>
                                      </p:cBhvr>
                                      <p:to>
                                        <p:strVal val="visible"/>
                                      </p:to>
                                    </p:set>
                                    <p:animEffect transition="in" filter="wipe(right)">
                                      <p:cBhvr>
                                        <p:cTn id="150" dur="500"/>
                                        <p:tgtEl>
                                          <p:spTgt spid="38"/>
                                        </p:tgtEl>
                                      </p:cBhvr>
                                    </p:animEffect>
                                  </p:childTnLst>
                                </p:cTn>
                              </p:par>
                            </p:childTnLst>
                          </p:cTn>
                        </p:par>
                        <p:par>
                          <p:cTn id="151" fill="hold" nodeType="afterGroup">
                            <p:stCondLst>
                              <p:cond delay="1000"/>
                            </p:stCondLst>
                            <p:childTnLst>
                              <p:par>
                                <p:cTn id="152" presetID="22" presetClass="entr" presetSubtype="1" fill="hold" nodeType="afterEffect">
                                  <p:stCondLst>
                                    <p:cond delay="0"/>
                                  </p:stCondLst>
                                  <p:childTnLst>
                                    <p:set>
                                      <p:cBhvr>
                                        <p:cTn id="153" dur="1" fill="hold">
                                          <p:stCondLst>
                                            <p:cond delay="0"/>
                                          </p:stCondLst>
                                        </p:cTn>
                                        <p:tgtEl>
                                          <p:spTgt spid="14"/>
                                        </p:tgtEl>
                                        <p:attrNameLst>
                                          <p:attrName>style.visibility</p:attrName>
                                        </p:attrNameLst>
                                      </p:cBhvr>
                                      <p:to>
                                        <p:strVal val="visible"/>
                                      </p:to>
                                    </p:set>
                                    <p:animEffect transition="in" filter="wipe(up)">
                                      <p:cBhvr>
                                        <p:cTn id="154" dur="500"/>
                                        <p:tgtEl>
                                          <p:spTgt spid="14"/>
                                        </p:tgtEl>
                                      </p:cBhvr>
                                    </p:animEffect>
                                  </p:childTnLst>
                                </p:cTn>
                              </p:par>
                            </p:childTnLst>
                          </p:cTn>
                        </p:par>
                        <p:par>
                          <p:cTn id="155" fill="hold" nodeType="afterGroup">
                            <p:stCondLst>
                              <p:cond delay="1500"/>
                            </p:stCondLst>
                            <p:childTnLst>
                              <p:par>
                                <p:cTn id="156" presetID="23" presetClass="entr" presetSubtype="16" fill="hold" grpId="0" nodeType="afterEffect">
                                  <p:stCondLst>
                                    <p:cond delay="0"/>
                                  </p:stCondLst>
                                  <p:childTnLst>
                                    <p:set>
                                      <p:cBhvr>
                                        <p:cTn id="157" dur="1" fill="hold">
                                          <p:stCondLst>
                                            <p:cond delay="0"/>
                                          </p:stCondLst>
                                        </p:cTn>
                                        <p:tgtEl>
                                          <p:spTgt spid="8"/>
                                        </p:tgtEl>
                                        <p:attrNameLst>
                                          <p:attrName>style.visibility</p:attrName>
                                        </p:attrNameLst>
                                      </p:cBhvr>
                                      <p:to>
                                        <p:strVal val="visible"/>
                                      </p:to>
                                    </p:set>
                                    <p:anim calcmode="lin" valueType="num">
                                      <p:cBhvr>
                                        <p:cTn id="158" dur="500" fill="hold"/>
                                        <p:tgtEl>
                                          <p:spTgt spid="8"/>
                                        </p:tgtEl>
                                        <p:attrNameLst>
                                          <p:attrName>ppt_w</p:attrName>
                                        </p:attrNameLst>
                                      </p:cBhvr>
                                      <p:tavLst>
                                        <p:tav tm="0">
                                          <p:val>
                                            <p:fltVal val="0"/>
                                          </p:val>
                                        </p:tav>
                                        <p:tav tm="100000">
                                          <p:val>
                                            <p:strVal val="#ppt_w"/>
                                          </p:val>
                                        </p:tav>
                                      </p:tavLst>
                                    </p:anim>
                                    <p:anim calcmode="lin" valueType="num">
                                      <p:cBhvr>
                                        <p:cTn id="159" dur="500" fill="hold"/>
                                        <p:tgtEl>
                                          <p:spTgt spid="8"/>
                                        </p:tgtEl>
                                        <p:attrNameLst>
                                          <p:attrName>ppt_h</p:attrName>
                                        </p:attrNameLst>
                                      </p:cBhvr>
                                      <p:tavLst>
                                        <p:tav tm="0">
                                          <p:val>
                                            <p:fltVal val="0"/>
                                          </p:val>
                                        </p:tav>
                                        <p:tav tm="100000">
                                          <p:val>
                                            <p:strVal val="#ppt_h"/>
                                          </p:val>
                                        </p:tav>
                                      </p:tavLst>
                                    </p:anim>
                                  </p:childTnLst>
                                </p:cTn>
                              </p:par>
                            </p:childTnLst>
                          </p:cTn>
                        </p:par>
                        <p:par>
                          <p:cTn id="160" fill="hold" nodeType="afterGroup">
                            <p:stCondLst>
                              <p:cond delay="2000"/>
                            </p:stCondLst>
                            <p:childTnLst>
                              <p:par>
                                <p:cTn id="161" presetID="22" presetClass="entr" presetSubtype="4" fill="hold" grpId="0" nodeType="afterEffect">
                                  <p:stCondLst>
                                    <p:cond delay="0"/>
                                  </p:stCondLst>
                                  <p:childTnLst>
                                    <p:set>
                                      <p:cBhvr>
                                        <p:cTn id="162" dur="1" fill="hold">
                                          <p:stCondLst>
                                            <p:cond delay="0"/>
                                          </p:stCondLst>
                                        </p:cTn>
                                        <p:tgtEl>
                                          <p:spTgt spid="43"/>
                                        </p:tgtEl>
                                        <p:attrNameLst>
                                          <p:attrName>style.visibility</p:attrName>
                                        </p:attrNameLst>
                                      </p:cBhvr>
                                      <p:to>
                                        <p:strVal val="visible"/>
                                      </p:to>
                                    </p:set>
                                    <p:animEffect transition="in" filter="wipe(down)">
                                      <p:cBhvr>
                                        <p:cTn id="163" dur="1000"/>
                                        <p:tgtEl>
                                          <p:spTgt spid="43"/>
                                        </p:tgtEl>
                                      </p:cBhvr>
                                    </p:animEffect>
                                  </p:childTnLst>
                                </p:cTn>
                              </p:par>
                            </p:childTnLst>
                          </p:cTn>
                        </p:par>
                        <p:par>
                          <p:cTn id="164" fill="hold" nodeType="afterGroup">
                            <p:stCondLst>
                              <p:cond delay="3000"/>
                            </p:stCondLst>
                            <p:childTnLst>
                              <p:par>
                                <p:cTn id="165" presetID="22" presetClass="entr" presetSubtype="2" fill="hold" nodeType="afterEffect">
                                  <p:stCondLst>
                                    <p:cond delay="0"/>
                                  </p:stCondLst>
                                  <p:childTnLst>
                                    <p:set>
                                      <p:cBhvr>
                                        <p:cTn id="166" dur="1" fill="hold">
                                          <p:stCondLst>
                                            <p:cond delay="0"/>
                                          </p:stCondLst>
                                        </p:cTn>
                                        <p:tgtEl>
                                          <p:spTgt spid="10"/>
                                        </p:tgtEl>
                                        <p:attrNameLst>
                                          <p:attrName>style.visibility</p:attrName>
                                        </p:attrNameLst>
                                      </p:cBhvr>
                                      <p:to>
                                        <p:strVal val="visible"/>
                                      </p:to>
                                    </p:set>
                                    <p:animEffect transition="in" filter="wipe(right)">
                                      <p:cBhvr>
                                        <p:cTn id="167" dur="500"/>
                                        <p:tgtEl>
                                          <p:spTgt spid="10"/>
                                        </p:tgtEl>
                                      </p:cBhvr>
                                    </p:animEffect>
                                  </p:childTnLst>
                                </p:cTn>
                              </p:par>
                            </p:childTnLst>
                          </p:cTn>
                        </p:par>
                        <p:par>
                          <p:cTn id="168" fill="hold" nodeType="afterGroup">
                            <p:stCondLst>
                              <p:cond delay="3500"/>
                            </p:stCondLst>
                            <p:childTnLst>
                              <p:par>
                                <p:cTn id="169" presetID="22" presetClass="entr" presetSubtype="1" fill="hold" nodeType="afterEffect">
                                  <p:stCondLst>
                                    <p:cond delay="0"/>
                                  </p:stCondLst>
                                  <p:childTnLst>
                                    <p:set>
                                      <p:cBhvr>
                                        <p:cTn id="170" dur="1" fill="hold">
                                          <p:stCondLst>
                                            <p:cond delay="0"/>
                                          </p:stCondLst>
                                        </p:cTn>
                                        <p:tgtEl>
                                          <p:spTgt spid="9"/>
                                        </p:tgtEl>
                                        <p:attrNameLst>
                                          <p:attrName>style.visibility</p:attrName>
                                        </p:attrNameLst>
                                      </p:cBhvr>
                                      <p:to>
                                        <p:strVal val="visible"/>
                                      </p:to>
                                    </p:set>
                                    <p:animEffect transition="in" filter="wipe(up)">
                                      <p:cBhvr>
                                        <p:cTn id="171" dur="500"/>
                                        <p:tgtEl>
                                          <p:spTgt spid="9"/>
                                        </p:tgtEl>
                                      </p:cBhvr>
                                    </p:animEffect>
                                  </p:childTnLst>
                                </p:cTn>
                              </p:par>
                            </p:childTnLst>
                          </p:cTn>
                        </p:par>
                        <p:par>
                          <p:cTn id="172" fill="hold" nodeType="afterGroup">
                            <p:stCondLst>
                              <p:cond delay="4000"/>
                            </p:stCondLst>
                            <p:childTnLst>
                              <p:par>
                                <p:cTn id="173" presetID="22" presetClass="entr" presetSubtype="2" fill="hold" grpId="0" nodeType="afterEffect">
                                  <p:stCondLst>
                                    <p:cond delay="0"/>
                                  </p:stCondLst>
                                  <p:childTnLst>
                                    <p:set>
                                      <p:cBhvr>
                                        <p:cTn id="174" dur="1" fill="hold">
                                          <p:stCondLst>
                                            <p:cond delay="0"/>
                                          </p:stCondLst>
                                        </p:cTn>
                                        <p:tgtEl>
                                          <p:spTgt spid="36"/>
                                        </p:tgtEl>
                                        <p:attrNameLst>
                                          <p:attrName>style.visibility</p:attrName>
                                        </p:attrNameLst>
                                      </p:cBhvr>
                                      <p:to>
                                        <p:strVal val="visible"/>
                                      </p:to>
                                    </p:set>
                                    <p:animEffect transition="in" filter="wipe(right)">
                                      <p:cBhvr>
                                        <p:cTn id="175" dur="500"/>
                                        <p:tgtEl>
                                          <p:spTgt spid="36"/>
                                        </p:tgtEl>
                                      </p:cBhvr>
                                    </p:animEffect>
                                  </p:childTnLst>
                                </p:cTn>
                              </p:par>
                            </p:childTnLst>
                          </p:cTn>
                        </p:par>
                        <p:par>
                          <p:cTn id="176" fill="hold" nodeType="afterGroup">
                            <p:stCondLst>
                              <p:cond delay="4500"/>
                            </p:stCondLst>
                            <p:childTnLst>
                              <p:par>
                                <p:cTn id="177" presetID="22" presetClass="entr" presetSubtype="1" fill="hold" grpId="0" nodeType="afterEffect">
                                  <p:stCondLst>
                                    <p:cond delay="0"/>
                                  </p:stCondLst>
                                  <p:childTnLst>
                                    <p:set>
                                      <p:cBhvr>
                                        <p:cTn id="178" dur="1" fill="hold">
                                          <p:stCondLst>
                                            <p:cond delay="0"/>
                                          </p:stCondLst>
                                        </p:cTn>
                                        <p:tgtEl>
                                          <p:spTgt spid="37"/>
                                        </p:tgtEl>
                                        <p:attrNameLst>
                                          <p:attrName>style.visibility</p:attrName>
                                        </p:attrNameLst>
                                      </p:cBhvr>
                                      <p:to>
                                        <p:strVal val="visible"/>
                                      </p:to>
                                    </p:set>
                                    <p:animEffect transition="in" filter="wipe(up)">
                                      <p:cBhvr>
                                        <p:cTn id="179" dur="500"/>
                                        <p:tgtEl>
                                          <p:spTgt spid="37"/>
                                        </p:tgtEl>
                                      </p:cBhvr>
                                    </p:animEffect>
                                  </p:childTnLst>
                                </p:cTn>
                              </p:par>
                            </p:childTnLst>
                          </p:cTn>
                        </p:par>
                        <p:par>
                          <p:cTn id="180" fill="hold" nodeType="afterGroup">
                            <p:stCondLst>
                              <p:cond delay="5000"/>
                            </p:stCondLst>
                            <p:childTnLst>
                              <p:par>
                                <p:cTn id="181" presetID="23" presetClass="entr" presetSubtype="16" fill="hold" grpId="0" nodeType="afterEffect">
                                  <p:stCondLst>
                                    <p:cond delay="0"/>
                                  </p:stCondLst>
                                  <p:childTnLst>
                                    <p:set>
                                      <p:cBhvr>
                                        <p:cTn id="182" dur="1" fill="hold">
                                          <p:stCondLst>
                                            <p:cond delay="0"/>
                                          </p:stCondLst>
                                        </p:cTn>
                                        <p:tgtEl>
                                          <p:spTgt spid="34"/>
                                        </p:tgtEl>
                                        <p:attrNameLst>
                                          <p:attrName>style.visibility</p:attrName>
                                        </p:attrNameLst>
                                      </p:cBhvr>
                                      <p:to>
                                        <p:strVal val="visible"/>
                                      </p:to>
                                    </p:set>
                                    <p:anim calcmode="lin" valueType="num">
                                      <p:cBhvr>
                                        <p:cTn id="183" dur="500" fill="hold"/>
                                        <p:tgtEl>
                                          <p:spTgt spid="34"/>
                                        </p:tgtEl>
                                        <p:attrNameLst>
                                          <p:attrName>ppt_w</p:attrName>
                                        </p:attrNameLst>
                                      </p:cBhvr>
                                      <p:tavLst>
                                        <p:tav tm="0">
                                          <p:val>
                                            <p:fltVal val="0"/>
                                          </p:val>
                                        </p:tav>
                                        <p:tav tm="100000">
                                          <p:val>
                                            <p:strVal val="#ppt_w"/>
                                          </p:val>
                                        </p:tav>
                                      </p:tavLst>
                                    </p:anim>
                                    <p:anim calcmode="lin" valueType="num">
                                      <p:cBhvr>
                                        <p:cTn id="184" dur="500" fill="hold"/>
                                        <p:tgtEl>
                                          <p:spTgt spid="3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p:bldP spid="15" grpId="0"/>
      <p:bldP spid="16" grpId="0" animBg="1"/>
      <p:bldP spid="17" grpId="0"/>
      <p:bldP spid="19" grpId="0"/>
      <p:bldP spid="22" grpId="0"/>
      <p:bldP spid="23" grpId="0"/>
      <p:bldP spid="25" grpId="0" animBg="1"/>
      <p:bldP spid="26" grpId="0" animBg="1"/>
      <p:bldP spid="29" grpId="0" animBg="1"/>
      <p:bldP spid="30" grpId="0" animBg="1"/>
      <p:bldP spid="31" grpId="0"/>
      <p:bldP spid="32" grpId="0" animBg="1"/>
      <p:bldP spid="34" grpId="0" animBg="1"/>
      <p:bldP spid="35" grpId="0"/>
      <p:bldP spid="36" grpId="0" animBg="1"/>
      <p:bldP spid="37" grpId="0" animBg="1"/>
      <p:bldP spid="38" grpId="0" animBg="1"/>
      <p:bldP spid="39" grpId="0"/>
      <p:bldP spid="41" grpId="0" animBg="1"/>
      <p:bldP spid="42" grpId="0" animBg="1"/>
      <p:bldP spid="43" grpId="0" animBg="1"/>
      <p:bldP spid="45" grpId="0" animBg="1"/>
      <p:bldP spid="4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fontAlgn="auto" hangingPunct="1">
              <a:spcAft>
                <a:spcPts val="0"/>
              </a:spcAft>
              <a:defRPr/>
            </a:pPr>
            <a:r>
              <a:rPr lang="en-US" altLang="en-US" dirty="0">
                <a:ea typeface="+mj-ea"/>
              </a:rPr>
              <a:t>Changes in Supply and Equilibrium</a:t>
            </a:r>
          </a:p>
        </p:txBody>
      </p:sp>
      <p:sp>
        <p:nvSpPr>
          <p:cNvPr id="4" name="Rectangle 8"/>
          <p:cNvSpPr>
            <a:spLocks noChangeArrowheads="1"/>
          </p:cNvSpPr>
          <p:nvPr/>
        </p:nvSpPr>
        <p:spPr bwMode="auto">
          <a:xfrm>
            <a:off x="5227638" y="2924175"/>
            <a:ext cx="2468562" cy="2066925"/>
          </a:xfrm>
          <a:prstGeom prst="rect">
            <a:avLst/>
          </a:prstGeom>
          <a:solidFill>
            <a:schemeClr val="bg2">
              <a:lumMod val="40000"/>
              <a:lumOff val="60000"/>
            </a:schemeClr>
          </a:solidFill>
          <a:ln w="9525">
            <a:solidFill>
              <a:schemeClr val="tx1"/>
            </a:solidFill>
            <a:miter lim="800000"/>
            <a:headEnd/>
            <a:tailEnd/>
          </a:ln>
        </p:spPr>
        <p:txBody>
          <a:bodyPr wrap="none" anchor="ctr"/>
          <a:lstStyle/>
          <a:p>
            <a:pPr eaLnBrk="1" hangingPunct="1">
              <a:defRPr/>
            </a:pPr>
            <a:endParaRPr lang="en-US" dirty="0">
              <a:ea typeface="+mn-ea"/>
              <a:cs typeface="Arial" charset="0"/>
            </a:endParaRPr>
          </a:p>
        </p:txBody>
      </p:sp>
      <p:sp>
        <p:nvSpPr>
          <p:cNvPr id="5" name="Text Box 12"/>
          <p:cNvSpPr txBox="1">
            <a:spLocks noChangeArrowheads="1"/>
          </p:cNvSpPr>
          <p:nvPr/>
        </p:nvSpPr>
        <p:spPr bwMode="auto">
          <a:xfrm>
            <a:off x="4960938" y="4797425"/>
            <a:ext cx="296862"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6" name="Text Box 12"/>
          <p:cNvSpPr txBox="1">
            <a:spLocks noChangeArrowheads="1"/>
          </p:cNvSpPr>
          <p:nvPr/>
        </p:nvSpPr>
        <p:spPr bwMode="auto">
          <a:xfrm>
            <a:off x="4860925" y="2695575"/>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7" name="Text Box 52"/>
          <p:cNvSpPr txBox="1">
            <a:spLocks noChangeArrowheads="1"/>
          </p:cNvSpPr>
          <p:nvPr/>
        </p:nvSpPr>
        <p:spPr bwMode="auto">
          <a:xfrm>
            <a:off x="7070725" y="4338638"/>
            <a:ext cx="331788"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endParaRPr lang="en-US" altLang="en-US" sz="1600" b="1" i="1" baseline="-25000" dirty="0">
              <a:latin typeface="Arial" panose="020B0604020202020204" pitchFamily="34" charset="0"/>
            </a:endParaRPr>
          </a:p>
        </p:txBody>
      </p:sp>
      <p:cxnSp>
        <p:nvCxnSpPr>
          <p:cNvPr id="8" name="Straight Connector 7"/>
          <p:cNvCxnSpPr/>
          <p:nvPr/>
        </p:nvCxnSpPr>
        <p:spPr>
          <a:xfrm rot="10800000">
            <a:off x="5227638" y="3762375"/>
            <a:ext cx="639762"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9" name="Text Box 52"/>
          <p:cNvSpPr txBox="1">
            <a:spLocks noChangeArrowheads="1"/>
          </p:cNvSpPr>
          <p:nvPr/>
        </p:nvSpPr>
        <p:spPr bwMode="auto">
          <a:xfrm>
            <a:off x="6384925" y="2967038"/>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r>
              <a:rPr lang="en-US" altLang="en-US" sz="1600" b="1" i="1" baseline="-25000" dirty="0">
                <a:latin typeface="Arial" panose="020B0604020202020204" pitchFamily="34" charset="0"/>
              </a:rPr>
              <a:t>4</a:t>
            </a:r>
          </a:p>
        </p:txBody>
      </p:sp>
      <p:sp>
        <p:nvSpPr>
          <p:cNvPr id="10" name="Arc 9"/>
          <p:cNvSpPr>
            <a:spLocks noChangeAspect="1"/>
          </p:cNvSpPr>
          <p:nvPr/>
        </p:nvSpPr>
        <p:spPr>
          <a:xfrm rot="300000" flipH="1" flipV="1">
            <a:off x="5605463" y="2235200"/>
            <a:ext cx="3527425" cy="2151063"/>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cxnSp>
        <p:nvCxnSpPr>
          <p:cNvPr id="11" name="Straight Connector 10"/>
          <p:cNvCxnSpPr/>
          <p:nvPr/>
        </p:nvCxnSpPr>
        <p:spPr>
          <a:xfrm rot="5400000">
            <a:off x="5943600" y="4600575"/>
            <a:ext cx="762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2" name="Text Box 52"/>
          <p:cNvSpPr txBox="1">
            <a:spLocks noChangeArrowheads="1"/>
          </p:cNvSpPr>
          <p:nvPr/>
        </p:nvSpPr>
        <p:spPr bwMode="auto">
          <a:xfrm>
            <a:off x="6994525" y="2967038"/>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r>
              <a:rPr lang="en-US" altLang="en-US" sz="1600" b="1" i="1" baseline="-25000" dirty="0">
                <a:latin typeface="Arial" panose="020B0604020202020204" pitchFamily="34" charset="0"/>
              </a:rPr>
              <a:t>3</a:t>
            </a:r>
          </a:p>
        </p:txBody>
      </p:sp>
      <p:sp>
        <p:nvSpPr>
          <p:cNvPr id="13" name="Text Box 12"/>
          <p:cNvSpPr txBox="1">
            <a:spLocks noChangeArrowheads="1"/>
          </p:cNvSpPr>
          <p:nvPr/>
        </p:nvSpPr>
        <p:spPr bwMode="auto">
          <a:xfrm>
            <a:off x="1066800" y="4891088"/>
            <a:ext cx="296863"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0</a:t>
            </a:r>
          </a:p>
        </p:txBody>
      </p:sp>
      <p:sp>
        <p:nvSpPr>
          <p:cNvPr id="14" name="Rectangle 8"/>
          <p:cNvSpPr>
            <a:spLocks noChangeArrowheads="1"/>
          </p:cNvSpPr>
          <p:nvPr/>
        </p:nvSpPr>
        <p:spPr bwMode="auto">
          <a:xfrm>
            <a:off x="1371600" y="2924175"/>
            <a:ext cx="2468563" cy="2066925"/>
          </a:xfrm>
          <a:prstGeom prst="rect">
            <a:avLst/>
          </a:prstGeom>
          <a:solidFill>
            <a:schemeClr val="bg2">
              <a:lumMod val="40000"/>
              <a:lumOff val="60000"/>
            </a:schemeClr>
          </a:solidFill>
          <a:ln w="9525">
            <a:solidFill>
              <a:schemeClr val="tx1"/>
            </a:solidFill>
            <a:miter lim="800000"/>
            <a:headEnd/>
            <a:tailEnd/>
          </a:ln>
        </p:spPr>
        <p:txBody>
          <a:bodyPr wrap="none" anchor="ctr"/>
          <a:lstStyle/>
          <a:p>
            <a:pPr eaLnBrk="1" hangingPunct="1">
              <a:defRPr/>
            </a:pPr>
            <a:endParaRPr lang="en-US" dirty="0">
              <a:ea typeface="+mn-ea"/>
              <a:cs typeface="Arial" charset="0"/>
            </a:endParaRPr>
          </a:p>
        </p:txBody>
      </p:sp>
      <p:sp>
        <p:nvSpPr>
          <p:cNvPr id="15" name="Text Box 12"/>
          <p:cNvSpPr txBox="1">
            <a:spLocks noChangeArrowheads="1"/>
          </p:cNvSpPr>
          <p:nvPr/>
        </p:nvSpPr>
        <p:spPr bwMode="auto">
          <a:xfrm>
            <a:off x="990600" y="2662238"/>
            <a:ext cx="32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16" name="Arc 15"/>
          <p:cNvSpPr/>
          <p:nvPr/>
        </p:nvSpPr>
        <p:spPr>
          <a:xfrm flipH="1" flipV="1">
            <a:off x="1782763" y="2162175"/>
            <a:ext cx="3292475" cy="2193925"/>
          </a:xfrm>
          <a:prstGeom prst="arc">
            <a:avLst/>
          </a:prstGeom>
          <a:ln w="57150">
            <a:solidFill>
              <a:srgbClr val="669900"/>
            </a:solidFill>
          </a:ln>
        </p:spPr>
        <p:style>
          <a:lnRef idx="1">
            <a:schemeClr val="accent1"/>
          </a:lnRef>
          <a:fillRef idx="0">
            <a:schemeClr val="accent1"/>
          </a:fillRef>
          <a:effectRef idx="0">
            <a:schemeClr val="accent1"/>
          </a:effectRef>
          <a:fontRef idx="minor">
            <a:schemeClr val="tx1"/>
          </a:fontRef>
        </p:style>
        <p:txBody>
          <a:bodyPr anchor="ctr"/>
          <a:lstStyle/>
          <a:p>
            <a:pPr algn="ctr" eaLnBrk="1" hangingPunct="1">
              <a:defRPr/>
            </a:pPr>
            <a:endParaRPr lang="en-US" b="1" dirty="0">
              <a:solidFill>
                <a:srgbClr val="009900"/>
              </a:solidFill>
            </a:endParaRPr>
          </a:p>
        </p:txBody>
      </p:sp>
      <p:sp>
        <p:nvSpPr>
          <p:cNvPr id="17" name="Text Box 52"/>
          <p:cNvSpPr txBox="1">
            <a:spLocks noChangeArrowheads="1"/>
          </p:cNvSpPr>
          <p:nvPr/>
        </p:nvSpPr>
        <p:spPr bwMode="auto">
          <a:xfrm>
            <a:off x="3429000" y="4219575"/>
            <a:ext cx="331788"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endParaRPr lang="en-US" altLang="en-US" sz="1600" b="1" i="1" baseline="-25000" dirty="0">
              <a:latin typeface="Arial" panose="020B0604020202020204" pitchFamily="34" charset="0"/>
            </a:endParaRPr>
          </a:p>
        </p:txBody>
      </p:sp>
      <p:cxnSp>
        <p:nvCxnSpPr>
          <p:cNvPr id="18" name="Straight Connector 17"/>
          <p:cNvCxnSpPr/>
          <p:nvPr/>
        </p:nvCxnSpPr>
        <p:spPr>
          <a:xfrm rot="5400000">
            <a:off x="2477294" y="4637881"/>
            <a:ext cx="685800"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0800000">
            <a:off x="1401763" y="3914775"/>
            <a:ext cx="731837"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 Box 52"/>
          <p:cNvSpPr txBox="1">
            <a:spLocks noChangeArrowheads="1"/>
          </p:cNvSpPr>
          <p:nvPr/>
        </p:nvSpPr>
        <p:spPr bwMode="auto">
          <a:xfrm>
            <a:off x="3260725" y="3000375"/>
            <a:ext cx="3968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r>
              <a:rPr lang="en-US" altLang="en-US" sz="1600" b="1" i="1" baseline="-25000" dirty="0">
                <a:latin typeface="Arial" panose="020B0604020202020204" pitchFamily="34" charset="0"/>
              </a:rPr>
              <a:t>2</a:t>
            </a:r>
          </a:p>
        </p:txBody>
      </p:sp>
      <p:sp>
        <p:nvSpPr>
          <p:cNvPr id="21" name="Text Box 52"/>
          <p:cNvSpPr txBox="1">
            <a:spLocks noChangeArrowheads="1"/>
          </p:cNvSpPr>
          <p:nvPr/>
        </p:nvSpPr>
        <p:spPr bwMode="auto">
          <a:xfrm>
            <a:off x="2574925" y="2967038"/>
            <a:ext cx="3968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S</a:t>
            </a:r>
            <a:r>
              <a:rPr lang="en-US" altLang="en-US" sz="1600" b="1" i="1" baseline="-25000" dirty="0">
                <a:latin typeface="Arial" panose="020B0604020202020204" pitchFamily="34" charset="0"/>
              </a:rPr>
              <a:t>1</a:t>
            </a:r>
          </a:p>
        </p:txBody>
      </p:sp>
      <p:sp>
        <p:nvSpPr>
          <p:cNvPr id="22" name="Right Arrow 21"/>
          <p:cNvSpPr>
            <a:spLocks noChangeAspect="1"/>
          </p:cNvSpPr>
          <p:nvPr/>
        </p:nvSpPr>
        <p:spPr>
          <a:xfrm>
            <a:off x="1676400" y="4443413"/>
            <a:ext cx="350838" cy="233362"/>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3" name="Right Arrow 22"/>
          <p:cNvSpPr>
            <a:spLocks noChangeAspect="1"/>
          </p:cNvSpPr>
          <p:nvPr/>
        </p:nvSpPr>
        <p:spPr>
          <a:xfrm>
            <a:off x="2667000" y="3381375"/>
            <a:ext cx="350838" cy="233363"/>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24" name="Straight Connector 23"/>
          <p:cNvCxnSpPr/>
          <p:nvPr/>
        </p:nvCxnSpPr>
        <p:spPr>
          <a:xfrm rot="10800000">
            <a:off x="1371600" y="4294188"/>
            <a:ext cx="1371600" cy="158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5" name="Right Arrow 24"/>
          <p:cNvSpPr>
            <a:spLocks noChangeAspect="1"/>
          </p:cNvSpPr>
          <p:nvPr/>
        </p:nvSpPr>
        <p:spPr>
          <a:xfrm>
            <a:off x="2286000" y="5129213"/>
            <a:ext cx="350838" cy="233362"/>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6" name="Right Arrow 25"/>
          <p:cNvSpPr>
            <a:spLocks noChangeAspect="1"/>
          </p:cNvSpPr>
          <p:nvPr/>
        </p:nvSpPr>
        <p:spPr>
          <a:xfrm rot="5400000" flipV="1">
            <a:off x="990600" y="3973513"/>
            <a:ext cx="350838" cy="233362"/>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27" name="TextBox 26"/>
          <p:cNvSpPr txBox="1">
            <a:spLocks noChangeArrowheads="1"/>
          </p:cNvSpPr>
          <p:nvPr/>
        </p:nvSpPr>
        <p:spPr bwMode="auto">
          <a:xfrm>
            <a:off x="1355725" y="5602288"/>
            <a:ext cx="2378075" cy="6461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b="1" dirty="0">
              <a:ea typeface="+mn-ea"/>
              <a:cs typeface="Arial" charset="0"/>
            </a:endParaRPr>
          </a:p>
          <a:p>
            <a:pPr algn="ctr" eaLnBrk="1" hangingPunct="1">
              <a:defRPr/>
            </a:pPr>
            <a:r>
              <a:rPr lang="en-US" b="1" dirty="0">
                <a:latin typeface="+mn-lt"/>
                <a:ea typeface="+mn-ea"/>
                <a:cs typeface="Arial" charset="0"/>
              </a:rPr>
              <a:t>Increase in supply</a:t>
            </a:r>
          </a:p>
        </p:txBody>
      </p:sp>
      <p:sp>
        <p:nvSpPr>
          <p:cNvPr id="28" name="TextBox 27"/>
          <p:cNvSpPr txBox="1">
            <a:spLocks noChangeArrowheads="1"/>
          </p:cNvSpPr>
          <p:nvPr/>
        </p:nvSpPr>
        <p:spPr bwMode="auto">
          <a:xfrm>
            <a:off x="1981200" y="1781175"/>
            <a:ext cx="1463675" cy="669925"/>
          </a:xfrm>
          <a:prstGeom prst="rect">
            <a:avLst/>
          </a:prstGeom>
          <a:noFill/>
          <a:ln w="28575">
            <a:solidFill>
              <a:srgbClr val="990033"/>
            </a:solidFill>
            <a:miter lim="800000"/>
            <a:headEnd/>
            <a:tailEnd/>
          </a:ln>
          <a:extLst>
            <a:ext uri="{909E8E84-426E-40dd-AFC4-6F175D3DCCD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S increase:</a:t>
            </a:r>
          </a:p>
          <a:p>
            <a:pPr eaLnBrk="1" hangingPunct="1">
              <a:defRPr/>
            </a:pPr>
            <a:r>
              <a:rPr lang="en-US" b="1" dirty="0">
                <a:latin typeface="+mn-lt"/>
                <a:ea typeface="+mn-ea"/>
                <a:cs typeface="Arial" charset="0"/>
              </a:rPr>
              <a:t>P</a:t>
            </a:r>
            <a:r>
              <a:rPr lang="en-US" b="1" dirty="0">
                <a:latin typeface="+mn-lt"/>
                <a:ea typeface="+mn-ea"/>
                <a:cs typeface="Arial" charset="0"/>
                <a:sym typeface="Symbol" pitchFamily="18" charset="2"/>
              </a:rPr>
              <a:t>, Q</a:t>
            </a:r>
            <a:endParaRPr lang="en-US" b="1" dirty="0">
              <a:latin typeface="+mn-lt"/>
              <a:ea typeface="+mn-ea"/>
              <a:cs typeface="Arial" charset="0"/>
            </a:endParaRPr>
          </a:p>
        </p:txBody>
      </p:sp>
      <p:cxnSp>
        <p:nvCxnSpPr>
          <p:cNvPr id="29" name="Straight Connector 28"/>
          <p:cNvCxnSpPr/>
          <p:nvPr/>
        </p:nvCxnSpPr>
        <p:spPr>
          <a:xfrm rot="5400000">
            <a:off x="5295900" y="4410075"/>
            <a:ext cx="1143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0800000">
            <a:off x="5257800" y="4143375"/>
            <a:ext cx="1066800"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31" name="TextBox 30"/>
          <p:cNvSpPr txBox="1">
            <a:spLocks noChangeArrowheads="1"/>
          </p:cNvSpPr>
          <p:nvPr/>
        </p:nvSpPr>
        <p:spPr bwMode="auto">
          <a:xfrm>
            <a:off x="5562600" y="1781175"/>
            <a:ext cx="1555750" cy="669925"/>
          </a:xfrm>
          <a:prstGeom prst="rect">
            <a:avLst/>
          </a:prstGeom>
          <a:noFill/>
          <a:ln w="28575">
            <a:solidFill>
              <a:srgbClr val="990033"/>
            </a:solidFill>
            <a:miter lim="800000"/>
            <a:headEnd/>
            <a:tailEnd/>
          </a:ln>
          <a:extLst>
            <a:ext uri="{909E8E84-426E-40dd-AFC4-6F175D3DCCD1}"/>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S decrease:</a:t>
            </a:r>
          </a:p>
          <a:p>
            <a:pPr eaLnBrk="1" hangingPunct="1">
              <a:defRPr/>
            </a:pPr>
            <a:r>
              <a:rPr lang="en-US" b="1" dirty="0">
                <a:latin typeface="+mn-lt"/>
                <a:ea typeface="+mn-ea"/>
                <a:cs typeface="Arial" charset="0"/>
              </a:rPr>
              <a:t>P</a:t>
            </a:r>
            <a:r>
              <a:rPr lang="en-US" b="1" dirty="0">
                <a:latin typeface="+mn-lt"/>
                <a:ea typeface="+mn-ea"/>
                <a:cs typeface="Arial" charset="0"/>
                <a:sym typeface="Symbol" pitchFamily="18" charset="2"/>
              </a:rPr>
              <a:t>, Q</a:t>
            </a:r>
            <a:endParaRPr lang="en-US" b="1" dirty="0">
              <a:latin typeface="+mn-lt"/>
              <a:ea typeface="+mn-ea"/>
              <a:cs typeface="Arial" charset="0"/>
            </a:endParaRPr>
          </a:p>
        </p:txBody>
      </p:sp>
      <p:sp>
        <p:nvSpPr>
          <p:cNvPr id="32" name="TextBox 31"/>
          <p:cNvSpPr txBox="1">
            <a:spLocks noChangeArrowheads="1"/>
          </p:cNvSpPr>
          <p:nvPr/>
        </p:nvSpPr>
        <p:spPr bwMode="auto">
          <a:xfrm>
            <a:off x="5089525" y="5591175"/>
            <a:ext cx="2470150" cy="646113"/>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endParaRPr lang="en-US" b="1" dirty="0">
              <a:ea typeface="+mn-ea"/>
              <a:cs typeface="Arial" charset="0"/>
            </a:endParaRPr>
          </a:p>
          <a:p>
            <a:pPr algn="ctr" eaLnBrk="1" hangingPunct="1">
              <a:defRPr/>
            </a:pPr>
            <a:r>
              <a:rPr lang="en-US" b="1" dirty="0">
                <a:latin typeface="+mn-lt"/>
                <a:ea typeface="+mn-ea"/>
                <a:cs typeface="Arial" charset="0"/>
              </a:rPr>
              <a:t>Decrease in supply</a:t>
            </a:r>
          </a:p>
        </p:txBody>
      </p:sp>
      <p:sp>
        <p:nvSpPr>
          <p:cNvPr id="33" name="Right Arrow 32"/>
          <p:cNvSpPr>
            <a:spLocks noChangeAspect="1"/>
          </p:cNvSpPr>
          <p:nvPr/>
        </p:nvSpPr>
        <p:spPr>
          <a:xfrm flipH="1">
            <a:off x="5867400" y="5133975"/>
            <a:ext cx="350838" cy="233363"/>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4" name="Right Arrow 33"/>
          <p:cNvSpPr>
            <a:spLocks noChangeAspect="1"/>
          </p:cNvSpPr>
          <p:nvPr/>
        </p:nvSpPr>
        <p:spPr>
          <a:xfrm rot="5400000" flipH="1" flipV="1">
            <a:off x="4813300" y="3821113"/>
            <a:ext cx="350838" cy="233362"/>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5" name="Right Arrow 34"/>
          <p:cNvSpPr>
            <a:spLocks noChangeAspect="1"/>
          </p:cNvSpPr>
          <p:nvPr/>
        </p:nvSpPr>
        <p:spPr>
          <a:xfrm flipH="1">
            <a:off x="5334000" y="4371975"/>
            <a:ext cx="350838" cy="233363"/>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6" name="Right Arrow 35"/>
          <p:cNvSpPr>
            <a:spLocks noChangeAspect="1"/>
          </p:cNvSpPr>
          <p:nvPr/>
        </p:nvSpPr>
        <p:spPr>
          <a:xfrm flipH="1">
            <a:off x="6278563" y="3305175"/>
            <a:ext cx="350837" cy="233363"/>
          </a:xfrm>
          <a:prstGeom prst="rightArrow">
            <a:avLst/>
          </a:prstGeom>
          <a:solidFill>
            <a:srgbClr val="990033"/>
          </a:solidFill>
          <a:ln>
            <a:solidFill>
              <a:srgbClr val="990033"/>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37" name="Freeform 31"/>
          <p:cNvSpPr>
            <a:spLocks noChangeAspect="1"/>
          </p:cNvSpPr>
          <p:nvPr/>
        </p:nvSpPr>
        <p:spPr bwMode="auto">
          <a:xfrm flipH="1">
            <a:off x="5546725" y="3152775"/>
            <a:ext cx="1420813" cy="1685925"/>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8" name="Freeform 31"/>
          <p:cNvSpPr>
            <a:spLocks noChangeAspect="1"/>
          </p:cNvSpPr>
          <p:nvPr/>
        </p:nvSpPr>
        <p:spPr bwMode="auto">
          <a:xfrm flipH="1">
            <a:off x="5303838" y="3000375"/>
            <a:ext cx="1096962" cy="1303338"/>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9" name="Freeform 31"/>
          <p:cNvSpPr>
            <a:spLocks/>
          </p:cNvSpPr>
          <p:nvPr/>
        </p:nvSpPr>
        <p:spPr bwMode="auto">
          <a:xfrm flipH="1">
            <a:off x="2041525" y="3305175"/>
            <a:ext cx="1463675" cy="1616075"/>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0" name="Freeform 31"/>
          <p:cNvSpPr>
            <a:spLocks noChangeAspect="1"/>
          </p:cNvSpPr>
          <p:nvPr/>
        </p:nvSpPr>
        <p:spPr bwMode="auto">
          <a:xfrm flipH="1">
            <a:off x="1524000" y="3152775"/>
            <a:ext cx="1098550" cy="1303338"/>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990033"/>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41" name="Oval 40"/>
          <p:cNvSpPr/>
          <p:nvPr/>
        </p:nvSpPr>
        <p:spPr>
          <a:xfrm>
            <a:off x="2743200" y="42195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cxnSp>
        <p:nvCxnSpPr>
          <p:cNvPr id="42" name="Straight Connector 41"/>
          <p:cNvCxnSpPr/>
          <p:nvPr/>
        </p:nvCxnSpPr>
        <p:spPr>
          <a:xfrm rot="5400000">
            <a:off x="1600994" y="4447381"/>
            <a:ext cx="1066800" cy="1588"/>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43" name="Oval 42"/>
          <p:cNvSpPr/>
          <p:nvPr/>
        </p:nvSpPr>
        <p:spPr>
          <a:xfrm>
            <a:off x="5791200" y="36861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4" name="Oval 43"/>
          <p:cNvSpPr/>
          <p:nvPr/>
        </p:nvSpPr>
        <p:spPr>
          <a:xfrm>
            <a:off x="6248400" y="40671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5" name="Oval 44"/>
          <p:cNvSpPr/>
          <p:nvPr/>
        </p:nvSpPr>
        <p:spPr>
          <a:xfrm>
            <a:off x="2057400" y="3838575"/>
            <a:ext cx="152400" cy="152400"/>
          </a:xfrm>
          <a:prstGeom prst="ellipse">
            <a:avLst/>
          </a:prstGeom>
          <a:solidFill>
            <a:schemeClr val="bg1"/>
          </a:solidFill>
          <a:l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p>
        </p:txBody>
      </p:sp>
      <p:sp>
        <p:nvSpPr>
          <p:cNvPr id="4714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500" fill="hold"/>
                                        <p:tgtEl>
                                          <p:spTgt spid="14"/>
                                        </p:tgtEl>
                                        <p:attrNameLst>
                                          <p:attrName>ppt_w</p:attrName>
                                        </p:attrNameLst>
                                      </p:cBhvr>
                                      <p:tavLst>
                                        <p:tav tm="0">
                                          <p:val>
                                            <p:fltVal val="0"/>
                                          </p:val>
                                        </p:tav>
                                        <p:tav tm="100000">
                                          <p:val>
                                            <p:strVal val="#ppt_w"/>
                                          </p:val>
                                        </p:tav>
                                      </p:tavLst>
                                    </p:anim>
                                    <p:anim calcmode="lin" valueType="num">
                                      <p:cBhvr>
                                        <p:cTn id="8" dur="500" fill="hold"/>
                                        <p:tgtEl>
                                          <p:spTgt spid="14"/>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500" fill="hold"/>
                                        <p:tgtEl>
                                          <p:spTgt spid="15"/>
                                        </p:tgtEl>
                                        <p:attrNameLst>
                                          <p:attrName>ppt_w</p:attrName>
                                        </p:attrNameLst>
                                      </p:cBhvr>
                                      <p:tavLst>
                                        <p:tav tm="0">
                                          <p:val>
                                            <p:fltVal val="0"/>
                                          </p:val>
                                        </p:tav>
                                        <p:tav tm="100000">
                                          <p:val>
                                            <p:strVal val="#ppt_w"/>
                                          </p:val>
                                        </p:tav>
                                      </p:tavLst>
                                    </p:anim>
                                    <p:anim calcmode="lin" valueType="num">
                                      <p:cBhvr>
                                        <p:cTn id="12" dur="500" fill="hold"/>
                                        <p:tgtEl>
                                          <p:spTgt spid="15"/>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anim calcmode="lin" valueType="num">
                                      <p:cBhvr>
                                        <p:cTn id="15" dur="500" fill="hold"/>
                                        <p:tgtEl>
                                          <p:spTgt spid="13"/>
                                        </p:tgtEl>
                                        <p:attrNameLst>
                                          <p:attrName>ppt_w</p:attrName>
                                        </p:attrNameLst>
                                      </p:cBhvr>
                                      <p:tavLst>
                                        <p:tav tm="0">
                                          <p:val>
                                            <p:fltVal val="0"/>
                                          </p:val>
                                        </p:tav>
                                        <p:tav tm="100000">
                                          <p:val>
                                            <p:strVal val="#ppt_w"/>
                                          </p:val>
                                        </p:tav>
                                      </p:tavLst>
                                    </p:anim>
                                    <p:anim calcmode="lin" valueType="num">
                                      <p:cBhvr>
                                        <p:cTn id="16" dur="500" fill="hold"/>
                                        <p:tgtEl>
                                          <p:spTgt spid="13"/>
                                        </p:tgtEl>
                                        <p:attrNameLst>
                                          <p:attrName>ppt_h</p:attrName>
                                        </p:attrNameLst>
                                      </p:cBhvr>
                                      <p:tavLst>
                                        <p:tav tm="0">
                                          <p:val>
                                            <p:fltVal val="0"/>
                                          </p:val>
                                        </p:tav>
                                        <p:tav tm="100000">
                                          <p:val>
                                            <p:strVal val="#ppt_h"/>
                                          </p:val>
                                        </p:tav>
                                      </p:tavLst>
                                    </p:anim>
                                  </p:childTnLst>
                                </p:cTn>
                              </p:par>
                            </p:childTnLst>
                          </p:cTn>
                        </p:par>
                        <p:par>
                          <p:cTn id="17" fill="hold" nodeType="afterGroup">
                            <p:stCondLst>
                              <p:cond delay="500"/>
                            </p:stCondLst>
                            <p:childTnLst>
                              <p:par>
                                <p:cTn id="18" presetID="22" presetClass="entr" presetSubtype="1" fill="hold" nodeType="afterEffect">
                                  <p:stCondLst>
                                    <p:cond delay="0"/>
                                  </p:stCondLst>
                                  <p:childTnLst>
                                    <p:set>
                                      <p:cBhvr>
                                        <p:cTn id="19" dur="1" fill="hold">
                                          <p:stCondLst>
                                            <p:cond delay="0"/>
                                          </p:stCondLst>
                                        </p:cTn>
                                        <p:tgtEl>
                                          <p:spTgt spid="16"/>
                                        </p:tgtEl>
                                        <p:attrNameLst>
                                          <p:attrName>style.visibility</p:attrName>
                                        </p:attrNameLst>
                                      </p:cBhvr>
                                      <p:to>
                                        <p:strVal val="visible"/>
                                      </p:to>
                                    </p:set>
                                    <p:animEffect transition="in" filter="wipe(up)">
                                      <p:cBhvr>
                                        <p:cTn id="20" dur="500"/>
                                        <p:tgtEl>
                                          <p:spTgt spid="16"/>
                                        </p:tgtEl>
                                      </p:cBhvr>
                                    </p:animEffect>
                                  </p:childTnLst>
                                </p:cTn>
                              </p:par>
                            </p:childTnLst>
                          </p:cTn>
                        </p:par>
                        <p:par>
                          <p:cTn id="21" fill="hold" nodeType="afterGroup">
                            <p:stCondLst>
                              <p:cond delay="1000"/>
                            </p:stCondLst>
                            <p:childTnLst>
                              <p:par>
                                <p:cTn id="22" presetID="23" presetClass="entr" presetSubtype="16" fill="hold" grpId="0" nodeType="afterEffect">
                                  <p:stCondLst>
                                    <p:cond delay="0"/>
                                  </p:stCondLst>
                                  <p:childTnLst>
                                    <p:set>
                                      <p:cBhvr>
                                        <p:cTn id="23" dur="1" fill="hold">
                                          <p:stCondLst>
                                            <p:cond delay="0"/>
                                          </p:stCondLst>
                                        </p:cTn>
                                        <p:tgtEl>
                                          <p:spTgt spid="17"/>
                                        </p:tgtEl>
                                        <p:attrNameLst>
                                          <p:attrName>style.visibility</p:attrName>
                                        </p:attrNameLst>
                                      </p:cBhvr>
                                      <p:to>
                                        <p:strVal val="visible"/>
                                      </p:to>
                                    </p:set>
                                    <p:anim calcmode="lin" valueType="num">
                                      <p:cBhvr>
                                        <p:cTn id="24" dur="500" fill="hold"/>
                                        <p:tgtEl>
                                          <p:spTgt spid="17"/>
                                        </p:tgtEl>
                                        <p:attrNameLst>
                                          <p:attrName>ppt_w</p:attrName>
                                        </p:attrNameLst>
                                      </p:cBhvr>
                                      <p:tavLst>
                                        <p:tav tm="0">
                                          <p:val>
                                            <p:fltVal val="0"/>
                                          </p:val>
                                        </p:tav>
                                        <p:tav tm="100000">
                                          <p:val>
                                            <p:strVal val="#ppt_w"/>
                                          </p:val>
                                        </p:tav>
                                      </p:tavLst>
                                    </p:anim>
                                    <p:anim calcmode="lin" valueType="num">
                                      <p:cBhvr>
                                        <p:cTn id="25" dur="500" fill="hold"/>
                                        <p:tgtEl>
                                          <p:spTgt spid="17"/>
                                        </p:tgtEl>
                                        <p:attrNameLst>
                                          <p:attrName>ppt_h</p:attrName>
                                        </p:attrNameLst>
                                      </p:cBhvr>
                                      <p:tavLst>
                                        <p:tav tm="0">
                                          <p:val>
                                            <p:fltVal val="0"/>
                                          </p:val>
                                        </p:tav>
                                        <p:tav tm="100000">
                                          <p:val>
                                            <p:strVal val="#ppt_h"/>
                                          </p:val>
                                        </p:tav>
                                      </p:tavLst>
                                    </p:anim>
                                  </p:childTnLst>
                                </p:cTn>
                              </p:par>
                            </p:childTnLst>
                          </p:cTn>
                        </p:par>
                        <p:par>
                          <p:cTn id="26" fill="hold" nodeType="afterGroup">
                            <p:stCondLst>
                              <p:cond delay="1500"/>
                            </p:stCondLst>
                            <p:childTnLst>
                              <p:par>
                                <p:cTn id="27" presetID="22" presetClass="entr" presetSubtype="4" fill="hold" nodeType="afterEffect">
                                  <p:stCondLst>
                                    <p:cond delay="0"/>
                                  </p:stCondLst>
                                  <p:childTnLst>
                                    <p:set>
                                      <p:cBhvr>
                                        <p:cTn id="28" dur="1" fill="hold">
                                          <p:stCondLst>
                                            <p:cond delay="0"/>
                                          </p:stCondLst>
                                        </p:cTn>
                                        <p:tgtEl>
                                          <p:spTgt spid="40"/>
                                        </p:tgtEl>
                                        <p:attrNameLst>
                                          <p:attrName>style.visibility</p:attrName>
                                        </p:attrNameLst>
                                      </p:cBhvr>
                                      <p:to>
                                        <p:strVal val="visible"/>
                                      </p:to>
                                    </p:set>
                                    <p:animEffect transition="in" filter="wipe(down)">
                                      <p:cBhvr>
                                        <p:cTn id="29" dur="500"/>
                                        <p:tgtEl>
                                          <p:spTgt spid="40"/>
                                        </p:tgtEl>
                                      </p:cBhvr>
                                    </p:animEffect>
                                  </p:childTnLst>
                                </p:cTn>
                              </p:par>
                            </p:childTnLst>
                          </p:cTn>
                        </p:par>
                        <p:par>
                          <p:cTn id="30" fill="hold" nodeType="afterGroup">
                            <p:stCondLst>
                              <p:cond delay="2000"/>
                            </p:stCondLst>
                            <p:childTnLst>
                              <p:par>
                                <p:cTn id="31" presetID="23" presetClass="entr" presetSubtype="16" fill="hold" grpId="0" nodeType="afterEffect">
                                  <p:stCondLst>
                                    <p:cond delay="0"/>
                                  </p:stCondLst>
                                  <p:childTnLst>
                                    <p:set>
                                      <p:cBhvr>
                                        <p:cTn id="32" dur="1" fill="hold">
                                          <p:stCondLst>
                                            <p:cond delay="0"/>
                                          </p:stCondLst>
                                        </p:cTn>
                                        <p:tgtEl>
                                          <p:spTgt spid="21"/>
                                        </p:tgtEl>
                                        <p:attrNameLst>
                                          <p:attrName>style.visibility</p:attrName>
                                        </p:attrNameLst>
                                      </p:cBhvr>
                                      <p:to>
                                        <p:strVal val="visible"/>
                                      </p:to>
                                    </p:set>
                                    <p:anim calcmode="lin" valueType="num">
                                      <p:cBhvr>
                                        <p:cTn id="33" dur="500" fill="hold"/>
                                        <p:tgtEl>
                                          <p:spTgt spid="21"/>
                                        </p:tgtEl>
                                        <p:attrNameLst>
                                          <p:attrName>ppt_w</p:attrName>
                                        </p:attrNameLst>
                                      </p:cBhvr>
                                      <p:tavLst>
                                        <p:tav tm="0">
                                          <p:val>
                                            <p:fltVal val="0"/>
                                          </p:val>
                                        </p:tav>
                                        <p:tav tm="100000">
                                          <p:val>
                                            <p:strVal val="#ppt_w"/>
                                          </p:val>
                                        </p:tav>
                                      </p:tavLst>
                                    </p:anim>
                                    <p:anim calcmode="lin" valueType="num">
                                      <p:cBhvr>
                                        <p:cTn id="34" dur="500" fill="hold"/>
                                        <p:tgtEl>
                                          <p:spTgt spid="21"/>
                                        </p:tgtEl>
                                        <p:attrNameLst>
                                          <p:attrName>ppt_h</p:attrName>
                                        </p:attrNameLst>
                                      </p:cBhvr>
                                      <p:tavLst>
                                        <p:tav tm="0">
                                          <p:val>
                                            <p:fltVal val="0"/>
                                          </p:val>
                                        </p:tav>
                                        <p:tav tm="100000">
                                          <p:val>
                                            <p:strVal val="#ppt_h"/>
                                          </p:val>
                                        </p:tav>
                                      </p:tavLst>
                                    </p:anim>
                                  </p:childTnLst>
                                </p:cTn>
                              </p:par>
                            </p:childTnLst>
                          </p:cTn>
                        </p:par>
                        <p:par>
                          <p:cTn id="35" fill="hold" nodeType="afterGroup">
                            <p:stCondLst>
                              <p:cond delay="2500"/>
                            </p:stCondLst>
                            <p:childTnLst>
                              <p:par>
                                <p:cTn id="36" presetID="22" presetClass="entr" presetSubtype="4" fill="hold" grpId="0" nodeType="after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wipe(down)">
                                      <p:cBhvr>
                                        <p:cTn id="38" dur="1000"/>
                                        <p:tgtEl>
                                          <p:spTgt spid="45"/>
                                        </p:tgtEl>
                                      </p:cBhvr>
                                    </p:animEffect>
                                  </p:childTnLst>
                                </p:cTn>
                              </p:par>
                            </p:childTnLst>
                          </p:cTn>
                        </p:par>
                        <p:par>
                          <p:cTn id="39" fill="hold" nodeType="afterGroup">
                            <p:stCondLst>
                              <p:cond delay="3500"/>
                            </p:stCondLst>
                            <p:childTnLst>
                              <p:par>
                                <p:cTn id="40" presetID="22" presetClass="entr" presetSubtype="2" fill="hold" nodeType="afterEffect">
                                  <p:stCondLst>
                                    <p:cond delay="0"/>
                                  </p:stCondLst>
                                  <p:childTnLst>
                                    <p:set>
                                      <p:cBhvr>
                                        <p:cTn id="41" dur="1" fill="hold">
                                          <p:stCondLst>
                                            <p:cond delay="0"/>
                                          </p:stCondLst>
                                        </p:cTn>
                                        <p:tgtEl>
                                          <p:spTgt spid="19"/>
                                        </p:tgtEl>
                                        <p:attrNameLst>
                                          <p:attrName>style.visibility</p:attrName>
                                        </p:attrNameLst>
                                      </p:cBhvr>
                                      <p:to>
                                        <p:strVal val="visible"/>
                                      </p:to>
                                    </p:set>
                                    <p:animEffect transition="in" filter="wipe(right)">
                                      <p:cBhvr>
                                        <p:cTn id="42" dur="500"/>
                                        <p:tgtEl>
                                          <p:spTgt spid="19"/>
                                        </p:tgtEl>
                                      </p:cBhvr>
                                    </p:animEffect>
                                  </p:childTnLst>
                                </p:cTn>
                              </p:par>
                            </p:childTnLst>
                          </p:cTn>
                        </p:par>
                        <p:par>
                          <p:cTn id="43" fill="hold" nodeType="afterGroup">
                            <p:stCondLst>
                              <p:cond delay="4000"/>
                            </p:stCondLst>
                            <p:childTnLst>
                              <p:par>
                                <p:cTn id="44" presetID="22" presetClass="entr" presetSubtype="1" fill="hold" nodeType="afterEffect">
                                  <p:stCondLst>
                                    <p:cond delay="0"/>
                                  </p:stCondLst>
                                  <p:childTnLst>
                                    <p:set>
                                      <p:cBhvr>
                                        <p:cTn id="45" dur="1" fill="hold">
                                          <p:stCondLst>
                                            <p:cond delay="0"/>
                                          </p:stCondLst>
                                        </p:cTn>
                                        <p:tgtEl>
                                          <p:spTgt spid="42"/>
                                        </p:tgtEl>
                                        <p:attrNameLst>
                                          <p:attrName>style.visibility</p:attrName>
                                        </p:attrNameLst>
                                      </p:cBhvr>
                                      <p:to>
                                        <p:strVal val="visible"/>
                                      </p:to>
                                    </p:set>
                                    <p:animEffect transition="in" filter="wipe(up)">
                                      <p:cBhvr>
                                        <p:cTn id="46" dur="500"/>
                                        <p:tgtEl>
                                          <p:spTgt spid="42"/>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23" presetClass="entr" presetSubtype="16" fill="hold" grpId="0" nodeType="clickEffect">
                                  <p:stCondLst>
                                    <p:cond delay="0"/>
                                  </p:stCondLst>
                                  <p:childTnLst>
                                    <p:set>
                                      <p:cBhvr>
                                        <p:cTn id="50" dur="1" fill="hold">
                                          <p:stCondLst>
                                            <p:cond delay="0"/>
                                          </p:stCondLst>
                                        </p:cTn>
                                        <p:tgtEl>
                                          <p:spTgt spid="27"/>
                                        </p:tgtEl>
                                        <p:attrNameLst>
                                          <p:attrName>style.visibility</p:attrName>
                                        </p:attrNameLst>
                                      </p:cBhvr>
                                      <p:to>
                                        <p:strVal val="visible"/>
                                      </p:to>
                                    </p:set>
                                    <p:anim calcmode="lin" valueType="num">
                                      <p:cBhvr>
                                        <p:cTn id="51" dur="500" fill="hold"/>
                                        <p:tgtEl>
                                          <p:spTgt spid="27"/>
                                        </p:tgtEl>
                                        <p:attrNameLst>
                                          <p:attrName>ppt_w</p:attrName>
                                        </p:attrNameLst>
                                      </p:cBhvr>
                                      <p:tavLst>
                                        <p:tav tm="0">
                                          <p:val>
                                            <p:fltVal val="0"/>
                                          </p:val>
                                        </p:tav>
                                        <p:tav tm="100000">
                                          <p:val>
                                            <p:strVal val="#ppt_w"/>
                                          </p:val>
                                        </p:tav>
                                      </p:tavLst>
                                    </p:anim>
                                    <p:anim calcmode="lin" valueType="num">
                                      <p:cBhvr>
                                        <p:cTn id="52" dur="500" fill="hold"/>
                                        <p:tgtEl>
                                          <p:spTgt spid="27"/>
                                        </p:tgtEl>
                                        <p:attrNameLst>
                                          <p:attrName>ppt_h</p:attrName>
                                        </p:attrNameLst>
                                      </p:cBhvr>
                                      <p:tavLst>
                                        <p:tav tm="0">
                                          <p:val>
                                            <p:fltVal val="0"/>
                                          </p:val>
                                        </p:tav>
                                        <p:tav tm="100000">
                                          <p:val>
                                            <p:strVal val="#ppt_h"/>
                                          </p:val>
                                        </p:tav>
                                      </p:tavLst>
                                    </p:anim>
                                  </p:childTnLst>
                                </p:cTn>
                              </p:par>
                            </p:childTnLst>
                          </p:cTn>
                        </p:par>
                        <p:par>
                          <p:cTn id="53" fill="hold" nodeType="afterGroup">
                            <p:stCondLst>
                              <p:cond delay="500"/>
                            </p:stCondLst>
                            <p:childTnLst>
                              <p:par>
                                <p:cTn id="54" presetID="22" presetClass="entr" presetSubtype="8" fill="hold" grpId="0"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22"/>
                                        </p:tgtEl>
                                        <p:attrNameLst>
                                          <p:attrName>style.visibility</p:attrName>
                                        </p:attrNameLst>
                                      </p:cBhvr>
                                      <p:to>
                                        <p:strVal val="visible"/>
                                      </p:to>
                                    </p:set>
                                    <p:animEffect transition="in" filter="wipe(left)">
                                      <p:cBhvr>
                                        <p:cTn id="59" dur="500"/>
                                        <p:tgtEl>
                                          <p:spTgt spid="22"/>
                                        </p:tgtEl>
                                      </p:cBhvr>
                                    </p:animEffect>
                                  </p:childTnLst>
                                </p:cTn>
                              </p:par>
                            </p:childTnLst>
                          </p:cTn>
                        </p:par>
                        <p:par>
                          <p:cTn id="60" fill="hold" nodeType="afterGroup">
                            <p:stCondLst>
                              <p:cond delay="1000"/>
                            </p:stCondLst>
                            <p:childTnLst>
                              <p:par>
                                <p:cTn id="61" presetID="22" presetClass="entr" presetSubtype="4" fill="hold" nodeType="afterEffect">
                                  <p:stCondLst>
                                    <p:cond delay="0"/>
                                  </p:stCondLst>
                                  <p:childTnLst>
                                    <p:set>
                                      <p:cBhvr>
                                        <p:cTn id="62" dur="1" fill="hold">
                                          <p:stCondLst>
                                            <p:cond delay="0"/>
                                          </p:stCondLst>
                                        </p:cTn>
                                        <p:tgtEl>
                                          <p:spTgt spid="39"/>
                                        </p:tgtEl>
                                        <p:attrNameLst>
                                          <p:attrName>style.visibility</p:attrName>
                                        </p:attrNameLst>
                                      </p:cBhvr>
                                      <p:to>
                                        <p:strVal val="visible"/>
                                      </p:to>
                                    </p:set>
                                    <p:animEffect transition="in" filter="wipe(down)">
                                      <p:cBhvr>
                                        <p:cTn id="63" dur="500"/>
                                        <p:tgtEl>
                                          <p:spTgt spid="39"/>
                                        </p:tgtEl>
                                      </p:cBhvr>
                                    </p:animEffect>
                                  </p:childTnLst>
                                </p:cTn>
                              </p:par>
                            </p:childTnLst>
                          </p:cTn>
                        </p:par>
                        <p:par>
                          <p:cTn id="64" fill="hold" nodeType="afterGroup">
                            <p:stCondLst>
                              <p:cond delay="1500"/>
                            </p:stCondLst>
                            <p:childTnLst>
                              <p:par>
                                <p:cTn id="65" presetID="23" presetClass="entr" presetSubtype="16"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 calcmode="lin" valueType="num">
                                      <p:cBhvr>
                                        <p:cTn id="67" dur="500" fill="hold"/>
                                        <p:tgtEl>
                                          <p:spTgt spid="20"/>
                                        </p:tgtEl>
                                        <p:attrNameLst>
                                          <p:attrName>ppt_w</p:attrName>
                                        </p:attrNameLst>
                                      </p:cBhvr>
                                      <p:tavLst>
                                        <p:tav tm="0">
                                          <p:val>
                                            <p:fltVal val="0"/>
                                          </p:val>
                                        </p:tav>
                                        <p:tav tm="100000">
                                          <p:val>
                                            <p:strVal val="#ppt_w"/>
                                          </p:val>
                                        </p:tav>
                                      </p:tavLst>
                                    </p:anim>
                                    <p:anim calcmode="lin" valueType="num">
                                      <p:cBhvr>
                                        <p:cTn id="68" dur="500" fill="hold"/>
                                        <p:tgtEl>
                                          <p:spTgt spid="20"/>
                                        </p:tgtEl>
                                        <p:attrNameLst>
                                          <p:attrName>ppt_h</p:attrName>
                                        </p:attrNameLst>
                                      </p:cBhvr>
                                      <p:tavLst>
                                        <p:tav tm="0">
                                          <p:val>
                                            <p:fltVal val="0"/>
                                          </p:val>
                                        </p:tav>
                                        <p:tav tm="100000">
                                          <p:val>
                                            <p:strVal val="#ppt_h"/>
                                          </p:val>
                                        </p:tav>
                                      </p:tavLst>
                                    </p:anim>
                                  </p:childTnLst>
                                </p:cTn>
                              </p:par>
                            </p:childTnLst>
                          </p:cTn>
                        </p:par>
                        <p:par>
                          <p:cTn id="69" fill="hold" nodeType="afterGroup">
                            <p:stCondLst>
                              <p:cond delay="2000"/>
                            </p:stCondLst>
                            <p:childTnLst>
                              <p:par>
                                <p:cTn id="70" presetID="22" presetClass="entr" presetSubtype="4" fill="hold" grpId="0" nodeType="after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wipe(down)">
                                      <p:cBhvr>
                                        <p:cTn id="72" dur="1000"/>
                                        <p:tgtEl>
                                          <p:spTgt spid="41"/>
                                        </p:tgtEl>
                                      </p:cBhvr>
                                    </p:animEffect>
                                  </p:childTnLst>
                                </p:cTn>
                              </p:par>
                            </p:childTnLst>
                          </p:cTn>
                        </p:par>
                        <p:par>
                          <p:cTn id="73" fill="hold" nodeType="afterGroup">
                            <p:stCondLst>
                              <p:cond delay="3000"/>
                            </p:stCondLst>
                            <p:childTnLst>
                              <p:par>
                                <p:cTn id="74" presetID="22" presetClass="entr" presetSubtype="2" fill="hold" nodeType="afterEffect">
                                  <p:stCondLst>
                                    <p:cond delay="0"/>
                                  </p:stCondLst>
                                  <p:childTnLst>
                                    <p:set>
                                      <p:cBhvr>
                                        <p:cTn id="75" dur="1" fill="hold">
                                          <p:stCondLst>
                                            <p:cond delay="0"/>
                                          </p:stCondLst>
                                        </p:cTn>
                                        <p:tgtEl>
                                          <p:spTgt spid="24"/>
                                        </p:tgtEl>
                                        <p:attrNameLst>
                                          <p:attrName>style.visibility</p:attrName>
                                        </p:attrNameLst>
                                      </p:cBhvr>
                                      <p:to>
                                        <p:strVal val="visible"/>
                                      </p:to>
                                    </p:set>
                                    <p:animEffect transition="in" filter="wipe(right)">
                                      <p:cBhvr>
                                        <p:cTn id="76" dur="500"/>
                                        <p:tgtEl>
                                          <p:spTgt spid="24"/>
                                        </p:tgtEl>
                                      </p:cBhvr>
                                    </p:animEffect>
                                  </p:childTnLst>
                                </p:cTn>
                              </p:par>
                            </p:childTnLst>
                          </p:cTn>
                        </p:par>
                        <p:par>
                          <p:cTn id="77" fill="hold" nodeType="afterGroup">
                            <p:stCondLst>
                              <p:cond delay="3500"/>
                            </p:stCondLst>
                            <p:childTnLst>
                              <p:par>
                                <p:cTn id="78" presetID="22" presetClass="entr" presetSubtype="1" fill="hold" nodeType="afterEffect">
                                  <p:stCondLst>
                                    <p:cond delay="0"/>
                                  </p:stCondLst>
                                  <p:childTnLst>
                                    <p:set>
                                      <p:cBhvr>
                                        <p:cTn id="79" dur="1" fill="hold">
                                          <p:stCondLst>
                                            <p:cond delay="0"/>
                                          </p:stCondLst>
                                        </p:cTn>
                                        <p:tgtEl>
                                          <p:spTgt spid="18"/>
                                        </p:tgtEl>
                                        <p:attrNameLst>
                                          <p:attrName>style.visibility</p:attrName>
                                        </p:attrNameLst>
                                      </p:cBhvr>
                                      <p:to>
                                        <p:strVal val="visible"/>
                                      </p:to>
                                    </p:set>
                                    <p:animEffect transition="in" filter="wipe(up)">
                                      <p:cBhvr>
                                        <p:cTn id="80" dur="500"/>
                                        <p:tgtEl>
                                          <p:spTgt spid="18"/>
                                        </p:tgtEl>
                                      </p:cBhvr>
                                    </p:animEffect>
                                  </p:childTnLst>
                                </p:cTn>
                              </p:par>
                            </p:childTnLst>
                          </p:cTn>
                        </p:par>
                        <p:par>
                          <p:cTn id="81" fill="hold" nodeType="afterGroup">
                            <p:stCondLst>
                              <p:cond delay="4000"/>
                            </p:stCondLst>
                            <p:childTnLst>
                              <p:par>
                                <p:cTn id="82" presetID="22" presetClass="entr" presetSubtype="1" fill="hold" grpId="0" nodeType="afterEffect">
                                  <p:stCondLst>
                                    <p:cond delay="0"/>
                                  </p:stCondLst>
                                  <p:childTnLst>
                                    <p:set>
                                      <p:cBhvr>
                                        <p:cTn id="83" dur="1" fill="hold">
                                          <p:stCondLst>
                                            <p:cond delay="0"/>
                                          </p:stCondLst>
                                        </p:cTn>
                                        <p:tgtEl>
                                          <p:spTgt spid="26"/>
                                        </p:tgtEl>
                                        <p:attrNameLst>
                                          <p:attrName>style.visibility</p:attrName>
                                        </p:attrNameLst>
                                      </p:cBhvr>
                                      <p:to>
                                        <p:strVal val="visible"/>
                                      </p:to>
                                    </p:set>
                                    <p:animEffect transition="in" filter="wipe(up)">
                                      <p:cBhvr>
                                        <p:cTn id="84" dur="500"/>
                                        <p:tgtEl>
                                          <p:spTgt spid="26"/>
                                        </p:tgtEl>
                                      </p:cBhvr>
                                    </p:animEffect>
                                  </p:childTnLst>
                                </p:cTn>
                              </p:par>
                              <p:par>
                                <p:cTn id="85" presetID="22" presetClass="entr" presetSubtype="8" fill="hold" grpId="0" nodeType="withEffect">
                                  <p:stCondLst>
                                    <p:cond delay="0"/>
                                  </p:stCondLst>
                                  <p:childTnLst>
                                    <p:set>
                                      <p:cBhvr>
                                        <p:cTn id="86" dur="1" fill="hold">
                                          <p:stCondLst>
                                            <p:cond delay="0"/>
                                          </p:stCondLst>
                                        </p:cTn>
                                        <p:tgtEl>
                                          <p:spTgt spid="25"/>
                                        </p:tgtEl>
                                        <p:attrNameLst>
                                          <p:attrName>style.visibility</p:attrName>
                                        </p:attrNameLst>
                                      </p:cBhvr>
                                      <p:to>
                                        <p:strVal val="visible"/>
                                      </p:to>
                                    </p:set>
                                    <p:animEffect transition="in" filter="wipe(left)">
                                      <p:cBhvr>
                                        <p:cTn id="87" dur="500"/>
                                        <p:tgtEl>
                                          <p:spTgt spid="25"/>
                                        </p:tgtEl>
                                      </p:cBhvr>
                                    </p:animEffect>
                                  </p:childTnLst>
                                </p:cTn>
                              </p:par>
                            </p:childTnLst>
                          </p:cTn>
                        </p:par>
                        <p:par>
                          <p:cTn id="88" fill="hold" nodeType="afterGroup">
                            <p:stCondLst>
                              <p:cond delay="4500"/>
                            </p:stCondLst>
                            <p:childTnLst>
                              <p:par>
                                <p:cTn id="89" presetID="23" presetClass="entr" presetSubtype="16" fill="hold" grpId="0" nodeType="afterEffect">
                                  <p:stCondLst>
                                    <p:cond delay="0"/>
                                  </p:stCondLst>
                                  <p:childTnLst>
                                    <p:set>
                                      <p:cBhvr>
                                        <p:cTn id="90" dur="1" fill="hold">
                                          <p:stCondLst>
                                            <p:cond delay="0"/>
                                          </p:stCondLst>
                                        </p:cTn>
                                        <p:tgtEl>
                                          <p:spTgt spid="28"/>
                                        </p:tgtEl>
                                        <p:attrNameLst>
                                          <p:attrName>style.visibility</p:attrName>
                                        </p:attrNameLst>
                                      </p:cBhvr>
                                      <p:to>
                                        <p:strVal val="visible"/>
                                      </p:to>
                                    </p:set>
                                    <p:anim calcmode="lin" valueType="num">
                                      <p:cBhvr>
                                        <p:cTn id="91" dur="500" fill="hold"/>
                                        <p:tgtEl>
                                          <p:spTgt spid="28"/>
                                        </p:tgtEl>
                                        <p:attrNameLst>
                                          <p:attrName>ppt_w</p:attrName>
                                        </p:attrNameLst>
                                      </p:cBhvr>
                                      <p:tavLst>
                                        <p:tav tm="0">
                                          <p:val>
                                            <p:fltVal val="0"/>
                                          </p:val>
                                        </p:tav>
                                        <p:tav tm="100000">
                                          <p:val>
                                            <p:strVal val="#ppt_w"/>
                                          </p:val>
                                        </p:tav>
                                      </p:tavLst>
                                    </p:anim>
                                    <p:anim calcmode="lin" valueType="num">
                                      <p:cBhvr>
                                        <p:cTn id="92" dur="500" fill="hold"/>
                                        <p:tgtEl>
                                          <p:spTgt spid="28"/>
                                        </p:tgtEl>
                                        <p:attrNameLst>
                                          <p:attrName>ppt_h</p:attrName>
                                        </p:attrNameLst>
                                      </p:cBhvr>
                                      <p:tavLst>
                                        <p:tav tm="0">
                                          <p:val>
                                            <p:fltVal val="0"/>
                                          </p:val>
                                        </p:tav>
                                        <p:tav tm="100000">
                                          <p:val>
                                            <p:strVal val="#ppt_h"/>
                                          </p:val>
                                        </p:tav>
                                      </p:tavLst>
                                    </p:anim>
                                  </p:childTnLst>
                                </p:cTn>
                              </p:par>
                            </p:childTnLst>
                          </p:cTn>
                        </p:par>
                      </p:childTnLst>
                    </p:cTn>
                  </p:par>
                  <p:par>
                    <p:cTn id="93" fill="hold" nodeType="clickPar">
                      <p:stCondLst>
                        <p:cond delay="indefinite"/>
                      </p:stCondLst>
                      <p:childTnLst>
                        <p:par>
                          <p:cTn id="94" fill="hold" nodeType="withGroup">
                            <p:stCondLst>
                              <p:cond delay="0"/>
                            </p:stCondLst>
                            <p:childTnLst>
                              <p:par>
                                <p:cTn id="95" presetID="23" presetClass="entr" presetSubtype="16" fill="hold" grpId="0" nodeType="clickEffect">
                                  <p:stCondLst>
                                    <p:cond delay="0"/>
                                  </p:stCondLst>
                                  <p:childTnLst>
                                    <p:set>
                                      <p:cBhvr>
                                        <p:cTn id="96" dur="1" fill="hold">
                                          <p:stCondLst>
                                            <p:cond delay="0"/>
                                          </p:stCondLst>
                                        </p:cTn>
                                        <p:tgtEl>
                                          <p:spTgt spid="4"/>
                                        </p:tgtEl>
                                        <p:attrNameLst>
                                          <p:attrName>style.visibility</p:attrName>
                                        </p:attrNameLst>
                                      </p:cBhvr>
                                      <p:to>
                                        <p:strVal val="visible"/>
                                      </p:to>
                                    </p:set>
                                    <p:anim calcmode="lin" valueType="num">
                                      <p:cBhvr>
                                        <p:cTn id="97" dur="500" fill="hold"/>
                                        <p:tgtEl>
                                          <p:spTgt spid="4"/>
                                        </p:tgtEl>
                                        <p:attrNameLst>
                                          <p:attrName>ppt_w</p:attrName>
                                        </p:attrNameLst>
                                      </p:cBhvr>
                                      <p:tavLst>
                                        <p:tav tm="0">
                                          <p:val>
                                            <p:fltVal val="0"/>
                                          </p:val>
                                        </p:tav>
                                        <p:tav tm="100000">
                                          <p:val>
                                            <p:strVal val="#ppt_w"/>
                                          </p:val>
                                        </p:tav>
                                      </p:tavLst>
                                    </p:anim>
                                    <p:anim calcmode="lin" valueType="num">
                                      <p:cBhvr>
                                        <p:cTn id="98" dur="500" fill="hold"/>
                                        <p:tgtEl>
                                          <p:spTgt spid="4"/>
                                        </p:tgtEl>
                                        <p:attrNameLst>
                                          <p:attrName>ppt_h</p:attrName>
                                        </p:attrNameLst>
                                      </p:cBhvr>
                                      <p:tavLst>
                                        <p:tav tm="0">
                                          <p:val>
                                            <p:fltVal val="0"/>
                                          </p:val>
                                        </p:tav>
                                        <p:tav tm="100000">
                                          <p:val>
                                            <p:strVal val="#ppt_h"/>
                                          </p:val>
                                        </p:tav>
                                      </p:tavLst>
                                    </p:anim>
                                  </p:childTnLst>
                                </p:cTn>
                              </p:par>
                            </p:childTnLst>
                          </p:cTn>
                        </p:par>
                        <p:par>
                          <p:cTn id="99" fill="hold" nodeType="afterGroup">
                            <p:stCondLst>
                              <p:cond delay="500"/>
                            </p:stCondLst>
                            <p:childTnLst>
                              <p:par>
                                <p:cTn id="100" presetID="23" presetClass="entr" presetSubtype="16" fill="hold" nodeType="afterEffect">
                                  <p:stCondLst>
                                    <p:cond delay="0"/>
                                  </p:stCondLst>
                                  <p:childTnLst>
                                    <p:set>
                                      <p:cBhvr>
                                        <p:cTn id="101" dur="1" fill="hold">
                                          <p:stCondLst>
                                            <p:cond delay="0"/>
                                          </p:stCondLst>
                                        </p:cTn>
                                        <p:tgtEl>
                                          <p:spTgt spid="6"/>
                                        </p:tgtEl>
                                        <p:attrNameLst>
                                          <p:attrName>style.visibility</p:attrName>
                                        </p:attrNameLst>
                                      </p:cBhvr>
                                      <p:to>
                                        <p:strVal val="visible"/>
                                      </p:to>
                                    </p:set>
                                    <p:anim calcmode="lin" valueType="num">
                                      <p:cBhvr>
                                        <p:cTn id="102" dur="500" fill="hold"/>
                                        <p:tgtEl>
                                          <p:spTgt spid="6"/>
                                        </p:tgtEl>
                                        <p:attrNameLst>
                                          <p:attrName>ppt_w</p:attrName>
                                        </p:attrNameLst>
                                      </p:cBhvr>
                                      <p:tavLst>
                                        <p:tav tm="0">
                                          <p:val>
                                            <p:fltVal val="0"/>
                                          </p:val>
                                        </p:tav>
                                        <p:tav tm="100000">
                                          <p:val>
                                            <p:strVal val="#ppt_w"/>
                                          </p:val>
                                        </p:tav>
                                      </p:tavLst>
                                    </p:anim>
                                    <p:anim calcmode="lin" valueType="num">
                                      <p:cBhvr>
                                        <p:cTn id="103" dur="500" fill="hold"/>
                                        <p:tgtEl>
                                          <p:spTgt spid="6"/>
                                        </p:tgtEl>
                                        <p:attrNameLst>
                                          <p:attrName>ppt_h</p:attrName>
                                        </p:attrNameLst>
                                      </p:cBhvr>
                                      <p:tavLst>
                                        <p:tav tm="0">
                                          <p:val>
                                            <p:fltVal val="0"/>
                                          </p:val>
                                        </p:tav>
                                        <p:tav tm="100000">
                                          <p:val>
                                            <p:strVal val="#ppt_h"/>
                                          </p:val>
                                        </p:tav>
                                      </p:tavLst>
                                    </p:anim>
                                  </p:childTnLst>
                                </p:cTn>
                              </p:par>
                              <p:par>
                                <p:cTn id="104" presetID="23" presetClass="entr" presetSubtype="16" fill="hold" nodeType="withEffect">
                                  <p:stCondLst>
                                    <p:cond delay="0"/>
                                  </p:stCondLst>
                                  <p:childTnLst>
                                    <p:set>
                                      <p:cBhvr>
                                        <p:cTn id="105" dur="1" fill="hold">
                                          <p:stCondLst>
                                            <p:cond delay="0"/>
                                          </p:stCondLst>
                                        </p:cTn>
                                        <p:tgtEl>
                                          <p:spTgt spid="5"/>
                                        </p:tgtEl>
                                        <p:attrNameLst>
                                          <p:attrName>style.visibility</p:attrName>
                                        </p:attrNameLst>
                                      </p:cBhvr>
                                      <p:to>
                                        <p:strVal val="visible"/>
                                      </p:to>
                                    </p:set>
                                    <p:anim calcmode="lin" valueType="num">
                                      <p:cBhvr>
                                        <p:cTn id="106" dur="500" fill="hold"/>
                                        <p:tgtEl>
                                          <p:spTgt spid="5"/>
                                        </p:tgtEl>
                                        <p:attrNameLst>
                                          <p:attrName>ppt_w</p:attrName>
                                        </p:attrNameLst>
                                      </p:cBhvr>
                                      <p:tavLst>
                                        <p:tav tm="0">
                                          <p:val>
                                            <p:fltVal val="0"/>
                                          </p:val>
                                        </p:tav>
                                        <p:tav tm="100000">
                                          <p:val>
                                            <p:strVal val="#ppt_w"/>
                                          </p:val>
                                        </p:tav>
                                      </p:tavLst>
                                    </p:anim>
                                    <p:anim calcmode="lin" valueType="num">
                                      <p:cBhvr>
                                        <p:cTn id="107" dur="500" fill="hold"/>
                                        <p:tgtEl>
                                          <p:spTgt spid="5"/>
                                        </p:tgtEl>
                                        <p:attrNameLst>
                                          <p:attrName>ppt_h</p:attrName>
                                        </p:attrNameLst>
                                      </p:cBhvr>
                                      <p:tavLst>
                                        <p:tav tm="0">
                                          <p:val>
                                            <p:fltVal val="0"/>
                                          </p:val>
                                        </p:tav>
                                        <p:tav tm="100000">
                                          <p:val>
                                            <p:strVal val="#ppt_h"/>
                                          </p:val>
                                        </p:tav>
                                      </p:tavLst>
                                    </p:anim>
                                  </p:childTnLst>
                                </p:cTn>
                              </p:par>
                            </p:childTnLst>
                          </p:cTn>
                        </p:par>
                        <p:par>
                          <p:cTn id="108" fill="hold" nodeType="afterGroup">
                            <p:stCondLst>
                              <p:cond delay="1000"/>
                            </p:stCondLst>
                            <p:childTnLst>
                              <p:par>
                                <p:cTn id="109" presetID="22" presetClass="entr" presetSubtype="1" fill="hold" nodeType="afterEffect">
                                  <p:stCondLst>
                                    <p:cond delay="0"/>
                                  </p:stCondLst>
                                  <p:childTnLst>
                                    <p:set>
                                      <p:cBhvr>
                                        <p:cTn id="110" dur="1" fill="hold">
                                          <p:stCondLst>
                                            <p:cond delay="0"/>
                                          </p:stCondLst>
                                        </p:cTn>
                                        <p:tgtEl>
                                          <p:spTgt spid="10"/>
                                        </p:tgtEl>
                                        <p:attrNameLst>
                                          <p:attrName>style.visibility</p:attrName>
                                        </p:attrNameLst>
                                      </p:cBhvr>
                                      <p:to>
                                        <p:strVal val="visible"/>
                                      </p:to>
                                    </p:set>
                                    <p:animEffect transition="in" filter="wipe(up)">
                                      <p:cBhvr>
                                        <p:cTn id="111" dur="500"/>
                                        <p:tgtEl>
                                          <p:spTgt spid="10"/>
                                        </p:tgtEl>
                                      </p:cBhvr>
                                    </p:animEffect>
                                  </p:childTnLst>
                                </p:cTn>
                              </p:par>
                            </p:childTnLst>
                          </p:cTn>
                        </p:par>
                        <p:par>
                          <p:cTn id="112" fill="hold" nodeType="afterGroup">
                            <p:stCondLst>
                              <p:cond delay="1500"/>
                            </p:stCondLst>
                            <p:childTnLst>
                              <p:par>
                                <p:cTn id="113" presetID="23" presetClass="entr" presetSubtype="16" fill="hold" grpId="0" nodeType="afterEffect">
                                  <p:stCondLst>
                                    <p:cond delay="0"/>
                                  </p:stCondLst>
                                  <p:childTnLst>
                                    <p:set>
                                      <p:cBhvr>
                                        <p:cTn id="114" dur="1" fill="hold">
                                          <p:stCondLst>
                                            <p:cond delay="0"/>
                                          </p:stCondLst>
                                        </p:cTn>
                                        <p:tgtEl>
                                          <p:spTgt spid="7"/>
                                        </p:tgtEl>
                                        <p:attrNameLst>
                                          <p:attrName>style.visibility</p:attrName>
                                        </p:attrNameLst>
                                      </p:cBhvr>
                                      <p:to>
                                        <p:strVal val="visible"/>
                                      </p:to>
                                    </p:set>
                                    <p:anim calcmode="lin" valueType="num">
                                      <p:cBhvr>
                                        <p:cTn id="115" dur="500" fill="hold"/>
                                        <p:tgtEl>
                                          <p:spTgt spid="7"/>
                                        </p:tgtEl>
                                        <p:attrNameLst>
                                          <p:attrName>ppt_w</p:attrName>
                                        </p:attrNameLst>
                                      </p:cBhvr>
                                      <p:tavLst>
                                        <p:tav tm="0">
                                          <p:val>
                                            <p:fltVal val="0"/>
                                          </p:val>
                                        </p:tav>
                                        <p:tav tm="100000">
                                          <p:val>
                                            <p:strVal val="#ppt_w"/>
                                          </p:val>
                                        </p:tav>
                                      </p:tavLst>
                                    </p:anim>
                                    <p:anim calcmode="lin" valueType="num">
                                      <p:cBhvr>
                                        <p:cTn id="116" dur="500" fill="hold"/>
                                        <p:tgtEl>
                                          <p:spTgt spid="7"/>
                                        </p:tgtEl>
                                        <p:attrNameLst>
                                          <p:attrName>ppt_h</p:attrName>
                                        </p:attrNameLst>
                                      </p:cBhvr>
                                      <p:tavLst>
                                        <p:tav tm="0">
                                          <p:val>
                                            <p:fltVal val="0"/>
                                          </p:val>
                                        </p:tav>
                                        <p:tav tm="100000">
                                          <p:val>
                                            <p:strVal val="#ppt_h"/>
                                          </p:val>
                                        </p:tav>
                                      </p:tavLst>
                                    </p:anim>
                                  </p:childTnLst>
                                </p:cTn>
                              </p:par>
                            </p:childTnLst>
                          </p:cTn>
                        </p:par>
                        <p:par>
                          <p:cTn id="117" fill="hold" nodeType="afterGroup">
                            <p:stCondLst>
                              <p:cond delay="2000"/>
                            </p:stCondLst>
                            <p:childTnLst>
                              <p:par>
                                <p:cTn id="118" presetID="22" presetClass="entr" presetSubtype="4" fill="hold" nodeType="afterEffect">
                                  <p:stCondLst>
                                    <p:cond delay="0"/>
                                  </p:stCondLst>
                                  <p:childTnLst>
                                    <p:set>
                                      <p:cBhvr>
                                        <p:cTn id="119" dur="1" fill="hold">
                                          <p:stCondLst>
                                            <p:cond delay="0"/>
                                          </p:stCondLst>
                                        </p:cTn>
                                        <p:tgtEl>
                                          <p:spTgt spid="37"/>
                                        </p:tgtEl>
                                        <p:attrNameLst>
                                          <p:attrName>style.visibility</p:attrName>
                                        </p:attrNameLst>
                                      </p:cBhvr>
                                      <p:to>
                                        <p:strVal val="visible"/>
                                      </p:to>
                                    </p:set>
                                    <p:animEffect transition="in" filter="wipe(down)">
                                      <p:cBhvr>
                                        <p:cTn id="120" dur="500"/>
                                        <p:tgtEl>
                                          <p:spTgt spid="37"/>
                                        </p:tgtEl>
                                      </p:cBhvr>
                                    </p:animEffect>
                                  </p:childTnLst>
                                </p:cTn>
                              </p:par>
                            </p:childTnLst>
                          </p:cTn>
                        </p:par>
                        <p:par>
                          <p:cTn id="121" fill="hold" nodeType="afterGroup">
                            <p:stCondLst>
                              <p:cond delay="2500"/>
                            </p:stCondLst>
                            <p:childTnLst>
                              <p:par>
                                <p:cTn id="122" presetID="23" presetClass="entr" presetSubtype="16" fill="hold" grpId="0" nodeType="afterEffect">
                                  <p:stCondLst>
                                    <p:cond delay="0"/>
                                  </p:stCondLst>
                                  <p:childTnLst>
                                    <p:set>
                                      <p:cBhvr>
                                        <p:cTn id="123" dur="1" fill="hold">
                                          <p:stCondLst>
                                            <p:cond delay="0"/>
                                          </p:stCondLst>
                                        </p:cTn>
                                        <p:tgtEl>
                                          <p:spTgt spid="12"/>
                                        </p:tgtEl>
                                        <p:attrNameLst>
                                          <p:attrName>style.visibility</p:attrName>
                                        </p:attrNameLst>
                                      </p:cBhvr>
                                      <p:to>
                                        <p:strVal val="visible"/>
                                      </p:to>
                                    </p:set>
                                    <p:anim calcmode="lin" valueType="num">
                                      <p:cBhvr>
                                        <p:cTn id="124" dur="500" fill="hold"/>
                                        <p:tgtEl>
                                          <p:spTgt spid="12"/>
                                        </p:tgtEl>
                                        <p:attrNameLst>
                                          <p:attrName>ppt_w</p:attrName>
                                        </p:attrNameLst>
                                      </p:cBhvr>
                                      <p:tavLst>
                                        <p:tav tm="0">
                                          <p:val>
                                            <p:fltVal val="0"/>
                                          </p:val>
                                        </p:tav>
                                        <p:tav tm="100000">
                                          <p:val>
                                            <p:strVal val="#ppt_w"/>
                                          </p:val>
                                        </p:tav>
                                      </p:tavLst>
                                    </p:anim>
                                    <p:anim calcmode="lin" valueType="num">
                                      <p:cBhvr>
                                        <p:cTn id="125" dur="500" fill="hold"/>
                                        <p:tgtEl>
                                          <p:spTgt spid="12"/>
                                        </p:tgtEl>
                                        <p:attrNameLst>
                                          <p:attrName>ppt_h</p:attrName>
                                        </p:attrNameLst>
                                      </p:cBhvr>
                                      <p:tavLst>
                                        <p:tav tm="0">
                                          <p:val>
                                            <p:fltVal val="0"/>
                                          </p:val>
                                        </p:tav>
                                        <p:tav tm="100000">
                                          <p:val>
                                            <p:strVal val="#ppt_h"/>
                                          </p:val>
                                        </p:tav>
                                      </p:tavLst>
                                    </p:anim>
                                  </p:childTnLst>
                                </p:cTn>
                              </p:par>
                            </p:childTnLst>
                          </p:cTn>
                        </p:par>
                        <p:par>
                          <p:cTn id="126" fill="hold" nodeType="afterGroup">
                            <p:stCondLst>
                              <p:cond delay="3000"/>
                            </p:stCondLst>
                            <p:childTnLst>
                              <p:par>
                                <p:cTn id="127" presetID="22" presetClass="entr" presetSubtype="4" fill="hold" grpId="0" nodeType="afterEffect">
                                  <p:stCondLst>
                                    <p:cond delay="0"/>
                                  </p:stCondLst>
                                  <p:childTnLst>
                                    <p:set>
                                      <p:cBhvr>
                                        <p:cTn id="128" dur="1" fill="hold">
                                          <p:stCondLst>
                                            <p:cond delay="0"/>
                                          </p:stCondLst>
                                        </p:cTn>
                                        <p:tgtEl>
                                          <p:spTgt spid="44"/>
                                        </p:tgtEl>
                                        <p:attrNameLst>
                                          <p:attrName>style.visibility</p:attrName>
                                        </p:attrNameLst>
                                      </p:cBhvr>
                                      <p:to>
                                        <p:strVal val="visible"/>
                                      </p:to>
                                    </p:set>
                                    <p:animEffect transition="in" filter="wipe(down)">
                                      <p:cBhvr>
                                        <p:cTn id="129" dur="1000"/>
                                        <p:tgtEl>
                                          <p:spTgt spid="44"/>
                                        </p:tgtEl>
                                      </p:cBhvr>
                                    </p:animEffect>
                                  </p:childTnLst>
                                </p:cTn>
                              </p:par>
                            </p:childTnLst>
                          </p:cTn>
                        </p:par>
                        <p:par>
                          <p:cTn id="130" fill="hold" nodeType="afterGroup">
                            <p:stCondLst>
                              <p:cond delay="4000"/>
                            </p:stCondLst>
                            <p:childTnLst>
                              <p:par>
                                <p:cTn id="131" presetID="22" presetClass="entr" presetSubtype="2" fill="hold" nodeType="afterEffect">
                                  <p:stCondLst>
                                    <p:cond delay="0"/>
                                  </p:stCondLst>
                                  <p:childTnLst>
                                    <p:set>
                                      <p:cBhvr>
                                        <p:cTn id="132" dur="1" fill="hold">
                                          <p:stCondLst>
                                            <p:cond delay="0"/>
                                          </p:stCondLst>
                                        </p:cTn>
                                        <p:tgtEl>
                                          <p:spTgt spid="30"/>
                                        </p:tgtEl>
                                        <p:attrNameLst>
                                          <p:attrName>style.visibility</p:attrName>
                                        </p:attrNameLst>
                                      </p:cBhvr>
                                      <p:to>
                                        <p:strVal val="visible"/>
                                      </p:to>
                                    </p:set>
                                    <p:animEffect transition="in" filter="wipe(right)">
                                      <p:cBhvr>
                                        <p:cTn id="133" dur="500"/>
                                        <p:tgtEl>
                                          <p:spTgt spid="30"/>
                                        </p:tgtEl>
                                      </p:cBhvr>
                                    </p:animEffect>
                                  </p:childTnLst>
                                </p:cTn>
                              </p:par>
                            </p:childTnLst>
                          </p:cTn>
                        </p:par>
                        <p:par>
                          <p:cTn id="134" fill="hold" nodeType="afterGroup">
                            <p:stCondLst>
                              <p:cond delay="4500"/>
                            </p:stCondLst>
                            <p:childTnLst>
                              <p:par>
                                <p:cTn id="135" presetID="22" presetClass="entr" presetSubtype="1" fill="hold" nodeType="afterEffect">
                                  <p:stCondLst>
                                    <p:cond delay="0"/>
                                  </p:stCondLst>
                                  <p:childTnLst>
                                    <p:set>
                                      <p:cBhvr>
                                        <p:cTn id="136" dur="1" fill="hold">
                                          <p:stCondLst>
                                            <p:cond delay="0"/>
                                          </p:stCondLst>
                                        </p:cTn>
                                        <p:tgtEl>
                                          <p:spTgt spid="11"/>
                                        </p:tgtEl>
                                        <p:attrNameLst>
                                          <p:attrName>style.visibility</p:attrName>
                                        </p:attrNameLst>
                                      </p:cBhvr>
                                      <p:to>
                                        <p:strVal val="visible"/>
                                      </p:to>
                                    </p:set>
                                    <p:animEffect transition="in" filter="wipe(up)">
                                      <p:cBhvr>
                                        <p:cTn id="137" dur="500"/>
                                        <p:tgtEl>
                                          <p:spTgt spid="11"/>
                                        </p:tgtEl>
                                      </p:cBhvr>
                                    </p:animEffect>
                                  </p:childTnLst>
                                </p:cTn>
                              </p:par>
                            </p:childTnLst>
                          </p:cTn>
                        </p:par>
                      </p:childTnLst>
                    </p:cTn>
                  </p:par>
                  <p:par>
                    <p:cTn id="138" fill="hold" nodeType="clickPar">
                      <p:stCondLst>
                        <p:cond delay="indefinite"/>
                      </p:stCondLst>
                      <p:childTnLst>
                        <p:par>
                          <p:cTn id="139" fill="hold" nodeType="withGroup">
                            <p:stCondLst>
                              <p:cond delay="0"/>
                            </p:stCondLst>
                            <p:childTnLst>
                              <p:par>
                                <p:cTn id="140" presetID="23" presetClass="entr" presetSubtype="16" fill="hold" grpId="0" nodeType="clickEffect">
                                  <p:stCondLst>
                                    <p:cond delay="0"/>
                                  </p:stCondLst>
                                  <p:childTnLst>
                                    <p:set>
                                      <p:cBhvr>
                                        <p:cTn id="141" dur="1" fill="hold">
                                          <p:stCondLst>
                                            <p:cond delay="0"/>
                                          </p:stCondLst>
                                        </p:cTn>
                                        <p:tgtEl>
                                          <p:spTgt spid="32"/>
                                        </p:tgtEl>
                                        <p:attrNameLst>
                                          <p:attrName>style.visibility</p:attrName>
                                        </p:attrNameLst>
                                      </p:cBhvr>
                                      <p:to>
                                        <p:strVal val="visible"/>
                                      </p:to>
                                    </p:set>
                                    <p:anim calcmode="lin" valueType="num">
                                      <p:cBhvr>
                                        <p:cTn id="142" dur="500" fill="hold"/>
                                        <p:tgtEl>
                                          <p:spTgt spid="32"/>
                                        </p:tgtEl>
                                        <p:attrNameLst>
                                          <p:attrName>ppt_w</p:attrName>
                                        </p:attrNameLst>
                                      </p:cBhvr>
                                      <p:tavLst>
                                        <p:tav tm="0">
                                          <p:val>
                                            <p:fltVal val="0"/>
                                          </p:val>
                                        </p:tav>
                                        <p:tav tm="100000">
                                          <p:val>
                                            <p:strVal val="#ppt_w"/>
                                          </p:val>
                                        </p:tav>
                                      </p:tavLst>
                                    </p:anim>
                                    <p:anim calcmode="lin" valueType="num">
                                      <p:cBhvr>
                                        <p:cTn id="143" dur="500" fill="hold"/>
                                        <p:tgtEl>
                                          <p:spTgt spid="32"/>
                                        </p:tgtEl>
                                        <p:attrNameLst>
                                          <p:attrName>ppt_h</p:attrName>
                                        </p:attrNameLst>
                                      </p:cBhvr>
                                      <p:tavLst>
                                        <p:tav tm="0">
                                          <p:val>
                                            <p:fltVal val="0"/>
                                          </p:val>
                                        </p:tav>
                                        <p:tav tm="100000">
                                          <p:val>
                                            <p:strVal val="#ppt_h"/>
                                          </p:val>
                                        </p:tav>
                                      </p:tavLst>
                                    </p:anim>
                                  </p:childTnLst>
                                </p:cTn>
                              </p:par>
                            </p:childTnLst>
                          </p:cTn>
                        </p:par>
                        <p:par>
                          <p:cTn id="144" fill="hold" nodeType="afterGroup">
                            <p:stCondLst>
                              <p:cond delay="500"/>
                            </p:stCondLst>
                            <p:childTnLst>
                              <p:par>
                                <p:cTn id="145" presetID="22" presetClass="entr" presetSubtype="2" fill="hold" grpId="0" nodeType="afterEffect">
                                  <p:stCondLst>
                                    <p:cond delay="0"/>
                                  </p:stCondLst>
                                  <p:childTnLst>
                                    <p:set>
                                      <p:cBhvr>
                                        <p:cTn id="146" dur="1" fill="hold">
                                          <p:stCondLst>
                                            <p:cond delay="0"/>
                                          </p:stCondLst>
                                        </p:cTn>
                                        <p:tgtEl>
                                          <p:spTgt spid="35"/>
                                        </p:tgtEl>
                                        <p:attrNameLst>
                                          <p:attrName>style.visibility</p:attrName>
                                        </p:attrNameLst>
                                      </p:cBhvr>
                                      <p:to>
                                        <p:strVal val="visible"/>
                                      </p:to>
                                    </p:set>
                                    <p:animEffect transition="in" filter="wipe(right)">
                                      <p:cBhvr>
                                        <p:cTn id="147" dur="500"/>
                                        <p:tgtEl>
                                          <p:spTgt spid="35"/>
                                        </p:tgtEl>
                                      </p:cBhvr>
                                    </p:animEffect>
                                  </p:childTnLst>
                                </p:cTn>
                              </p:par>
                              <p:par>
                                <p:cTn id="148" presetID="22" presetClass="entr" presetSubtype="2" fill="hold" grpId="0" nodeType="withEffect">
                                  <p:stCondLst>
                                    <p:cond delay="0"/>
                                  </p:stCondLst>
                                  <p:childTnLst>
                                    <p:set>
                                      <p:cBhvr>
                                        <p:cTn id="149" dur="1" fill="hold">
                                          <p:stCondLst>
                                            <p:cond delay="0"/>
                                          </p:stCondLst>
                                        </p:cTn>
                                        <p:tgtEl>
                                          <p:spTgt spid="36"/>
                                        </p:tgtEl>
                                        <p:attrNameLst>
                                          <p:attrName>style.visibility</p:attrName>
                                        </p:attrNameLst>
                                      </p:cBhvr>
                                      <p:to>
                                        <p:strVal val="visible"/>
                                      </p:to>
                                    </p:set>
                                    <p:animEffect transition="in" filter="wipe(right)">
                                      <p:cBhvr>
                                        <p:cTn id="150" dur="500"/>
                                        <p:tgtEl>
                                          <p:spTgt spid="36"/>
                                        </p:tgtEl>
                                      </p:cBhvr>
                                    </p:animEffect>
                                  </p:childTnLst>
                                </p:cTn>
                              </p:par>
                            </p:childTnLst>
                          </p:cTn>
                        </p:par>
                        <p:par>
                          <p:cTn id="151" fill="hold" nodeType="afterGroup">
                            <p:stCondLst>
                              <p:cond delay="1000"/>
                            </p:stCondLst>
                            <p:childTnLst>
                              <p:par>
                                <p:cTn id="152" presetID="22" presetClass="entr" presetSubtype="4" fill="hold" nodeType="afterEffect">
                                  <p:stCondLst>
                                    <p:cond delay="0"/>
                                  </p:stCondLst>
                                  <p:childTnLst>
                                    <p:set>
                                      <p:cBhvr>
                                        <p:cTn id="153" dur="1" fill="hold">
                                          <p:stCondLst>
                                            <p:cond delay="0"/>
                                          </p:stCondLst>
                                        </p:cTn>
                                        <p:tgtEl>
                                          <p:spTgt spid="38"/>
                                        </p:tgtEl>
                                        <p:attrNameLst>
                                          <p:attrName>style.visibility</p:attrName>
                                        </p:attrNameLst>
                                      </p:cBhvr>
                                      <p:to>
                                        <p:strVal val="visible"/>
                                      </p:to>
                                    </p:set>
                                    <p:animEffect transition="in" filter="wipe(down)">
                                      <p:cBhvr>
                                        <p:cTn id="154" dur="500"/>
                                        <p:tgtEl>
                                          <p:spTgt spid="38"/>
                                        </p:tgtEl>
                                      </p:cBhvr>
                                    </p:animEffect>
                                  </p:childTnLst>
                                </p:cTn>
                              </p:par>
                            </p:childTnLst>
                          </p:cTn>
                        </p:par>
                        <p:par>
                          <p:cTn id="155" fill="hold" nodeType="afterGroup">
                            <p:stCondLst>
                              <p:cond delay="1500"/>
                            </p:stCondLst>
                            <p:childTnLst>
                              <p:par>
                                <p:cTn id="156" presetID="23" presetClass="entr" presetSubtype="16" fill="hold" grpId="0" nodeType="afterEffect">
                                  <p:stCondLst>
                                    <p:cond delay="0"/>
                                  </p:stCondLst>
                                  <p:childTnLst>
                                    <p:set>
                                      <p:cBhvr>
                                        <p:cTn id="157" dur="1" fill="hold">
                                          <p:stCondLst>
                                            <p:cond delay="0"/>
                                          </p:stCondLst>
                                        </p:cTn>
                                        <p:tgtEl>
                                          <p:spTgt spid="9"/>
                                        </p:tgtEl>
                                        <p:attrNameLst>
                                          <p:attrName>style.visibility</p:attrName>
                                        </p:attrNameLst>
                                      </p:cBhvr>
                                      <p:to>
                                        <p:strVal val="visible"/>
                                      </p:to>
                                    </p:set>
                                    <p:anim calcmode="lin" valueType="num">
                                      <p:cBhvr>
                                        <p:cTn id="158" dur="500" fill="hold"/>
                                        <p:tgtEl>
                                          <p:spTgt spid="9"/>
                                        </p:tgtEl>
                                        <p:attrNameLst>
                                          <p:attrName>ppt_w</p:attrName>
                                        </p:attrNameLst>
                                      </p:cBhvr>
                                      <p:tavLst>
                                        <p:tav tm="0">
                                          <p:val>
                                            <p:fltVal val="0"/>
                                          </p:val>
                                        </p:tav>
                                        <p:tav tm="100000">
                                          <p:val>
                                            <p:strVal val="#ppt_w"/>
                                          </p:val>
                                        </p:tav>
                                      </p:tavLst>
                                    </p:anim>
                                    <p:anim calcmode="lin" valueType="num">
                                      <p:cBhvr>
                                        <p:cTn id="159" dur="500" fill="hold"/>
                                        <p:tgtEl>
                                          <p:spTgt spid="9"/>
                                        </p:tgtEl>
                                        <p:attrNameLst>
                                          <p:attrName>ppt_h</p:attrName>
                                        </p:attrNameLst>
                                      </p:cBhvr>
                                      <p:tavLst>
                                        <p:tav tm="0">
                                          <p:val>
                                            <p:fltVal val="0"/>
                                          </p:val>
                                        </p:tav>
                                        <p:tav tm="100000">
                                          <p:val>
                                            <p:strVal val="#ppt_h"/>
                                          </p:val>
                                        </p:tav>
                                      </p:tavLst>
                                    </p:anim>
                                  </p:childTnLst>
                                </p:cTn>
                              </p:par>
                            </p:childTnLst>
                          </p:cTn>
                        </p:par>
                        <p:par>
                          <p:cTn id="160" fill="hold" nodeType="afterGroup">
                            <p:stCondLst>
                              <p:cond delay="2000"/>
                            </p:stCondLst>
                            <p:childTnLst>
                              <p:par>
                                <p:cTn id="161" presetID="22" presetClass="entr" presetSubtype="4" fill="hold" grpId="0" nodeType="afterEffect">
                                  <p:stCondLst>
                                    <p:cond delay="0"/>
                                  </p:stCondLst>
                                  <p:childTnLst>
                                    <p:set>
                                      <p:cBhvr>
                                        <p:cTn id="162" dur="1" fill="hold">
                                          <p:stCondLst>
                                            <p:cond delay="0"/>
                                          </p:stCondLst>
                                        </p:cTn>
                                        <p:tgtEl>
                                          <p:spTgt spid="43"/>
                                        </p:tgtEl>
                                        <p:attrNameLst>
                                          <p:attrName>style.visibility</p:attrName>
                                        </p:attrNameLst>
                                      </p:cBhvr>
                                      <p:to>
                                        <p:strVal val="visible"/>
                                      </p:to>
                                    </p:set>
                                    <p:animEffect transition="in" filter="wipe(down)">
                                      <p:cBhvr>
                                        <p:cTn id="163" dur="1000"/>
                                        <p:tgtEl>
                                          <p:spTgt spid="43"/>
                                        </p:tgtEl>
                                      </p:cBhvr>
                                    </p:animEffect>
                                  </p:childTnLst>
                                </p:cTn>
                              </p:par>
                            </p:childTnLst>
                          </p:cTn>
                        </p:par>
                        <p:par>
                          <p:cTn id="164" fill="hold" nodeType="afterGroup">
                            <p:stCondLst>
                              <p:cond delay="3000"/>
                            </p:stCondLst>
                            <p:childTnLst>
                              <p:par>
                                <p:cTn id="165" presetID="22" presetClass="entr" presetSubtype="2" fill="hold" nodeType="afterEffect">
                                  <p:stCondLst>
                                    <p:cond delay="0"/>
                                  </p:stCondLst>
                                  <p:childTnLst>
                                    <p:set>
                                      <p:cBhvr>
                                        <p:cTn id="166" dur="1" fill="hold">
                                          <p:stCondLst>
                                            <p:cond delay="0"/>
                                          </p:stCondLst>
                                        </p:cTn>
                                        <p:tgtEl>
                                          <p:spTgt spid="8"/>
                                        </p:tgtEl>
                                        <p:attrNameLst>
                                          <p:attrName>style.visibility</p:attrName>
                                        </p:attrNameLst>
                                      </p:cBhvr>
                                      <p:to>
                                        <p:strVal val="visible"/>
                                      </p:to>
                                    </p:set>
                                    <p:animEffect transition="in" filter="wipe(right)">
                                      <p:cBhvr>
                                        <p:cTn id="167" dur="500"/>
                                        <p:tgtEl>
                                          <p:spTgt spid="8"/>
                                        </p:tgtEl>
                                      </p:cBhvr>
                                    </p:animEffect>
                                  </p:childTnLst>
                                </p:cTn>
                              </p:par>
                            </p:childTnLst>
                          </p:cTn>
                        </p:par>
                        <p:par>
                          <p:cTn id="168" fill="hold" nodeType="afterGroup">
                            <p:stCondLst>
                              <p:cond delay="3500"/>
                            </p:stCondLst>
                            <p:childTnLst>
                              <p:par>
                                <p:cTn id="169" presetID="22" presetClass="entr" presetSubtype="1" fill="hold" nodeType="afterEffect">
                                  <p:stCondLst>
                                    <p:cond delay="0"/>
                                  </p:stCondLst>
                                  <p:childTnLst>
                                    <p:set>
                                      <p:cBhvr>
                                        <p:cTn id="170" dur="1" fill="hold">
                                          <p:stCondLst>
                                            <p:cond delay="0"/>
                                          </p:stCondLst>
                                        </p:cTn>
                                        <p:tgtEl>
                                          <p:spTgt spid="29"/>
                                        </p:tgtEl>
                                        <p:attrNameLst>
                                          <p:attrName>style.visibility</p:attrName>
                                        </p:attrNameLst>
                                      </p:cBhvr>
                                      <p:to>
                                        <p:strVal val="visible"/>
                                      </p:to>
                                    </p:set>
                                    <p:animEffect transition="in" filter="wipe(up)">
                                      <p:cBhvr>
                                        <p:cTn id="171" dur="500"/>
                                        <p:tgtEl>
                                          <p:spTgt spid="29"/>
                                        </p:tgtEl>
                                      </p:cBhvr>
                                    </p:animEffect>
                                  </p:childTnLst>
                                </p:cTn>
                              </p:par>
                            </p:childTnLst>
                          </p:cTn>
                        </p:par>
                        <p:par>
                          <p:cTn id="172" fill="hold" nodeType="afterGroup">
                            <p:stCondLst>
                              <p:cond delay="4000"/>
                            </p:stCondLst>
                            <p:childTnLst>
                              <p:par>
                                <p:cTn id="173" presetID="22" presetClass="entr" presetSubtype="4" fill="hold" grpId="0" nodeType="afterEffect">
                                  <p:stCondLst>
                                    <p:cond delay="0"/>
                                  </p:stCondLst>
                                  <p:childTnLst>
                                    <p:set>
                                      <p:cBhvr>
                                        <p:cTn id="174" dur="1" fill="hold">
                                          <p:stCondLst>
                                            <p:cond delay="0"/>
                                          </p:stCondLst>
                                        </p:cTn>
                                        <p:tgtEl>
                                          <p:spTgt spid="34"/>
                                        </p:tgtEl>
                                        <p:attrNameLst>
                                          <p:attrName>style.visibility</p:attrName>
                                        </p:attrNameLst>
                                      </p:cBhvr>
                                      <p:to>
                                        <p:strVal val="visible"/>
                                      </p:to>
                                    </p:set>
                                    <p:animEffect transition="in" filter="wipe(down)">
                                      <p:cBhvr>
                                        <p:cTn id="175" dur="500"/>
                                        <p:tgtEl>
                                          <p:spTgt spid="34"/>
                                        </p:tgtEl>
                                      </p:cBhvr>
                                    </p:animEffect>
                                  </p:childTnLst>
                                </p:cTn>
                              </p:par>
                            </p:childTnLst>
                          </p:cTn>
                        </p:par>
                        <p:par>
                          <p:cTn id="176" fill="hold" nodeType="afterGroup">
                            <p:stCondLst>
                              <p:cond delay="4500"/>
                            </p:stCondLst>
                            <p:childTnLst>
                              <p:par>
                                <p:cTn id="177" presetID="22" presetClass="entr" presetSubtype="2" fill="hold" grpId="0" nodeType="afterEffect">
                                  <p:stCondLst>
                                    <p:cond delay="0"/>
                                  </p:stCondLst>
                                  <p:childTnLst>
                                    <p:set>
                                      <p:cBhvr>
                                        <p:cTn id="178" dur="1" fill="hold">
                                          <p:stCondLst>
                                            <p:cond delay="0"/>
                                          </p:stCondLst>
                                        </p:cTn>
                                        <p:tgtEl>
                                          <p:spTgt spid="33"/>
                                        </p:tgtEl>
                                        <p:attrNameLst>
                                          <p:attrName>style.visibility</p:attrName>
                                        </p:attrNameLst>
                                      </p:cBhvr>
                                      <p:to>
                                        <p:strVal val="visible"/>
                                      </p:to>
                                    </p:set>
                                    <p:animEffect transition="in" filter="wipe(right)">
                                      <p:cBhvr>
                                        <p:cTn id="179" dur="500"/>
                                        <p:tgtEl>
                                          <p:spTgt spid="33"/>
                                        </p:tgtEl>
                                      </p:cBhvr>
                                    </p:animEffect>
                                  </p:childTnLst>
                                </p:cTn>
                              </p:par>
                            </p:childTnLst>
                          </p:cTn>
                        </p:par>
                        <p:par>
                          <p:cTn id="180" fill="hold" nodeType="afterGroup">
                            <p:stCondLst>
                              <p:cond delay="5000"/>
                            </p:stCondLst>
                            <p:childTnLst>
                              <p:par>
                                <p:cTn id="181" presetID="23" presetClass="entr" presetSubtype="16" fill="hold" grpId="0" nodeType="afterEffect">
                                  <p:stCondLst>
                                    <p:cond delay="0"/>
                                  </p:stCondLst>
                                  <p:childTnLst>
                                    <p:set>
                                      <p:cBhvr>
                                        <p:cTn id="182" dur="1" fill="hold">
                                          <p:stCondLst>
                                            <p:cond delay="0"/>
                                          </p:stCondLst>
                                        </p:cTn>
                                        <p:tgtEl>
                                          <p:spTgt spid="31"/>
                                        </p:tgtEl>
                                        <p:attrNameLst>
                                          <p:attrName>style.visibility</p:attrName>
                                        </p:attrNameLst>
                                      </p:cBhvr>
                                      <p:to>
                                        <p:strVal val="visible"/>
                                      </p:to>
                                    </p:set>
                                    <p:anim calcmode="lin" valueType="num">
                                      <p:cBhvr>
                                        <p:cTn id="183" dur="500" fill="hold"/>
                                        <p:tgtEl>
                                          <p:spTgt spid="31"/>
                                        </p:tgtEl>
                                        <p:attrNameLst>
                                          <p:attrName>ppt_w</p:attrName>
                                        </p:attrNameLst>
                                      </p:cBhvr>
                                      <p:tavLst>
                                        <p:tav tm="0">
                                          <p:val>
                                            <p:fltVal val="0"/>
                                          </p:val>
                                        </p:tav>
                                        <p:tav tm="100000">
                                          <p:val>
                                            <p:strVal val="#ppt_w"/>
                                          </p:val>
                                        </p:tav>
                                      </p:tavLst>
                                    </p:anim>
                                    <p:anim calcmode="lin" valueType="num">
                                      <p:cBhvr>
                                        <p:cTn id="184" dur="500" fill="hold"/>
                                        <p:tgtEl>
                                          <p:spTgt spid="3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p:bldP spid="9" grpId="0"/>
      <p:bldP spid="12" grpId="0"/>
      <p:bldP spid="13" grpId="0"/>
      <p:bldP spid="14" grpId="0" animBg="1"/>
      <p:bldP spid="15" grpId="0"/>
      <p:bldP spid="17" grpId="0"/>
      <p:bldP spid="20" grpId="0"/>
      <p:bldP spid="21" grpId="0"/>
      <p:bldP spid="22" grpId="0" animBg="1"/>
      <p:bldP spid="23" grpId="0" animBg="1"/>
      <p:bldP spid="25" grpId="0" animBg="1"/>
      <p:bldP spid="26" grpId="0" animBg="1"/>
      <p:bldP spid="27" grpId="0"/>
      <p:bldP spid="28" grpId="0" animBg="1"/>
      <p:bldP spid="31" grpId="0" animBg="1"/>
      <p:bldP spid="32" grpId="0"/>
      <p:bldP spid="33" grpId="0" animBg="1"/>
      <p:bldP spid="34" grpId="0" animBg="1"/>
      <p:bldP spid="35" grpId="0" animBg="1"/>
      <p:bldP spid="36" grpId="0" animBg="1"/>
      <p:bldP spid="41" grpId="0" animBg="1"/>
      <p:bldP spid="43" grpId="0" animBg="1"/>
      <p:bldP spid="44" grpId="0" animBg="1"/>
      <p:bldP spid="4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fontAlgn="auto" hangingPunct="1">
              <a:spcAft>
                <a:spcPts val="0"/>
              </a:spcAft>
              <a:defRPr/>
            </a:pPr>
            <a:r>
              <a:rPr lang="en-US" altLang="en-US" dirty="0">
                <a:ea typeface="+mj-ea"/>
              </a:rPr>
              <a:t>Complex Cases</a:t>
            </a:r>
          </a:p>
        </p:txBody>
      </p:sp>
      <p:sp>
        <p:nvSpPr>
          <p:cNvPr id="4915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LO5</a:t>
            </a:r>
          </a:p>
        </p:txBody>
      </p:sp>
      <p:graphicFrame>
        <p:nvGraphicFramePr>
          <p:cNvPr id="5" name="Group 41"/>
          <p:cNvGraphicFramePr>
            <a:graphicFrameLocks noGrp="1"/>
          </p:cNvGraphicFramePr>
          <p:nvPr>
            <p:extLst>
              <p:ext uri="{D42A27DB-BD31-4B8C-83A1-F6EECF244321}">
                <p14:modId xmlns:p14="http://schemas.microsoft.com/office/powerpoint/2010/main" val="1882966889"/>
              </p:ext>
            </p:extLst>
          </p:nvPr>
        </p:nvGraphicFramePr>
        <p:xfrm>
          <a:off x="38100" y="1905000"/>
          <a:ext cx="9042400" cy="2719644"/>
        </p:xfrm>
        <a:graphic>
          <a:graphicData uri="http://schemas.openxmlformats.org/drawingml/2006/table">
            <a:tbl>
              <a:tblPr firstRow="1"/>
              <a:tblGrid>
                <a:gridCol w="2155143">
                  <a:extLst>
                    <a:ext uri="{9D8B030D-6E8A-4147-A177-3AD203B41FA5}">
                      <a16:colId xmlns:a16="http://schemas.microsoft.com/office/drawing/2014/main" xmlns="" val="20000"/>
                    </a:ext>
                  </a:extLst>
                </a:gridCol>
                <a:gridCol w="2296281">
                  <a:extLst>
                    <a:ext uri="{9D8B030D-6E8A-4147-A177-3AD203B41FA5}">
                      <a16:colId xmlns:a16="http://schemas.microsoft.com/office/drawing/2014/main" xmlns="" val="20001"/>
                    </a:ext>
                  </a:extLst>
                </a:gridCol>
                <a:gridCol w="2296281">
                  <a:extLst>
                    <a:ext uri="{9D8B030D-6E8A-4147-A177-3AD203B41FA5}">
                      <a16:colId xmlns:a16="http://schemas.microsoft.com/office/drawing/2014/main" xmlns="" val="20002"/>
                    </a:ext>
                  </a:extLst>
                </a:gridCol>
                <a:gridCol w="2294695">
                  <a:extLst>
                    <a:ext uri="{9D8B030D-6E8A-4147-A177-3AD203B41FA5}">
                      <a16:colId xmlns:a16="http://schemas.microsoft.com/office/drawing/2014/main" xmlns="" val="20003"/>
                    </a:ext>
                  </a:extLst>
                </a:gridCol>
              </a:tblGrid>
              <a:tr h="360426">
                <a:tc gridSpan="4">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Effects of Changes in Both Supply and Demand</a:t>
                      </a:r>
                    </a:p>
                  </a:txBody>
                  <a:tcPr marT="45697" marB="45697"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63077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Change in Supply</a:t>
                      </a:r>
                    </a:p>
                  </a:txBody>
                  <a:tcPr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Change in Demand</a:t>
                      </a:r>
                    </a:p>
                  </a:txBody>
                  <a:tcPr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Effect on Equilibrium Price</a:t>
                      </a:r>
                    </a:p>
                  </a:txBody>
                  <a:tcPr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rPr>
                        <a:t>Effect on Equilibrium Quantity</a:t>
                      </a:r>
                    </a:p>
                  </a:txBody>
                  <a:tcPr marT="45697" marB="45697"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428474">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1. 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Indeterminate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2"/>
                  </a:ext>
                </a:extLst>
              </a:tr>
              <a:tr h="4284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2. 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Indeterminate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4284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3. 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Indeterminate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42847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4. 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Indeterminate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n-lt"/>
                        </a:rPr>
                        <a:t>Decrease</a:t>
                      </a:r>
                    </a:p>
                  </a:txBody>
                  <a:tcPr marT="45697" marB="4569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pPr eaLnBrk="1" fontAlgn="auto" hangingPunct="1">
              <a:spcAft>
                <a:spcPts val="0"/>
              </a:spcAft>
              <a:defRPr/>
            </a:pPr>
            <a:r>
              <a:rPr lang="en-US" altLang="en-US" dirty="0">
                <a:ea typeface="+mj-ea"/>
              </a:rPr>
              <a:t>Government Set Prices</a:t>
            </a:r>
          </a:p>
        </p:txBody>
      </p:sp>
      <p:sp>
        <p:nvSpPr>
          <p:cNvPr id="29699"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Price ceiling</a:t>
            </a:r>
          </a:p>
          <a:p>
            <a:pPr marL="640080" lvl="1" eaLnBrk="1" fontAlgn="auto" hangingPunct="1">
              <a:spcAft>
                <a:spcPts val="0"/>
              </a:spcAft>
              <a:buClr>
                <a:schemeClr val="accent1"/>
              </a:buClr>
              <a:buFont typeface="Arial" charset="0"/>
              <a:buChar char="•"/>
              <a:defRPr/>
            </a:pPr>
            <a:r>
              <a:rPr lang="en-US" sz="3200" dirty="0">
                <a:ea typeface="+mn-ea"/>
              </a:rPr>
              <a:t>Set below equilibrium price</a:t>
            </a:r>
          </a:p>
          <a:p>
            <a:pPr marL="640080" lvl="1" eaLnBrk="1" fontAlgn="auto" hangingPunct="1">
              <a:spcAft>
                <a:spcPts val="0"/>
              </a:spcAft>
              <a:buClr>
                <a:schemeClr val="accent1"/>
              </a:buClr>
              <a:buFont typeface="Arial" charset="0"/>
              <a:buChar char="•"/>
              <a:defRPr/>
            </a:pPr>
            <a:r>
              <a:rPr lang="en-US" sz="3200" dirty="0">
                <a:ea typeface="+mn-ea"/>
              </a:rPr>
              <a:t>Rationing problem</a:t>
            </a:r>
          </a:p>
          <a:p>
            <a:pPr marL="640080" lvl="1" eaLnBrk="1" fontAlgn="auto" hangingPunct="1">
              <a:spcAft>
                <a:spcPts val="0"/>
              </a:spcAft>
              <a:buClr>
                <a:schemeClr val="accent1"/>
              </a:buClr>
              <a:buFont typeface="Arial" charset="0"/>
              <a:buChar char="•"/>
              <a:defRPr/>
            </a:pPr>
            <a:r>
              <a:rPr lang="en-US" sz="3200" dirty="0">
                <a:ea typeface="+mn-ea"/>
              </a:rPr>
              <a:t>Black markets</a:t>
            </a:r>
          </a:p>
          <a:p>
            <a:pPr eaLnBrk="1" fontAlgn="auto" hangingPunct="1">
              <a:spcAft>
                <a:spcPts val="0"/>
              </a:spcAft>
              <a:buFont typeface="Arial" charset="0"/>
              <a:buChar char="•"/>
              <a:defRPr/>
            </a:pPr>
            <a:r>
              <a:rPr lang="en-US" sz="3200" dirty="0">
                <a:ea typeface="+mn-ea"/>
              </a:rPr>
              <a:t>Example is rent control</a:t>
            </a:r>
          </a:p>
        </p:txBody>
      </p:sp>
      <p:sp>
        <p:nvSpPr>
          <p:cNvPr id="5120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fontAlgn="auto" hangingPunct="1">
              <a:spcAft>
                <a:spcPts val="0"/>
              </a:spcAft>
              <a:defRPr/>
            </a:pPr>
            <a:r>
              <a:rPr lang="en-US" altLang="en-US" dirty="0">
                <a:ea typeface="+mj-ea"/>
              </a:rPr>
              <a:t>Price Ceiling</a:t>
            </a:r>
          </a:p>
        </p:txBody>
      </p:sp>
      <p:pic>
        <p:nvPicPr>
          <p:cNvPr id="53251" name="Picture 32"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100263"/>
            <a:ext cx="4767263" cy="3846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59"/>
          <p:cNvSpPr txBox="1">
            <a:spLocks noChangeArrowheads="1"/>
          </p:cNvSpPr>
          <p:nvPr/>
        </p:nvSpPr>
        <p:spPr bwMode="auto">
          <a:xfrm>
            <a:off x="6324600" y="1981200"/>
            <a:ext cx="3206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i="1" dirty="0">
                <a:latin typeface="Arial" panose="020B0604020202020204" pitchFamily="34" charset="0"/>
              </a:rPr>
              <a:t>S</a:t>
            </a:r>
          </a:p>
        </p:txBody>
      </p:sp>
      <p:sp>
        <p:nvSpPr>
          <p:cNvPr id="11" name="Text Box 57"/>
          <p:cNvSpPr txBox="1">
            <a:spLocks noChangeArrowheads="1"/>
          </p:cNvSpPr>
          <p:nvPr/>
        </p:nvSpPr>
        <p:spPr bwMode="auto">
          <a:xfrm>
            <a:off x="1981200" y="1992313"/>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P</a:t>
            </a:r>
          </a:p>
        </p:txBody>
      </p:sp>
      <p:sp>
        <p:nvSpPr>
          <p:cNvPr id="12" name="Text Box 58"/>
          <p:cNvSpPr txBox="1">
            <a:spLocks noChangeArrowheads="1"/>
          </p:cNvSpPr>
          <p:nvPr/>
        </p:nvSpPr>
        <p:spPr bwMode="auto">
          <a:xfrm>
            <a:off x="7086600" y="5802313"/>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Q</a:t>
            </a:r>
          </a:p>
        </p:txBody>
      </p:sp>
      <p:sp>
        <p:nvSpPr>
          <p:cNvPr id="13" name="Text Box 59"/>
          <p:cNvSpPr txBox="1">
            <a:spLocks noChangeArrowheads="1"/>
          </p:cNvSpPr>
          <p:nvPr/>
        </p:nvSpPr>
        <p:spPr bwMode="auto">
          <a:xfrm>
            <a:off x="6678613" y="4886325"/>
            <a:ext cx="407987"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i="1" dirty="0">
                <a:latin typeface="Arial" panose="020B0604020202020204" pitchFamily="34" charset="0"/>
              </a:rPr>
              <a:t>D</a:t>
            </a:r>
          </a:p>
        </p:txBody>
      </p:sp>
      <p:sp>
        <p:nvSpPr>
          <p:cNvPr id="14" name="Text Box 57"/>
          <p:cNvSpPr txBox="1">
            <a:spLocks noChangeArrowheads="1"/>
          </p:cNvSpPr>
          <p:nvPr/>
        </p:nvSpPr>
        <p:spPr bwMode="auto">
          <a:xfrm>
            <a:off x="1984375" y="3819525"/>
            <a:ext cx="361950"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P</a:t>
            </a:r>
            <a:r>
              <a:rPr lang="en-US" sz="1600" b="1" baseline="-25000" dirty="0">
                <a:latin typeface="+mn-lt"/>
                <a:ea typeface="+mn-ea"/>
                <a:cs typeface="Arial" charset="0"/>
              </a:rPr>
              <a:t>0</a:t>
            </a:r>
          </a:p>
        </p:txBody>
      </p:sp>
      <p:sp>
        <p:nvSpPr>
          <p:cNvPr id="15" name="Text Box 57"/>
          <p:cNvSpPr txBox="1">
            <a:spLocks noChangeArrowheads="1"/>
          </p:cNvSpPr>
          <p:nvPr/>
        </p:nvSpPr>
        <p:spPr bwMode="auto">
          <a:xfrm>
            <a:off x="1992313" y="4429125"/>
            <a:ext cx="366712" cy="338138"/>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P</a:t>
            </a:r>
            <a:r>
              <a:rPr lang="en-US" sz="1600" b="1" baseline="-25000" dirty="0">
                <a:latin typeface="+mn-lt"/>
                <a:ea typeface="+mn-ea"/>
                <a:cs typeface="Arial" charset="0"/>
              </a:rPr>
              <a:t>C</a:t>
            </a:r>
          </a:p>
        </p:txBody>
      </p:sp>
      <p:sp>
        <p:nvSpPr>
          <p:cNvPr id="16" name="Text Box 58"/>
          <p:cNvSpPr txBox="1">
            <a:spLocks noChangeArrowheads="1"/>
          </p:cNvSpPr>
          <p:nvPr/>
        </p:nvSpPr>
        <p:spPr bwMode="auto">
          <a:xfrm>
            <a:off x="4508500" y="5910263"/>
            <a:ext cx="395288"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0</a:t>
            </a:r>
          </a:p>
        </p:txBody>
      </p:sp>
      <p:sp>
        <p:nvSpPr>
          <p:cNvPr id="17" name="AutoShape 23"/>
          <p:cNvSpPr>
            <a:spLocks/>
          </p:cNvSpPr>
          <p:nvPr/>
        </p:nvSpPr>
        <p:spPr bwMode="auto">
          <a:xfrm rot="-5400000">
            <a:off x="4572000" y="4157663"/>
            <a:ext cx="304800" cy="1524000"/>
          </a:xfrm>
          <a:prstGeom prst="leftBrace">
            <a:avLst>
              <a:gd name="adj1" fmla="val 22153"/>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8" name="TextBox 17"/>
          <p:cNvSpPr txBox="1">
            <a:spLocks noChangeArrowheads="1"/>
          </p:cNvSpPr>
          <p:nvPr/>
        </p:nvSpPr>
        <p:spPr bwMode="auto">
          <a:xfrm>
            <a:off x="4343400" y="5072063"/>
            <a:ext cx="1189038"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Shortage</a:t>
            </a:r>
          </a:p>
        </p:txBody>
      </p:sp>
      <p:cxnSp>
        <p:nvCxnSpPr>
          <p:cNvPr id="19" name="Straight Connector 18"/>
          <p:cNvCxnSpPr>
            <a:cxnSpLocks/>
          </p:cNvCxnSpPr>
          <p:nvPr/>
        </p:nvCxnSpPr>
        <p:spPr>
          <a:xfrm rot="16200000" flipH="1">
            <a:off x="3771900" y="4881563"/>
            <a:ext cx="1905000" cy="0"/>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3236913" y="5186363"/>
            <a:ext cx="1296987" cy="1587"/>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noChangeAspect="1"/>
          </p:cNvCxnSpPr>
          <p:nvPr/>
        </p:nvCxnSpPr>
        <p:spPr>
          <a:xfrm rot="16200000" flipH="1">
            <a:off x="4932362" y="5146676"/>
            <a:ext cx="1235075" cy="1905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2" name="Text Box 58"/>
          <p:cNvSpPr txBox="1">
            <a:spLocks noChangeArrowheads="1"/>
          </p:cNvSpPr>
          <p:nvPr/>
        </p:nvSpPr>
        <p:spPr bwMode="auto">
          <a:xfrm>
            <a:off x="5424488" y="5910263"/>
            <a:ext cx="400050"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d</a:t>
            </a:r>
          </a:p>
        </p:txBody>
      </p:sp>
      <p:sp>
        <p:nvSpPr>
          <p:cNvPr id="23" name="Text Box 58"/>
          <p:cNvSpPr txBox="1">
            <a:spLocks noChangeArrowheads="1"/>
          </p:cNvSpPr>
          <p:nvPr/>
        </p:nvSpPr>
        <p:spPr bwMode="auto">
          <a:xfrm>
            <a:off x="3714750" y="5910263"/>
            <a:ext cx="379413"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s</a:t>
            </a:r>
          </a:p>
        </p:txBody>
      </p:sp>
      <p:sp>
        <p:nvSpPr>
          <p:cNvPr id="24" name="TextBox 23"/>
          <p:cNvSpPr txBox="1">
            <a:spLocks noChangeArrowheads="1"/>
          </p:cNvSpPr>
          <p:nvPr/>
        </p:nvSpPr>
        <p:spPr bwMode="auto">
          <a:xfrm>
            <a:off x="2743200" y="3852863"/>
            <a:ext cx="914400" cy="381000"/>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Ceiling</a:t>
            </a:r>
          </a:p>
        </p:txBody>
      </p:sp>
      <p:cxnSp>
        <p:nvCxnSpPr>
          <p:cNvPr id="25" name="Straight Connector 24"/>
          <p:cNvCxnSpPr/>
          <p:nvPr/>
        </p:nvCxnSpPr>
        <p:spPr>
          <a:xfrm rot="10800000" flipV="1">
            <a:off x="2514600" y="4191000"/>
            <a:ext cx="381000" cy="304800"/>
          </a:xfrm>
          <a:prstGeom prst="line">
            <a:avLst/>
          </a:prstGeom>
          <a:ln w="25400">
            <a:solidFill>
              <a:schemeClr val="tx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a:spLocks noChangeArrowheads="1"/>
          </p:cNvSpPr>
          <p:nvPr/>
        </p:nvSpPr>
        <p:spPr bwMode="auto">
          <a:xfrm>
            <a:off x="1371600" y="3819525"/>
            <a:ext cx="822325"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$3.50</a:t>
            </a:r>
          </a:p>
        </p:txBody>
      </p:sp>
      <p:sp>
        <p:nvSpPr>
          <p:cNvPr id="27" name="TextBox 26"/>
          <p:cNvSpPr txBox="1">
            <a:spLocks noChangeArrowheads="1"/>
          </p:cNvSpPr>
          <p:nvPr/>
        </p:nvSpPr>
        <p:spPr bwMode="auto">
          <a:xfrm>
            <a:off x="1387475" y="4429125"/>
            <a:ext cx="822325" cy="33813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ea typeface="+mn-ea"/>
                <a:cs typeface="Arial" charset="0"/>
              </a:rPr>
              <a:t> </a:t>
            </a:r>
            <a:r>
              <a:rPr lang="en-US" sz="1600" b="1" dirty="0">
                <a:latin typeface="+mn-lt"/>
                <a:ea typeface="+mn-ea"/>
                <a:cs typeface="Arial" charset="0"/>
              </a:rPr>
              <a:t>3.00</a:t>
            </a:r>
          </a:p>
        </p:txBody>
      </p:sp>
      <p:cxnSp>
        <p:nvCxnSpPr>
          <p:cNvPr id="28" name="Straight Connector 27"/>
          <p:cNvCxnSpPr/>
          <p:nvPr/>
        </p:nvCxnSpPr>
        <p:spPr>
          <a:xfrm>
            <a:off x="2362200" y="3929063"/>
            <a:ext cx="23622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362200" y="4538663"/>
            <a:ext cx="3200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Freeform 31"/>
          <p:cNvSpPr>
            <a:spLocks/>
          </p:cNvSpPr>
          <p:nvPr/>
        </p:nvSpPr>
        <p:spPr bwMode="auto">
          <a:xfrm flipH="1">
            <a:off x="2667000" y="2252663"/>
            <a:ext cx="3657600" cy="3017837"/>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 name="Freeform 31"/>
          <p:cNvSpPr>
            <a:spLocks/>
          </p:cNvSpPr>
          <p:nvPr/>
        </p:nvSpPr>
        <p:spPr bwMode="auto">
          <a:xfrm>
            <a:off x="3048000" y="2176463"/>
            <a:ext cx="3657600" cy="3017837"/>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2" name="Oval 31"/>
          <p:cNvSpPr>
            <a:spLocks noChangeArrowheads="1"/>
          </p:cNvSpPr>
          <p:nvPr/>
        </p:nvSpPr>
        <p:spPr bwMode="auto">
          <a:xfrm>
            <a:off x="4648200" y="3852863"/>
            <a:ext cx="152400" cy="152400"/>
          </a:xfrm>
          <a:prstGeom prst="ellipse">
            <a:avLst/>
          </a:prstGeom>
          <a:solidFill>
            <a:schemeClr val="tx1"/>
          </a:solidFill>
          <a:ln w="25400" algn="ctr">
            <a:solidFill>
              <a:schemeClr val="tx1"/>
            </a:solidFill>
            <a:round/>
            <a:headEnd/>
            <a:tailEnd/>
          </a:ln>
        </p:spPr>
        <p:txBody>
          <a:bodyPr anchor="ctr"/>
          <a:lstStyle/>
          <a:p>
            <a:pPr algn="ctr" eaLnBrk="1" hangingPunct="1">
              <a:defRPr/>
            </a:pPr>
            <a:endParaRPr lang="en-US" dirty="0">
              <a:solidFill>
                <a:schemeClr val="lt1"/>
              </a:solidFill>
              <a:latin typeface="+mn-lt"/>
              <a:ea typeface="+mn-ea"/>
              <a:cs typeface="Arial" charset="0"/>
            </a:endParaRPr>
          </a:p>
        </p:txBody>
      </p:sp>
      <p:sp>
        <p:nvSpPr>
          <p:cNvPr id="53275"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wipe(left)">
                                      <p:cBhvr>
                                        <p:cTn id="14" dur="1000"/>
                                        <p:tgtEl>
                                          <p:spTgt spid="31"/>
                                        </p:tgtEl>
                                      </p:cBhvr>
                                    </p:animEffect>
                                  </p:childTnLst>
                                </p:cTn>
                              </p:par>
                            </p:childTnLst>
                          </p:cTn>
                        </p:par>
                        <p:par>
                          <p:cTn id="15" fill="hold" nodeType="afterGroup">
                            <p:stCondLst>
                              <p:cond delay="1500"/>
                            </p:stCondLst>
                            <p:childTnLst>
                              <p:par>
                                <p:cTn id="16" presetID="1" presetClass="entr" presetSubtype="0" fill="hold" grpId="0" nodeType="afterEffect">
                                  <p:stCondLst>
                                    <p:cond delay="0"/>
                                  </p:stCondLst>
                                  <p:childTnLst>
                                    <p:set>
                                      <p:cBhvr>
                                        <p:cTn id="17" dur="1" fill="hold">
                                          <p:stCondLst>
                                            <p:cond delay="0"/>
                                          </p:stCondLst>
                                        </p:cTn>
                                        <p:tgtEl>
                                          <p:spTgt spid="13"/>
                                        </p:tgtEl>
                                        <p:attrNameLst>
                                          <p:attrName>style.visibility</p:attrName>
                                        </p:attrNameLst>
                                      </p:cBhvr>
                                      <p:to>
                                        <p:strVal val="visible"/>
                                      </p:to>
                                    </p:set>
                                  </p:childTnLst>
                                </p:cTn>
                              </p:par>
                            </p:childTnLst>
                          </p:cTn>
                        </p:par>
                        <p:par>
                          <p:cTn id="18" fill="hold" nodeType="afterGroup">
                            <p:stCondLst>
                              <p:cond delay="1500"/>
                            </p:stCondLst>
                            <p:childTnLst>
                              <p:par>
                                <p:cTn id="19" presetID="22" presetClass="entr" presetSubtype="8" fill="hold" nodeType="afterEffect">
                                  <p:stCondLst>
                                    <p:cond delay="0"/>
                                  </p:stCondLst>
                                  <p:childTnLst>
                                    <p:set>
                                      <p:cBhvr>
                                        <p:cTn id="20" dur="1" fill="hold">
                                          <p:stCondLst>
                                            <p:cond delay="0"/>
                                          </p:stCondLst>
                                        </p:cTn>
                                        <p:tgtEl>
                                          <p:spTgt spid="30"/>
                                        </p:tgtEl>
                                        <p:attrNameLst>
                                          <p:attrName>style.visibility</p:attrName>
                                        </p:attrNameLst>
                                      </p:cBhvr>
                                      <p:to>
                                        <p:strVal val="visible"/>
                                      </p:to>
                                    </p:set>
                                    <p:animEffect transition="in" filter="wipe(left)">
                                      <p:cBhvr>
                                        <p:cTn id="21" dur="1000"/>
                                        <p:tgtEl>
                                          <p:spTgt spid="30"/>
                                        </p:tgtEl>
                                      </p:cBhvr>
                                    </p:animEffect>
                                  </p:childTnLst>
                                </p:cTn>
                              </p:par>
                            </p:childTnLst>
                          </p:cTn>
                        </p:par>
                        <p:par>
                          <p:cTn id="22" fill="hold" nodeType="afterGroup">
                            <p:stCondLst>
                              <p:cond delay="2500"/>
                            </p:stCondLst>
                            <p:childTnLst>
                              <p:par>
                                <p:cTn id="23" presetID="1" presetClass="entr" presetSubtype="0" fill="hold" grpId="0" nodeType="after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par>
                          <p:cTn id="25" fill="hold" nodeType="afterGroup">
                            <p:stCondLst>
                              <p:cond delay="2500"/>
                            </p:stCondLst>
                            <p:childTnLst>
                              <p:par>
                                <p:cTn id="26" presetID="1" presetClass="entr" presetSubtype="0" fill="hold" grpId="0" nodeType="afterEffect">
                                  <p:stCondLst>
                                    <p:cond delay="0"/>
                                  </p:stCondLst>
                                  <p:childTnLst>
                                    <p:set>
                                      <p:cBhvr>
                                        <p:cTn id="27" dur="1" fill="hold">
                                          <p:stCondLst>
                                            <p:cond delay="0"/>
                                          </p:stCondLst>
                                        </p:cTn>
                                        <p:tgtEl>
                                          <p:spTgt spid="14"/>
                                        </p:tgtEl>
                                        <p:attrNameLst>
                                          <p:attrName>style.visibility</p:attrName>
                                        </p:attrNameLst>
                                      </p:cBhvr>
                                      <p:to>
                                        <p:strVal val="visible"/>
                                      </p:to>
                                    </p:set>
                                  </p:childTnLst>
                                </p:cTn>
                              </p:par>
                            </p:childTnLst>
                          </p:cTn>
                        </p:par>
                        <p:par>
                          <p:cTn id="28" fill="hold" nodeType="afterGroup">
                            <p:stCondLst>
                              <p:cond delay="2500"/>
                            </p:stCondLst>
                            <p:childTnLst>
                              <p:par>
                                <p:cTn id="29" presetID="23" presetClass="entr" presetSubtype="16" fill="hold" grpId="0" nodeType="afterEffect">
                                  <p:stCondLst>
                                    <p:cond delay="0"/>
                                  </p:stCondLst>
                                  <p:childTnLst>
                                    <p:set>
                                      <p:cBhvr>
                                        <p:cTn id="30" dur="1" fill="hold">
                                          <p:stCondLst>
                                            <p:cond delay="0"/>
                                          </p:stCondLst>
                                        </p:cTn>
                                        <p:tgtEl>
                                          <p:spTgt spid="32"/>
                                        </p:tgtEl>
                                        <p:attrNameLst>
                                          <p:attrName>style.visibility</p:attrName>
                                        </p:attrNameLst>
                                      </p:cBhvr>
                                      <p:to>
                                        <p:strVal val="visible"/>
                                      </p:to>
                                    </p:set>
                                    <p:anim calcmode="lin" valueType="num">
                                      <p:cBhvr>
                                        <p:cTn id="31" dur="1000" fill="hold"/>
                                        <p:tgtEl>
                                          <p:spTgt spid="32"/>
                                        </p:tgtEl>
                                        <p:attrNameLst>
                                          <p:attrName>ppt_w</p:attrName>
                                        </p:attrNameLst>
                                      </p:cBhvr>
                                      <p:tavLst>
                                        <p:tav tm="0">
                                          <p:val>
                                            <p:fltVal val="0"/>
                                          </p:val>
                                        </p:tav>
                                        <p:tav tm="100000">
                                          <p:val>
                                            <p:strVal val="#ppt_w"/>
                                          </p:val>
                                        </p:tav>
                                      </p:tavLst>
                                    </p:anim>
                                    <p:anim calcmode="lin" valueType="num">
                                      <p:cBhvr>
                                        <p:cTn id="32" dur="1000" fill="hold"/>
                                        <p:tgtEl>
                                          <p:spTgt spid="32"/>
                                        </p:tgtEl>
                                        <p:attrNameLst>
                                          <p:attrName>ppt_h</p:attrName>
                                        </p:attrNameLst>
                                      </p:cBhvr>
                                      <p:tavLst>
                                        <p:tav tm="0">
                                          <p:val>
                                            <p:fltVal val="0"/>
                                          </p:val>
                                        </p:tav>
                                        <p:tav tm="100000">
                                          <p:val>
                                            <p:strVal val="#ppt_h"/>
                                          </p:val>
                                        </p:tav>
                                      </p:tavLst>
                                    </p:anim>
                                  </p:childTnLst>
                                </p:cTn>
                              </p:par>
                            </p:childTnLst>
                          </p:cTn>
                        </p:par>
                        <p:par>
                          <p:cTn id="33" fill="hold" nodeType="afterGroup">
                            <p:stCondLst>
                              <p:cond delay="3500"/>
                            </p:stCondLst>
                            <p:childTnLst>
                              <p:par>
                                <p:cTn id="34" presetID="22" presetClass="entr" presetSubtype="4" fill="hold" nodeType="afterEffect">
                                  <p:stCondLst>
                                    <p:cond delay="0"/>
                                  </p:stCondLst>
                                  <p:childTnLst>
                                    <p:set>
                                      <p:cBhvr>
                                        <p:cTn id="35" dur="1" fill="hold">
                                          <p:stCondLst>
                                            <p:cond delay="0"/>
                                          </p:stCondLst>
                                        </p:cTn>
                                        <p:tgtEl>
                                          <p:spTgt spid="28"/>
                                        </p:tgtEl>
                                        <p:attrNameLst>
                                          <p:attrName>style.visibility</p:attrName>
                                        </p:attrNameLst>
                                      </p:cBhvr>
                                      <p:to>
                                        <p:strVal val="visible"/>
                                      </p:to>
                                    </p:set>
                                    <p:animEffect transition="in" filter="wipe(down)">
                                      <p:cBhvr>
                                        <p:cTn id="36" dur="1000"/>
                                        <p:tgtEl>
                                          <p:spTgt spid="28"/>
                                        </p:tgtEl>
                                      </p:cBhvr>
                                    </p:animEffect>
                                  </p:childTnLst>
                                </p:cTn>
                              </p:par>
                            </p:childTnLst>
                          </p:cTn>
                        </p:par>
                        <p:par>
                          <p:cTn id="37" fill="hold" nodeType="afterGroup">
                            <p:stCondLst>
                              <p:cond delay="4500"/>
                            </p:stCondLst>
                            <p:childTnLst>
                              <p:par>
                                <p:cTn id="38" presetID="23" presetClass="entr" presetSubtype="16" fill="hold" grpId="0" nodeType="afterEffect">
                                  <p:stCondLst>
                                    <p:cond delay="0"/>
                                  </p:stCondLst>
                                  <p:childTnLst>
                                    <p:set>
                                      <p:cBhvr>
                                        <p:cTn id="39" dur="1" fill="hold">
                                          <p:stCondLst>
                                            <p:cond delay="0"/>
                                          </p:stCondLst>
                                        </p:cTn>
                                        <p:tgtEl>
                                          <p:spTgt spid="26"/>
                                        </p:tgtEl>
                                        <p:attrNameLst>
                                          <p:attrName>style.visibility</p:attrName>
                                        </p:attrNameLst>
                                      </p:cBhvr>
                                      <p:to>
                                        <p:strVal val="visible"/>
                                      </p:to>
                                    </p:set>
                                    <p:anim calcmode="lin" valueType="num">
                                      <p:cBhvr>
                                        <p:cTn id="40" dur="500" fill="hold"/>
                                        <p:tgtEl>
                                          <p:spTgt spid="26"/>
                                        </p:tgtEl>
                                        <p:attrNameLst>
                                          <p:attrName>ppt_w</p:attrName>
                                        </p:attrNameLst>
                                      </p:cBhvr>
                                      <p:tavLst>
                                        <p:tav tm="0">
                                          <p:val>
                                            <p:fltVal val="0"/>
                                          </p:val>
                                        </p:tav>
                                        <p:tav tm="100000">
                                          <p:val>
                                            <p:strVal val="#ppt_w"/>
                                          </p:val>
                                        </p:tav>
                                      </p:tavLst>
                                    </p:anim>
                                    <p:anim calcmode="lin" valueType="num">
                                      <p:cBhvr>
                                        <p:cTn id="41" dur="500" fill="hold"/>
                                        <p:tgtEl>
                                          <p:spTgt spid="26"/>
                                        </p:tgtEl>
                                        <p:attrNameLst>
                                          <p:attrName>ppt_h</p:attrName>
                                        </p:attrNameLst>
                                      </p:cBhvr>
                                      <p:tavLst>
                                        <p:tav tm="0">
                                          <p:val>
                                            <p:fltVal val="0"/>
                                          </p:val>
                                        </p:tav>
                                        <p:tav tm="100000">
                                          <p:val>
                                            <p:strVal val="#ppt_h"/>
                                          </p:val>
                                        </p:tav>
                                      </p:tavLst>
                                    </p:anim>
                                  </p:childTnLst>
                                </p:cTn>
                              </p:par>
                            </p:childTnLst>
                          </p:cTn>
                        </p:par>
                        <p:par>
                          <p:cTn id="42" fill="hold" nodeType="afterGroup">
                            <p:stCondLst>
                              <p:cond delay="5000"/>
                            </p:stCondLst>
                            <p:childTnLst>
                              <p:par>
                                <p:cTn id="43" presetID="22" presetClass="entr" presetSubtype="1" fill="hold" nodeType="afterEffect">
                                  <p:stCondLst>
                                    <p:cond delay="0"/>
                                  </p:stCondLst>
                                  <p:childTnLst>
                                    <p:set>
                                      <p:cBhvr>
                                        <p:cTn id="44" dur="1" fill="hold">
                                          <p:stCondLst>
                                            <p:cond delay="0"/>
                                          </p:stCondLst>
                                        </p:cTn>
                                        <p:tgtEl>
                                          <p:spTgt spid="19"/>
                                        </p:tgtEl>
                                        <p:attrNameLst>
                                          <p:attrName>style.visibility</p:attrName>
                                        </p:attrNameLst>
                                      </p:cBhvr>
                                      <p:to>
                                        <p:strVal val="visible"/>
                                      </p:to>
                                    </p:set>
                                    <p:animEffect transition="in" filter="wipe(up)">
                                      <p:cBhvr>
                                        <p:cTn id="45" dur="500"/>
                                        <p:tgtEl>
                                          <p:spTgt spid="19"/>
                                        </p:tgtEl>
                                      </p:cBhvr>
                                    </p:animEffect>
                                  </p:childTnLst>
                                </p:cTn>
                              </p:par>
                            </p:childTnLst>
                          </p:cTn>
                        </p:par>
                        <p:par>
                          <p:cTn id="46" fill="hold" nodeType="afterGroup">
                            <p:stCondLst>
                              <p:cond delay="5500"/>
                            </p:stCondLst>
                            <p:childTnLst>
                              <p:par>
                                <p:cTn id="47" presetID="1" presetClass="entr" presetSubtype="0" fill="hold" grpId="0" nodeType="afterEffect">
                                  <p:stCondLst>
                                    <p:cond delay="0"/>
                                  </p:stCondLst>
                                  <p:childTnLst>
                                    <p:set>
                                      <p:cBhvr>
                                        <p:cTn id="48" dur="1" fill="hold">
                                          <p:stCondLst>
                                            <p:cond delay="0"/>
                                          </p:stCondLst>
                                        </p:cTn>
                                        <p:tgtEl>
                                          <p:spTgt spid="16"/>
                                        </p:tgtEl>
                                        <p:attrNameLst>
                                          <p:attrName>style.visibility</p:attrName>
                                        </p:attrNameLst>
                                      </p:cBhvr>
                                      <p:to>
                                        <p:strVal val="visible"/>
                                      </p:to>
                                    </p:set>
                                  </p:childTnLst>
                                </p:cTn>
                              </p:par>
                            </p:childTnLst>
                          </p:cTn>
                        </p:par>
                      </p:childTnLst>
                    </p:cTn>
                  </p:par>
                  <p:par>
                    <p:cTn id="49" fill="hold" nodeType="clickPar">
                      <p:stCondLst>
                        <p:cond delay="indefinite"/>
                      </p:stCondLst>
                      <p:childTnLst>
                        <p:par>
                          <p:cTn id="50" fill="hold" nodeType="withGroup">
                            <p:stCondLst>
                              <p:cond delay="0"/>
                            </p:stCondLst>
                            <p:childTnLst>
                              <p:par>
                                <p:cTn id="51" presetID="23" presetClass="entr" presetSubtype="16" fill="hold" grpId="0" nodeType="click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childTnLst>
                                </p:cTn>
                              </p:par>
                            </p:childTnLst>
                          </p:cTn>
                        </p:par>
                        <p:par>
                          <p:cTn id="55" fill="hold" nodeType="afterGroup">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15"/>
                                        </p:tgtEl>
                                        <p:attrNameLst>
                                          <p:attrName>style.visibility</p:attrName>
                                        </p:attrNameLst>
                                      </p:cBhvr>
                                      <p:to>
                                        <p:strVal val="visible"/>
                                      </p:to>
                                    </p:set>
                                  </p:childTnLst>
                                </p:cTn>
                              </p:par>
                            </p:childTnLst>
                          </p:cTn>
                        </p:par>
                        <p:par>
                          <p:cTn id="58" fill="hold" nodeType="afterGroup">
                            <p:stCondLst>
                              <p:cond delay="500"/>
                            </p:stCondLst>
                            <p:childTnLst>
                              <p:par>
                                <p:cTn id="59" presetID="22" presetClass="entr" presetSubtype="4" fill="hold" nodeType="after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wipe(down)">
                                      <p:cBhvr>
                                        <p:cTn id="61" dur="1000"/>
                                        <p:tgtEl>
                                          <p:spTgt spid="29"/>
                                        </p:tgtEl>
                                      </p:cBhvr>
                                    </p:animEffect>
                                  </p:childTnLst>
                                </p:cTn>
                              </p:par>
                            </p:childTnLst>
                          </p:cTn>
                        </p:par>
                        <p:par>
                          <p:cTn id="62" fill="hold" nodeType="afterGroup">
                            <p:stCondLst>
                              <p:cond delay="1500"/>
                            </p:stCondLst>
                            <p:childTnLst>
                              <p:par>
                                <p:cTn id="63" presetID="23" presetClass="entr" presetSubtype="16" fill="hold" grpId="0" nodeType="afterEffect">
                                  <p:stCondLst>
                                    <p:cond delay="0"/>
                                  </p:stCondLst>
                                  <p:childTnLst>
                                    <p:set>
                                      <p:cBhvr>
                                        <p:cTn id="64" dur="1" fill="hold">
                                          <p:stCondLst>
                                            <p:cond delay="0"/>
                                          </p:stCondLst>
                                        </p:cTn>
                                        <p:tgtEl>
                                          <p:spTgt spid="24"/>
                                        </p:tgtEl>
                                        <p:attrNameLst>
                                          <p:attrName>style.visibility</p:attrName>
                                        </p:attrNameLst>
                                      </p:cBhvr>
                                      <p:to>
                                        <p:strVal val="visible"/>
                                      </p:to>
                                    </p:set>
                                    <p:anim calcmode="lin" valueType="num">
                                      <p:cBhvr>
                                        <p:cTn id="65" dur="500" fill="hold"/>
                                        <p:tgtEl>
                                          <p:spTgt spid="24"/>
                                        </p:tgtEl>
                                        <p:attrNameLst>
                                          <p:attrName>ppt_w</p:attrName>
                                        </p:attrNameLst>
                                      </p:cBhvr>
                                      <p:tavLst>
                                        <p:tav tm="0">
                                          <p:val>
                                            <p:fltVal val="0"/>
                                          </p:val>
                                        </p:tav>
                                        <p:tav tm="100000">
                                          <p:val>
                                            <p:strVal val="#ppt_w"/>
                                          </p:val>
                                        </p:tav>
                                      </p:tavLst>
                                    </p:anim>
                                    <p:anim calcmode="lin" valueType="num">
                                      <p:cBhvr>
                                        <p:cTn id="66" dur="500" fill="hold"/>
                                        <p:tgtEl>
                                          <p:spTgt spid="24"/>
                                        </p:tgtEl>
                                        <p:attrNameLst>
                                          <p:attrName>ppt_h</p:attrName>
                                        </p:attrNameLst>
                                      </p:cBhvr>
                                      <p:tavLst>
                                        <p:tav tm="0">
                                          <p:val>
                                            <p:fltVal val="0"/>
                                          </p:val>
                                        </p:tav>
                                        <p:tav tm="100000">
                                          <p:val>
                                            <p:strVal val="#ppt_h"/>
                                          </p:val>
                                        </p:tav>
                                      </p:tavLst>
                                    </p:anim>
                                  </p:childTnLst>
                                </p:cTn>
                              </p:par>
                            </p:childTnLst>
                          </p:cTn>
                        </p:par>
                        <p:par>
                          <p:cTn id="67" fill="hold" nodeType="afterGroup">
                            <p:stCondLst>
                              <p:cond delay="2000"/>
                            </p:stCondLst>
                            <p:childTnLst>
                              <p:par>
                                <p:cTn id="68" presetID="22" presetClass="entr" presetSubtype="1" fill="hold" nodeType="afterEffect">
                                  <p:stCondLst>
                                    <p:cond delay="0"/>
                                  </p:stCondLst>
                                  <p:childTnLst>
                                    <p:set>
                                      <p:cBhvr>
                                        <p:cTn id="69" dur="1" fill="hold">
                                          <p:stCondLst>
                                            <p:cond delay="0"/>
                                          </p:stCondLst>
                                        </p:cTn>
                                        <p:tgtEl>
                                          <p:spTgt spid="25"/>
                                        </p:tgtEl>
                                        <p:attrNameLst>
                                          <p:attrName>style.visibility</p:attrName>
                                        </p:attrNameLst>
                                      </p:cBhvr>
                                      <p:to>
                                        <p:strVal val="visible"/>
                                      </p:to>
                                    </p:set>
                                    <p:animEffect transition="in" filter="wipe(up)">
                                      <p:cBhvr>
                                        <p:cTn id="70" dur="500"/>
                                        <p:tgtEl>
                                          <p:spTgt spid="25"/>
                                        </p:tgtEl>
                                      </p:cBhvr>
                                    </p:animEffect>
                                  </p:childTnLst>
                                </p:cTn>
                              </p:par>
                            </p:childTnLst>
                          </p:cTn>
                        </p:par>
                        <p:par>
                          <p:cTn id="71" fill="hold" nodeType="afterGroup">
                            <p:stCondLst>
                              <p:cond delay="2500"/>
                            </p:stCondLst>
                            <p:childTnLst>
                              <p:par>
                                <p:cTn id="72" presetID="22" presetClass="entr" presetSubtype="1" fill="hold" nodeType="afterEffect">
                                  <p:stCondLst>
                                    <p:cond delay="0"/>
                                  </p:stCondLst>
                                  <p:childTnLst>
                                    <p:set>
                                      <p:cBhvr>
                                        <p:cTn id="73" dur="1" fill="hold">
                                          <p:stCondLst>
                                            <p:cond delay="0"/>
                                          </p:stCondLst>
                                        </p:cTn>
                                        <p:tgtEl>
                                          <p:spTgt spid="20"/>
                                        </p:tgtEl>
                                        <p:attrNameLst>
                                          <p:attrName>style.visibility</p:attrName>
                                        </p:attrNameLst>
                                      </p:cBhvr>
                                      <p:to>
                                        <p:strVal val="visible"/>
                                      </p:to>
                                    </p:set>
                                    <p:animEffect transition="in" filter="wipe(up)">
                                      <p:cBhvr>
                                        <p:cTn id="74" dur="500"/>
                                        <p:tgtEl>
                                          <p:spTgt spid="20"/>
                                        </p:tgtEl>
                                      </p:cBhvr>
                                    </p:animEffect>
                                  </p:childTnLst>
                                </p:cTn>
                              </p:par>
                            </p:childTnLst>
                          </p:cTn>
                        </p:par>
                        <p:par>
                          <p:cTn id="75" fill="hold" nodeType="afterGroup">
                            <p:stCondLst>
                              <p:cond delay="3000"/>
                            </p:stCondLst>
                            <p:childTnLst>
                              <p:par>
                                <p:cTn id="76" presetID="23" presetClass="entr" presetSubtype="16" fill="hold" grpId="0" nodeType="after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p:cTn id="78" dur="500" fill="hold"/>
                                        <p:tgtEl>
                                          <p:spTgt spid="23"/>
                                        </p:tgtEl>
                                        <p:attrNameLst>
                                          <p:attrName>ppt_w</p:attrName>
                                        </p:attrNameLst>
                                      </p:cBhvr>
                                      <p:tavLst>
                                        <p:tav tm="0">
                                          <p:val>
                                            <p:fltVal val="0"/>
                                          </p:val>
                                        </p:tav>
                                        <p:tav tm="100000">
                                          <p:val>
                                            <p:strVal val="#ppt_w"/>
                                          </p:val>
                                        </p:tav>
                                      </p:tavLst>
                                    </p:anim>
                                    <p:anim calcmode="lin" valueType="num">
                                      <p:cBhvr>
                                        <p:cTn id="79" dur="500" fill="hold"/>
                                        <p:tgtEl>
                                          <p:spTgt spid="23"/>
                                        </p:tgtEl>
                                        <p:attrNameLst>
                                          <p:attrName>ppt_h</p:attrName>
                                        </p:attrNameLst>
                                      </p:cBhvr>
                                      <p:tavLst>
                                        <p:tav tm="0">
                                          <p:val>
                                            <p:fltVal val="0"/>
                                          </p:val>
                                        </p:tav>
                                        <p:tav tm="100000">
                                          <p:val>
                                            <p:strVal val="#ppt_h"/>
                                          </p:val>
                                        </p:tav>
                                      </p:tavLst>
                                    </p:anim>
                                  </p:childTnLst>
                                </p:cTn>
                              </p:par>
                            </p:childTnLst>
                          </p:cTn>
                        </p:par>
                        <p:par>
                          <p:cTn id="80" fill="hold" nodeType="afterGroup">
                            <p:stCondLst>
                              <p:cond delay="3500"/>
                            </p:stCondLst>
                            <p:childTnLst>
                              <p:par>
                                <p:cTn id="81" presetID="22" presetClass="entr" presetSubtype="1" fill="hold"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up)">
                                      <p:cBhvr>
                                        <p:cTn id="83" dur="500"/>
                                        <p:tgtEl>
                                          <p:spTgt spid="21"/>
                                        </p:tgtEl>
                                      </p:cBhvr>
                                    </p:animEffect>
                                  </p:childTnLst>
                                </p:cTn>
                              </p:par>
                            </p:childTnLst>
                          </p:cTn>
                        </p:par>
                        <p:par>
                          <p:cTn id="84" fill="hold" nodeType="afterGroup">
                            <p:stCondLst>
                              <p:cond delay="4000"/>
                            </p:stCondLst>
                            <p:childTnLst>
                              <p:par>
                                <p:cTn id="85" presetID="23" presetClass="entr" presetSubtype="16" fill="hold" grpId="0" nodeType="afterEffect">
                                  <p:stCondLst>
                                    <p:cond delay="0"/>
                                  </p:stCondLst>
                                  <p:childTnLst>
                                    <p:set>
                                      <p:cBhvr>
                                        <p:cTn id="86" dur="1" fill="hold">
                                          <p:stCondLst>
                                            <p:cond delay="0"/>
                                          </p:stCondLst>
                                        </p:cTn>
                                        <p:tgtEl>
                                          <p:spTgt spid="22"/>
                                        </p:tgtEl>
                                        <p:attrNameLst>
                                          <p:attrName>style.visibility</p:attrName>
                                        </p:attrNameLst>
                                      </p:cBhvr>
                                      <p:to>
                                        <p:strVal val="visible"/>
                                      </p:to>
                                    </p:set>
                                    <p:anim calcmode="lin" valueType="num">
                                      <p:cBhvr>
                                        <p:cTn id="87" dur="500" fill="hold"/>
                                        <p:tgtEl>
                                          <p:spTgt spid="22"/>
                                        </p:tgtEl>
                                        <p:attrNameLst>
                                          <p:attrName>ppt_w</p:attrName>
                                        </p:attrNameLst>
                                      </p:cBhvr>
                                      <p:tavLst>
                                        <p:tav tm="0">
                                          <p:val>
                                            <p:fltVal val="0"/>
                                          </p:val>
                                        </p:tav>
                                        <p:tav tm="100000">
                                          <p:val>
                                            <p:strVal val="#ppt_w"/>
                                          </p:val>
                                        </p:tav>
                                      </p:tavLst>
                                    </p:anim>
                                    <p:anim calcmode="lin" valueType="num">
                                      <p:cBhvr>
                                        <p:cTn id="88" dur="500" fill="hold"/>
                                        <p:tgtEl>
                                          <p:spTgt spid="22"/>
                                        </p:tgtEl>
                                        <p:attrNameLst>
                                          <p:attrName>ppt_h</p:attrName>
                                        </p:attrNameLst>
                                      </p:cBhvr>
                                      <p:tavLst>
                                        <p:tav tm="0">
                                          <p:val>
                                            <p:fltVal val="0"/>
                                          </p:val>
                                        </p:tav>
                                        <p:tav tm="100000">
                                          <p:val>
                                            <p:strVal val="#ppt_h"/>
                                          </p:val>
                                        </p:tav>
                                      </p:tavLst>
                                    </p:anim>
                                  </p:childTnLst>
                                </p:cTn>
                              </p:par>
                            </p:childTnLst>
                          </p:cTn>
                        </p:par>
                        <p:par>
                          <p:cTn id="89" fill="hold" nodeType="afterGroup">
                            <p:stCondLst>
                              <p:cond delay="4500"/>
                            </p:stCondLst>
                            <p:childTnLst>
                              <p:par>
                                <p:cTn id="90" presetID="23" presetClass="entr" presetSubtype="16" fill="hold" grpId="0" nodeType="afterEffect">
                                  <p:stCondLst>
                                    <p:cond delay="0"/>
                                  </p:stCondLst>
                                  <p:childTnLst>
                                    <p:set>
                                      <p:cBhvr>
                                        <p:cTn id="91" dur="1" fill="hold">
                                          <p:stCondLst>
                                            <p:cond delay="0"/>
                                          </p:stCondLst>
                                        </p:cTn>
                                        <p:tgtEl>
                                          <p:spTgt spid="17"/>
                                        </p:tgtEl>
                                        <p:attrNameLst>
                                          <p:attrName>style.visibility</p:attrName>
                                        </p:attrNameLst>
                                      </p:cBhvr>
                                      <p:to>
                                        <p:strVal val="visible"/>
                                      </p:to>
                                    </p:set>
                                    <p:anim calcmode="lin" valueType="num">
                                      <p:cBhvr>
                                        <p:cTn id="92" dur="500" fill="hold"/>
                                        <p:tgtEl>
                                          <p:spTgt spid="17"/>
                                        </p:tgtEl>
                                        <p:attrNameLst>
                                          <p:attrName>ppt_w</p:attrName>
                                        </p:attrNameLst>
                                      </p:cBhvr>
                                      <p:tavLst>
                                        <p:tav tm="0">
                                          <p:val>
                                            <p:fltVal val="0"/>
                                          </p:val>
                                        </p:tav>
                                        <p:tav tm="100000">
                                          <p:val>
                                            <p:strVal val="#ppt_w"/>
                                          </p:val>
                                        </p:tav>
                                      </p:tavLst>
                                    </p:anim>
                                    <p:anim calcmode="lin" valueType="num">
                                      <p:cBhvr>
                                        <p:cTn id="93" dur="500" fill="hold"/>
                                        <p:tgtEl>
                                          <p:spTgt spid="17"/>
                                        </p:tgtEl>
                                        <p:attrNameLst>
                                          <p:attrName>ppt_h</p:attrName>
                                        </p:attrNameLst>
                                      </p:cBhvr>
                                      <p:tavLst>
                                        <p:tav tm="0">
                                          <p:val>
                                            <p:fltVal val="0"/>
                                          </p:val>
                                        </p:tav>
                                        <p:tav tm="100000">
                                          <p:val>
                                            <p:strVal val="#ppt_h"/>
                                          </p:val>
                                        </p:tav>
                                      </p:tavLst>
                                    </p:anim>
                                  </p:childTnLst>
                                </p:cTn>
                              </p:par>
                            </p:childTnLst>
                          </p:cTn>
                        </p:par>
                        <p:par>
                          <p:cTn id="94" fill="hold" nodeType="afterGroup">
                            <p:stCondLst>
                              <p:cond delay="5000"/>
                            </p:stCondLst>
                            <p:childTnLst>
                              <p:par>
                                <p:cTn id="95" presetID="23" presetClass="entr" presetSubtype="16" fill="hold" grpId="0" nodeType="afterEffect">
                                  <p:stCondLst>
                                    <p:cond delay="0"/>
                                  </p:stCondLst>
                                  <p:childTnLst>
                                    <p:set>
                                      <p:cBhvr>
                                        <p:cTn id="96" dur="1" fill="hold">
                                          <p:stCondLst>
                                            <p:cond delay="0"/>
                                          </p:stCondLst>
                                        </p:cTn>
                                        <p:tgtEl>
                                          <p:spTgt spid="18"/>
                                        </p:tgtEl>
                                        <p:attrNameLst>
                                          <p:attrName>style.visibility</p:attrName>
                                        </p:attrNameLst>
                                      </p:cBhvr>
                                      <p:to>
                                        <p:strVal val="visible"/>
                                      </p:to>
                                    </p:set>
                                    <p:anim calcmode="lin" valueType="num">
                                      <p:cBhvr>
                                        <p:cTn id="97" dur="500" fill="hold"/>
                                        <p:tgtEl>
                                          <p:spTgt spid="18"/>
                                        </p:tgtEl>
                                        <p:attrNameLst>
                                          <p:attrName>ppt_w</p:attrName>
                                        </p:attrNameLst>
                                      </p:cBhvr>
                                      <p:tavLst>
                                        <p:tav tm="0">
                                          <p:val>
                                            <p:fltVal val="0"/>
                                          </p:val>
                                        </p:tav>
                                        <p:tav tm="100000">
                                          <p:val>
                                            <p:strVal val="#ppt_w"/>
                                          </p:val>
                                        </p:tav>
                                      </p:tavLst>
                                    </p:anim>
                                    <p:anim calcmode="lin" valueType="num">
                                      <p:cBhvr>
                                        <p:cTn id="98" dur="500" fill="hold"/>
                                        <p:tgtEl>
                                          <p:spTgt spid="1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P spid="13" grpId="0"/>
      <p:bldP spid="14" grpId="0"/>
      <p:bldP spid="15" grpId="0"/>
      <p:bldP spid="16" grpId="0"/>
      <p:bldP spid="17" grpId="0" animBg="1"/>
      <p:bldP spid="18" grpId="0"/>
      <p:bldP spid="22" grpId="0"/>
      <p:bldP spid="23" grpId="0"/>
      <p:bldP spid="24" grpId="0"/>
      <p:bldP spid="26" grpId="0"/>
      <p:bldP spid="27" grpId="0"/>
      <p:bldP spid="3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fontAlgn="auto" hangingPunct="1">
              <a:spcAft>
                <a:spcPts val="0"/>
              </a:spcAft>
              <a:defRPr/>
            </a:pPr>
            <a:r>
              <a:rPr lang="en-US" altLang="en-US" dirty="0">
                <a:ea typeface="+mj-ea"/>
              </a:rPr>
              <a:t>Government Set Prices Continued</a:t>
            </a:r>
          </a:p>
        </p:txBody>
      </p:sp>
      <p:sp>
        <p:nvSpPr>
          <p:cNvPr id="31747" name="Content Placeholder 2"/>
          <p:cNvSpPr>
            <a:spLocks noGrp="1"/>
          </p:cNvSpPr>
          <p:nvPr>
            <p:ph idx="1"/>
          </p:nvPr>
        </p:nvSpPr>
        <p:spPr>
          <a:xfrm>
            <a:off x="457200" y="1752600"/>
            <a:ext cx="7620000" cy="4800600"/>
          </a:xfrm>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Price floor</a:t>
            </a:r>
          </a:p>
          <a:p>
            <a:pPr marL="640080" lvl="1" eaLnBrk="1" fontAlgn="auto" hangingPunct="1">
              <a:spcAft>
                <a:spcPts val="0"/>
              </a:spcAft>
              <a:buClr>
                <a:schemeClr val="accent1"/>
              </a:buClr>
              <a:buFont typeface="Arial" charset="0"/>
              <a:buChar char="•"/>
              <a:defRPr/>
            </a:pPr>
            <a:r>
              <a:rPr lang="en-US" sz="3200" dirty="0">
                <a:ea typeface="+mn-ea"/>
              </a:rPr>
              <a:t>Prices are set above the market price</a:t>
            </a:r>
          </a:p>
          <a:p>
            <a:pPr marL="640080" lvl="1" eaLnBrk="1" fontAlgn="auto" hangingPunct="1">
              <a:spcAft>
                <a:spcPts val="0"/>
              </a:spcAft>
              <a:buClr>
                <a:schemeClr val="accent1"/>
              </a:buClr>
              <a:buFont typeface="Arial" charset="0"/>
              <a:buChar char="•"/>
              <a:defRPr/>
            </a:pPr>
            <a:r>
              <a:rPr lang="en-US" sz="3200" dirty="0">
                <a:ea typeface="+mn-ea"/>
              </a:rPr>
              <a:t>Chronic surpluses</a:t>
            </a:r>
          </a:p>
          <a:p>
            <a:pPr eaLnBrk="1" fontAlgn="auto" hangingPunct="1">
              <a:spcAft>
                <a:spcPts val="0"/>
              </a:spcAft>
              <a:buFont typeface="Arial" charset="0"/>
              <a:buChar char="•"/>
              <a:defRPr/>
            </a:pPr>
            <a:r>
              <a:rPr lang="en-US" sz="3200" dirty="0">
                <a:ea typeface="+mn-ea"/>
              </a:rPr>
              <a:t>Example is the minimum wage law</a:t>
            </a:r>
          </a:p>
        </p:txBody>
      </p:sp>
      <p:sp>
        <p:nvSpPr>
          <p:cNvPr id="55300"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fontAlgn="auto" hangingPunct="1">
              <a:spcAft>
                <a:spcPts val="0"/>
              </a:spcAft>
              <a:defRPr/>
            </a:pPr>
            <a:r>
              <a:rPr lang="en-US" altLang="en-US" dirty="0">
                <a:ea typeface="+mj-ea"/>
              </a:rPr>
              <a:t>Price Floor</a:t>
            </a:r>
          </a:p>
        </p:txBody>
      </p:sp>
      <p:sp>
        <p:nvSpPr>
          <p:cNvPr id="57347"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LO6</a:t>
            </a:r>
          </a:p>
        </p:txBody>
      </p:sp>
      <p:pic>
        <p:nvPicPr>
          <p:cNvPr id="57348" name="Picture 34" descr="gridlines.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024063"/>
            <a:ext cx="5427663" cy="437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59"/>
          <p:cNvSpPr txBox="1">
            <a:spLocks noChangeArrowheads="1"/>
          </p:cNvSpPr>
          <p:nvPr/>
        </p:nvSpPr>
        <p:spPr bwMode="auto">
          <a:xfrm>
            <a:off x="6156325" y="1947863"/>
            <a:ext cx="3206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i="1" dirty="0">
                <a:latin typeface="Arial" panose="020B0604020202020204" pitchFamily="34" charset="0"/>
              </a:rPr>
              <a:t>S</a:t>
            </a:r>
          </a:p>
        </p:txBody>
      </p:sp>
      <p:sp>
        <p:nvSpPr>
          <p:cNvPr id="7" name="Text Box 57"/>
          <p:cNvSpPr txBox="1">
            <a:spLocks noChangeArrowheads="1"/>
          </p:cNvSpPr>
          <p:nvPr/>
        </p:nvSpPr>
        <p:spPr bwMode="auto">
          <a:xfrm>
            <a:off x="1785938" y="1643063"/>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P</a:t>
            </a:r>
          </a:p>
        </p:txBody>
      </p:sp>
      <p:sp>
        <p:nvSpPr>
          <p:cNvPr id="8" name="Text Box 58"/>
          <p:cNvSpPr txBox="1">
            <a:spLocks noChangeArrowheads="1"/>
          </p:cNvSpPr>
          <p:nvPr/>
        </p:nvSpPr>
        <p:spPr bwMode="auto">
          <a:xfrm>
            <a:off x="7507288" y="6030913"/>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dirty="0">
                <a:latin typeface="Arial" panose="020B0604020202020204" pitchFamily="34" charset="0"/>
              </a:rPr>
              <a:t>Q</a:t>
            </a:r>
          </a:p>
        </p:txBody>
      </p:sp>
      <p:sp>
        <p:nvSpPr>
          <p:cNvPr id="9" name="Text Box 59"/>
          <p:cNvSpPr txBox="1">
            <a:spLocks noChangeArrowheads="1"/>
          </p:cNvSpPr>
          <p:nvPr/>
        </p:nvSpPr>
        <p:spPr bwMode="auto">
          <a:xfrm>
            <a:off x="6602413" y="5224463"/>
            <a:ext cx="407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algn="ctr" eaLnBrk="1" hangingPunct="1">
              <a:spcBef>
                <a:spcPct val="0"/>
              </a:spcBef>
              <a:buClrTx/>
              <a:buFontTx/>
              <a:buNone/>
            </a:pPr>
            <a:r>
              <a:rPr lang="en-US" altLang="en-US" sz="1600" b="1" i="1" dirty="0">
                <a:latin typeface="Arial" panose="020B0604020202020204" pitchFamily="34" charset="0"/>
              </a:rPr>
              <a:t>D</a:t>
            </a:r>
          </a:p>
        </p:txBody>
      </p:sp>
      <p:sp>
        <p:nvSpPr>
          <p:cNvPr id="10" name="Freeform 31"/>
          <p:cNvSpPr>
            <a:spLocks/>
          </p:cNvSpPr>
          <p:nvPr/>
        </p:nvSpPr>
        <p:spPr bwMode="auto">
          <a:xfrm>
            <a:off x="3048000" y="2328863"/>
            <a:ext cx="3657600" cy="3017837"/>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1" name="Text Box 57"/>
          <p:cNvSpPr txBox="1">
            <a:spLocks noChangeArrowheads="1"/>
          </p:cNvSpPr>
          <p:nvPr/>
        </p:nvSpPr>
        <p:spPr bwMode="auto">
          <a:xfrm>
            <a:off x="1603375" y="3897313"/>
            <a:ext cx="361950"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P</a:t>
            </a:r>
            <a:r>
              <a:rPr lang="en-US" sz="1600" b="1" baseline="-25000" dirty="0">
                <a:latin typeface="+mn-lt"/>
                <a:ea typeface="+mn-ea"/>
                <a:cs typeface="Arial" charset="0"/>
              </a:rPr>
              <a:t>0</a:t>
            </a:r>
          </a:p>
        </p:txBody>
      </p:sp>
      <p:sp>
        <p:nvSpPr>
          <p:cNvPr id="12" name="Text Box 57"/>
          <p:cNvSpPr txBox="1">
            <a:spLocks noChangeArrowheads="1"/>
          </p:cNvSpPr>
          <p:nvPr/>
        </p:nvSpPr>
        <p:spPr bwMode="auto">
          <a:xfrm>
            <a:off x="1598613" y="2862263"/>
            <a:ext cx="338137"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P</a:t>
            </a:r>
            <a:r>
              <a:rPr lang="en-US" sz="1600" b="1" baseline="-25000" dirty="0">
                <a:latin typeface="+mn-lt"/>
                <a:ea typeface="+mn-ea"/>
                <a:cs typeface="Arial" charset="0"/>
              </a:rPr>
              <a:t>f</a:t>
            </a:r>
          </a:p>
        </p:txBody>
      </p:sp>
      <p:sp>
        <p:nvSpPr>
          <p:cNvPr id="13" name="Text Box 58"/>
          <p:cNvSpPr txBox="1">
            <a:spLocks noChangeArrowheads="1"/>
          </p:cNvSpPr>
          <p:nvPr/>
        </p:nvSpPr>
        <p:spPr bwMode="auto">
          <a:xfrm>
            <a:off x="4470400" y="6291263"/>
            <a:ext cx="395288"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0</a:t>
            </a:r>
          </a:p>
        </p:txBody>
      </p:sp>
      <p:sp>
        <p:nvSpPr>
          <p:cNvPr id="14" name="AutoShape 23"/>
          <p:cNvSpPr>
            <a:spLocks/>
          </p:cNvSpPr>
          <p:nvPr/>
        </p:nvSpPr>
        <p:spPr bwMode="auto">
          <a:xfrm rot="5400000" flipV="1">
            <a:off x="4419600" y="1719263"/>
            <a:ext cx="381000" cy="2057400"/>
          </a:xfrm>
          <a:prstGeom prst="leftBrace">
            <a:avLst>
              <a:gd name="adj1" fmla="val 22150"/>
              <a:gd name="adj2" fmla="val 50000"/>
            </a:avLst>
          </a:prstGeom>
          <a:noFill/>
          <a:ln w="2857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15" name="TextBox 14"/>
          <p:cNvSpPr txBox="1">
            <a:spLocks noChangeArrowheads="1"/>
          </p:cNvSpPr>
          <p:nvPr/>
        </p:nvSpPr>
        <p:spPr bwMode="auto">
          <a:xfrm>
            <a:off x="4068763" y="2035175"/>
            <a:ext cx="1189037" cy="369888"/>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Surplus</a:t>
            </a:r>
          </a:p>
        </p:txBody>
      </p:sp>
      <p:cxnSp>
        <p:nvCxnSpPr>
          <p:cNvPr id="16" name="Straight Connector 15"/>
          <p:cNvCxnSpPr/>
          <p:nvPr/>
        </p:nvCxnSpPr>
        <p:spPr>
          <a:xfrm rot="10860000" flipV="1">
            <a:off x="2011363" y="4005263"/>
            <a:ext cx="2560637" cy="61912"/>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60000" flipV="1">
            <a:off x="2057400" y="2982913"/>
            <a:ext cx="3657600" cy="7620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cxnSpLocks/>
          </p:cNvCxnSpPr>
          <p:nvPr/>
        </p:nvCxnSpPr>
        <p:spPr>
          <a:xfrm rot="16320000" flipH="1">
            <a:off x="3567113" y="5086350"/>
            <a:ext cx="2101850" cy="9525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905000" y="4614863"/>
            <a:ext cx="32004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20" name="Text Box 58"/>
          <p:cNvSpPr txBox="1">
            <a:spLocks noChangeArrowheads="1"/>
          </p:cNvSpPr>
          <p:nvPr/>
        </p:nvSpPr>
        <p:spPr bwMode="auto">
          <a:xfrm>
            <a:off x="5611813" y="6291263"/>
            <a:ext cx="379412"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s</a:t>
            </a:r>
          </a:p>
        </p:txBody>
      </p:sp>
      <p:sp>
        <p:nvSpPr>
          <p:cNvPr id="21" name="Text Box 58"/>
          <p:cNvSpPr txBox="1">
            <a:spLocks noChangeArrowheads="1"/>
          </p:cNvSpPr>
          <p:nvPr/>
        </p:nvSpPr>
        <p:spPr bwMode="auto">
          <a:xfrm>
            <a:off x="3327400" y="6291263"/>
            <a:ext cx="400050"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Q</a:t>
            </a:r>
            <a:r>
              <a:rPr lang="en-US" sz="1600" b="1" baseline="-25000" dirty="0">
                <a:latin typeface="+mn-lt"/>
                <a:ea typeface="+mn-ea"/>
                <a:cs typeface="Arial" charset="0"/>
              </a:rPr>
              <a:t>d</a:t>
            </a:r>
          </a:p>
        </p:txBody>
      </p:sp>
      <p:sp>
        <p:nvSpPr>
          <p:cNvPr id="22" name="TextBox 21"/>
          <p:cNvSpPr txBox="1">
            <a:spLocks noChangeArrowheads="1"/>
          </p:cNvSpPr>
          <p:nvPr/>
        </p:nvSpPr>
        <p:spPr bwMode="auto">
          <a:xfrm>
            <a:off x="2209800" y="2176463"/>
            <a:ext cx="731838" cy="36988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Floor</a:t>
            </a:r>
          </a:p>
        </p:txBody>
      </p:sp>
      <p:cxnSp>
        <p:nvCxnSpPr>
          <p:cNvPr id="23" name="Straight Connector 22"/>
          <p:cNvCxnSpPr/>
          <p:nvPr/>
        </p:nvCxnSpPr>
        <p:spPr>
          <a:xfrm rot="5400000" flipH="1" flipV="1">
            <a:off x="2171700" y="2595563"/>
            <a:ext cx="381000" cy="304800"/>
          </a:xfrm>
          <a:prstGeom prst="line">
            <a:avLst/>
          </a:prstGeom>
          <a:ln w="28575">
            <a:solidFill>
              <a:schemeClr val="tx1"/>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4" name="TextBox 23"/>
          <p:cNvSpPr txBox="1">
            <a:spLocks noChangeArrowheads="1"/>
          </p:cNvSpPr>
          <p:nvPr/>
        </p:nvSpPr>
        <p:spPr bwMode="auto">
          <a:xfrm>
            <a:off x="990600" y="3929063"/>
            <a:ext cx="822325"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defRPr/>
            </a:pPr>
            <a:r>
              <a:rPr lang="en-US" sz="1600" b="1" dirty="0">
                <a:latin typeface="+mn-lt"/>
                <a:ea typeface="+mn-ea"/>
                <a:cs typeface="Arial" charset="0"/>
              </a:rPr>
              <a:t>2.00</a:t>
            </a:r>
          </a:p>
        </p:txBody>
      </p:sp>
      <p:sp>
        <p:nvSpPr>
          <p:cNvPr id="25" name="TextBox 24"/>
          <p:cNvSpPr txBox="1">
            <a:spLocks noChangeArrowheads="1"/>
          </p:cNvSpPr>
          <p:nvPr/>
        </p:nvSpPr>
        <p:spPr bwMode="auto">
          <a:xfrm>
            <a:off x="1055688" y="2862263"/>
            <a:ext cx="822325" cy="338137"/>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ea typeface="+mn-ea"/>
                <a:cs typeface="Arial" charset="0"/>
              </a:rPr>
              <a:t> </a:t>
            </a:r>
            <a:r>
              <a:rPr lang="en-US" sz="1600" b="1" dirty="0">
                <a:latin typeface="+mn-lt"/>
                <a:ea typeface="+mn-ea"/>
                <a:cs typeface="Arial" charset="0"/>
              </a:rPr>
              <a:t>$3.00</a:t>
            </a:r>
          </a:p>
        </p:txBody>
      </p:sp>
      <p:cxnSp>
        <p:nvCxnSpPr>
          <p:cNvPr id="26" name="Straight Connector 25"/>
          <p:cNvCxnSpPr/>
          <p:nvPr/>
        </p:nvCxnSpPr>
        <p:spPr>
          <a:xfrm rot="5400000">
            <a:off x="4114800" y="4614863"/>
            <a:ext cx="32004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reeform 31"/>
          <p:cNvSpPr>
            <a:spLocks/>
          </p:cNvSpPr>
          <p:nvPr/>
        </p:nvSpPr>
        <p:spPr bwMode="auto">
          <a:xfrm flipH="1">
            <a:off x="2590800" y="2252663"/>
            <a:ext cx="3657600" cy="3017837"/>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C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28" name="Oval 27"/>
          <p:cNvSpPr>
            <a:spLocks noChangeArrowheads="1"/>
          </p:cNvSpPr>
          <p:nvPr/>
        </p:nvSpPr>
        <p:spPr bwMode="auto">
          <a:xfrm>
            <a:off x="4495800" y="3929063"/>
            <a:ext cx="152400" cy="152400"/>
          </a:xfrm>
          <a:prstGeom prst="ellipse">
            <a:avLst/>
          </a:prstGeom>
          <a:solidFill>
            <a:schemeClr val="tx1"/>
          </a:solidFill>
          <a:ln w="25400" algn="ctr">
            <a:solidFill>
              <a:schemeClr val="tx1"/>
            </a:solidFill>
            <a:round/>
            <a:headEnd/>
            <a:tailEnd/>
          </a:ln>
        </p:spPr>
        <p:txBody>
          <a:bodyPr anchor="ctr"/>
          <a:lstStyle/>
          <a:p>
            <a:pPr algn="ctr" eaLnBrk="1" hangingPunct="1">
              <a:defRPr/>
            </a:pPr>
            <a:endParaRPr lang="en-US" dirty="0">
              <a:solidFill>
                <a:schemeClr val="lt1"/>
              </a:solidFill>
              <a:latin typeface="+mn-lt"/>
              <a:ea typeface="+mn-ea"/>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par>
                          <p:cTn id="9" fill="hold" nodeType="afterGroup">
                            <p:stCondLst>
                              <p:cond delay="0"/>
                            </p:stCondLst>
                            <p:childTnLst>
                              <p:par>
                                <p:cTn id="10" presetID="22" presetClass="entr" presetSubtype="8" fill="hold" nodeType="after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par>
                          <p:cTn id="13" fill="hold" nodeType="afterGroup">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par>
                          <p:cTn id="16" fill="hold" nodeType="afterGroup">
                            <p:stCondLst>
                              <p:cond delay="1000"/>
                            </p:stCondLst>
                            <p:childTnLst>
                              <p:par>
                                <p:cTn id="17" presetID="22" presetClass="entr" presetSubtype="8" fill="hold" nodeType="after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wipe(left)">
                                      <p:cBhvr>
                                        <p:cTn id="19" dur="1000"/>
                                        <p:tgtEl>
                                          <p:spTgt spid="27"/>
                                        </p:tgtEl>
                                      </p:cBhvr>
                                    </p:animEffect>
                                  </p:childTnLst>
                                </p:cTn>
                              </p:par>
                            </p:childTnLst>
                          </p:cTn>
                        </p:par>
                        <p:par>
                          <p:cTn id="20" fill="hold" nodeType="afterGroup">
                            <p:stCondLst>
                              <p:cond delay="2000"/>
                            </p:stCondLst>
                            <p:childTnLst>
                              <p:par>
                                <p:cTn id="21" presetID="1" presetClass="entr" presetSubtype="0" fill="hold" grpId="0" nodeType="after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par>
                          <p:cTn id="23" fill="hold" nodeType="afterGroup">
                            <p:stCondLst>
                              <p:cond delay="2000"/>
                            </p:stCondLst>
                            <p:childTnLst>
                              <p:par>
                                <p:cTn id="24" presetID="23" presetClass="entr" presetSubtype="16" fill="hold" grpId="0" nodeType="afterEffect">
                                  <p:stCondLst>
                                    <p:cond delay="0"/>
                                  </p:stCondLst>
                                  <p:childTnLst>
                                    <p:set>
                                      <p:cBhvr>
                                        <p:cTn id="25" dur="1" fill="hold">
                                          <p:stCondLst>
                                            <p:cond delay="0"/>
                                          </p:stCondLst>
                                        </p:cTn>
                                        <p:tgtEl>
                                          <p:spTgt spid="28"/>
                                        </p:tgtEl>
                                        <p:attrNameLst>
                                          <p:attrName>style.visibility</p:attrName>
                                        </p:attrNameLst>
                                      </p:cBhvr>
                                      <p:to>
                                        <p:strVal val="visible"/>
                                      </p:to>
                                    </p:set>
                                    <p:anim calcmode="lin" valueType="num">
                                      <p:cBhvr>
                                        <p:cTn id="26" dur="1000" fill="hold"/>
                                        <p:tgtEl>
                                          <p:spTgt spid="28"/>
                                        </p:tgtEl>
                                        <p:attrNameLst>
                                          <p:attrName>ppt_w</p:attrName>
                                        </p:attrNameLst>
                                      </p:cBhvr>
                                      <p:tavLst>
                                        <p:tav tm="0">
                                          <p:val>
                                            <p:fltVal val="0"/>
                                          </p:val>
                                        </p:tav>
                                        <p:tav tm="100000">
                                          <p:val>
                                            <p:strVal val="#ppt_w"/>
                                          </p:val>
                                        </p:tav>
                                      </p:tavLst>
                                    </p:anim>
                                    <p:anim calcmode="lin" valueType="num">
                                      <p:cBhvr>
                                        <p:cTn id="27" dur="1000" fill="hold"/>
                                        <p:tgtEl>
                                          <p:spTgt spid="28"/>
                                        </p:tgtEl>
                                        <p:attrNameLst>
                                          <p:attrName>ppt_h</p:attrName>
                                        </p:attrNameLst>
                                      </p:cBhvr>
                                      <p:tavLst>
                                        <p:tav tm="0">
                                          <p:val>
                                            <p:fltVal val="0"/>
                                          </p:val>
                                        </p:tav>
                                        <p:tav tm="100000">
                                          <p:val>
                                            <p:strVal val="#ppt_h"/>
                                          </p:val>
                                        </p:tav>
                                      </p:tavLst>
                                    </p:anim>
                                  </p:childTnLst>
                                </p:cTn>
                              </p:par>
                            </p:childTnLst>
                          </p:cTn>
                        </p:par>
                        <p:par>
                          <p:cTn id="28" fill="hold" nodeType="afterGroup">
                            <p:stCondLst>
                              <p:cond delay="3000"/>
                            </p:stCondLst>
                            <p:childTnLst>
                              <p:par>
                                <p:cTn id="29" presetID="22" presetClass="entr" presetSubtype="2" fill="hold" nodeType="afterEffect">
                                  <p:stCondLst>
                                    <p:cond delay="0"/>
                                  </p:stCondLst>
                                  <p:childTnLst>
                                    <p:set>
                                      <p:cBhvr>
                                        <p:cTn id="30" dur="1" fill="hold">
                                          <p:stCondLst>
                                            <p:cond delay="0"/>
                                          </p:stCondLst>
                                        </p:cTn>
                                        <p:tgtEl>
                                          <p:spTgt spid="16"/>
                                        </p:tgtEl>
                                        <p:attrNameLst>
                                          <p:attrName>style.visibility</p:attrName>
                                        </p:attrNameLst>
                                      </p:cBhvr>
                                      <p:to>
                                        <p:strVal val="visible"/>
                                      </p:to>
                                    </p:set>
                                    <p:animEffect transition="in" filter="wipe(right)">
                                      <p:cBhvr>
                                        <p:cTn id="31" dur="500"/>
                                        <p:tgtEl>
                                          <p:spTgt spid="16"/>
                                        </p:tgtEl>
                                      </p:cBhvr>
                                    </p:animEffect>
                                  </p:childTnLst>
                                </p:cTn>
                              </p:par>
                              <p:par>
                                <p:cTn id="32" presetID="1" presetClass="entr" presetSubtype="0" fill="hold" nodeType="withEffect">
                                  <p:stCondLst>
                                    <p:cond delay="0"/>
                                  </p:stCondLst>
                                  <p:childTnLst>
                                    <p:set>
                                      <p:cBhvr>
                                        <p:cTn id="33" dur="1" fill="hold">
                                          <p:stCondLst>
                                            <p:cond delay="0"/>
                                          </p:stCondLst>
                                        </p:cTn>
                                        <p:tgtEl>
                                          <p:spTgt spid="11"/>
                                        </p:tgtEl>
                                        <p:attrNameLst>
                                          <p:attrName>style.visibility</p:attrName>
                                        </p:attrNameLst>
                                      </p:cBhvr>
                                      <p:to>
                                        <p:strVal val="visible"/>
                                      </p:to>
                                    </p:set>
                                  </p:childTnLst>
                                </p:cTn>
                              </p:par>
                            </p:childTnLst>
                          </p:cTn>
                        </p:par>
                        <p:par>
                          <p:cTn id="34" fill="hold" nodeType="afterGroup">
                            <p:stCondLst>
                              <p:cond delay="3500"/>
                            </p:stCondLst>
                            <p:childTnLst>
                              <p:par>
                                <p:cTn id="35" presetID="23" presetClass="entr" presetSubtype="16" fill="hold" grpId="0" nodeType="after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p:cTn id="37" dur="500" fill="hold"/>
                                        <p:tgtEl>
                                          <p:spTgt spid="24"/>
                                        </p:tgtEl>
                                        <p:attrNameLst>
                                          <p:attrName>ppt_w</p:attrName>
                                        </p:attrNameLst>
                                      </p:cBhvr>
                                      <p:tavLst>
                                        <p:tav tm="0">
                                          <p:val>
                                            <p:fltVal val="0"/>
                                          </p:val>
                                        </p:tav>
                                        <p:tav tm="100000">
                                          <p:val>
                                            <p:strVal val="#ppt_w"/>
                                          </p:val>
                                        </p:tav>
                                      </p:tavLst>
                                    </p:anim>
                                    <p:anim calcmode="lin" valueType="num">
                                      <p:cBhvr>
                                        <p:cTn id="38" dur="500" fill="hold"/>
                                        <p:tgtEl>
                                          <p:spTgt spid="24"/>
                                        </p:tgtEl>
                                        <p:attrNameLst>
                                          <p:attrName>ppt_h</p:attrName>
                                        </p:attrNameLst>
                                      </p:cBhvr>
                                      <p:tavLst>
                                        <p:tav tm="0">
                                          <p:val>
                                            <p:fltVal val="0"/>
                                          </p:val>
                                        </p:tav>
                                        <p:tav tm="100000">
                                          <p:val>
                                            <p:strVal val="#ppt_h"/>
                                          </p:val>
                                        </p:tav>
                                      </p:tavLst>
                                    </p:anim>
                                  </p:childTnLst>
                                </p:cTn>
                              </p:par>
                            </p:childTnLst>
                          </p:cTn>
                        </p:par>
                        <p:par>
                          <p:cTn id="39" fill="hold" nodeType="afterGroup">
                            <p:stCondLst>
                              <p:cond delay="4000"/>
                            </p:stCondLst>
                            <p:childTnLst>
                              <p:par>
                                <p:cTn id="40" presetID="22" presetClass="entr" presetSubtype="1" fill="hold" nodeType="afterEffect">
                                  <p:stCondLst>
                                    <p:cond delay="0"/>
                                  </p:stCondLst>
                                  <p:childTnLst>
                                    <p:set>
                                      <p:cBhvr>
                                        <p:cTn id="41" dur="1" fill="hold">
                                          <p:stCondLst>
                                            <p:cond delay="0"/>
                                          </p:stCondLst>
                                        </p:cTn>
                                        <p:tgtEl>
                                          <p:spTgt spid="18"/>
                                        </p:tgtEl>
                                        <p:attrNameLst>
                                          <p:attrName>style.visibility</p:attrName>
                                        </p:attrNameLst>
                                      </p:cBhvr>
                                      <p:to>
                                        <p:strVal val="visible"/>
                                      </p:to>
                                    </p:set>
                                    <p:animEffect transition="in" filter="wipe(up)">
                                      <p:cBhvr>
                                        <p:cTn id="42" dur="500"/>
                                        <p:tgtEl>
                                          <p:spTgt spid="18"/>
                                        </p:tgtEl>
                                      </p:cBhvr>
                                    </p:animEffect>
                                  </p:childTnLst>
                                </p:cTn>
                              </p:par>
                            </p:childTnLst>
                          </p:cTn>
                        </p:par>
                        <p:par>
                          <p:cTn id="43" fill="hold" nodeType="afterGroup">
                            <p:stCondLst>
                              <p:cond delay="4500"/>
                            </p:stCondLst>
                            <p:childTnLst>
                              <p:par>
                                <p:cTn id="44" presetID="1" presetClass="entr" presetSubtype="0" fill="hold" grpId="0" nodeType="afterEffect">
                                  <p:stCondLst>
                                    <p:cond delay="0"/>
                                  </p:stCondLst>
                                  <p:childTnLst>
                                    <p:set>
                                      <p:cBhvr>
                                        <p:cTn id="45" dur="1" fill="hold">
                                          <p:stCondLst>
                                            <p:cond delay="0"/>
                                          </p:stCondLst>
                                        </p:cTn>
                                        <p:tgtEl>
                                          <p:spTgt spid="13"/>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23" presetClass="entr" presetSubtype="16" fill="hold" grpId="0" nodeType="clickEffect">
                                  <p:stCondLst>
                                    <p:cond delay="0"/>
                                  </p:stCondLst>
                                  <p:childTnLst>
                                    <p:set>
                                      <p:cBhvr>
                                        <p:cTn id="49" dur="1" fill="hold">
                                          <p:stCondLst>
                                            <p:cond delay="0"/>
                                          </p:stCondLst>
                                        </p:cTn>
                                        <p:tgtEl>
                                          <p:spTgt spid="25"/>
                                        </p:tgtEl>
                                        <p:attrNameLst>
                                          <p:attrName>style.visibility</p:attrName>
                                        </p:attrNameLst>
                                      </p:cBhvr>
                                      <p:to>
                                        <p:strVal val="visible"/>
                                      </p:to>
                                    </p:set>
                                    <p:anim calcmode="lin" valueType="num">
                                      <p:cBhvr>
                                        <p:cTn id="50" dur="500" fill="hold"/>
                                        <p:tgtEl>
                                          <p:spTgt spid="25"/>
                                        </p:tgtEl>
                                        <p:attrNameLst>
                                          <p:attrName>ppt_w</p:attrName>
                                        </p:attrNameLst>
                                      </p:cBhvr>
                                      <p:tavLst>
                                        <p:tav tm="0">
                                          <p:val>
                                            <p:fltVal val="0"/>
                                          </p:val>
                                        </p:tav>
                                        <p:tav tm="100000">
                                          <p:val>
                                            <p:strVal val="#ppt_w"/>
                                          </p:val>
                                        </p:tav>
                                      </p:tavLst>
                                    </p:anim>
                                    <p:anim calcmode="lin" valueType="num">
                                      <p:cBhvr>
                                        <p:cTn id="51" dur="500" fill="hold"/>
                                        <p:tgtEl>
                                          <p:spTgt spid="25"/>
                                        </p:tgtEl>
                                        <p:attrNameLst>
                                          <p:attrName>ppt_h</p:attrName>
                                        </p:attrNameLst>
                                      </p:cBhvr>
                                      <p:tavLst>
                                        <p:tav tm="0">
                                          <p:val>
                                            <p:fltVal val="0"/>
                                          </p:val>
                                        </p:tav>
                                        <p:tav tm="100000">
                                          <p:val>
                                            <p:strVal val="#ppt_h"/>
                                          </p:val>
                                        </p:tav>
                                      </p:tavLst>
                                    </p:anim>
                                  </p:childTnLst>
                                </p:cTn>
                              </p:par>
                            </p:childTnLst>
                          </p:cTn>
                        </p:par>
                        <p:par>
                          <p:cTn id="52" fill="hold" nodeType="afterGroup">
                            <p:stCondLst>
                              <p:cond delay="500"/>
                            </p:stCondLst>
                            <p:childTnLst>
                              <p:par>
                                <p:cTn id="53" presetID="1" presetClass="entr" presetSubtype="0" fill="hold" grpId="0" nodeType="afterEffect">
                                  <p:stCondLst>
                                    <p:cond delay="0"/>
                                  </p:stCondLst>
                                  <p:childTnLst>
                                    <p:set>
                                      <p:cBhvr>
                                        <p:cTn id="54" dur="1" fill="hold">
                                          <p:stCondLst>
                                            <p:cond delay="0"/>
                                          </p:stCondLst>
                                        </p:cTn>
                                        <p:tgtEl>
                                          <p:spTgt spid="12"/>
                                        </p:tgtEl>
                                        <p:attrNameLst>
                                          <p:attrName>style.visibility</p:attrName>
                                        </p:attrNameLst>
                                      </p:cBhvr>
                                      <p:to>
                                        <p:strVal val="visible"/>
                                      </p:to>
                                    </p:set>
                                  </p:childTnLst>
                                </p:cTn>
                              </p:par>
                            </p:childTnLst>
                          </p:cTn>
                        </p:par>
                        <p:par>
                          <p:cTn id="55" fill="hold" nodeType="afterGroup">
                            <p:stCondLst>
                              <p:cond delay="500"/>
                            </p:stCondLst>
                            <p:childTnLst>
                              <p:par>
                                <p:cTn id="56" presetID="22" presetClass="entr" presetSubtype="8" fill="hold" nodeType="afterEffect">
                                  <p:stCondLst>
                                    <p:cond delay="0"/>
                                  </p:stCondLst>
                                  <p:childTnLst>
                                    <p:set>
                                      <p:cBhvr>
                                        <p:cTn id="57" dur="1" fill="hold">
                                          <p:stCondLst>
                                            <p:cond delay="0"/>
                                          </p:stCondLst>
                                        </p:cTn>
                                        <p:tgtEl>
                                          <p:spTgt spid="17"/>
                                        </p:tgtEl>
                                        <p:attrNameLst>
                                          <p:attrName>style.visibility</p:attrName>
                                        </p:attrNameLst>
                                      </p:cBhvr>
                                      <p:to>
                                        <p:strVal val="visible"/>
                                      </p:to>
                                    </p:set>
                                    <p:animEffect transition="in" filter="wipe(left)">
                                      <p:cBhvr>
                                        <p:cTn id="58" dur="500"/>
                                        <p:tgtEl>
                                          <p:spTgt spid="17"/>
                                        </p:tgtEl>
                                      </p:cBhvr>
                                    </p:animEffect>
                                  </p:childTnLst>
                                </p:cTn>
                              </p:par>
                            </p:childTnLst>
                          </p:cTn>
                        </p:par>
                        <p:par>
                          <p:cTn id="59" fill="hold" nodeType="afterGroup">
                            <p:stCondLst>
                              <p:cond delay="1000"/>
                            </p:stCondLst>
                            <p:childTnLst>
                              <p:par>
                                <p:cTn id="60" presetID="23" presetClass="entr" presetSubtype="16" fill="hold" grpId="0" nodeType="afterEffect">
                                  <p:stCondLst>
                                    <p:cond delay="0"/>
                                  </p:stCondLst>
                                  <p:childTnLst>
                                    <p:set>
                                      <p:cBhvr>
                                        <p:cTn id="61" dur="1" fill="hold">
                                          <p:stCondLst>
                                            <p:cond delay="0"/>
                                          </p:stCondLst>
                                        </p:cTn>
                                        <p:tgtEl>
                                          <p:spTgt spid="22"/>
                                        </p:tgtEl>
                                        <p:attrNameLst>
                                          <p:attrName>style.visibility</p:attrName>
                                        </p:attrNameLst>
                                      </p:cBhvr>
                                      <p:to>
                                        <p:strVal val="visible"/>
                                      </p:to>
                                    </p:set>
                                    <p:anim calcmode="lin" valueType="num">
                                      <p:cBhvr>
                                        <p:cTn id="62" dur="500" fill="hold"/>
                                        <p:tgtEl>
                                          <p:spTgt spid="22"/>
                                        </p:tgtEl>
                                        <p:attrNameLst>
                                          <p:attrName>ppt_w</p:attrName>
                                        </p:attrNameLst>
                                      </p:cBhvr>
                                      <p:tavLst>
                                        <p:tav tm="0">
                                          <p:val>
                                            <p:fltVal val="0"/>
                                          </p:val>
                                        </p:tav>
                                        <p:tav tm="100000">
                                          <p:val>
                                            <p:strVal val="#ppt_w"/>
                                          </p:val>
                                        </p:tav>
                                      </p:tavLst>
                                    </p:anim>
                                    <p:anim calcmode="lin" valueType="num">
                                      <p:cBhvr>
                                        <p:cTn id="63" dur="500" fill="hold"/>
                                        <p:tgtEl>
                                          <p:spTgt spid="22"/>
                                        </p:tgtEl>
                                        <p:attrNameLst>
                                          <p:attrName>ppt_h</p:attrName>
                                        </p:attrNameLst>
                                      </p:cBhvr>
                                      <p:tavLst>
                                        <p:tav tm="0">
                                          <p:val>
                                            <p:fltVal val="0"/>
                                          </p:val>
                                        </p:tav>
                                        <p:tav tm="100000">
                                          <p:val>
                                            <p:strVal val="#ppt_h"/>
                                          </p:val>
                                        </p:tav>
                                      </p:tavLst>
                                    </p:anim>
                                  </p:childTnLst>
                                </p:cTn>
                              </p:par>
                            </p:childTnLst>
                          </p:cTn>
                        </p:par>
                        <p:par>
                          <p:cTn id="64" fill="hold" nodeType="afterGroup">
                            <p:stCondLst>
                              <p:cond delay="1500"/>
                            </p:stCondLst>
                            <p:childTnLst>
                              <p:par>
                                <p:cTn id="65" presetID="22" presetClass="entr" presetSubtype="1" fill="hold"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wipe(up)">
                                      <p:cBhvr>
                                        <p:cTn id="67" dur="500"/>
                                        <p:tgtEl>
                                          <p:spTgt spid="23"/>
                                        </p:tgtEl>
                                      </p:cBhvr>
                                    </p:animEffect>
                                  </p:childTnLst>
                                </p:cTn>
                              </p:par>
                            </p:childTnLst>
                          </p:cTn>
                        </p:par>
                        <p:par>
                          <p:cTn id="68" fill="hold" nodeType="afterGroup">
                            <p:stCondLst>
                              <p:cond delay="2000"/>
                            </p:stCondLst>
                            <p:childTnLst>
                              <p:par>
                                <p:cTn id="69" presetID="22" presetClass="entr" presetSubtype="1" fill="hold" nodeType="afterEffect">
                                  <p:stCondLst>
                                    <p:cond delay="0"/>
                                  </p:stCondLst>
                                  <p:childTnLst>
                                    <p:set>
                                      <p:cBhvr>
                                        <p:cTn id="70" dur="1" fill="hold">
                                          <p:stCondLst>
                                            <p:cond delay="0"/>
                                          </p:stCondLst>
                                        </p:cTn>
                                        <p:tgtEl>
                                          <p:spTgt spid="26"/>
                                        </p:tgtEl>
                                        <p:attrNameLst>
                                          <p:attrName>style.visibility</p:attrName>
                                        </p:attrNameLst>
                                      </p:cBhvr>
                                      <p:to>
                                        <p:strVal val="visible"/>
                                      </p:to>
                                    </p:set>
                                    <p:animEffect transition="in" filter="wipe(up)">
                                      <p:cBhvr>
                                        <p:cTn id="71" dur="1000"/>
                                        <p:tgtEl>
                                          <p:spTgt spid="26"/>
                                        </p:tgtEl>
                                      </p:cBhvr>
                                    </p:animEffect>
                                  </p:childTnLst>
                                </p:cTn>
                              </p:par>
                            </p:childTnLst>
                          </p:cTn>
                        </p:par>
                        <p:par>
                          <p:cTn id="72" fill="hold" nodeType="afterGroup">
                            <p:stCondLst>
                              <p:cond delay="3000"/>
                            </p:stCondLst>
                            <p:childTnLst>
                              <p:par>
                                <p:cTn id="73" presetID="23" presetClass="entr" presetSubtype="16" fill="hold" grpId="0" nodeType="afterEffect">
                                  <p:stCondLst>
                                    <p:cond delay="0"/>
                                  </p:stCondLst>
                                  <p:childTnLst>
                                    <p:set>
                                      <p:cBhvr>
                                        <p:cTn id="74" dur="1" fill="hold">
                                          <p:stCondLst>
                                            <p:cond delay="0"/>
                                          </p:stCondLst>
                                        </p:cTn>
                                        <p:tgtEl>
                                          <p:spTgt spid="20"/>
                                        </p:tgtEl>
                                        <p:attrNameLst>
                                          <p:attrName>style.visibility</p:attrName>
                                        </p:attrNameLst>
                                      </p:cBhvr>
                                      <p:to>
                                        <p:strVal val="visible"/>
                                      </p:to>
                                    </p:set>
                                    <p:anim calcmode="lin" valueType="num">
                                      <p:cBhvr>
                                        <p:cTn id="75" dur="500" fill="hold"/>
                                        <p:tgtEl>
                                          <p:spTgt spid="20"/>
                                        </p:tgtEl>
                                        <p:attrNameLst>
                                          <p:attrName>ppt_w</p:attrName>
                                        </p:attrNameLst>
                                      </p:cBhvr>
                                      <p:tavLst>
                                        <p:tav tm="0">
                                          <p:val>
                                            <p:fltVal val="0"/>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childTnLst>
                                </p:cTn>
                              </p:par>
                            </p:childTnLst>
                          </p:cTn>
                        </p:par>
                        <p:par>
                          <p:cTn id="77" fill="hold" nodeType="afterGroup">
                            <p:stCondLst>
                              <p:cond delay="3500"/>
                            </p:stCondLst>
                            <p:childTnLst>
                              <p:par>
                                <p:cTn id="78" presetID="22" presetClass="entr" presetSubtype="1" fill="hold" nodeType="afterEffect">
                                  <p:stCondLst>
                                    <p:cond delay="0"/>
                                  </p:stCondLst>
                                  <p:childTnLst>
                                    <p:set>
                                      <p:cBhvr>
                                        <p:cTn id="79" dur="1" fill="hold">
                                          <p:stCondLst>
                                            <p:cond delay="0"/>
                                          </p:stCondLst>
                                        </p:cTn>
                                        <p:tgtEl>
                                          <p:spTgt spid="19"/>
                                        </p:tgtEl>
                                        <p:attrNameLst>
                                          <p:attrName>style.visibility</p:attrName>
                                        </p:attrNameLst>
                                      </p:cBhvr>
                                      <p:to>
                                        <p:strVal val="visible"/>
                                      </p:to>
                                    </p:set>
                                    <p:animEffect transition="in" filter="wipe(up)">
                                      <p:cBhvr>
                                        <p:cTn id="80" dur="500"/>
                                        <p:tgtEl>
                                          <p:spTgt spid="19"/>
                                        </p:tgtEl>
                                      </p:cBhvr>
                                    </p:animEffect>
                                  </p:childTnLst>
                                </p:cTn>
                              </p:par>
                            </p:childTnLst>
                          </p:cTn>
                        </p:par>
                        <p:par>
                          <p:cTn id="81" fill="hold" nodeType="afterGroup">
                            <p:stCondLst>
                              <p:cond delay="4000"/>
                            </p:stCondLst>
                            <p:childTnLst>
                              <p:par>
                                <p:cTn id="82" presetID="23" presetClass="entr" presetSubtype="16" fill="hold" grpId="0" nodeType="afterEffect">
                                  <p:stCondLst>
                                    <p:cond delay="0"/>
                                  </p:stCondLst>
                                  <p:childTnLst>
                                    <p:set>
                                      <p:cBhvr>
                                        <p:cTn id="83" dur="1" fill="hold">
                                          <p:stCondLst>
                                            <p:cond delay="0"/>
                                          </p:stCondLst>
                                        </p:cTn>
                                        <p:tgtEl>
                                          <p:spTgt spid="21"/>
                                        </p:tgtEl>
                                        <p:attrNameLst>
                                          <p:attrName>style.visibility</p:attrName>
                                        </p:attrNameLst>
                                      </p:cBhvr>
                                      <p:to>
                                        <p:strVal val="visible"/>
                                      </p:to>
                                    </p:set>
                                    <p:anim calcmode="lin" valueType="num">
                                      <p:cBhvr>
                                        <p:cTn id="84" dur="500" fill="hold"/>
                                        <p:tgtEl>
                                          <p:spTgt spid="21"/>
                                        </p:tgtEl>
                                        <p:attrNameLst>
                                          <p:attrName>ppt_w</p:attrName>
                                        </p:attrNameLst>
                                      </p:cBhvr>
                                      <p:tavLst>
                                        <p:tav tm="0">
                                          <p:val>
                                            <p:fltVal val="0"/>
                                          </p:val>
                                        </p:tav>
                                        <p:tav tm="100000">
                                          <p:val>
                                            <p:strVal val="#ppt_w"/>
                                          </p:val>
                                        </p:tav>
                                      </p:tavLst>
                                    </p:anim>
                                    <p:anim calcmode="lin" valueType="num">
                                      <p:cBhvr>
                                        <p:cTn id="85" dur="500" fill="hold"/>
                                        <p:tgtEl>
                                          <p:spTgt spid="21"/>
                                        </p:tgtEl>
                                        <p:attrNameLst>
                                          <p:attrName>ppt_h</p:attrName>
                                        </p:attrNameLst>
                                      </p:cBhvr>
                                      <p:tavLst>
                                        <p:tav tm="0">
                                          <p:val>
                                            <p:fltVal val="0"/>
                                          </p:val>
                                        </p:tav>
                                        <p:tav tm="100000">
                                          <p:val>
                                            <p:strVal val="#ppt_h"/>
                                          </p:val>
                                        </p:tav>
                                      </p:tavLst>
                                    </p:anim>
                                  </p:childTnLst>
                                </p:cTn>
                              </p:par>
                            </p:childTnLst>
                          </p:cTn>
                        </p:par>
                        <p:par>
                          <p:cTn id="86" fill="hold" nodeType="afterGroup">
                            <p:stCondLst>
                              <p:cond delay="4500"/>
                            </p:stCondLst>
                            <p:childTnLst>
                              <p:par>
                                <p:cTn id="87" presetID="22" presetClass="entr" presetSubtype="1"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Effect transition="in" filter="wipe(up)">
                                      <p:cBhvr>
                                        <p:cTn id="89" dur="1000"/>
                                        <p:tgtEl>
                                          <p:spTgt spid="14"/>
                                        </p:tgtEl>
                                      </p:cBhvr>
                                    </p:animEffect>
                                  </p:childTnLst>
                                </p:cTn>
                              </p:par>
                            </p:childTnLst>
                          </p:cTn>
                        </p:par>
                        <p:par>
                          <p:cTn id="90" fill="hold" nodeType="afterGroup">
                            <p:stCondLst>
                              <p:cond delay="5500"/>
                            </p:stCondLst>
                            <p:childTnLst>
                              <p:par>
                                <p:cTn id="91" presetID="23" presetClass="entr" presetSubtype="16" fill="hold" grpId="0" nodeType="afterEffect">
                                  <p:stCondLst>
                                    <p:cond delay="0"/>
                                  </p:stCondLst>
                                  <p:childTnLst>
                                    <p:set>
                                      <p:cBhvr>
                                        <p:cTn id="92" dur="1" fill="hold">
                                          <p:stCondLst>
                                            <p:cond delay="0"/>
                                          </p:stCondLst>
                                        </p:cTn>
                                        <p:tgtEl>
                                          <p:spTgt spid="15"/>
                                        </p:tgtEl>
                                        <p:attrNameLst>
                                          <p:attrName>style.visibility</p:attrName>
                                        </p:attrNameLst>
                                      </p:cBhvr>
                                      <p:to>
                                        <p:strVal val="visible"/>
                                      </p:to>
                                    </p:set>
                                    <p:anim calcmode="lin" valueType="num">
                                      <p:cBhvr>
                                        <p:cTn id="93" dur="500" fill="hold"/>
                                        <p:tgtEl>
                                          <p:spTgt spid="15"/>
                                        </p:tgtEl>
                                        <p:attrNameLst>
                                          <p:attrName>ppt_w</p:attrName>
                                        </p:attrNameLst>
                                      </p:cBhvr>
                                      <p:tavLst>
                                        <p:tav tm="0">
                                          <p:val>
                                            <p:fltVal val="0"/>
                                          </p:val>
                                        </p:tav>
                                        <p:tav tm="100000">
                                          <p:val>
                                            <p:strVal val="#ppt_w"/>
                                          </p:val>
                                        </p:tav>
                                      </p:tavLst>
                                    </p:anim>
                                    <p:anim calcmode="lin" valueType="num">
                                      <p:cBhvr>
                                        <p:cTn id="94" dur="500" fill="hold"/>
                                        <p:tgtEl>
                                          <p:spTgt spid="1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2" grpId="0"/>
      <p:bldP spid="13" grpId="0"/>
      <p:bldP spid="14" grpId="0" animBg="1"/>
      <p:bldP spid="15" grpId="0"/>
      <p:bldP spid="20" grpId="0"/>
      <p:bldP spid="21" grpId="0"/>
      <p:bldP spid="22" grpId="0"/>
      <p:bldP spid="24" grpId="0"/>
      <p:bldP spid="25" grpId="0"/>
      <p:bldP spid="28"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304800" y="274638"/>
            <a:ext cx="8153400" cy="1143000"/>
          </a:xfrm>
        </p:spPr>
        <p:txBody>
          <a:bodyPr/>
          <a:lstStyle/>
          <a:p>
            <a:pPr eaLnBrk="1" fontAlgn="auto" hangingPunct="1">
              <a:spcAft>
                <a:spcPts val="0"/>
              </a:spcAft>
              <a:defRPr/>
            </a:pPr>
            <a:r>
              <a:rPr lang="en-US" altLang="en-US" dirty="0">
                <a:ea typeface="+mj-ea"/>
              </a:rPr>
              <a:t>Student Loans and Tuition Costs</a:t>
            </a:r>
          </a:p>
        </p:txBody>
      </p:sp>
      <p:sp>
        <p:nvSpPr>
          <p:cNvPr id="59395" name="Content Placeholder 2"/>
          <p:cNvSpPr>
            <a:spLocks noGrp="1"/>
          </p:cNvSpPr>
          <p:nvPr>
            <p:ph idx="1"/>
          </p:nvPr>
        </p:nvSpPr>
        <p:spPr/>
        <p:txBody>
          <a:bodyPr/>
          <a:lstStyle/>
          <a:p>
            <a:pPr eaLnBrk="1" hangingPunct="1"/>
            <a:r>
              <a:rPr lang="en-US" altLang="en-US" sz="3200" dirty="0"/>
              <a:t>By increasing Demand, student loans increase the price of higher education</a:t>
            </a:r>
          </a:p>
          <a:p>
            <a:pPr eaLnBrk="1" hangingPunct="1"/>
            <a:r>
              <a:rPr lang="en-US" altLang="en-US" sz="3200" dirty="0"/>
              <a:t>In 1958 the federal government began subsidizing student loans</a:t>
            </a:r>
          </a:p>
          <a:p>
            <a:pPr eaLnBrk="1" hangingPunct="1"/>
            <a:r>
              <a:rPr lang="en-US" altLang="en-US" sz="3200" dirty="0"/>
              <a:t>Tuition costs have risen steadily since</a:t>
            </a:r>
            <a:endParaRPr lang="en-US" altLang="en-US" sz="3000" dirty="0"/>
          </a:p>
          <a:p>
            <a:pPr eaLnBrk="1" hangingPunct="1"/>
            <a:r>
              <a:rPr lang="en-US" altLang="en-US" sz="3200" dirty="0"/>
              <a:t>1971-72 $1,405 (public) $2,929 (private)</a:t>
            </a:r>
          </a:p>
          <a:p>
            <a:pPr eaLnBrk="1" hangingPunct="1"/>
            <a:r>
              <a:rPr lang="en-US" altLang="en-US" sz="3200" dirty="0"/>
              <a:t>2014-15 $18,943 (public) $42,419 (private)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74638"/>
            <a:ext cx="7620000" cy="1020762"/>
          </a:xfrm>
        </p:spPr>
        <p:txBody>
          <a:bodyPr/>
          <a:lstStyle/>
          <a:p>
            <a:pPr eaLnBrk="1" fontAlgn="auto" hangingPunct="1">
              <a:spcAft>
                <a:spcPts val="0"/>
              </a:spcAft>
              <a:defRPr/>
            </a:pPr>
            <a:r>
              <a:rPr lang="en-US" altLang="en-US" dirty="0">
                <a:ea typeface="+mj-ea"/>
              </a:rPr>
              <a:t>Student Loans and Tuition Costs Continued</a:t>
            </a:r>
          </a:p>
        </p:txBody>
      </p:sp>
      <p:sp>
        <p:nvSpPr>
          <p:cNvPr id="61443" name="Content Placeholder 2"/>
          <p:cNvSpPr>
            <a:spLocks noGrp="1"/>
          </p:cNvSpPr>
          <p:nvPr>
            <p:ph idx="1"/>
          </p:nvPr>
        </p:nvSpPr>
        <p:spPr>
          <a:xfrm>
            <a:off x="457200" y="1600200"/>
            <a:ext cx="7620000" cy="4953000"/>
          </a:xfrm>
        </p:spPr>
        <p:txBody>
          <a:bodyPr/>
          <a:lstStyle/>
          <a:p>
            <a:pPr eaLnBrk="1" hangingPunct="1"/>
            <a:r>
              <a:rPr lang="en-US" altLang="en-US" sz="3200" dirty="0"/>
              <a:t>But economic research finds that loans were major cause of rising tuition costs</a:t>
            </a:r>
          </a:p>
          <a:p>
            <a:pPr eaLnBrk="1" hangingPunct="1"/>
            <a:r>
              <a:rPr lang="en-US" altLang="en-US" sz="3200" dirty="0"/>
              <a:t>Each $1 increase in loans increases tuition costs by 70 cents</a:t>
            </a:r>
          </a:p>
          <a:p>
            <a:pPr eaLnBrk="1" hangingPunct="1"/>
            <a:r>
              <a:rPr lang="en-US" altLang="en-US" sz="3200" dirty="0"/>
              <a:t>More loans lead to higher tuition costs</a:t>
            </a:r>
          </a:p>
          <a:p>
            <a:pPr lvl="1" eaLnBrk="1" hangingPunct="1">
              <a:buClr>
                <a:schemeClr val="accent1"/>
              </a:buClr>
            </a:pPr>
            <a:r>
              <a:rPr lang="en-US" altLang="en-US" sz="3200" dirty="0"/>
              <a:t>Increases the student’s ability to pay</a:t>
            </a:r>
          </a:p>
          <a:p>
            <a:pPr lvl="1" eaLnBrk="1" hangingPunct="1">
              <a:buClr>
                <a:schemeClr val="accent1"/>
              </a:buClr>
            </a:pPr>
            <a:r>
              <a:rPr lang="en-US" altLang="en-US" sz="3200" dirty="0"/>
              <a:t>Shifts the demand curve right</a:t>
            </a:r>
          </a:p>
          <a:p>
            <a:pPr eaLnBrk="1" hangingPunct="1"/>
            <a:r>
              <a:rPr lang="en-US" altLang="en-US" sz="3200" dirty="0"/>
              <a:t>Government should subsidize supply instead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altLang="en-US" dirty="0">
                <a:ea typeface="+mj-ea"/>
              </a:rPr>
              <a:t>Demand</a:t>
            </a:r>
          </a:p>
        </p:txBody>
      </p:sp>
      <p:sp>
        <p:nvSpPr>
          <p:cNvPr id="6147"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Demand</a:t>
            </a:r>
          </a:p>
          <a:p>
            <a:pPr eaLnBrk="1" fontAlgn="auto" hangingPunct="1">
              <a:spcAft>
                <a:spcPts val="0"/>
              </a:spcAft>
              <a:buFont typeface="Arial" charset="0"/>
              <a:buChar char="•"/>
              <a:defRPr/>
            </a:pPr>
            <a:r>
              <a:rPr lang="en-US" sz="3200" b="1" dirty="0">
                <a:solidFill>
                  <a:schemeClr val="accent5">
                    <a:lumMod val="75000"/>
                  </a:schemeClr>
                </a:solidFill>
                <a:ea typeface="+mn-ea"/>
              </a:rPr>
              <a:t>Demand schedule </a:t>
            </a:r>
            <a:r>
              <a:rPr lang="en-US" sz="3200" dirty="0">
                <a:ea typeface="+mn-ea"/>
              </a:rPr>
              <a:t>or </a:t>
            </a:r>
            <a:r>
              <a:rPr lang="en-US" sz="3200" b="1" dirty="0">
                <a:solidFill>
                  <a:schemeClr val="accent5">
                    <a:lumMod val="75000"/>
                  </a:schemeClr>
                </a:solidFill>
                <a:ea typeface="+mn-ea"/>
              </a:rPr>
              <a:t>demand curve</a:t>
            </a:r>
          </a:p>
          <a:p>
            <a:pPr eaLnBrk="1" fontAlgn="auto" hangingPunct="1">
              <a:spcAft>
                <a:spcPts val="0"/>
              </a:spcAft>
              <a:buFont typeface="Arial" charset="0"/>
              <a:buChar char="•"/>
              <a:defRPr/>
            </a:pPr>
            <a:r>
              <a:rPr lang="en-US" sz="3200" dirty="0">
                <a:ea typeface="+mn-ea"/>
              </a:rPr>
              <a:t>Amount consumers are willing and able to purchase at a given price</a:t>
            </a:r>
          </a:p>
          <a:p>
            <a:pPr eaLnBrk="1" fontAlgn="auto" hangingPunct="1">
              <a:spcAft>
                <a:spcPts val="0"/>
              </a:spcAft>
              <a:buFont typeface="Arial" charset="0"/>
              <a:buChar char="•"/>
              <a:defRPr/>
            </a:pPr>
            <a:r>
              <a:rPr lang="en-US" sz="3200" dirty="0">
                <a:ea typeface="+mn-ea"/>
              </a:rPr>
              <a:t>Other things equal</a:t>
            </a:r>
          </a:p>
          <a:p>
            <a:pPr eaLnBrk="1" fontAlgn="auto" hangingPunct="1">
              <a:spcAft>
                <a:spcPts val="0"/>
              </a:spcAft>
              <a:buFont typeface="Arial" charset="0"/>
              <a:buChar char="•"/>
              <a:defRPr/>
            </a:pPr>
            <a:r>
              <a:rPr lang="en-US" sz="3200" dirty="0">
                <a:ea typeface="+mn-ea"/>
              </a:rPr>
              <a:t>Individual demand</a:t>
            </a:r>
          </a:p>
          <a:p>
            <a:pPr eaLnBrk="1" fontAlgn="auto" hangingPunct="1">
              <a:spcAft>
                <a:spcPts val="0"/>
              </a:spcAft>
              <a:buFont typeface="Arial" charset="0"/>
              <a:buChar char="•"/>
              <a:defRPr/>
            </a:pPr>
            <a:r>
              <a:rPr lang="en-US" sz="3200" dirty="0">
                <a:ea typeface="+mn-ea"/>
              </a:rPr>
              <a:t>Market demand</a:t>
            </a:r>
          </a:p>
        </p:txBody>
      </p:sp>
      <p:sp>
        <p:nvSpPr>
          <p:cNvPr id="819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fontAlgn="auto" hangingPunct="1">
              <a:spcAft>
                <a:spcPts val="0"/>
              </a:spcAft>
              <a:defRPr/>
            </a:pPr>
            <a:r>
              <a:rPr lang="en-US" altLang="en-US" dirty="0">
                <a:ea typeface="+mj-ea"/>
              </a:rPr>
              <a:t>Law of Demand</a:t>
            </a:r>
          </a:p>
        </p:txBody>
      </p:sp>
      <p:sp>
        <p:nvSpPr>
          <p:cNvPr id="717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Law of demand</a:t>
            </a:r>
          </a:p>
          <a:p>
            <a:pPr marL="640080" lvl="1" eaLnBrk="1" fontAlgn="auto" hangingPunct="1">
              <a:spcAft>
                <a:spcPts val="0"/>
              </a:spcAft>
              <a:buClr>
                <a:schemeClr val="accent1"/>
              </a:buClr>
              <a:buFont typeface="Arial" charset="0"/>
              <a:buChar char="•"/>
              <a:defRPr/>
            </a:pPr>
            <a:r>
              <a:rPr lang="en-US" sz="3200" dirty="0">
                <a:ea typeface="+mn-ea"/>
              </a:rPr>
              <a:t>Other things equal, as price falls, the quantity demanded rises, and as price rises, the quantity demanded falls</a:t>
            </a:r>
          </a:p>
          <a:p>
            <a:pPr eaLnBrk="1" fontAlgn="auto" hangingPunct="1">
              <a:spcAft>
                <a:spcPts val="0"/>
              </a:spcAft>
              <a:buFont typeface="Arial" charset="0"/>
              <a:buChar char="•"/>
              <a:defRPr/>
            </a:pPr>
            <a:r>
              <a:rPr lang="en-US" sz="3200" dirty="0">
                <a:ea typeface="+mn-ea"/>
              </a:rPr>
              <a:t>Explanations </a:t>
            </a:r>
          </a:p>
          <a:p>
            <a:pPr marL="640080" lvl="1" eaLnBrk="1" fontAlgn="auto" hangingPunct="1">
              <a:spcAft>
                <a:spcPts val="0"/>
              </a:spcAft>
              <a:buClr>
                <a:schemeClr val="accent1"/>
              </a:buClr>
              <a:buFont typeface="Arial" charset="0"/>
              <a:buChar char="•"/>
              <a:defRPr/>
            </a:pPr>
            <a:r>
              <a:rPr lang="en-US" sz="3200" dirty="0">
                <a:ea typeface="+mn-ea"/>
              </a:rPr>
              <a:t>Price acts as an obstacle to buyers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Law of diminishing marginal utility</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Income effect </a:t>
            </a:r>
            <a:r>
              <a:rPr lang="en-US" sz="3200" dirty="0">
                <a:ea typeface="+mn-ea"/>
              </a:rPr>
              <a:t>and </a:t>
            </a:r>
            <a:r>
              <a:rPr lang="en-US" sz="3200" b="1" dirty="0">
                <a:solidFill>
                  <a:schemeClr val="accent5">
                    <a:lumMod val="75000"/>
                  </a:schemeClr>
                </a:solidFill>
                <a:ea typeface="+mn-ea"/>
              </a:rPr>
              <a:t>substitution effect</a:t>
            </a:r>
          </a:p>
        </p:txBody>
      </p:sp>
      <p:sp>
        <p:nvSpPr>
          <p:cNvPr id="1024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Rectangle 56"/>
          <p:cNvSpPr>
            <a:spLocks noChangeArrowheads="1"/>
          </p:cNvSpPr>
          <p:nvPr/>
        </p:nvSpPr>
        <p:spPr bwMode="auto">
          <a:xfrm>
            <a:off x="990600" y="2800350"/>
            <a:ext cx="1171575" cy="400050"/>
          </a:xfrm>
          <a:prstGeom prst="rect">
            <a:avLst/>
          </a:prstGeom>
          <a:solidFill>
            <a:srgbClr val="B0CCB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8195" name="Title 1"/>
          <p:cNvSpPr>
            <a:spLocks noGrp="1"/>
          </p:cNvSpPr>
          <p:nvPr>
            <p:ph type="title"/>
          </p:nvPr>
        </p:nvSpPr>
        <p:spPr/>
        <p:txBody>
          <a:bodyPr/>
          <a:lstStyle/>
          <a:p>
            <a:pPr eaLnBrk="1" fontAlgn="auto" hangingPunct="1">
              <a:spcAft>
                <a:spcPts val="0"/>
              </a:spcAft>
              <a:defRPr/>
            </a:pPr>
            <a:r>
              <a:rPr lang="en-US" altLang="en-US" dirty="0">
                <a:ea typeface="+mj-ea"/>
              </a:rPr>
              <a:t>The Demand Curve</a:t>
            </a:r>
          </a:p>
        </p:txBody>
      </p:sp>
      <p:sp>
        <p:nvSpPr>
          <p:cNvPr id="12292"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
        <p:nvSpPr>
          <p:cNvPr id="5" name="Rectangle 53"/>
          <p:cNvSpPr>
            <a:spLocks noChangeArrowheads="1"/>
          </p:cNvSpPr>
          <p:nvPr/>
        </p:nvSpPr>
        <p:spPr bwMode="auto">
          <a:xfrm>
            <a:off x="987425" y="3665538"/>
            <a:ext cx="1171575" cy="400050"/>
          </a:xfrm>
          <a:prstGeom prst="rect">
            <a:avLst/>
          </a:prstGeom>
          <a:solidFill>
            <a:srgbClr val="EDF5C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6" name="Rectangle 54"/>
          <p:cNvSpPr>
            <a:spLocks noChangeArrowheads="1"/>
          </p:cNvSpPr>
          <p:nvPr/>
        </p:nvSpPr>
        <p:spPr bwMode="auto">
          <a:xfrm>
            <a:off x="987425" y="4198938"/>
            <a:ext cx="1171575" cy="400050"/>
          </a:xfrm>
          <a:prstGeom prst="rect">
            <a:avLst/>
          </a:prstGeom>
          <a:solidFill>
            <a:srgbClr val="EDF5C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7" name="Rectangle 55"/>
          <p:cNvSpPr>
            <a:spLocks noChangeArrowheads="1"/>
          </p:cNvSpPr>
          <p:nvPr/>
        </p:nvSpPr>
        <p:spPr bwMode="auto">
          <a:xfrm>
            <a:off x="987425" y="4732338"/>
            <a:ext cx="1171575" cy="400050"/>
          </a:xfrm>
          <a:prstGeom prst="rect">
            <a:avLst/>
          </a:prstGeom>
          <a:solidFill>
            <a:srgbClr val="EDF5C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8" name="Rectangle 56"/>
          <p:cNvSpPr>
            <a:spLocks noChangeArrowheads="1"/>
          </p:cNvSpPr>
          <p:nvPr/>
        </p:nvSpPr>
        <p:spPr bwMode="auto">
          <a:xfrm>
            <a:off x="987425" y="5246688"/>
            <a:ext cx="1171575" cy="400050"/>
          </a:xfrm>
          <a:prstGeom prst="rect">
            <a:avLst/>
          </a:prstGeom>
          <a:solidFill>
            <a:srgbClr val="EDF5C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sp>
        <p:nvSpPr>
          <p:cNvPr id="9" name="Rectangle 51"/>
          <p:cNvSpPr>
            <a:spLocks noChangeArrowheads="1"/>
          </p:cNvSpPr>
          <p:nvPr/>
        </p:nvSpPr>
        <p:spPr bwMode="auto">
          <a:xfrm>
            <a:off x="987425" y="3208338"/>
            <a:ext cx="1171575" cy="400050"/>
          </a:xfrm>
          <a:prstGeom prst="rect">
            <a:avLst/>
          </a:prstGeom>
          <a:solidFill>
            <a:srgbClr val="EDF5C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endParaRPr lang="en-US" altLang="en-US" sz="1800" dirty="0"/>
          </a:p>
        </p:txBody>
      </p:sp>
      <p:grpSp>
        <p:nvGrpSpPr>
          <p:cNvPr id="10" name="Group 29"/>
          <p:cNvGrpSpPr>
            <a:grpSpLocks/>
          </p:cNvGrpSpPr>
          <p:nvPr/>
        </p:nvGrpSpPr>
        <p:grpSpPr bwMode="auto">
          <a:xfrm>
            <a:off x="3883025" y="1912938"/>
            <a:ext cx="3917950" cy="3709987"/>
            <a:chOff x="1914" y="1044"/>
            <a:chExt cx="2788" cy="2640"/>
          </a:xfrm>
        </p:grpSpPr>
        <p:grpSp>
          <p:nvGrpSpPr>
            <p:cNvPr id="12321" name="Group 2"/>
            <p:cNvGrpSpPr>
              <a:grpSpLocks/>
            </p:cNvGrpSpPr>
            <p:nvPr/>
          </p:nvGrpSpPr>
          <p:grpSpPr bwMode="auto">
            <a:xfrm>
              <a:off x="1914" y="1044"/>
              <a:ext cx="2766" cy="2632"/>
              <a:chOff x="1950" y="1044"/>
              <a:chExt cx="2766" cy="2632"/>
            </a:xfrm>
          </p:grpSpPr>
          <p:grpSp>
            <p:nvGrpSpPr>
              <p:cNvPr id="12325" name="Group 3"/>
              <p:cNvGrpSpPr>
                <a:grpSpLocks/>
              </p:cNvGrpSpPr>
              <p:nvPr/>
            </p:nvGrpSpPr>
            <p:grpSpPr bwMode="auto">
              <a:xfrm>
                <a:off x="1950" y="1044"/>
                <a:ext cx="2766" cy="2169"/>
                <a:chOff x="2589" y="1122"/>
                <a:chExt cx="2639" cy="2169"/>
              </a:xfrm>
            </p:grpSpPr>
            <p:sp>
              <p:nvSpPr>
                <p:cNvPr id="12335" name="Line 4"/>
                <p:cNvSpPr>
                  <a:spLocks noChangeShapeType="1"/>
                </p:cNvSpPr>
                <p:nvPr/>
              </p:nvSpPr>
              <p:spPr bwMode="auto">
                <a:xfrm>
                  <a:off x="2589" y="1122"/>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6" name="Line 5"/>
                <p:cNvSpPr>
                  <a:spLocks noChangeShapeType="1"/>
                </p:cNvSpPr>
                <p:nvPr/>
              </p:nvSpPr>
              <p:spPr bwMode="auto">
                <a:xfrm flipV="1">
                  <a:off x="2589" y="1556"/>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7" name="Line 6"/>
                <p:cNvSpPr>
                  <a:spLocks noChangeShapeType="1"/>
                </p:cNvSpPr>
                <p:nvPr/>
              </p:nvSpPr>
              <p:spPr bwMode="auto">
                <a:xfrm flipV="1">
                  <a:off x="2589" y="1990"/>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8" name="Line 7"/>
                <p:cNvSpPr>
                  <a:spLocks noChangeShapeType="1"/>
                </p:cNvSpPr>
                <p:nvPr/>
              </p:nvSpPr>
              <p:spPr bwMode="auto">
                <a:xfrm>
                  <a:off x="2589" y="2423"/>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9" name="Line 8"/>
                <p:cNvSpPr>
                  <a:spLocks noChangeShapeType="1"/>
                </p:cNvSpPr>
                <p:nvPr/>
              </p:nvSpPr>
              <p:spPr bwMode="auto">
                <a:xfrm>
                  <a:off x="2589" y="2857"/>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40" name="Line 9"/>
                <p:cNvSpPr>
                  <a:spLocks noChangeShapeType="1"/>
                </p:cNvSpPr>
                <p:nvPr/>
              </p:nvSpPr>
              <p:spPr bwMode="auto">
                <a:xfrm>
                  <a:off x="2589" y="3291"/>
                  <a:ext cx="2639"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2326" name="Group 10"/>
              <p:cNvGrpSpPr>
                <a:grpSpLocks/>
              </p:cNvGrpSpPr>
              <p:nvPr/>
            </p:nvGrpSpPr>
            <p:grpSpPr bwMode="auto">
              <a:xfrm>
                <a:off x="2402" y="1044"/>
                <a:ext cx="2314" cy="2632"/>
                <a:chOff x="2378" y="1044"/>
                <a:chExt cx="2314" cy="2632"/>
              </a:xfrm>
            </p:grpSpPr>
            <p:sp>
              <p:nvSpPr>
                <p:cNvPr id="12327" name="Line 11"/>
                <p:cNvSpPr>
                  <a:spLocks noChangeShapeType="1"/>
                </p:cNvSpPr>
                <p:nvPr/>
              </p:nvSpPr>
              <p:spPr bwMode="auto">
                <a:xfrm>
                  <a:off x="237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28" name="Line 12"/>
                <p:cNvSpPr>
                  <a:spLocks noChangeShapeType="1"/>
                </p:cNvSpPr>
                <p:nvPr/>
              </p:nvSpPr>
              <p:spPr bwMode="auto">
                <a:xfrm>
                  <a:off x="2703"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29" name="Line 13"/>
                <p:cNvSpPr>
                  <a:spLocks noChangeShapeType="1"/>
                </p:cNvSpPr>
                <p:nvPr/>
              </p:nvSpPr>
              <p:spPr bwMode="auto">
                <a:xfrm>
                  <a:off x="3037"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0" name="Line 14"/>
                <p:cNvSpPr>
                  <a:spLocks noChangeShapeType="1"/>
                </p:cNvSpPr>
                <p:nvPr/>
              </p:nvSpPr>
              <p:spPr bwMode="auto">
                <a:xfrm>
                  <a:off x="3361"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1" name="Line 15"/>
                <p:cNvSpPr>
                  <a:spLocks noChangeShapeType="1"/>
                </p:cNvSpPr>
                <p:nvPr/>
              </p:nvSpPr>
              <p:spPr bwMode="auto">
                <a:xfrm>
                  <a:off x="3685"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2" name="Line 16"/>
                <p:cNvSpPr>
                  <a:spLocks noChangeShapeType="1"/>
                </p:cNvSpPr>
                <p:nvPr/>
              </p:nvSpPr>
              <p:spPr bwMode="auto">
                <a:xfrm>
                  <a:off x="4009"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3" name="Line 17"/>
                <p:cNvSpPr>
                  <a:spLocks noChangeShapeType="1"/>
                </p:cNvSpPr>
                <p:nvPr/>
              </p:nvSpPr>
              <p:spPr bwMode="auto">
                <a:xfrm>
                  <a:off x="433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34" name="Line 18"/>
                <p:cNvSpPr>
                  <a:spLocks noChangeShapeType="1"/>
                </p:cNvSpPr>
                <p:nvPr/>
              </p:nvSpPr>
              <p:spPr bwMode="auto">
                <a:xfrm>
                  <a:off x="4692" y="1044"/>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12322" name="Group 21"/>
            <p:cNvGrpSpPr>
              <a:grpSpLocks/>
            </p:cNvGrpSpPr>
            <p:nvPr/>
          </p:nvGrpSpPr>
          <p:grpSpPr bwMode="auto">
            <a:xfrm>
              <a:off x="1918" y="1044"/>
              <a:ext cx="2784" cy="2640"/>
              <a:chOff x="1962" y="864"/>
              <a:chExt cx="2784" cy="2640"/>
            </a:xfrm>
          </p:grpSpPr>
          <p:sp>
            <p:nvSpPr>
              <p:cNvPr id="12323" name="Line 22"/>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24" name="Line 23"/>
              <p:cNvSpPr>
                <a:spLocks noChangeShapeType="1"/>
              </p:cNvSpPr>
              <p:nvPr/>
            </p:nvSpPr>
            <p:spPr bwMode="auto">
              <a:xfrm>
                <a:off x="1962" y="3492"/>
                <a:ext cx="2784" cy="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31" name="Group 52"/>
          <p:cNvGrpSpPr>
            <a:grpSpLocks/>
          </p:cNvGrpSpPr>
          <p:nvPr/>
        </p:nvGrpSpPr>
        <p:grpSpPr bwMode="auto">
          <a:xfrm>
            <a:off x="3198813" y="1836738"/>
            <a:ext cx="4875212" cy="4489450"/>
            <a:chOff x="2065" y="1200"/>
            <a:chExt cx="3071" cy="2828"/>
          </a:xfrm>
        </p:grpSpPr>
        <p:sp>
          <p:nvSpPr>
            <p:cNvPr id="12317" name="Text Box 24"/>
            <p:cNvSpPr txBox="1">
              <a:spLocks noChangeArrowheads="1"/>
            </p:cNvSpPr>
            <p:nvPr/>
          </p:nvSpPr>
          <p:spPr bwMode="auto">
            <a:xfrm>
              <a:off x="2256" y="1200"/>
              <a:ext cx="241" cy="25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145000"/>
                </a:lnSpc>
                <a:spcBef>
                  <a:spcPct val="0"/>
                </a:spcBef>
                <a:buClrTx/>
                <a:buFontTx/>
                <a:buNone/>
              </a:pPr>
              <a:r>
                <a:rPr lang="en-US" altLang="en-US" sz="1400" b="1" dirty="0">
                  <a:latin typeface="Arial" panose="020B0604020202020204" pitchFamily="34" charset="0"/>
                </a:rPr>
                <a:t>  6</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5</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4</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3</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2</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1</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0</a:t>
              </a:r>
            </a:p>
          </p:txBody>
        </p:sp>
        <p:sp>
          <p:nvSpPr>
            <p:cNvPr id="12318" name="Text Box 25"/>
            <p:cNvSpPr txBox="1">
              <a:spLocks noChangeArrowheads="1"/>
            </p:cNvSpPr>
            <p:nvPr/>
          </p:nvSpPr>
          <p:spPr bwMode="auto">
            <a:xfrm>
              <a:off x="2735" y="3600"/>
              <a:ext cx="2401" cy="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b="1" dirty="0">
                  <a:latin typeface="Arial" panose="020B0604020202020204" pitchFamily="34" charset="0"/>
                </a:rPr>
                <a:t>10      20      30      40     50     60     70     80   </a:t>
              </a:r>
            </a:p>
          </p:txBody>
        </p:sp>
        <p:sp>
          <p:nvSpPr>
            <p:cNvPr id="8223" name="Text Box 26"/>
            <p:cNvSpPr txBox="1">
              <a:spLocks noChangeArrowheads="1"/>
            </p:cNvSpPr>
            <p:nvPr/>
          </p:nvSpPr>
          <p:spPr bwMode="auto">
            <a:xfrm>
              <a:off x="2642" y="3815"/>
              <a:ext cx="2238" cy="2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Quantity demanded (bushels per week)</a:t>
              </a:r>
            </a:p>
          </p:txBody>
        </p:sp>
        <p:sp>
          <p:nvSpPr>
            <p:cNvPr id="8224" name="Text Box 27"/>
            <p:cNvSpPr txBox="1">
              <a:spLocks noChangeArrowheads="1"/>
            </p:cNvSpPr>
            <p:nvPr/>
          </p:nvSpPr>
          <p:spPr bwMode="auto">
            <a:xfrm rot="16200000">
              <a:off x="1624" y="2315"/>
              <a:ext cx="1058" cy="213"/>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1600" b="1" dirty="0">
                  <a:latin typeface="+mn-lt"/>
                  <a:ea typeface="+mn-ea"/>
                </a:rPr>
                <a:t>Price (per bushel)</a:t>
              </a:r>
            </a:p>
          </p:txBody>
        </p:sp>
      </p:grpSp>
      <p:sp>
        <p:nvSpPr>
          <p:cNvPr id="36" name="Freeform 31"/>
          <p:cNvSpPr>
            <a:spLocks/>
          </p:cNvSpPr>
          <p:nvPr/>
        </p:nvSpPr>
        <p:spPr bwMode="auto">
          <a:xfrm>
            <a:off x="4492625" y="2522538"/>
            <a:ext cx="3221038" cy="2482850"/>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grpSp>
        <p:nvGrpSpPr>
          <p:cNvPr id="37" name="Group 37"/>
          <p:cNvGrpSpPr>
            <a:grpSpLocks/>
          </p:cNvGrpSpPr>
          <p:nvPr/>
        </p:nvGrpSpPr>
        <p:grpSpPr bwMode="auto">
          <a:xfrm>
            <a:off x="1063625" y="2903538"/>
            <a:ext cx="1006475" cy="2732087"/>
            <a:chOff x="1126" y="1165"/>
            <a:chExt cx="634" cy="1948"/>
          </a:xfrm>
        </p:grpSpPr>
        <p:sp>
          <p:nvSpPr>
            <p:cNvPr id="12315" name="Line 38"/>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2316" name="Line 39"/>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40" name="Text Box 40"/>
          <p:cNvSpPr txBox="1">
            <a:spLocks noChangeArrowheads="1"/>
          </p:cNvSpPr>
          <p:nvPr/>
        </p:nvSpPr>
        <p:spPr bwMode="auto">
          <a:xfrm>
            <a:off x="1146175" y="2816225"/>
            <a:ext cx="320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P</a:t>
            </a:r>
          </a:p>
        </p:txBody>
      </p:sp>
      <p:sp>
        <p:nvSpPr>
          <p:cNvPr id="41" name="Text Box 41"/>
          <p:cNvSpPr txBox="1">
            <a:spLocks noChangeArrowheads="1"/>
          </p:cNvSpPr>
          <p:nvPr/>
        </p:nvSpPr>
        <p:spPr bwMode="auto">
          <a:xfrm>
            <a:off x="1631950" y="2816225"/>
            <a:ext cx="452438"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en-US" sz="2000" b="1" dirty="0">
                <a:latin typeface="+mn-lt"/>
                <a:ea typeface="+mn-ea"/>
              </a:rPr>
              <a:t>Q</a:t>
            </a:r>
            <a:r>
              <a:rPr lang="en-US" sz="2000" b="1" baseline="-25000" dirty="0">
                <a:latin typeface="+mn-lt"/>
                <a:ea typeface="+mn-ea"/>
              </a:rPr>
              <a:t>d</a:t>
            </a:r>
          </a:p>
        </p:txBody>
      </p:sp>
      <p:sp>
        <p:nvSpPr>
          <p:cNvPr id="42" name="Text Box 42"/>
          <p:cNvSpPr txBox="1">
            <a:spLocks noChangeArrowheads="1"/>
          </p:cNvSpPr>
          <p:nvPr/>
        </p:nvSpPr>
        <p:spPr bwMode="auto">
          <a:xfrm>
            <a:off x="1085850" y="3055938"/>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$5</a:t>
            </a:r>
          </a:p>
          <a:p>
            <a:pPr algn="r" eaLnBrk="1" hangingPunct="1">
              <a:lnSpc>
                <a:spcPct val="170000"/>
              </a:lnSpc>
              <a:defRPr/>
            </a:pPr>
            <a:r>
              <a:rPr lang="en-US" sz="2000" b="1" dirty="0">
                <a:latin typeface="+mn-lt"/>
                <a:ea typeface="+mn-ea"/>
              </a:rPr>
              <a:t>4</a:t>
            </a:r>
          </a:p>
          <a:p>
            <a:pPr algn="r" eaLnBrk="1" hangingPunct="1">
              <a:lnSpc>
                <a:spcPct val="170000"/>
              </a:lnSpc>
              <a:defRPr/>
            </a:pPr>
            <a:r>
              <a:rPr lang="en-US" sz="2000" b="1" dirty="0">
                <a:latin typeface="+mn-lt"/>
                <a:ea typeface="+mn-ea"/>
              </a:rPr>
              <a:t>3</a:t>
            </a:r>
          </a:p>
          <a:p>
            <a:pPr algn="r" eaLnBrk="1" hangingPunct="1">
              <a:lnSpc>
                <a:spcPct val="170000"/>
              </a:lnSpc>
              <a:defRPr/>
            </a:pPr>
            <a:r>
              <a:rPr lang="en-US" sz="2000" b="1" dirty="0">
                <a:latin typeface="+mn-lt"/>
                <a:ea typeface="+mn-ea"/>
              </a:rPr>
              <a:t>2</a:t>
            </a:r>
          </a:p>
          <a:p>
            <a:pPr algn="r" eaLnBrk="1" hangingPunct="1">
              <a:lnSpc>
                <a:spcPct val="170000"/>
              </a:lnSpc>
              <a:defRPr/>
            </a:pPr>
            <a:r>
              <a:rPr lang="en-US" sz="2000" b="1" dirty="0">
                <a:latin typeface="+mn-lt"/>
                <a:ea typeface="+mn-ea"/>
              </a:rPr>
              <a:t>1</a:t>
            </a:r>
          </a:p>
        </p:txBody>
      </p:sp>
      <p:sp>
        <p:nvSpPr>
          <p:cNvPr id="43" name="Text Box 43"/>
          <p:cNvSpPr txBox="1">
            <a:spLocks noChangeArrowheads="1"/>
          </p:cNvSpPr>
          <p:nvPr/>
        </p:nvSpPr>
        <p:spPr bwMode="auto">
          <a:xfrm>
            <a:off x="1620838" y="3030538"/>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10</a:t>
            </a:r>
          </a:p>
          <a:p>
            <a:pPr algn="r" eaLnBrk="1" hangingPunct="1">
              <a:lnSpc>
                <a:spcPct val="170000"/>
              </a:lnSpc>
              <a:defRPr/>
            </a:pPr>
            <a:r>
              <a:rPr lang="en-US" sz="2000" b="1" dirty="0">
                <a:latin typeface="+mn-lt"/>
                <a:ea typeface="+mn-ea"/>
              </a:rPr>
              <a:t>20</a:t>
            </a:r>
          </a:p>
          <a:p>
            <a:pPr algn="r" eaLnBrk="1" hangingPunct="1">
              <a:lnSpc>
                <a:spcPct val="170000"/>
              </a:lnSpc>
              <a:defRPr/>
            </a:pPr>
            <a:r>
              <a:rPr lang="en-US" sz="2000" b="1" dirty="0">
                <a:latin typeface="+mn-lt"/>
                <a:ea typeface="+mn-ea"/>
              </a:rPr>
              <a:t>35</a:t>
            </a:r>
          </a:p>
          <a:p>
            <a:pPr algn="r" eaLnBrk="1" hangingPunct="1">
              <a:lnSpc>
                <a:spcPct val="170000"/>
              </a:lnSpc>
              <a:defRPr/>
            </a:pPr>
            <a:r>
              <a:rPr lang="en-US" sz="2000" b="1" dirty="0">
                <a:latin typeface="+mn-lt"/>
                <a:ea typeface="+mn-ea"/>
              </a:rPr>
              <a:t>55</a:t>
            </a:r>
          </a:p>
          <a:p>
            <a:pPr algn="r" eaLnBrk="1" hangingPunct="1">
              <a:lnSpc>
                <a:spcPct val="170000"/>
              </a:lnSpc>
              <a:defRPr/>
            </a:pPr>
            <a:r>
              <a:rPr lang="en-US" sz="2000" b="1" dirty="0">
                <a:latin typeface="+mn-lt"/>
                <a:ea typeface="+mn-ea"/>
              </a:rPr>
              <a:t>80</a:t>
            </a:r>
          </a:p>
        </p:txBody>
      </p:sp>
      <p:sp>
        <p:nvSpPr>
          <p:cNvPr id="44" name="Text Box 44"/>
          <p:cNvSpPr txBox="1">
            <a:spLocks noChangeArrowheads="1"/>
          </p:cNvSpPr>
          <p:nvPr/>
        </p:nvSpPr>
        <p:spPr bwMode="auto">
          <a:xfrm>
            <a:off x="947916" y="1803737"/>
            <a:ext cx="1261884" cy="1015663"/>
          </a:xfrm>
          <a:prstGeom prst="rect">
            <a:avLst/>
          </a:prstGeom>
          <a:noFill/>
          <a:ln w="9525">
            <a:noFill/>
            <a:miter lim="800000"/>
            <a:headEnd/>
            <a:tailEnd/>
          </a:ln>
          <a:effectLst/>
        </p:spPr>
        <p:txBody>
          <a:bodyPr wrap="none">
            <a:spAutoFit/>
          </a:bodyPr>
          <a:lstStyle/>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Individual </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demand</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for corn</a:t>
            </a:r>
          </a:p>
        </p:txBody>
      </p:sp>
      <p:sp>
        <p:nvSpPr>
          <p:cNvPr id="45" name="Oval 32"/>
          <p:cNvSpPr>
            <a:spLocks noChangeAspect="1" noChangeArrowheads="1"/>
          </p:cNvSpPr>
          <p:nvPr/>
        </p:nvSpPr>
        <p:spPr bwMode="auto">
          <a:xfrm>
            <a:off x="4476750" y="2506663"/>
            <a:ext cx="101600" cy="101600"/>
          </a:xfrm>
          <a:prstGeom prst="ellipse">
            <a:avLst/>
          </a:prstGeom>
          <a:solidFill>
            <a:schemeClr val="tx1"/>
          </a:solidFill>
          <a:ln>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6" name="Oval 33"/>
          <p:cNvSpPr>
            <a:spLocks noChangeAspect="1" noChangeArrowheads="1"/>
          </p:cNvSpPr>
          <p:nvPr/>
        </p:nvSpPr>
        <p:spPr bwMode="auto">
          <a:xfrm>
            <a:off x="4975225" y="3154363"/>
            <a:ext cx="101600" cy="101600"/>
          </a:xfrm>
          <a:prstGeom prst="ellipse">
            <a:avLst/>
          </a:prstGeom>
          <a:solidFill>
            <a:schemeClr val="tx1"/>
          </a:solidFill>
          <a:ln>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000000"/>
              </a:solidFill>
              <a:ea typeface="ＭＳ Ｐゴシック" pitchFamily="17" charset="-128"/>
            </a:endParaRPr>
          </a:p>
        </p:txBody>
      </p:sp>
      <p:sp>
        <p:nvSpPr>
          <p:cNvPr id="47" name="Oval 34"/>
          <p:cNvSpPr>
            <a:spLocks noChangeAspect="1" noChangeArrowheads="1"/>
          </p:cNvSpPr>
          <p:nvPr/>
        </p:nvSpPr>
        <p:spPr bwMode="auto">
          <a:xfrm>
            <a:off x="5619750" y="3741738"/>
            <a:ext cx="101600" cy="101600"/>
          </a:xfrm>
          <a:prstGeom prst="ellipse">
            <a:avLst/>
          </a:prstGeom>
          <a:solidFill>
            <a:schemeClr val="tx1"/>
          </a:solidFill>
          <a:ln>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8" name="Oval 35"/>
          <p:cNvSpPr>
            <a:spLocks noChangeAspect="1" noChangeArrowheads="1"/>
          </p:cNvSpPr>
          <p:nvPr/>
        </p:nvSpPr>
        <p:spPr bwMode="auto">
          <a:xfrm>
            <a:off x="6534150" y="4327525"/>
            <a:ext cx="100013" cy="100013"/>
          </a:xfrm>
          <a:prstGeom prst="ellipse">
            <a:avLst/>
          </a:prstGeom>
          <a:solidFill>
            <a:schemeClr val="tx1"/>
          </a:solidFill>
          <a:ln>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9" name="Oval 36"/>
          <p:cNvSpPr>
            <a:spLocks noChangeArrowheads="1"/>
          </p:cNvSpPr>
          <p:nvPr/>
        </p:nvSpPr>
        <p:spPr bwMode="auto">
          <a:xfrm>
            <a:off x="7677150" y="4945063"/>
            <a:ext cx="92075" cy="92075"/>
          </a:xfrm>
          <a:prstGeom prst="ellipse">
            <a:avLst/>
          </a:prstGeom>
          <a:solidFill>
            <a:schemeClr val="tx1"/>
          </a:solidFill>
          <a:ln>
            <a:solidFill>
              <a:schemeClr val="tx1"/>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50" name="Text Box 57"/>
          <p:cNvSpPr txBox="1">
            <a:spLocks noChangeArrowheads="1"/>
          </p:cNvSpPr>
          <p:nvPr/>
        </p:nvSpPr>
        <p:spPr bwMode="auto">
          <a:xfrm>
            <a:off x="3719513" y="1600200"/>
            <a:ext cx="3190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51" name="Text Box 58"/>
          <p:cNvSpPr txBox="1">
            <a:spLocks noChangeArrowheads="1"/>
          </p:cNvSpPr>
          <p:nvPr/>
        </p:nvSpPr>
        <p:spPr bwMode="auto">
          <a:xfrm>
            <a:off x="7810500" y="5530850"/>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p>
        </p:txBody>
      </p:sp>
      <p:sp>
        <p:nvSpPr>
          <p:cNvPr id="52" name="Text Box 59"/>
          <p:cNvSpPr txBox="1">
            <a:spLocks noChangeArrowheads="1"/>
          </p:cNvSpPr>
          <p:nvPr/>
        </p:nvSpPr>
        <p:spPr bwMode="auto">
          <a:xfrm>
            <a:off x="7696200" y="4876800"/>
            <a:ext cx="330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nodeType="afterGroup">
                            <p:stCondLst>
                              <p:cond delay="500"/>
                            </p:stCondLst>
                            <p:childTnLst>
                              <p:par>
                                <p:cTn id="10" presetID="23" presetClass="entr" presetSubtype="16"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p:cTn id="12" dur="500" fill="hold"/>
                                        <p:tgtEl>
                                          <p:spTgt spid="31"/>
                                        </p:tgtEl>
                                        <p:attrNameLst>
                                          <p:attrName>ppt_w</p:attrName>
                                        </p:attrNameLst>
                                      </p:cBhvr>
                                      <p:tavLst>
                                        <p:tav tm="0">
                                          <p:val>
                                            <p:fltVal val="0"/>
                                          </p:val>
                                        </p:tav>
                                        <p:tav tm="100000">
                                          <p:val>
                                            <p:strVal val="#ppt_w"/>
                                          </p:val>
                                        </p:tav>
                                      </p:tavLst>
                                    </p:anim>
                                    <p:anim calcmode="lin" valueType="num">
                                      <p:cBhvr>
                                        <p:cTn id="13" dur="500" fill="hold"/>
                                        <p:tgtEl>
                                          <p:spTgt spid="31"/>
                                        </p:tgtEl>
                                        <p:attrNameLst>
                                          <p:attrName>ppt_h</p:attrName>
                                        </p:attrNameLst>
                                      </p:cBhvr>
                                      <p:tavLst>
                                        <p:tav tm="0">
                                          <p:val>
                                            <p:fltVal val="0"/>
                                          </p:val>
                                        </p:tav>
                                        <p:tav tm="100000">
                                          <p:val>
                                            <p:strVal val="#ppt_h"/>
                                          </p:val>
                                        </p:tav>
                                      </p:tavLst>
                                    </p:anim>
                                  </p:childTnLst>
                                </p:cTn>
                              </p:par>
                            </p:childTnLst>
                          </p:cTn>
                        </p:par>
                        <p:par>
                          <p:cTn id="14" fill="hold" nodeType="afterGroup">
                            <p:stCondLst>
                              <p:cond delay="1000"/>
                            </p:stCondLst>
                            <p:childTnLst>
                              <p:par>
                                <p:cTn id="15" presetID="22" presetClass="entr" presetSubtype="1" fill="hold" nodeType="after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wipe(up)">
                                      <p:cBhvr>
                                        <p:cTn id="17" dur="500"/>
                                        <p:tgtEl>
                                          <p:spTgt spid="44"/>
                                        </p:tgtEl>
                                      </p:cBhvr>
                                    </p:animEffect>
                                  </p:childTnLst>
                                </p:cTn>
                              </p:par>
                            </p:childTnLst>
                          </p:cTn>
                        </p:par>
                        <p:par>
                          <p:cTn id="18" fill="hold" nodeType="afterGroup">
                            <p:stCondLst>
                              <p:cond delay="1500"/>
                            </p:stCondLst>
                            <p:childTnLst>
                              <p:par>
                                <p:cTn id="19" presetID="22" presetClass="entr" presetSubtype="1" fill="hold" nodeType="afterEffect">
                                  <p:stCondLst>
                                    <p:cond delay="0"/>
                                  </p:stCondLst>
                                  <p:childTnLst>
                                    <p:set>
                                      <p:cBhvr>
                                        <p:cTn id="20" dur="1" fill="hold">
                                          <p:stCondLst>
                                            <p:cond delay="0"/>
                                          </p:stCondLst>
                                        </p:cTn>
                                        <p:tgtEl>
                                          <p:spTgt spid="37"/>
                                        </p:tgtEl>
                                        <p:attrNameLst>
                                          <p:attrName>style.visibility</p:attrName>
                                        </p:attrNameLst>
                                      </p:cBhvr>
                                      <p:to>
                                        <p:strVal val="visible"/>
                                      </p:to>
                                    </p:set>
                                    <p:animEffect transition="in" filter="wipe(up)">
                                      <p:cBhvr>
                                        <p:cTn id="21" dur="500"/>
                                        <p:tgtEl>
                                          <p:spTgt spid="37"/>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23" presetClass="entr" presetSubtype="16" fill="hold" grpId="0" nodeType="clickEffect">
                                  <p:stCondLst>
                                    <p:cond delay="0"/>
                                  </p:stCondLst>
                                  <p:childTnLst>
                                    <p:set>
                                      <p:cBhvr>
                                        <p:cTn id="25" dur="1" fill="hold">
                                          <p:stCondLst>
                                            <p:cond delay="0"/>
                                          </p:stCondLst>
                                        </p:cTn>
                                        <p:tgtEl>
                                          <p:spTgt spid="53"/>
                                        </p:tgtEl>
                                        <p:attrNameLst>
                                          <p:attrName>style.visibility</p:attrName>
                                        </p:attrNameLst>
                                      </p:cBhvr>
                                      <p:to>
                                        <p:strVal val="visible"/>
                                      </p:to>
                                    </p:set>
                                    <p:anim calcmode="lin" valueType="num">
                                      <p:cBhvr>
                                        <p:cTn id="26" dur="500" fill="hold"/>
                                        <p:tgtEl>
                                          <p:spTgt spid="53"/>
                                        </p:tgtEl>
                                        <p:attrNameLst>
                                          <p:attrName>ppt_w</p:attrName>
                                        </p:attrNameLst>
                                      </p:cBhvr>
                                      <p:tavLst>
                                        <p:tav tm="0">
                                          <p:val>
                                            <p:fltVal val="0"/>
                                          </p:val>
                                        </p:tav>
                                        <p:tav tm="100000">
                                          <p:val>
                                            <p:strVal val="#ppt_w"/>
                                          </p:val>
                                        </p:tav>
                                      </p:tavLst>
                                    </p:anim>
                                    <p:anim calcmode="lin" valueType="num">
                                      <p:cBhvr>
                                        <p:cTn id="27" dur="500" fill="hold"/>
                                        <p:tgtEl>
                                          <p:spTgt spid="53"/>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53"/>
                                        </p:tgtEl>
                                        <p:attrNameLst>
                                          <p:attrName>style.visibility</p:attrName>
                                        </p:attrNameLst>
                                      </p:cBhvr>
                                      <p:to>
                                        <p:strVal val="hidden"/>
                                      </p:to>
                                    </p:set>
                                  </p:subTnLst>
                                </p:cTn>
                              </p:par>
                            </p:childTnLst>
                          </p:cTn>
                        </p:par>
                        <p:par>
                          <p:cTn id="28" fill="hold" nodeType="afterGroup">
                            <p:stCondLst>
                              <p:cond delay="500"/>
                            </p:stCondLst>
                            <p:childTnLst>
                              <p:par>
                                <p:cTn id="29" presetID="1" presetClass="entr" presetSubtype="0" fill="hold" grpId="0" nodeType="afterEffect">
                                  <p:stCondLst>
                                    <p:cond delay="0"/>
                                  </p:stCondLst>
                                  <p:childTnLst>
                                    <p:set>
                                      <p:cBhvr>
                                        <p:cTn id="30" dur="1" fill="hold">
                                          <p:stCondLst>
                                            <p:cond delay="499"/>
                                          </p:stCondLst>
                                        </p:cTn>
                                        <p:tgtEl>
                                          <p:spTgt spid="40"/>
                                        </p:tgtEl>
                                        <p:attrNameLst>
                                          <p:attrName>style.visibility</p:attrName>
                                        </p:attrNameLst>
                                      </p:cBhvr>
                                      <p:to>
                                        <p:strVal val="visible"/>
                                      </p:to>
                                    </p:set>
                                  </p:childTnLst>
                                </p:cTn>
                              </p:par>
                            </p:childTnLst>
                          </p:cTn>
                        </p:par>
                        <p:par>
                          <p:cTn id="31" fill="hold" nodeType="afterGroup">
                            <p:stCondLst>
                              <p:cond delay="1000"/>
                            </p:stCondLst>
                            <p:childTnLst>
                              <p:par>
                                <p:cTn id="32" presetID="1" presetClass="entr" presetSubtype="0" fill="hold" grpId="0" nodeType="afterEffect">
                                  <p:stCondLst>
                                    <p:cond delay="0"/>
                                  </p:stCondLst>
                                  <p:childTnLst>
                                    <p:set>
                                      <p:cBhvr>
                                        <p:cTn id="33" dur="1" fill="hold">
                                          <p:stCondLst>
                                            <p:cond delay="499"/>
                                          </p:stCondLst>
                                        </p:cTn>
                                        <p:tgtEl>
                                          <p:spTgt spid="41"/>
                                        </p:tgtEl>
                                        <p:attrNameLst>
                                          <p:attrName>style.visibility</p:attrName>
                                        </p:attrNameLst>
                                      </p:cBhvr>
                                      <p:to>
                                        <p:strVal val="visible"/>
                                      </p:to>
                                    </p:set>
                                  </p:childTnLst>
                                </p:cTn>
                              </p:par>
                            </p:childTnLst>
                          </p:cTn>
                        </p:par>
                        <p:par>
                          <p:cTn id="34" fill="hold" nodeType="afterGroup">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42"/>
                                        </p:tgtEl>
                                        <p:attrNameLst>
                                          <p:attrName>style.visibility</p:attrName>
                                        </p:attrNameLst>
                                      </p:cBhvr>
                                      <p:to>
                                        <p:strVal val="visible"/>
                                      </p:to>
                                    </p:set>
                                    <p:animEffect transition="in" filter="wipe(up)">
                                      <p:cBhvr>
                                        <p:cTn id="37" dur="500"/>
                                        <p:tgtEl>
                                          <p:spTgt spid="42"/>
                                        </p:tgtEl>
                                      </p:cBhvr>
                                    </p:animEffect>
                                  </p:childTnLst>
                                </p:cTn>
                              </p:par>
                            </p:childTnLst>
                          </p:cTn>
                        </p:par>
                        <p:par>
                          <p:cTn id="38" fill="hold" nodeType="afterGroup">
                            <p:stCondLst>
                              <p:cond delay="2000"/>
                            </p:stCondLst>
                            <p:childTnLst>
                              <p:par>
                                <p:cTn id="39" presetID="22" presetClass="entr" presetSubtype="1" fill="hold" grpId="0" nodeType="afterEffect">
                                  <p:stCondLst>
                                    <p:cond delay="0"/>
                                  </p:stCondLst>
                                  <p:childTnLst>
                                    <p:set>
                                      <p:cBhvr>
                                        <p:cTn id="40" dur="1" fill="hold">
                                          <p:stCondLst>
                                            <p:cond delay="0"/>
                                          </p:stCondLst>
                                        </p:cTn>
                                        <p:tgtEl>
                                          <p:spTgt spid="43"/>
                                        </p:tgtEl>
                                        <p:attrNameLst>
                                          <p:attrName>style.visibility</p:attrName>
                                        </p:attrNameLst>
                                      </p:cBhvr>
                                      <p:to>
                                        <p:strVal val="visible"/>
                                      </p:to>
                                    </p:set>
                                    <p:animEffect transition="in" filter="wipe(up)">
                                      <p:cBhvr>
                                        <p:cTn id="41" dur="500"/>
                                        <p:tgtEl>
                                          <p:spTgt spid="43"/>
                                        </p:tgtEl>
                                      </p:cBhvr>
                                    </p:animEffect>
                                  </p:childTnLst>
                                </p:cTn>
                              </p:par>
                            </p:childTnLst>
                          </p:cTn>
                        </p:par>
                        <p:par>
                          <p:cTn id="42" fill="hold" nodeType="afterGroup">
                            <p:stCondLst>
                              <p:cond delay="2500"/>
                            </p:stCondLst>
                            <p:childTnLst>
                              <p:par>
                                <p:cTn id="43" presetID="1" presetClass="entr" presetSubtype="0" fill="hold" grpId="0" nodeType="afterEffect">
                                  <p:stCondLst>
                                    <p:cond delay="0"/>
                                  </p:stCondLst>
                                  <p:childTnLst>
                                    <p:set>
                                      <p:cBhvr>
                                        <p:cTn id="44" dur="1" fill="hold">
                                          <p:stCondLst>
                                            <p:cond delay="499"/>
                                          </p:stCondLst>
                                        </p:cTn>
                                        <p:tgtEl>
                                          <p:spTgt spid="50"/>
                                        </p:tgtEl>
                                        <p:attrNameLst>
                                          <p:attrName>style.visibility</p:attrName>
                                        </p:attrNameLst>
                                      </p:cBhvr>
                                      <p:to>
                                        <p:strVal val="visible"/>
                                      </p:to>
                                    </p:set>
                                  </p:childTnLst>
                                </p:cTn>
                              </p:par>
                            </p:childTnLst>
                          </p:cTn>
                        </p:par>
                        <p:par>
                          <p:cTn id="45" fill="hold" nodeType="afterGroup">
                            <p:stCondLst>
                              <p:cond delay="3000"/>
                            </p:stCondLst>
                            <p:childTnLst>
                              <p:par>
                                <p:cTn id="46" presetID="1" presetClass="entr" presetSubtype="0" fill="hold" grpId="0" nodeType="afterEffect">
                                  <p:stCondLst>
                                    <p:cond delay="0"/>
                                  </p:stCondLst>
                                  <p:childTnLst>
                                    <p:set>
                                      <p:cBhvr>
                                        <p:cTn id="47" dur="1" fill="hold">
                                          <p:stCondLst>
                                            <p:cond delay="499"/>
                                          </p:stCondLst>
                                        </p:cTn>
                                        <p:tgtEl>
                                          <p:spTgt spid="51"/>
                                        </p:tgtEl>
                                        <p:attrNameLst>
                                          <p:attrName>style.visibility</p:attrName>
                                        </p:attrNameLst>
                                      </p:cBhvr>
                                      <p:to>
                                        <p:strVal val="visible"/>
                                      </p:to>
                                    </p:set>
                                  </p:childTnLst>
                                </p:cTn>
                              </p:par>
                            </p:childTnLst>
                          </p:cTn>
                        </p:par>
                      </p:childTnLst>
                    </p:cTn>
                  </p:par>
                  <p:par>
                    <p:cTn id="48" fill="hold" nodeType="clickPar">
                      <p:stCondLst>
                        <p:cond delay="indefinite"/>
                      </p:stCondLst>
                      <p:childTnLst>
                        <p:par>
                          <p:cTn id="49" fill="hold" nodeType="withGroup">
                            <p:stCondLst>
                              <p:cond delay="0"/>
                            </p:stCondLst>
                            <p:childTnLst>
                              <p:par>
                                <p:cTn id="50" presetID="23" presetClass="entr" presetSubtype="16" fill="hold" grpId="0" nodeType="click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par>
                          <p:cTn id="54" fill="hold" nodeType="afterGroup">
                            <p:stCondLst>
                              <p:cond delay="500"/>
                            </p:stCondLst>
                            <p:childTnLst>
                              <p:par>
                                <p:cTn id="55" presetID="23" presetClass="entr" presetSubtype="16" fill="hold" grpId="0" nodeType="afterEffect">
                                  <p:stCondLst>
                                    <p:cond delay="0"/>
                                  </p:stCondLst>
                                  <p:childTnLst>
                                    <p:set>
                                      <p:cBhvr>
                                        <p:cTn id="56" dur="1" fill="hold">
                                          <p:stCondLst>
                                            <p:cond delay="0"/>
                                          </p:stCondLst>
                                        </p:cTn>
                                        <p:tgtEl>
                                          <p:spTgt spid="45"/>
                                        </p:tgtEl>
                                        <p:attrNameLst>
                                          <p:attrName>style.visibility</p:attrName>
                                        </p:attrNameLst>
                                      </p:cBhvr>
                                      <p:to>
                                        <p:strVal val="visible"/>
                                      </p:to>
                                    </p:set>
                                    <p:anim calcmode="lin" valueType="num">
                                      <p:cBhvr>
                                        <p:cTn id="57" dur="500" fill="hold"/>
                                        <p:tgtEl>
                                          <p:spTgt spid="45"/>
                                        </p:tgtEl>
                                        <p:attrNameLst>
                                          <p:attrName>ppt_w</p:attrName>
                                        </p:attrNameLst>
                                      </p:cBhvr>
                                      <p:tavLst>
                                        <p:tav tm="0">
                                          <p:val>
                                            <p:fltVal val="0"/>
                                          </p:val>
                                        </p:tav>
                                        <p:tav tm="100000">
                                          <p:val>
                                            <p:strVal val="#ppt_w"/>
                                          </p:val>
                                        </p:tav>
                                      </p:tavLst>
                                    </p:anim>
                                    <p:anim calcmode="lin" valueType="num">
                                      <p:cBhvr>
                                        <p:cTn id="58" dur="500" fill="hold"/>
                                        <p:tgtEl>
                                          <p:spTgt spid="45"/>
                                        </p:tgtEl>
                                        <p:attrNameLst>
                                          <p:attrName>ppt_h</p:attrName>
                                        </p:attrNameLst>
                                      </p:cBhvr>
                                      <p:tavLst>
                                        <p:tav tm="0">
                                          <p:val>
                                            <p:fltVal val="0"/>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 calcmode="lin" valueType="num">
                                      <p:cBhvr>
                                        <p:cTn id="63" dur="500" fill="hold"/>
                                        <p:tgtEl>
                                          <p:spTgt spid="5"/>
                                        </p:tgtEl>
                                        <p:attrNameLst>
                                          <p:attrName>ppt_w</p:attrName>
                                        </p:attrNameLst>
                                      </p:cBhvr>
                                      <p:tavLst>
                                        <p:tav tm="0">
                                          <p:val>
                                            <p:fltVal val="0"/>
                                          </p:val>
                                        </p:tav>
                                        <p:tav tm="100000">
                                          <p:val>
                                            <p:strVal val="#ppt_w"/>
                                          </p:val>
                                        </p:tav>
                                      </p:tavLst>
                                    </p:anim>
                                    <p:anim calcmode="lin" valueType="num">
                                      <p:cBhvr>
                                        <p:cTn id="64" dur="500" fill="hold"/>
                                        <p:tgtEl>
                                          <p:spTgt spid="5"/>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65" fill="hold" nodeType="clickPar">
                      <p:stCondLst>
                        <p:cond delay="indefinite"/>
                      </p:stCondLst>
                      <p:childTnLst>
                        <p:par>
                          <p:cTn id="66" fill="hold" nodeType="withGroup">
                            <p:stCondLst>
                              <p:cond delay="0"/>
                            </p:stCondLst>
                            <p:childTnLst>
                              <p:par>
                                <p:cTn id="67" presetID="11" presetClass="exit" presetSubtype="0" fill="hold" grpId="1" nodeType="clickEffect">
                                  <p:stCondLst>
                                    <p:cond delay="0"/>
                                  </p:stCondLst>
                                  <p:childTnLst>
                                    <p:anim calcmode="discrete" valueType="str">
                                      <p:cBhvr>
                                        <p:cTn id="68" dur="75"/>
                                        <p:tgtEl>
                                          <p:spTgt spid="9"/>
                                        </p:tgtEl>
                                        <p:attrNameLst>
                                          <p:attrName>style.visibility</p:attrName>
                                        </p:attrNameLst>
                                      </p:cBhvr>
                                      <p:tavLst>
                                        <p:tav tm="0">
                                          <p:val>
                                            <p:strVal val="hidden"/>
                                          </p:val>
                                        </p:tav>
                                        <p:tav tm="50000">
                                          <p:val>
                                            <p:strVal val="visible"/>
                                          </p:val>
                                        </p:tav>
                                      </p:tavLst>
                                    </p:anim>
                                    <p:set>
                                      <p:cBhvr>
                                        <p:cTn id="69" dur="1" fill="hold">
                                          <p:stCondLst>
                                            <p:cond delay="74"/>
                                          </p:stCondLst>
                                        </p:cTn>
                                        <p:tgtEl>
                                          <p:spTgt spid="9"/>
                                        </p:tgtEl>
                                        <p:attrNameLst>
                                          <p:attrName>style.visibility</p:attrName>
                                        </p:attrNameLst>
                                      </p:cBhvr>
                                      <p:to>
                                        <p:strVal val="hidden"/>
                                      </p:to>
                                    </p:set>
                                  </p:childTnLst>
                                </p:cTn>
                              </p:par>
                            </p:childTnLst>
                          </p:cTn>
                        </p:par>
                        <p:par>
                          <p:cTn id="70" fill="hold" nodeType="afterGroup">
                            <p:stCondLst>
                              <p:cond delay="75"/>
                            </p:stCondLst>
                            <p:childTnLst>
                              <p:par>
                                <p:cTn id="71" presetID="23" presetClass="entr" presetSubtype="16" fill="hold" grpId="0" nodeType="afterEffect">
                                  <p:stCondLst>
                                    <p:cond delay="0"/>
                                  </p:stCondLst>
                                  <p:childTnLst>
                                    <p:set>
                                      <p:cBhvr>
                                        <p:cTn id="72" dur="1" fill="hold">
                                          <p:stCondLst>
                                            <p:cond delay="0"/>
                                          </p:stCondLst>
                                        </p:cTn>
                                        <p:tgtEl>
                                          <p:spTgt spid="46"/>
                                        </p:tgtEl>
                                        <p:attrNameLst>
                                          <p:attrName>style.visibility</p:attrName>
                                        </p:attrNameLst>
                                      </p:cBhvr>
                                      <p:to>
                                        <p:strVal val="visible"/>
                                      </p:to>
                                    </p:set>
                                    <p:anim calcmode="lin" valueType="num">
                                      <p:cBhvr>
                                        <p:cTn id="73" dur="500" fill="hold"/>
                                        <p:tgtEl>
                                          <p:spTgt spid="46"/>
                                        </p:tgtEl>
                                        <p:attrNameLst>
                                          <p:attrName>ppt_w</p:attrName>
                                        </p:attrNameLst>
                                      </p:cBhvr>
                                      <p:tavLst>
                                        <p:tav tm="0">
                                          <p:val>
                                            <p:fltVal val="0"/>
                                          </p:val>
                                        </p:tav>
                                        <p:tav tm="100000">
                                          <p:val>
                                            <p:strVal val="#ppt_w"/>
                                          </p:val>
                                        </p:tav>
                                      </p:tavLst>
                                    </p:anim>
                                    <p:anim calcmode="lin" valueType="num">
                                      <p:cBhvr>
                                        <p:cTn id="74" dur="500" fill="hold"/>
                                        <p:tgtEl>
                                          <p:spTgt spid="46"/>
                                        </p:tgtEl>
                                        <p:attrNameLst>
                                          <p:attrName>ppt_h</p:attrName>
                                        </p:attrNameLst>
                                      </p:cBhvr>
                                      <p:tavLst>
                                        <p:tav tm="0">
                                          <p:val>
                                            <p:fltVal val="0"/>
                                          </p:val>
                                        </p:tav>
                                        <p:tav tm="100000">
                                          <p:val>
                                            <p:strVal val="#ppt_h"/>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3" presetClass="entr" presetSubtype="16" fill="hold" grpId="0" nodeType="clickEffect">
                                  <p:stCondLst>
                                    <p:cond delay="0"/>
                                  </p:stCondLst>
                                  <p:childTnLst>
                                    <p:set>
                                      <p:cBhvr>
                                        <p:cTn id="78" dur="1" fill="hold">
                                          <p:stCondLst>
                                            <p:cond delay="0"/>
                                          </p:stCondLst>
                                        </p:cTn>
                                        <p:tgtEl>
                                          <p:spTgt spid="6"/>
                                        </p:tgtEl>
                                        <p:attrNameLst>
                                          <p:attrName>style.visibility</p:attrName>
                                        </p:attrNameLst>
                                      </p:cBhvr>
                                      <p:to>
                                        <p:strVal val="visible"/>
                                      </p:to>
                                    </p:set>
                                    <p:anim calcmode="lin" valueType="num">
                                      <p:cBhvr>
                                        <p:cTn id="79" dur="500" fill="hold"/>
                                        <p:tgtEl>
                                          <p:spTgt spid="6"/>
                                        </p:tgtEl>
                                        <p:attrNameLst>
                                          <p:attrName>ppt_w</p:attrName>
                                        </p:attrNameLst>
                                      </p:cBhvr>
                                      <p:tavLst>
                                        <p:tav tm="0">
                                          <p:val>
                                            <p:fltVal val="0"/>
                                          </p:val>
                                        </p:tav>
                                        <p:tav tm="100000">
                                          <p:val>
                                            <p:strVal val="#ppt_w"/>
                                          </p:val>
                                        </p:tav>
                                      </p:tavLst>
                                    </p:anim>
                                    <p:anim calcmode="lin" valueType="num">
                                      <p:cBhvr>
                                        <p:cTn id="80" dur="500" fill="hold"/>
                                        <p:tgtEl>
                                          <p:spTgt spid="6"/>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81" fill="hold" nodeType="clickPar">
                      <p:stCondLst>
                        <p:cond delay="indefinite"/>
                      </p:stCondLst>
                      <p:childTnLst>
                        <p:par>
                          <p:cTn id="82" fill="hold" nodeType="withGroup">
                            <p:stCondLst>
                              <p:cond delay="0"/>
                            </p:stCondLst>
                            <p:childTnLst>
                              <p:par>
                                <p:cTn id="83" presetID="11" presetClass="exit" presetSubtype="0" fill="hold" grpId="1" nodeType="clickEffect">
                                  <p:stCondLst>
                                    <p:cond delay="0"/>
                                  </p:stCondLst>
                                  <p:childTnLst>
                                    <p:anim calcmode="discrete" valueType="str">
                                      <p:cBhvr>
                                        <p:cTn id="84" dur="75"/>
                                        <p:tgtEl>
                                          <p:spTgt spid="5"/>
                                        </p:tgtEl>
                                        <p:attrNameLst>
                                          <p:attrName>style.visibility</p:attrName>
                                        </p:attrNameLst>
                                      </p:cBhvr>
                                      <p:tavLst>
                                        <p:tav tm="0">
                                          <p:val>
                                            <p:strVal val="hidden"/>
                                          </p:val>
                                        </p:tav>
                                        <p:tav tm="50000">
                                          <p:val>
                                            <p:strVal val="visible"/>
                                          </p:val>
                                        </p:tav>
                                      </p:tavLst>
                                    </p:anim>
                                    <p:set>
                                      <p:cBhvr>
                                        <p:cTn id="85" dur="1" fill="hold">
                                          <p:stCondLst>
                                            <p:cond delay="74"/>
                                          </p:stCondLst>
                                        </p:cTn>
                                        <p:tgtEl>
                                          <p:spTgt spid="5"/>
                                        </p:tgtEl>
                                        <p:attrNameLst>
                                          <p:attrName>style.visibility</p:attrName>
                                        </p:attrNameLst>
                                      </p:cBhvr>
                                      <p:to>
                                        <p:strVal val="hidden"/>
                                      </p:to>
                                    </p:set>
                                  </p:childTnLst>
                                </p:cTn>
                              </p:par>
                            </p:childTnLst>
                          </p:cTn>
                        </p:par>
                        <p:par>
                          <p:cTn id="86" fill="hold" nodeType="afterGroup">
                            <p:stCondLst>
                              <p:cond delay="75"/>
                            </p:stCondLst>
                            <p:childTnLst>
                              <p:par>
                                <p:cTn id="87" presetID="23" presetClass="entr" presetSubtype="16" fill="hold" grpId="0" nodeType="afterEffect">
                                  <p:stCondLst>
                                    <p:cond delay="0"/>
                                  </p:stCondLst>
                                  <p:childTnLst>
                                    <p:set>
                                      <p:cBhvr>
                                        <p:cTn id="88" dur="1" fill="hold">
                                          <p:stCondLst>
                                            <p:cond delay="0"/>
                                          </p:stCondLst>
                                        </p:cTn>
                                        <p:tgtEl>
                                          <p:spTgt spid="47"/>
                                        </p:tgtEl>
                                        <p:attrNameLst>
                                          <p:attrName>style.visibility</p:attrName>
                                        </p:attrNameLst>
                                      </p:cBhvr>
                                      <p:to>
                                        <p:strVal val="visible"/>
                                      </p:to>
                                    </p:set>
                                    <p:anim calcmode="lin" valueType="num">
                                      <p:cBhvr>
                                        <p:cTn id="89" dur="500" fill="hold"/>
                                        <p:tgtEl>
                                          <p:spTgt spid="47"/>
                                        </p:tgtEl>
                                        <p:attrNameLst>
                                          <p:attrName>ppt_w</p:attrName>
                                        </p:attrNameLst>
                                      </p:cBhvr>
                                      <p:tavLst>
                                        <p:tav tm="0">
                                          <p:val>
                                            <p:fltVal val="0"/>
                                          </p:val>
                                        </p:tav>
                                        <p:tav tm="100000">
                                          <p:val>
                                            <p:strVal val="#ppt_w"/>
                                          </p:val>
                                        </p:tav>
                                      </p:tavLst>
                                    </p:anim>
                                    <p:anim calcmode="lin" valueType="num">
                                      <p:cBhvr>
                                        <p:cTn id="90" dur="500" fill="hold"/>
                                        <p:tgtEl>
                                          <p:spTgt spid="47"/>
                                        </p:tgtEl>
                                        <p:attrNameLst>
                                          <p:attrName>ppt_h</p:attrName>
                                        </p:attrNameLst>
                                      </p:cBhvr>
                                      <p:tavLst>
                                        <p:tav tm="0">
                                          <p:val>
                                            <p:fltVal val="0"/>
                                          </p:val>
                                        </p:tav>
                                        <p:tav tm="100000">
                                          <p:val>
                                            <p:strVal val="#ppt_h"/>
                                          </p:val>
                                        </p:tav>
                                      </p:tavLst>
                                    </p:anim>
                                  </p:childTnLst>
                                </p:cTn>
                              </p:par>
                            </p:childTnLst>
                          </p:cTn>
                        </p:par>
                      </p:childTnLst>
                    </p:cTn>
                  </p:par>
                  <p:par>
                    <p:cTn id="91" fill="hold" nodeType="clickPar">
                      <p:stCondLst>
                        <p:cond delay="indefinite"/>
                      </p:stCondLst>
                      <p:childTnLst>
                        <p:par>
                          <p:cTn id="92" fill="hold" nodeType="withGroup">
                            <p:stCondLst>
                              <p:cond delay="0"/>
                            </p:stCondLst>
                            <p:childTnLst>
                              <p:par>
                                <p:cTn id="93" presetID="23" presetClass="entr" presetSubtype="16" fill="hold" grpId="0" nodeType="clickEffect">
                                  <p:stCondLst>
                                    <p:cond delay="0"/>
                                  </p:stCondLst>
                                  <p:childTnLst>
                                    <p:set>
                                      <p:cBhvr>
                                        <p:cTn id="94" dur="1" fill="hold">
                                          <p:stCondLst>
                                            <p:cond delay="0"/>
                                          </p:stCondLst>
                                        </p:cTn>
                                        <p:tgtEl>
                                          <p:spTgt spid="7"/>
                                        </p:tgtEl>
                                        <p:attrNameLst>
                                          <p:attrName>style.visibility</p:attrName>
                                        </p:attrNameLst>
                                      </p:cBhvr>
                                      <p:to>
                                        <p:strVal val="visible"/>
                                      </p:to>
                                    </p:set>
                                    <p:anim calcmode="lin" valueType="num">
                                      <p:cBhvr>
                                        <p:cTn id="95" dur="500" fill="hold"/>
                                        <p:tgtEl>
                                          <p:spTgt spid="7"/>
                                        </p:tgtEl>
                                        <p:attrNameLst>
                                          <p:attrName>ppt_w</p:attrName>
                                        </p:attrNameLst>
                                      </p:cBhvr>
                                      <p:tavLst>
                                        <p:tav tm="0">
                                          <p:val>
                                            <p:fltVal val="0"/>
                                          </p:val>
                                        </p:tav>
                                        <p:tav tm="100000">
                                          <p:val>
                                            <p:strVal val="#ppt_w"/>
                                          </p:val>
                                        </p:tav>
                                      </p:tavLst>
                                    </p:anim>
                                    <p:anim calcmode="lin" valueType="num">
                                      <p:cBhvr>
                                        <p:cTn id="96" dur="500" fill="hold"/>
                                        <p:tgtEl>
                                          <p:spTgt spid="7"/>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par>
                          <p:cTn id="97" fill="hold" nodeType="afterGroup">
                            <p:stCondLst>
                              <p:cond delay="500"/>
                            </p:stCondLst>
                            <p:childTnLst>
                              <p:par>
                                <p:cTn id="98" presetID="23" presetClass="entr" presetSubtype="16" fill="hold" grpId="0" nodeType="afterEffect">
                                  <p:stCondLst>
                                    <p:cond delay="0"/>
                                  </p:stCondLst>
                                  <p:childTnLst>
                                    <p:set>
                                      <p:cBhvr>
                                        <p:cTn id="99" dur="1" fill="hold">
                                          <p:stCondLst>
                                            <p:cond delay="0"/>
                                          </p:stCondLst>
                                        </p:cTn>
                                        <p:tgtEl>
                                          <p:spTgt spid="48"/>
                                        </p:tgtEl>
                                        <p:attrNameLst>
                                          <p:attrName>style.visibility</p:attrName>
                                        </p:attrNameLst>
                                      </p:cBhvr>
                                      <p:to>
                                        <p:strVal val="visible"/>
                                      </p:to>
                                    </p:set>
                                    <p:anim calcmode="lin" valueType="num">
                                      <p:cBhvr>
                                        <p:cTn id="100" dur="500" fill="hold"/>
                                        <p:tgtEl>
                                          <p:spTgt spid="48"/>
                                        </p:tgtEl>
                                        <p:attrNameLst>
                                          <p:attrName>ppt_w</p:attrName>
                                        </p:attrNameLst>
                                      </p:cBhvr>
                                      <p:tavLst>
                                        <p:tav tm="0">
                                          <p:val>
                                            <p:fltVal val="0"/>
                                          </p:val>
                                        </p:tav>
                                        <p:tav tm="100000">
                                          <p:val>
                                            <p:strVal val="#ppt_w"/>
                                          </p:val>
                                        </p:tav>
                                      </p:tavLst>
                                    </p:anim>
                                    <p:anim calcmode="lin" valueType="num">
                                      <p:cBhvr>
                                        <p:cTn id="101" dur="500" fill="hold"/>
                                        <p:tgtEl>
                                          <p:spTgt spid="48"/>
                                        </p:tgtEl>
                                        <p:attrNameLst>
                                          <p:attrName>ppt_h</p:attrName>
                                        </p:attrNameLst>
                                      </p:cBhvr>
                                      <p:tavLst>
                                        <p:tav tm="0">
                                          <p:val>
                                            <p:fltVal val="0"/>
                                          </p:val>
                                        </p:tav>
                                        <p:tav tm="100000">
                                          <p:val>
                                            <p:strVal val="#ppt_h"/>
                                          </p:val>
                                        </p:tav>
                                      </p:tavLst>
                                    </p:anim>
                                  </p:childTnLst>
                                </p:cTn>
                              </p:par>
                            </p:childTnLst>
                          </p:cTn>
                        </p:par>
                      </p:childTnLst>
                    </p:cTn>
                  </p:par>
                  <p:par>
                    <p:cTn id="102" fill="hold" nodeType="clickPar">
                      <p:stCondLst>
                        <p:cond delay="indefinite"/>
                      </p:stCondLst>
                      <p:childTnLst>
                        <p:par>
                          <p:cTn id="103" fill="hold" nodeType="withGroup">
                            <p:stCondLst>
                              <p:cond delay="0"/>
                            </p:stCondLst>
                            <p:childTnLst>
                              <p:par>
                                <p:cTn id="104" presetID="11" presetClass="exit" presetSubtype="0" fill="hold" grpId="1" nodeType="clickEffect">
                                  <p:stCondLst>
                                    <p:cond delay="0"/>
                                  </p:stCondLst>
                                  <p:childTnLst>
                                    <p:anim calcmode="discrete" valueType="str">
                                      <p:cBhvr>
                                        <p:cTn id="105" dur="75"/>
                                        <p:tgtEl>
                                          <p:spTgt spid="6"/>
                                        </p:tgtEl>
                                        <p:attrNameLst>
                                          <p:attrName>style.visibility</p:attrName>
                                        </p:attrNameLst>
                                      </p:cBhvr>
                                      <p:tavLst>
                                        <p:tav tm="0">
                                          <p:val>
                                            <p:strVal val="hidden"/>
                                          </p:val>
                                        </p:tav>
                                        <p:tav tm="50000">
                                          <p:val>
                                            <p:strVal val="visible"/>
                                          </p:val>
                                        </p:tav>
                                      </p:tavLst>
                                    </p:anim>
                                    <p:set>
                                      <p:cBhvr>
                                        <p:cTn id="106" dur="1" fill="hold">
                                          <p:stCondLst>
                                            <p:cond delay="74"/>
                                          </p:stCondLst>
                                        </p:cTn>
                                        <p:tgtEl>
                                          <p:spTgt spid="6"/>
                                        </p:tgtEl>
                                        <p:attrNameLst>
                                          <p:attrName>style.visibility</p:attrName>
                                        </p:attrNameLst>
                                      </p:cBhvr>
                                      <p:to>
                                        <p:strVal val="hidden"/>
                                      </p:to>
                                    </p:set>
                                  </p:childTnLst>
                                </p:cTn>
                              </p:par>
                            </p:childTnLst>
                          </p:cTn>
                        </p:par>
                      </p:childTnLst>
                    </p:cTn>
                  </p:par>
                  <p:par>
                    <p:cTn id="107" fill="hold" nodeType="clickPar">
                      <p:stCondLst>
                        <p:cond delay="indefinite"/>
                      </p:stCondLst>
                      <p:childTnLst>
                        <p:par>
                          <p:cTn id="108" fill="hold" nodeType="withGroup">
                            <p:stCondLst>
                              <p:cond delay="0"/>
                            </p:stCondLst>
                            <p:childTnLst>
                              <p:par>
                                <p:cTn id="109" presetID="23" presetClass="entr" presetSubtype="16" fill="hold" grpId="0" nodeType="clickEffect">
                                  <p:stCondLst>
                                    <p:cond delay="0"/>
                                  </p:stCondLst>
                                  <p:childTnLst>
                                    <p:set>
                                      <p:cBhvr>
                                        <p:cTn id="110" dur="1" fill="hold">
                                          <p:stCondLst>
                                            <p:cond delay="0"/>
                                          </p:stCondLst>
                                        </p:cTn>
                                        <p:tgtEl>
                                          <p:spTgt spid="8"/>
                                        </p:tgtEl>
                                        <p:attrNameLst>
                                          <p:attrName>style.visibility</p:attrName>
                                        </p:attrNameLst>
                                      </p:cBhvr>
                                      <p:to>
                                        <p:strVal val="visible"/>
                                      </p:to>
                                    </p:set>
                                    <p:anim calcmode="lin" valueType="num">
                                      <p:cBhvr>
                                        <p:cTn id="111" dur="500" fill="hold"/>
                                        <p:tgtEl>
                                          <p:spTgt spid="8"/>
                                        </p:tgtEl>
                                        <p:attrNameLst>
                                          <p:attrName>ppt_w</p:attrName>
                                        </p:attrNameLst>
                                      </p:cBhvr>
                                      <p:tavLst>
                                        <p:tav tm="0">
                                          <p:val>
                                            <p:fltVal val="0"/>
                                          </p:val>
                                        </p:tav>
                                        <p:tav tm="100000">
                                          <p:val>
                                            <p:strVal val="#ppt_w"/>
                                          </p:val>
                                        </p:tav>
                                      </p:tavLst>
                                    </p:anim>
                                    <p:anim calcmode="lin" valueType="num">
                                      <p:cBhvr>
                                        <p:cTn id="112" dur="500" fill="hold"/>
                                        <p:tgtEl>
                                          <p:spTgt spid="8"/>
                                        </p:tgtEl>
                                        <p:attrNameLst>
                                          <p:attrName>ppt_h</p:attrName>
                                        </p:attrNameLst>
                                      </p:cBhvr>
                                      <p:tavLst>
                                        <p:tav tm="0">
                                          <p:val>
                                            <p:fltVal val="0"/>
                                          </p:val>
                                        </p:tav>
                                        <p:tav tm="100000">
                                          <p:val>
                                            <p:strVal val="#ppt_h"/>
                                          </p:val>
                                        </p:tav>
                                      </p:tavLst>
                                    </p:anim>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par>
                          <p:cTn id="113" fill="hold" nodeType="afterGroup">
                            <p:stCondLst>
                              <p:cond delay="500"/>
                            </p:stCondLst>
                            <p:childTnLst>
                              <p:par>
                                <p:cTn id="114" presetID="23" presetClass="entr" presetSubtype="16"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 calcmode="lin" valueType="num">
                                      <p:cBhvr>
                                        <p:cTn id="116" dur="500" fill="hold"/>
                                        <p:tgtEl>
                                          <p:spTgt spid="49"/>
                                        </p:tgtEl>
                                        <p:attrNameLst>
                                          <p:attrName>ppt_w</p:attrName>
                                        </p:attrNameLst>
                                      </p:cBhvr>
                                      <p:tavLst>
                                        <p:tav tm="0">
                                          <p:val>
                                            <p:fltVal val="0"/>
                                          </p:val>
                                        </p:tav>
                                        <p:tav tm="100000">
                                          <p:val>
                                            <p:strVal val="#ppt_w"/>
                                          </p:val>
                                        </p:tav>
                                      </p:tavLst>
                                    </p:anim>
                                    <p:anim calcmode="lin" valueType="num">
                                      <p:cBhvr>
                                        <p:cTn id="117" dur="500" fill="hold"/>
                                        <p:tgtEl>
                                          <p:spTgt spid="49"/>
                                        </p:tgtEl>
                                        <p:attrNameLst>
                                          <p:attrName>ppt_h</p:attrName>
                                        </p:attrNameLst>
                                      </p:cBhvr>
                                      <p:tavLst>
                                        <p:tav tm="0">
                                          <p:val>
                                            <p:fltVal val="0"/>
                                          </p:val>
                                        </p:tav>
                                        <p:tav tm="100000">
                                          <p:val>
                                            <p:strVal val="#ppt_h"/>
                                          </p:val>
                                        </p:tav>
                                      </p:tavLst>
                                    </p:anim>
                                  </p:childTnLst>
                                </p:cTn>
                              </p:par>
                            </p:childTnLst>
                          </p:cTn>
                        </p:par>
                      </p:childTnLst>
                    </p:cTn>
                  </p:par>
                  <p:par>
                    <p:cTn id="118" fill="hold" nodeType="clickPar">
                      <p:stCondLst>
                        <p:cond delay="indefinite"/>
                      </p:stCondLst>
                      <p:childTnLst>
                        <p:par>
                          <p:cTn id="119" fill="hold" nodeType="withGroup">
                            <p:stCondLst>
                              <p:cond delay="0"/>
                            </p:stCondLst>
                            <p:childTnLst>
                              <p:par>
                                <p:cTn id="120" presetID="22" presetClass="entr" presetSubtype="8" fill="hold" nodeType="clickEffect">
                                  <p:stCondLst>
                                    <p:cond delay="0"/>
                                  </p:stCondLst>
                                  <p:childTnLst>
                                    <p:set>
                                      <p:cBhvr>
                                        <p:cTn id="121" dur="1" fill="hold">
                                          <p:stCondLst>
                                            <p:cond delay="0"/>
                                          </p:stCondLst>
                                        </p:cTn>
                                        <p:tgtEl>
                                          <p:spTgt spid="36"/>
                                        </p:tgtEl>
                                        <p:attrNameLst>
                                          <p:attrName>style.visibility</p:attrName>
                                        </p:attrNameLst>
                                      </p:cBhvr>
                                      <p:to>
                                        <p:strVal val="visible"/>
                                      </p:to>
                                    </p:set>
                                    <p:animEffect transition="in" filter="wipe(left)">
                                      <p:cBhvr>
                                        <p:cTn id="122" dur="500"/>
                                        <p:tgtEl>
                                          <p:spTgt spid="36"/>
                                        </p:tgtEl>
                                      </p:cBhvr>
                                    </p:animEffect>
                                  </p:childTnLst>
                                </p:cTn>
                              </p:par>
                            </p:childTnLst>
                          </p:cTn>
                        </p:par>
                      </p:childTnLst>
                    </p:cTn>
                  </p:par>
                  <p:par>
                    <p:cTn id="123" fill="hold" nodeType="clickPar">
                      <p:stCondLst>
                        <p:cond delay="indefinite"/>
                      </p:stCondLst>
                      <p:childTnLst>
                        <p:par>
                          <p:cTn id="124" fill="hold" nodeType="withGroup">
                            <p:stCondLst>
                              <p:cond delay="0"/>
                            </p:stCondLst>
                            <p:childTnLst>
                              <p:par>
                                <p:cTn id="125" presetID="11" presetClass="exit" presetSubtype="0" fill="hold" grpId="1" nodeType="clickEffect">
                                  <p:stCondLst>
                                    <p:cond delay="0"/>
                                  </p:stCondLst>
                                  <p:childTnLst>
                                    <p:anim calcmode="discrete" valueType="str">
                                      <p:cBhvr>
                                        <p:cTn id="126" dur="75"/>
                                        <p:tgtEl>
                                          <p:spTgt spid="7"/>
                                        </p:tgtEl>
                                        <p:attrNameLst>
                                          <p:attrName>style.visibility</p:attrName>
                                        </p:attrNameLst>
                                      </p:cBhvr>
                                      <p:tavLst>
                                        <p:tav tm="0">
                                          <p:val>
                                            <p:strVal val="hidden"/>
                                          </p:val>
                                        </p:tav>
                                        <p:tav tm="50000">
                                          <p:val>
                                            <p:strVal val="visible"/>
                                          </p:val>
                                        </p:tav>
                                      </p:tavLst>
                                    </p:anim>
                                    <p:set>
                                      <p:cBhvr>
                                        <p:cTn id="127" dur="1" fill="hold">
                                          <p:stCondLst>
                                            <p:cond delay="74"/>
                                          </p:stCondLst>
                                        </p:cTn>
                                        <p:tgtEl>
                                          <p:spTgt spid="7"/>
                                        </p:tgtEl>
                                        <p:attrNameLst>
                                          <p:attrName>style.visibility</p:attrName>
                                        </p:attrNameLst>
                                      </p:cBhvr>
                                      <p:to>
                                        <p:strVal val="hidden"/>
                                      </p:to>
                                    </p:set>
                                  </p:childTnLst>
                                </p:cTn>
                              </p:par>
                            </p:childTnLst>
                          </p:cTn>
                        </p:par>
                        <p:par>
                          <p:cTn id="128" fill="hold" nodeType="afterGroup">
                            <p:stCondLst>
                              <p:cond delay="75"/>
                            </p:stCondLst>
                            <p:childTnLst>
                              <p:par>
                                <p:cTn id="129" presetID="1" presetClass="entr" presetSubtype="0" fill="hold" grpId="0" nodeType="afterEffect">
                                  <p:stCondLst>
                                    <p:cond delay="0"/>
                                  </p:stCondLst>
                                  <p:childTnLst>
                                    <p:set>
                                      <p:cBhvr>
                                        <p:cTn id="130" dur="1" fill="hold">
                                          <p:stCondLst>
                                            <p:cond delay="499"/>
                                          </p:stCondLst>
                                        </p:cTn>
                                        <p:tgtEl>
                                          <p:spTgt spid="52"/>
                                        </p:tgtEl>
                                        <p:attrNameLst>
                                          <p:attrName>style.visibility</p:attrName>
                                        </p:attrNameLst>
                                      </p:cBhvr>
                                      <p:to>
                                        <p:strVal val="visible"/>
                                      </p:to>
                                    </p:set>
                                  </p:childTnLst>
                                </p:cTn>
                              </p:par>
                            </p:childTnLst>
                          </p:cTn>
                        </p:par>
                      </p:childTnLst>
                    </p:cTn>
                  </p:par>
                  <p:par>
                    <p:cTn id="131" fill="hold" nodeType="clickPar">
                      <p:stCondLst>
                        <p:cond delay="indefinite"/>
                      </p:stCondLst>
                      <p:childTnLst>
                        <p:par>
                          <p:cTn id="132" fill="hold" nodeType="withGroup">
                            <p:stCondLst>
                              <p:cond delay="0"/>
                            </p:stCondLst>
                            <p:childTnLst>
                              <p:par>
                                <p:cTn id="133" presetID="11" presetClass="exit" presetSubtype="0" fill="hold" grpId="1" nodeType="clickEffect">
                                  <p:stCondLst>
                                    <p:cond delay="0"/>
                                  </p:stCondLst>
                                  <p:childTnLst>
                                    <p:anim calcmode="discrete" valueType="str">
                                      <p:cBhvr>
                                        <p:cTn id="134" dur="75"/>
                                        <p:tgtEl>
                                          <p:spTgt spid="53"/>
                                        </p:tgtEl>
                                        <p:attrNameLst>
                                          <p:attrName>style.visibility</p:attrName>
                                        </p:attrNameLst>
                                      </p:cBhvr>
                                      <p:tavLst>
                                        <p:tav tm="0">
                                          <p:val>
                                            <p:strVal val="hidden"/>
                                          </p:val>
                                        </p:tav>
                                        <p:tav tm="50000">
                                          <p:val>
                                            <p:strVal val="visible"/>
                                          </p:val>
                                        </p:tav>
                                      </p:tavLst>
                                    </p:anim>
                                    <p:set>
                                      <p:cBhvr>
                                        <p:cTn id="135" dur="1" fill="hold">
                                          <p:stCondLst>
                                            <p:cond delay="74"/>
                                          </p:stCondLst>
                                        </p:cTn>
                                        <p:tgtEl>
                                          <p:spTgt spid="53"/>
                                        </p:tgtEl>
                                        <p:attrNameLst>
                                          <p:attrName>style.visibility</p:attrName>
                                        </p:attrNameLst>
                                      </p:cBhvr>
                                      <p:to>
                                        <p:strVal val="hidden"/>
                                      </p:to>
                                    </p:set>
                                  </p:childTnLst>
                                </p:cTn>
                              </p:par>
                            </p:childTnLst>
                          </p:cTn>
                        </p:par>
                      </p:childTnLst>
                    </p:cTn>
                  </p:par>
                  <p:par>
                    <p:cTn id="136" fill="hold" nodeType="clickPar">
                      <p:stCondLst>
                        <p:cond delay="indefinite"/>
                      </p:stCondLst>
                      <p:childTnLst>
                        <p:par>
                          <p:cTn id="137" fill="hold" nodeType="withGroup">
                            <p:stCondLst>
                              <p:cond delay="0"/>
                            </p:stCondLst>
                            <p:childTnLst>
                              <p:par>
                                <p:cTn id="138" presetID="11" presetClass="exit" presetSubtype="0" fill="hold" grpId="1" nodeType="clickEffect">
                                  <p:stCondLst>
                                    <p:cond delay="0"/>
                                  </p:stCondLst>
                                  <p:childTnLst>
                                    <p:anim calcmode="discrete" valueType="str">
                                      <p:cBhvr>
                                        <p:cTn id="139" dur="75"/>
                                        <p:tgtEl>
                                          <p:spTgt spid="8"/>
                                        </p:tgtEl>
                                        <p:attrNameLst>
                                          <p:attrName>style.visibility</p:attrName>
                                        </p:attrNameLst>
                                      </p:cBhvr>
                                      <p:tavLst>
                                        <p:tav tm="0">
                                          <p:val>
                                            <p:strVal val="hidden"/>
                                          </p:val>
                                        </p:tav>
                                        <p:tav tm="50000">
                                          <p:val>
                                            <p:strVal val="visible"/>
                                          </p:val>
                                        </p:tav>
                                      </p:tavLst>
                                    </p:anim>
                                    <p:set>
                                      <p:cBhvr>
                                        <p:cTn id="140" dur="1" fill="hold">
                                          <p:stCondLst>
                                            <p:cond delay="74"/>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autoUpdateAnimBg="0"/>
      <p:bldP spid="53" grpId="1" animBg="1" autoUpdateAnimBg="0"/>
      <p:bldP spid="5" grpId="0" animBg="1" autoUpdateAnimBg="0"/>
      <p:bldP spid="5" grpId="1" animBg="1" autoUpdateAnimBg="0"/>
      <p:bldP spid="6" grpId="0" animBg="1" autoUpdateAnimBg="0"/>
      <p:bldP spid="6" grpId="1" animBg="1" autoUpdateAnimBg="0"/>
      <p:bldP spid="7" grpId="0" animBg="1" autoUpdateAnimBg="0"/>
      <p:bldP spid="7" grpId="1" animBg="1" autoUpdateAnimBg="0"/>
      <p:bldP spid="8" grpId="0" animBg="1" autoUpdateAnimBg="0"/>
      <p:bldP spid="8" grpId="1" animBg="1" autoUpdateAnimBg="0"/>
      <p:bldP spid="9" grpId="0" animBg="1" autoUpdateAnimBg="0"/>
      <p:bldP spid="9" grpId="1" animBg="1" autoUpdateAnimBg="0"/>
      <p:bldP spid="40" grpId="0" autoUpdateAnimBg="0"/>
      <p:bldP spid="41" grpId="0" autoUpdateAnimBg="0"/>
      <p:bldP spid="42" grpId="0" autoUpdateAnimBg="0"/>
      <p:bldP spid="43" grpId="0" autoUpdateAnimBg="0"/>
      <p:bldP spid="45" grpId="0" animBg="1" autoUpdateAnimBg="0"/>
      <p:bldP spid="46" grpId="0" animBg="1" autoUpdateAnimBg="0"/>
      <p:bldP spid="47" grpId="0" animBg="1" autoUpdateAnimBg="0"/>
      <p:bldP spid="48" grpId="0" animBg="1" autoUpdateAnimBg="0"/>
      <p:bldP spid="49" grpId="0" animBg="1" autoUpdateAnimBg="0"/>
      <p:bldP spid="50" grpId="0" autoUpdateAnimBg="0"/>
      <p:bldP spid="51" grpId="0" autoUpdateAnimBg="0"/>
      <p:bldP spid="52"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fontAlgn="auto" hangingPunct="1">
              <a:spcAft>
                <a:spcPts val="0"/>
              </a:spcAft>
              <a:defRPr/>
            </a:pPr>
            <a:r>
              <a:rPr lang="en-US" altLang="en-US" dirty="0">
                <a:ea typeface="+mj-ea"/>
              </a:rPr>
              <a:t>Market Demand</a:t>
            </a:r>
          </a:p>
        </p:txBody>
      </p:sp>
      <p:sp>
        <p:nvSpPr>
          <p:cNvPr id="14339"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graphicFrame>
        <p:nvGraphicFramePr>
          <p:cNvPr id="5" name="Group 55"/>
          <p:cNvGraphicFramePr>
            <a:graphicFrameLocks noGrp="1"/>
          </p:cNvGraphicFramePr>
          <p:nvPr>
            <p:extLst>
              <p:ext uri="{D42A27DB-BD31-4B8C-83A1-F6EECF244321}">
                <p14:modId xmlns:p14="http://schemas.microsoft.com/office/powerpoint/2010/main" val="1022925727"/>
              </p:ext>
            </p:extLst>
          </p:nvPr>
        </p:nvGraphicFramePr>
        <p:xfrm>
          <a:off x="76200" y="1447800"/>
          <a:ext cx="8961438" cy="3352802"/>
        </p:xfrm>
        <a:graphic>
          <a:graphicData uri="http://schemas.openxmlformats.org/drawingml/2006/table">
            <a:tbl>
              <a:tblPr firstRow="1"/>
              <a:tblGrid>
                <a:gridCol w="1792288">
                  <a:extLst>
                    <a:ext uri="{9D8B030D-6E8A-4147-A177-3AD203B41FA5}">
                      <a16:colId xmlns:a16="http://schemas.microsoft.com/office/drawing/2014/main" xmlns="" val="20000"/>
                    </a:ext>
                  </a:extLst>
                </a:gridCol>
                <a:gridCol w="1792287">
                  <a:extLst>
                    <a:ext uri="{9D8B030D-6E8A-4147-A177-3AD203B41FA5}">
                      <a16:colId xmlns:a16="http://schemas.microsoft.com/office/drawing/2014/main" xmlns="" val="20001"/>
                    </a:ext>
                  </a:extLst>
                </a:gridCol>
                <a:gridCol w="1792288">
                  <a:extLst>
                    <a:ext uri="{9D8B030D-6E8A-4147-A177-3AD203B41FA5}">
                      <a16:colId xmlns:a16="http://schemas.microsoft.com/office/drawing/2014/main" xmlns="" val="20002"/>
                    </a:ext>
                  </a:extLst>
                </a:gridCol>
                <a:gridCol w="1792287">
                  <a:extLst>
                    <a:ext uri="{9D8B030D-6E8A-4147-A177-3AD203B41FA5}">
                      <a16:colId xmlns:a16="http://schemas.microsoft.com/office/drawing/2014/main" xmlns="" val="20003"/>
                    </a:ext>
                  </a:extLst>
                </a:gridCol>
                <a:gridCol w="1792288">
                  <a:extLst>
                    <a:ext uri="{9D8B030D-6E8A-4147-A177-3AD203B41FA5}">
                      <a16:colId xmlns:a16="http://schemas.microsoft.com/office/drawing/2014/main" xmlns="" val="20004"/>
                    </a:ext>
                  </a:extLst>
                </a:gridCol>
              </a:tblGrid>
              <a:tr h="365768">
                <a:tc gridSpan="5">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tx1"/>
                          </a:solidFill>
                          <a:effectLst/>
                          <a:latin typeface="+mn-lt"/>
                          <a:cs typeface="Arial" pitchFamily="34" charset="0"/>
                        </a:rPr>
                        <a:t>Market Demand for Corn, Three Buyers</a:t>
                      </a:r>
                    </a:p>
                  </a:txBody>
                  <a:tcPr marT="45715" marB="45715" anchor="b"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38100" cap="flat" cmpd="sng" algn="ctr">
                      <a:noFill/>
                      <a:prstDash val="solid"/>
                      <a:round/>
                      <a:headEnd type="none" w="med" len="med"/>
                      <a:tailEnd type="none" w="med" len="med"/>
                    </a:lnB>
                    <a:lnTlToBr>
                      <a:noFill/>
                    </a:lnTlToBr>
                    <a:lnBlToTr>
                      <a:noFill/>
                    </a:lnBlToTr>
                    <a:solidFill>
                      <a:srgbClr val="B0CCBD"/>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xmlns="" val="10000"/>
                  </a:ext>
                </a:extLst>
              </a:tr>
              <a:tr h="294634">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Price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per bushel</a:t>
                      </a:r>
                    </a:p>
                  </a:txBody>
                  <a:tcPr marT="45715" marB="4571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25000" dirty="0">
                          <a:ln>
                            <a:noFill/>
                          </a:ln>
                          <a:solidFill>
                            <a:srgbClr val="000000"/>
                          </a:solidFill>
                          <a:effectLst/>
                          <a:latin typeface="+mn-lt"/>
                          <a:cs typeface="Arial" charset="0"/>
                        </a:rPr>
                        <a:t>Quantity Demanded</a:t>
                      </a:r>
                    </a:p>
                  </a:txBody>
                  <a:tcPr marT="45715" marB="4571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Total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Q</a:t>
                      </a:r>
                      <a:r>
                        <a:rPr kumimoji="0" lang="en-US" sz="2000" b="1" i="0" u="none" strike="noStrike" cap="none" normalizeH="0" baseline="-25000" dirty="0">
                          <a:ln>
                            <a:noFill/>
                          </a:ln>
                          <a:solidFill>
                            <a:srgbClr val="000000"/>
                          </a:solidFill>
                          <a:effectLst/>
                          <a:latin typeface="+mn-lt"/>
                          <a:cs typeface="Arial" charset="0"/>
                        </a:rPr>
                        <a:t>d</a:t>
                      </a:r>
                      <a:r>
                        <a:rPr kumimoji="0" lang="en-US" sz="2000" b="1" i="0" u="none" strike="noStrike" cap="none" normalizeH="0" baseline="0" dirty="0">
                          <a:ln>
                            <a:noFill/>
                          </a:ln>
                          <a:solidFill>
                            <a:srgbClr val="000000"/>
                          </a:solidFill>
                          <a:effectLst/>
                          <a:latin typeface="+mn-lt"/>
                          <a:cs typeface="Arial" charset="0"/>
                        </a:rPr>
                        <a: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per week</a:t>
                      </a:r>
                      <a:endParaRPr kumimoji="0" lang="en-US" sz="2000" b="1" i="0" u="none" strike="noStrike" cap="none" normalizeH="0" baseline="-25000" dirty="0">
                        <a:ln>
                          <a:noFill/>
                        </a:ln>
                        <a:solidFill>
                          <a:srgbClr val="000000"/>
                        </a:solidFill>
                        <a:effectLst/>
                        <a:latin typeface="+mn-lt"/>
                        <a:cs typeface="Arial" charset="0"/>
                      </a:endParaRPr>
                    </a:p>
                  </a:txBody>
                  <a:tcPr marT="45715" marB="45715" anchor="b"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no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1"/>
                  </a:ext>
                </a:extLst>
              </a:tr>
              <a:tr h="711215">
                <a:tc v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25000" dirty="0">
                          <a:ln>
                            <a:noFill/>
                          </a:ln>
                          <a:solidFill>
                            <a:srgbClr val="000000"/>
                          </a:solidFill>
                          <a:effectLst/>
                          <a:latin typeface="+mn-lt"/>
                          <a:cs typeface="Arial" charset="0"/>
                        </a:rPr>
                        <a:t>Joe</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25000" dirty="0">
                          <a:ln>
                            <a:noFill/>
                          </a:ln>
                          <a:solidFill>
                            <a:srgbClr val="000000"/>
                          </a:solidFill>
                          <a:effectLst/>
                          <a:latin typeface="+mn-lt"/>
                          <a:cs typeface="Arial" charset="0"/>
                        </a:rPr>
                        <a:t>Jen</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25000" dirty="0">
                          <a:ln>
                            <a:noFill/>
                          </a:ln>
                          <a:solidFill>
                            <a:srgbClr val="000000"/>
                          </a:solidFill>
                          <a:effectLst/>
                          <a:latin typeface="+mn-lt"/>
                          <a:cs typeface="Arial" charset="0"/>
                        </a:rPr>
                        <a:t>Jay</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vMerge="1">
                  <a:txBody>
                    <a:bodyPr/>
                    <a:lstStyle/>
                    <a:p>
                      <a:endParaRPr lang="en-US"/>
                    </a:p>
                  </a:txBody>
                  <a:tcPr/>
                </a:tc>
                <a:extLst>
                  <a:ext uri="{0D108BD9-81ED-4DB2-BD59-A6C34878D82A}">
                    <a16:rowId xmlns:a16="http://schemas.microsoft.com/office/drawing/2014/main" xmlns="" val="10002"/>
                  </a:ext>
                </a:extLst>
              </a:tr>
              <a:tr h="396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$5</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12</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8</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30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3"/>
                  </a:ext>
                </a:extLst>
              </a:tr>
              <a:tr h="396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4</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20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23</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17</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60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4"/>
                  </a:ext>
                </a:extLst>
              </a:tr>
              <a:tr h="396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3</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35</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39</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26</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100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5"/>
                  </a:ext>
                </a:extLst>
              </a:tr>
              <a:tr h="396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2</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55</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60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39</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154</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6"/>
                  </a:ext>
                </a:extLst>
              </a:tr>
              <a:tr h="3962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1</a:t>
                      </a:r>
                    </a:p>
                  </a:txBody>
                  <a:tcPr marT="45715" marB="45715"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80</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87</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54</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rgbClr val="000000"/>
                          </a:solidFill>
                          <a:effectLst/>
                          <a:latin typeface="+mn-lt"/>
                          <a:cs typeface="Arial" charset="0"/>
                        </a:rPr>
                        <a:t>221</a:t>
                      </a:r>
                    </a:p>
                  </a:txBody>
                  <a:tcPr marT="45715" marB="45715"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DF5C3"/>
                    </a:solidFill>
                  </a:tcPr>
                </a:tc>
                <a:extLst>
                  <a:ext uri="{0D108BD9-81ED-4DB2-BD59-A6C34878D82A}">
                    <a16:rowId xmlns:a16="http://schemas.microsoft.com/office/drawing/2014/main" xmlns="" val="1000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fontAlgn="auto" hangingPunct="1">
              <a:spcAft>
                <a:spcPts val="0"/>
              </a:spcAft>
              <a:defRPr/>
            </a:pPr>
            <a:r>
              <a:rPr lang="en-US" altLang="en-US" dirty="0">
                <a:ea typeface="+mj-ea"/>
              </a:rPr>
              <a:t>Changes in Demand</a:t>
            </a:r>
          </a:p>
        </p:txBody>
      </p:sp>
      <p:grpSp>
        <p:nvGrpSpPr>
          <p:cNvPr id="16387" name="Group 3"/>
          <p:cNvGrpSpPr>
            <a:grpSpLocks/>
          </p:cNvGrpSpPr>
          <p:nvPr/>
        </p:nvGrpSpPr>
        <p:grpSpPr bwMode="auto">
          <a:xfrm>
            <a:off x="3544888" y="1925638"/>
            <a:ext cx="4267200" cy="3878262"/>
            <a:chOff x="1914" y="1044"/>
            <a:chExt cx="3037" cy="2760"/>
          </a:xfrm>
        </p:grpSpPr>
        <p:grpSp>
          <p:nvGrpSpPr>
            <p:cNvPr id="16424" name="Group 4"/>
            <p:cNvGrpSpPr>
              <a:grpSpLocks/>
            </p:cNvGrpSpPr>
            <p:nvPr/>
          </p:nvGrpSpPr>
          <p:grpSpPr bwMode="auto">
            <a:xfrm>
              <a:off x="1914" y="1044"/>
              <a:ext cx="3037" cy="2760"/>
              <a:chOff x="1950" y="1044"/>
              <a:chExt cx="3037" cy="2760"/>
            </a:xfrm>
          </p:grpSpPr>
          <p:grpSp>
            <p:nvGrpSpPr>
              <p:cNvPr id="16428" name="Group 5"/>
              <p:cNvGrpSpPr>
                <a:grpSpLocks/>
              </p:cNvGrpSpPr>
              <p:nvPr/>
            </p:nvGrpSpPr>
            <p:grpSpPr bwMode="auto">
              <a:xfrm>
                <a:off x="1950" y="1044"/>
                <a:ext cx="3037" cy="2223"/>
                <a:chOff x="2589" y="1122"/>
                <a:chExt cx="2898" cy="2223"/>
              </a:xfrm>
            </p:grpSpPr>
            <p:sp>
              <p:nvSpPr>
                <p:cNvPr id="16439" name="Line 6"/>
                <p:cNvSpPr>
                  <a:spLocks noChangeShapeType="1"/>
                </p:cNvSpPr>
                <p:nvPr/>
              </p:nvSpPr>
              <p:spPr bwMode="auto">
                <a:xfrm>
                  <a:off x="2589" y="1122"/>
                  <a:ext cx="2898"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40" name="Line 7"/>
                <p:cNvSpPr>
                  <a:spLocks noChangeShapeType="1"/>
                </p:cNvSpPr>
                <p:nvPr/>
              </p:nvSpPr>
              <p:spPr bwMode="auto">
                <a:xfrm>
                  <a:off x="2589" y="1556"/>
                  <a:ext cx="2898"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41" name="Line 8"/>
                <p:cNvSpPr>
                  <a:spLocks noChangeShapeType="1"/>
                </p:cNvSpPr>
                <p:nvPr/>
              </p:nvSpPr>
              <p:spPr bwMode="auto">
                <a:xfrm>
                  <a:off x="2589" y="1990"/>
                  <a:ext cx="2898"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42" name="Line 9"/>
                <p:cNvSpPr>
                  <a:spLocks noChangeShapeType="1"/>
                </p:cNvSpPr>
                <p:nvPr/>
              </p:nvSpPr>
              <p:spPr bwMode="auto">
                <a:xfrm>
                  <a:off x="2589" y="2423"/>
                  <a:ext cx="2898"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43" name="Line 10"/>
                <p:cNvSpPr>
                  <a:spLocks noChangeShapeType="1"/>
                </p:cNvSpPr>
                <p:nvPr/>
              </p:nvSpPr>
              <p:spPr bwMode="auto">
                <a:xfrm>
                  <a:off x="2589" y="2857"/>
                  <a:ext cx="2898"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44" name="Line 11"/>
                <p:cNvSpPr>
                  <a:spLocks noChangeShapeType="1"/>
                </p:cNvSpPr>
                <p:nvPr/>
              </p:nvSpPr>
              <p:spPr bwMode="auto">
                <a:xfrm>
                  <a:off x="2589" y="3345"/>
                  <a:ext cx="2896" cy="0"/>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nvGrpSpPr>
              <p:cNvPr id="16429" name="Group 12"/>
              <p:cNvGrpSpPr>
                <a:grpSpLocks/>
              </p:cNvGrpSpPr>
              <p:nvPr/>
            </p:nvGrpSpPr>
            <p:grpSpPr bwMode="auto">
              <a:xfrm>
                <a:off x="2329" y="1044"/>
                <a:ext cx="2657" cy="2760"/>
                <a:chOff x="2305" y="1044"/>
                <a:chExt cx="2657" cy="2760"/>
              </a:xfrm>
            </p:grpSpPr>
            <p:sp>
              <p:nvSpPr>
                <p:cNvPr id="16430" name="Line 13"/>
                <p:cNvSpPr>
                  <a:spLocks noChangeShapeType="1"/>
                </p:cNvSpPr>
                <p:nvPr/>
              </p:nvSpPr>
              <p:spPr bwMode="auto">
                <a:xfrm>
                  <a:off x="2305" y="1044"/>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1" name="Line 14"/>
                <p:cNvSpPr>
                  <a:spLocks noChangeShapeType="1"/>
                </p:cNvSpPr>
                <p:nvPr/>
              </p:nvSpPr>
              <p:spPr bwMode="auto">
                <a:xfrm>
                  <a:off x="2703"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2" name="Line 15"/>
                <p:cNvSpPr>
                  <a:spLocks noChangeShapeType="1"/>
                </p:cNvSpPr>
                <p:nvPr/>
              </p:nvSpPr>
              <p:spPr bwMode="auto">
                <a:xfrm>
                  <a:off x="3037"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3" name="Line 16"/>
                <p:cNvSpPr>
                  <a:spLocks noChangeShapeType="1"/>
                </p:cNvSpPr>
                <p:nvPr/>
              </p:nvSpPr>
              <p:spPr bwMode="auto">
                <a:xfrm>
                  <a:off x="3361"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4" name="Line 17"/>
                <p:cNvSpPr>
                  <a:spLocks noChangeShapeType="1"/>
                </p:cNvSpPr>
                <p:nvPr/>
              </p:nvSpPr>
              <p:spPr bwMode="auto">
                <a:xfrm>
                  <a:off x="3685"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5" name="Line 18"/>
                <p:cNvSpPr>
                  <a:spLocks noChangeShapeType="1"/>
                </p:cNvSpPr>
                <p:nvPr/>
              </p:nvSpPr>
              <p:spPr bwMode="auto">
                <a:xfrm>
                  <a:off x="4009"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6" name="Line 19"/>
                <p:cNvSpPr>
                  <a:spLocks noChangeShapeType="1"/>
                </p:cNvSpPr>
                <p:nvPr/>
              </p:nvSpPr>
              <p:spPr bwMode="auto">
                <a:xfrm>
                  <a:off x="4338"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7" name="Line 20"/>
                <p:cNvSpPr>
                  <a:spLocks noChangeShapeType="1"/>
                </p:cNvSpPr>
                <p:nvPr/>
              </p:nvSpPr>
              <p:spPr bwMode="auto">
                <a:xfrm>
                  <a:off x="4962" y="1147"/>
                  <a:ext cx="0" cy="2657"/>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38" name="Line 21"/>
                <p:cNvSpPr>
                  <a:spLocks noChangeShapeType="1"/>
                </p:cNvSpPr>
                <p:nvPr/>
              </p:nvSpPr>
              <p:spPr bwMode="auto">
                <a:xfrm>
                  <a:off x="4662" y="1055"/>
                  <a:ext cx="0" cy="2621"/>
                </a:xfrm>
                <a:prstGeom prst="line">
                  <a:avLst/>
                </a:prstGeom>
                <a:noFill/>
                <a:ln w="38100">
                  <a:solidFill>
                    <a:srgbClr val="DDDDDD"/>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grpSp>
          <p:nvGrpSpPr>
            <p:cNvPr id="16425" name="Group 22"/>
            <p:cNvGrpSpPr>
              <a:grpSpLocks/>
            </p:cNvGrpSpPr>
            <p:nvPr/>
          </p:nvGrpSpPr>
          <p:grpSpPr bwMode="auto">
            <a:xfrm>
              <a:off x="1918" y="1044"/>
              <a:ext cx="3032" cy="2657"/>
              <a:chOff x="1962" y="864"/>
              <a:chExt cx="3032" cy="2657"/>
            </a:xfrm>
          </p:grpSpPr>
          <p:sp>
            <p:nvSpPr>
              <p:cNvPr id="16426" name="Line 23"/>
              <p:cNvSpPr>
                <a:spLocks noChangeShapeType="1"/>
              </p:cNvSpPr>
              <p:nvPr/>
            </p:nvSpPr>
            <p:spPr bwMode="auto">
              <a:xfrm>
                <a:off x="1968" y="864"/>
                <a:ext cx="0" cy="264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27" name="Line 24"/>
              <p:cNvSpPr>
                <a:spLocks noChangeShapeType="1"/>
              </p:cNvSpPr>
              <p:nvPr/>
            </p:nvSpPr>
            <p:spPr bwMode="auto">
              <a:xfrm>
                <a:off x="1962" y="3492"/>
                <a:ext cx="3032" cy="29"/>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grpSp>
      <p:sp>
        <p:nvSpPr>
          <p:cNvPr id="16388" name="Text Box 25"/>
          <p:cNvSpPr txBox="1">
            <a:spLocks noChangeArrowheads="1"/>
          </p:cNvSpPr>
          <p:nvPr/>
        </p:nvSpPr>
        <p:spPr bwMode="auto">
          <a:xfrm>
            <a:off x="3108325" y="1695450"/>
            <a:ext cx="384175" cy="415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lnSpc>
                <a:spcPct val="145000"/>
              </a:lnSpc>
              <a:spcBef>
                <a:spcPct val="0"/>
              </a:spcBef>
              <a:buClrTx/>
              <a:buFontTx/>
              <a:buNone/>
            </a:pPr>
            <a:r>
              <a:rPr lang="en-US" altLang="en-US" sz="1400" b="1" dirty="0">
                <a:latin typeface="Arial" panose="020B0604020202020204" pitchFamily="34" charset="0"/>
              </a:rPr>
              <a:t>$6</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5</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4</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3</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2</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1</a:t>
            </a:r>
          </a:p>
          <a:p>
            <a:pPr eaLnBrk="1" hangingPunct="1">
              <a:lnSpc>
                <a:spcPct val="145000"/>
              </a:lnSpc>
              <a:spcBef>
                <a:spcPct val="0"/>
              </a:spcBef>
              <a:buClrTx/>
              <a:buFontTx/>
              <a:buNone/>
            </a:pPr>
            <a:endParaRPr lang="en-US" altLang="en-US" sz="1400" b="1" dirty="0">
              <a:latin typeface="Arial" panose="020B0604020202020204" pitchFamily="34" charset="0"/>
            </a:endParaRPr>
          </a:p>
          <a:p>
            <a:pPr eaLnBrk="1" hangingPunct="1">
              <a:lnSpc>
                <a:spcPct val="145000"/>
              </a:lnSpc>
              <a:spcBef>
                <a:spcPct val="0"/>
              </a:spcBef>
              <a:buClrTx/>
              <a:buFontTx/>
              <a:buNone/>
            </a:pPr>
            <a:r>
              <a:rPr lang="en-US" altLang="en-US" sz="1400" b="1" dirty="0">
                <a:latin typeface="Arial" panose="020B0604020202020204" pitchFamily="34" charset="0"/>
              </a:rPr>
              <a:t>  0</a:t>
            </a:r>
          </a:p>
        </p:txBody>
      </p:sp>
      <p:sp>
        <p:nvSpPr>
          <p:cNvPr id="27" name="Text Box 27"/>
          <p:cNvSpPr txBox="1">
            <a:spLocks noChangeArrowheads="1"/>
          </p:cNvSpPr>
          <p:nvPr/>
        </p:nvSpPr>
        <p:spPr bwMode="auto">
          <a:xfrm>
            <a:off x="3608388" y="5907088"/>
            <a:ext cx="4710112" cy="338137"/>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Quantity demanded (thousands of bushels per week)</a:t>
            </a:r>
          </a:p>
        </p:txBody>
      </p:sp>
      <p:sp>
        <p:nvSpPr>
          <p:cNvPr id="28" name="Text Box 28"/>
          <p:cNvSpPr txBox="1">
            <a:spLocks noChangeArrowheads="1"/>
          </p:cNvSpPr>
          <p:nvPr/>
        </p:nvSpPr>
        <p:spPr bwMode="auto">
          <a:xfrm rot="16200000">
            <a:off x="2274094" y="3401219"/>
            <a:ext cx="1681163" cy="33972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600" b="1" dirty="0">
                <a:latin typeface="+mn-lt"/>
                <a:ea typeface="+mn-ea"/>
                <a:cs typeface="Arial" charset="0"/>
              </a:rPr>
              <a:t>Price (per bushel)</a:t>
            </a:r>
          </a:p>
        </p:txBody>
      </p:sp>
      <p:sp>
        <p:nvSpPr>
          <p:cNvPr id="16391" name="Freeform 30"/>
          <p:cNvSpPr>
            <a:spLocks/>
          </p:cNvSpPr>
          <p:nvPr/>
        </p:nvSpPr>
        <p:spPr bwMode="auto">
          <a:xfrm>
            <a:off x="4133850" y="2527300"/>
            <a:ext cx="3502025" cy="2578100"/>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0" name="Freeform 39"/>
          <p:cNvSpPr>
            <a:spLocks/>
          </p:cNvSpPr>
          <p:nvPr/>
        </p:nvSpPr>
        <p:spPr bwMode="auto">
          <a:xfrm>
            <a:off x="4013200" y="2374900"/>
            <a:ext cx="3506788" cy="2667000"/>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1" name="Freeform 40"/>
          <p:cNvSpPr>
            <a:spLocks/>
          </p:cNvSpPr>
          <p:nvPr/>
        </p:nvSpPr>
        <p:spPr bwMode="auto">
          <a:xfrm rot="21540000">
            <a:off x="4113213" y="2452688"/>
            <a:ext cx="3502025" cy="2670175"/>
          </a:xfrm>
          <a:custGeom>
            <a:avLst/>
            <a:gdLst>
              <a:gd name="T0" fmla="*/ 0 w 2000"/>
              <a:gd name="T1" fmla="*/ 0 h 1547"/>
              <a:gd name="T2" fmla="*/ 2147483646 w 2000"/>
              <a:gd name="T3" fmla="*/ 2147483646 h 1547"/>
              <a:gd name="T4" fmla="*/ 2147483646 w 2000"/>
              <a:gd name="T5" fmla="*/ 2147483646 h 1547"/>
              <a:gd name="T6" fmla="*/ 2147483646 w 2000"/>
              <a:gd name="T7" fmla="*/ 2147483646 h 1547"/>
              <a:gd name="T8" fmla="*/ 2147483646 w 2000"/>
              <a:gd name="T9" fmla="*/ 2147483646 h 1547"/>
              <a:gd name="T10" fmla="*/ 0 60000 65536"/>
              <a:gd name="T11" fmla="*/ 0 60000 65536"/>
              <a:gd name="T12" fmla="*/ 0 60000 65536"/>
              <a:gd name="T13" fmla="*/ 0 60000 65536"/>
              <a:gd name="T14" fmla="*/ 0 60000 65536"/>
              <a:gd name="T15" fmla="*/ 0 w 2000"/>
              <a:gd name="T16" fmla="*/ 0 h 1547"/>
              <a:gd name="T17" fmla="*/ 2000 w 2000"/>
              <a:gd name="T18" fmla="*/ 1547 h 1547"/>
            </a:gdLst>
            <a:ahLst/>
            <a:cxnLst>
              <a:cxn ang="T10">
                <a:pos x="T0" y="T1"/>
              </a:cxn>
              <a:cxn ang="T11">
                <a:pos x="T2" y="T3"/>
              </a:cxn>
              <a:cxn ang="T12">
                <a:pos x="T4" y="T5"/>
              </a:cxn>
              <a:cxn ang="T13">
                <a:pos x="T6" y="T7"/>
              </a:cxn>
              <a:cxn ang="T14">
                <a:pos x="T8" y="T9"/>
              </a:cxn>
            </a:cxnLst>
            <a:rect l="T15" t="T16" r="T17" b="T18"/>
            <a:pathLst>
              <a:path w="2000" h="1547">
                <a:moveTo>
                  <a:pt x="0" y="0"/>
                </a:moveTo>
                <a:cubicBezTo>
                  <a:pt x="79" y="127"/>
                  <a:pt x="158" y="254"/>
                  <a:pt x="278" y="382"/>
                </a:cubicBezTo>
                <a:cubicBezTo>
                  <a:pt x="398" y="510"/>
                  <a:pt x="550" y="640"/>
                  <a:pt x="718" y="770"/>
                </a:cubicBezTo>
                <a:cubicBezTo>
                  <a:pt x="886" y="900"/>
                  <a:pt x="1074" y="1036"/>
                  <a:pt x="1288" y="1165"/>
                </a:cubicBezTo>
                <a:cubicBezTo>
                  <a:pt x="1502" y="1294"/>
                  <a:pt x="1751" y="1420"/>
                  <a:pt x="2000" y="1547"/>
                </a:cubicBezTo>
              </a:path>
            </a:pathLst>
          </a:custGeom>
          <a:noFill/>
          <a:ln w="57150">
            <a:solidFill>
              <a:srgbClr val="6699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32" name="Oval 41"/>
          <p:cNvSpPr>
            <a:spLocks noChangeArrowheads="1"/>
          </p:cNvSpPr>
          <p:nvPr/>
        </p:nvSpPr>
        <p:spPr bwMode="auto">
          <a:xfrm>
            <a:off x="4073525" y="248761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3" name="Oval 42"/>
          <p:cNvSpPr>
            <a:spLocks noChangeArrowheads="1"/>
          </p:cNvSpPr>
          <p:nvPr/>
        </p:nvSpPr>
        <p:spPr bwMode="auto">
          <a:xfrm>
            <a:off x="4591050" y="3097213"/>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4" name="Oval 43"/>
          <p:cNvSpPr>
            <a:spLocks noChangeArrowheads="1"/>
          </p:cNvSpPr>
          <p:nvPr/>
        </p:nvSpPr>
        <p:spPr bwMode="auto">
          <a:xfrm>
            <a:off x="5308600" y="373062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5" name="Oval 44"/>
          <p:cNvSpPr>
            <a:spLocks noChangeArrowheads="1"/>
          </p:cNvSpPr>
          <p:nvPr/>
        </p:nvSpPr>
        <p:spPr bwMode="auto">
          <a:xfrm>
            <a:off x="6223000" y="4340225"/>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6" name="Oval 45"/>
          <p:cNvSpPr>
            <a:spLocks noChangeArrowheads="1"/>
          </p:cNvSpPr>
          <p:nvPr/>
        </p:nvSpPr>
        <p:spPr bwMode="auto">
          <a:xfrm>
            <a:off x="7350125" y="4965700"/>
            <a:ext cx="92075" cy="92075"/>
          </a:xfrm>
          <a:prstGeom prst="ellipse">
            <a:avLst/>
          </a:prstGeom>
          <a:ln>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7" name="AutoShape 46"/>
          <p:cNvSpPr>
            <a:spLocks noChangeArrowheads="1"/>
          </p:cNvSpPr>
          <p:nvPr/>
        </p:nvSpPr>
        <p:spPr bwMode="auto">
          <a:xfrm>
            <a:off x="4412614" y="2797175"/>
            <a:ext cx="215900" cy="298450"/>
          </a:xfrm>
          <a:prstGeom prst="rightArrow">
            <a:avLst>
              <a:gd name="adj1" fmla="val 50000"/>
              <a:gd name="adj2"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8" name="AutoShape 47"/>
          <p:cNvSpPr>
            <a:spLocks noChangeArrowheads="1"/>
          </p:cNvSpPr>
          <p:nvPr/>
        </p:nvSpPr>
        <p:spPr bwMode="auto">
          <a:xfrm>
            <a:off x="5858826" y="3956050"/>
            <a:ext cx="215900" cy="298450"/>
          </a:xfrm>
          <a:prstGeom prst="rightArrow">
            <a:avLst>
              <a:gd name="adj1" fmla="val 50000"/>
              <a:gd name="adj2"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39" name="AutoShape 48"/>
          <p:cNvSpPr>
            <a:spLocks noChangeArrowheads="1"/>
          </p:cNvSpPr>
          <p:nvPr/>
        </p:nvSpPr>
        <p:spPr bwMode="auto">
          <a:xfrm flipH="1">
            <a:off x="4471351" y="3413125"/>
            <a:ext cx="215900" cy="298450"/>
          </a:xfrm>
          <a:prstGeom prst="rightArrow">
            <a:avLst>
              <a:gd name="adj1" fmla="val 50000"/>
              <a:gd name="adj2"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40" name="AutoShape 49"/>
          <p:cNvSpPr>
            <a:spLocks noChangeArrowheads="1"/>
          </p:cNvSpPr>
          <p:nvPr/>
        </p:nvSpPr>
        <p:spPr bwMode="auto">
          <a:xfrm flipH="1">
            <a:off x="6022339" y="4510087"/>
            <a:ext cx="215900" cy="298450"/>
          </a:xfrm>
          <a:prstGeom prst="rightArrow">
            <a:avLst>
              <a:gd name="adj1" fmla="val 50000"/>
              <a:gd name="adj2" fmla="val 25000"/>
            </a:avLst>
          </a:prstGeom>
          <a:ln>
            <a:headEnd/>
            <a:tailEnd/>
          </a:ln>
        </p:spPr>
        <p:style>
          <a:lnRef idx="0">
            <a:schemeClr val="accent4"/>
          </a:lnRef>
          <a:fillRef idx="3">
            <a:schemeClr val="accent4"/>
          </a:fillRef>
          <a:effectRef idx="3">
            <a:schemeClr val="accent4"/>
          </a:effectRef>
          <a:fontRef idx="minor">
            <a:schemeClr val="lt1"/>
          </a:fontRef>
        </p:style>
        <p:txBody>
          <a:bodyPr wrap="none" anchor="ctr"/>
          <a:lstStyle/>
          <a:p>
            <a:pPr eaLnBrk="1" hangingPunct="1">
              <a:defRPr/>
            </a:pPr>
            <a:endParaRPr lang="en-US" dirty="0">
              <a:solidFill>
                <a:srgbClr val="FFFFFF"/>
              </a:solidFill>
              <a:ea typeface="ＭＳ Ｐゴシック" pitchFamily="17" charset="-128"/>
            </a:endParaRPr>
          </a:p>
        </p:txBody>
      </p:sp>
      <p:sp>
        <p:nvSpPr>
          <p:cNvPr id="16403" name="Text Box 50"/>
          <p:cNvSpPr txBox="1">
            <a:spLocks noChangeArrowheads="1"/>
          </p:cNvSpPr>
          <p:nvPr/>
        </p:nvSpPr>
        <p:spPr bwMode="auto">
          <a:xfrm>
            <a:off x="3448050" y="1624013"/>
            <a:ext cx="3190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P</a:t>
            </a:r>
          </a:p>
        </p:txBody>
      </p:sp>
      <p:sp>
        <p:nvSpPr>
          <p:cNvPr id="16404" name="Text Box 51"/>
          <p:cNvSpPr txBox="1">
            <a:spLocks noChangeArrowheads="1"/>
          </p:cNvSpPr>
          <p:nvPr/>
        </p:nvSpPr>
        <p:spPr bwMode="auto">
          <a:xfrm>
            <a:off x="7823200" y="5507038"/>
            <a:ext cx="3429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dirty="0">
                <a:latin typeface="Arial" panose="020B0604020202020204" pitchFamily="34" charset="0"/>
              </a:rPr>
              <a:t>Q</a:t>
            </a:r>
          </a:p>
        </p:txBody>
      </p:sp>
      <p:sp>
        <p:nvSpPr>
          <p:cNvPr id="16405" name="Text Box 52"/>
          <p:cNvSpPr txBox="1">
            <a:spLocks noChangeArrowheads="1"/>
          </p:cNvSpPr>
          <p:nvPr/>
        </p:nvSpPr>
        <p:spPr bwMode="auto">
          <a:xfrm>
            <a:off x="7415213" y="5064125"/>
            <a:ext cx="407987"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1</a:t>
            </a:r>
          </a:p>
        </p:txBody>
      </p:sp>
      <p:sp>
        <p:nvSpPr>
          <p:cNvPr id="16406" name="Text Box 53"/>
          <p:cNvSpPr txBox="1">
            <a:spLocks noChangeArrowheads="1"/>
          </p:cNvSpPr>
          <p:nvPr/>
        </p:nvSpPr>
        <p:spPr bwMode="auto">
          <a:xfrm>
            <a:off x="3925888" y="5659438"/>
            <a:ext cx="4068762"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500" b="1" dirty="0">
                <a:latin typeface="Arial" panose="020B0604020202020204" pitchFamily="34" charset="0"/>
              </a:rPr>
              <a:t>2        4        6       8     10    12     14    16    18</a:t>
            </a:r>
          </a:p>
        </p:txBody>
      </p:sp>
      <p:sp>
        <p:nvSpPr>
          <p:cNvPr id="45" name="Text Box 55"/>
          <p:cNvSpPr txBox="1">
            <a:spLocks noChangeArrowheads="1"/>
          </p:cNvSpPr>
          <p:nvPr/>
        </p:nvSpPr>
        <p:spPr bwMode="auto">
          <a:xfrm>
            <a:off x="5244464" y="2814637"/>
            <a:ext cx="2420031" cy="369332"/>
          </a:xfrm>
          <a:prstGeom prst="rect">
            <a:avLst/>
          </a:prstGeom>
          <a:noFill/>
          <a:ln w="9525">
            <a:noFill/>
            <a:miter lim="800000"/>
            <a:headEnd/>
            <a:tailEnd/>
          </a:ln>
        </p:spPr>
        <p:txBody>
          <a:bodyPr wrap="none">
            <a:spAutoFit/>
          </a:bodyPr>
          <a:lstStyle/>
          <a:p>
            <a:pPr eaLnBrk="1" hangingPunct="1">
              <a:defRPr/>
            </a:pPr>
            <a:r>
              <a:rPr lang="en-US" b="1" i="1" dirty="0">
                <a:ln w="6350" cap="flat" cmpd="sng" algn="ctr">
                  <a:noFill/>
                  <a:prstDash val="solid"/>
                  <a:round/>
                  <a:headEnd type="none" w="med" len="med"/>
                  <a:tailEnd type="none" w="med" len="med"/>
                </a:ln>
                <a:noFill/>
                <a:latin typeface="Arial" pitchFamily="23" charset="0"/>
                <a:ea typeface="+mn-ea"/>
                <a:cs typeface="Arial" charset="0"/>
              </a:rPr>
              <a:t>Increase in Demand</a:t>
            </a:r>
          </a:p>
        </p:txBody>
      </p:sp>
      <p:sp>
        <p:nvSpPr>
          <p:cNvPr id="46" name="Text Box 56"/>
          <p:cNvSpPr txBox="1">
            <a:spLocks noChangeArrowheads="1"/>
          </p:cNvSpPr>
          <p:nvPr/>
        </p:nvSpPr>
        <p:spPr bwMode="auto">
          <a:xfrm>
            <a:off x="3561714" y="4959350"/>
            <a:ext cx="2509975" cy="369332"/>
          </a:xfrm>
          <a:prstGeom prst="rect">
            <a:avLst/>
          </a:prstGeom>
          <a:noFill/>
          <a:ln w="9525">
            <a:noFill/>
            <a:miter lim="800000"/>
            <a:headEnd/>
            <a:tailEnd/>
          </a:ln>
        </p:spPr>
        <p:txBody>
          <a:bodyPr wrap="none">
            <a:spAutoFit/>
          </a:bodyPr>
          <a:lstStyle/>
          <a:p>
            <a:pPr eaLnBrk="1" hangingPunct="1">
              <a:defRPr/>
            </a:pPr>
            <a:r>
              <a:rPr lang="en-US" b="1" i="1" dirty="0">
                <a:noFill/>
                <a:latin typeface="Arial" pitchFamily="23" charset="0"/>
                <a:ea typeface="+mn-ea"/>
                <a:cs typeface="Arial" charset="0"/>
              </a:rPr>
              <a:t>Decrease in Demand</a:t>
            </a:r>
          </a:p>
        </p:txBody>
      </p:sp>
      <p:sp>
        <p:nvSpPr>
          <p:cNvPr id="47" name="Text Box 57"/>
          <p:cNvSpPr txBox="1">
            <a:spLocks noChangeArrowheads="1"/>
          </p:cNvSpPr>
          <p:nvPr/>
        </p:nvSpPr>
        <p:spPr bwMode="auto">
          <a:xfrm>
            <a:off x="7708900" y="4770438"/>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2</a:t>
            </a:r>
          </a:p>
        </p:txBody>
      </p:sp>
      <p:sp>
        <p:nvSpPr>
          <p:cNvPr id="48" name="Text Box 58"/>
          <p:cNvSpPr txBox="1">
            <a:spLocks noChangeArrowheads="1"/>
          </p:cNvSpPr>
          <p:nvPr/>
        </p:nvSpPr>
        <p:spPr bwMode="auto">
          <a:xfrm>
            <a:off x="6985000" y="5326063"/>
            <a:ext cx="407988"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600" b="1" i="1" dirty="0">
                <a:latin typeface="Arial" panose="020B0604020202020204" pitchFamily="34" charset="0"/>
              </a:rPr>
              <a:t>D</a:t>
            </a:r>
            <a:r>
              <a:rPr lang="en-US" altLang="en-US" sz="1600" b="1" i="1" baseline="-25000" dirty="0">
                <a:latin typeface="Arial" panose="020B0604020202020204" pitchFamily="34" charset="0"/>
              </a:rPr>
              <a:t>3</a:t>
            </a:r>
          </a:p>
        </p:txBody>
      </p:sp>
      <p:sp>
        <p:nvSpPr>
          <p:cNvPr id="16411"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
        <p:nvSpPr>
          <p:cNvPr id="50" name="Text Box 40"/>
          <p:cNvSpPr txBox="1">
            <a:spLocks noChangeArrowheads="1"/>
          </p:cNvSpPr>
          <p:nvPr/>
        </p:nvSpPr>
        <p:spPr bwMode="auto">
          <a:xfrm>
            <a:off x="739775" y="2676525"/>
            <a:ext cx="320675"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P</a:t>
            </a:r>
          </a:p>
        </p:txBody>
      </p:sp>
      <p:sp>
        <p:nvSpPr>
          <p:cNvPr id="51" name="Text Box 41"/>
          <p:cNvSpPr txBox="1">
            <a:spLocks noChangeArrowheads="1"/>
          </p:cNvSpPr>
          <p:nvPr/>
        </p:nvSpPr>
        <p:spPr bwMode="auto">
          <a:xfrm>
            <a:off x="1579563" y="2676525"/>
            <a:ext cx="452437" cy="400050"/>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2000" b="1" dirty="0">
                <a:latin typeface="+mn-lt"/>
                <a:ea typeface="+mn-ea"/>
                <a:cs typeface="Arial" charset="0"/>
              </a:rPr>
              <a:t>Q</a:t>
            </a:r>
            <a:r>
              <a:rPr lang="en-US" sz="2000" b="1" baseline="-25000" dirty="0">
                <a:latin typeface="+mn-lt"/>
                <a:ea typeface="+mn-ea"/>
                <a:cs typeface="Arial" charset="0"/>
              </a:rPr>
              <a:t>d</a:t>
            </a:r>
          </a:p>
        </p:txBody>
      </p:sp>
      <p:sp>
        <p:nvSpPr>
          <p:cNvPr id="10278" name="Text Box 42"/>
          <p:cNvSpPr txBox="1">
            <a:spLocks noChangeArrowheads="1"/>
          </p:cNvSpPr>
          <p:nvPr/>
        </p:nvSpPr>
        <p:spPr bwMode="auto">
          <a:xfrm>
            <a:off x="606425" y="2908300"/>
            <a:ext cx="444500"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$5</a:t>
            </a:r>
          </a:p>
          <a:p>
            <a:pPr algn="r" eaLnBrk="1" hangingPunct="1">
              <a:lnSpc>
                <a:spcPct val="170000"/>
              </a:lnSpc>
              <a:defRPr/>
            </a:pPr>
            <a:r>
              <a:rPr lang="en-US" sz="2000" b="1" dirty="0">
                <a:latin typeface="+mn-lt"/>
                <a:ea typeface="+mn-ea"/>
              </a:rPr>
              <a:t>4</a:t>
            </a:r>
          </a:p>
          <a:p>
            <a:pPr algn="r" eaLnBrk="1" hangingPunct="1">
              <a:lnSpc>
                <a:spcPct val="170000"/>
              </a:lnSpc>
              <a:defRPr/>
            </a:pPr>
            <a:r>
              <a:rPr lang="en-US" sz="2000" b="1" dirty="0">
                <a:latin typeface="+mn-lt"/>
                <a:ea typeface="+mn-ea"/>
              </a:rPr>
              <a:t>3</a:t>
            </a:r>
          </a:p>
          <a:p>
            <a:pPr algn="r" eaLnBrk="1" hangingPunct="1">
              <a:lnSpc>
                <a:spcPct val="170000"/>
              </a:lnSpc>
              <a:defRPr/>
            </a:pPr>
            <a:r>
              <a:rPr lang="en-US" sz="2000" b="1" dirty="0">
                <a:latin typeface="+mn-lt"/>
                <a:ea typeface="+mn-ea"/>
              </a:rPr>
              <a:t>2</a:t>
            </a:r>
          </a:p>
          <a:p>
            <a:pPr algn="r" eaLnBrk="1" hangingPunct="1">
              <a:lnSpc>
                <a:spcPct val="170000"/>
              </a:lnSpc>
              <a:defRPr/>
            </a:pPr>
            <a:r>
              <a:rPr lang="en-US" sz="2000" b="1" dirty="0">
                <a:latin typeface="+mn-lt"/>
                <a:ea typeface="+mn-ea"/>
              </a:rPr>
              <a:t>1</a:t>
            </a:r>
          </a:p>
        </p:txBody>
      </p:sp>
      <p:sp>
        <p:nvSpPr>
          <p:cNvPr id="10279" name="Text Box 43"/>
          <p:cNvSpPr txBox="1">
            <a:spLocks noChangeArrowheads="1"/>
          </p:cNvSpPr>
          <p:nvPr/>
        </p:nvSpPr>
        <p:spPr bwMode="auto">
          <a:xfrm>
            <a:off x="1360488" y="2908300"/>
            <a:ext cx="900112" cy="2708275"/>
          </a:xfrm>
          <a:prstGeom prst="rect">
            <a:avLst/>
          </a:prstGeom>
          <a:noFill/>
          <a:ln>
            <a:noFill/>
          </a:ln>
          <a:extLst>
            <a:ext uri="{909E8E84-426E-40dd-AFC4-6F175D3DCCD1}"/>
            <a:ext uri="{91240B29-F687-4f45-9708-019B960494DF}"/>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r" eaLnBrk="1" hangingPunct="1">
              <a:lnSpc>
                <a:spcPct val="170000"/>
              </a:lnSpc>
              <a:defRPr/>
            </a:pPr>
            <a:r>
              <a:rPr lang="en-US" sz="2000" b="1" dirty="0">
                <a:latin typeface="+mn-lt"/>
                <a:ea typeface="+mn-ea"/>
              </a:rPr>
              <a:t>2,000</a:t>
            </a:r>
          </a:p>
          <a:p>
            <a:pPr algn="r" eaLnBrk="1" hangingPunct="1">
              <a:lnSpc>
                <a:spcPct val="170000"/>
              </a:lnSpc>
              <a:defRPr/>
            </a:pPr>
            <a:r>
              <a:rPr lang="en-US" sz="2000" b="1" dirty="0">
                <a:latin typeface="+mn-lt"/>
                <a:ea typeface="+mn-ea"/>
              </a:rPr>
              <a:t>4,000</a:t>
            </a:r>
          </a:p>
          <a:p>
            <a:pPr algn="r" eaLnBrk="1" hangingPunct="1">
              <a:lnSpc>
                <a:spcPct val="170000"/>
              </a:lnSpc>
              <a:defRPr/>
            </a:pPr>
            <a:r>
              <a:rPr lang="en-US" sz="2000" b="1" dirty="0">
                <a:latin typeface="+mn-lt"/>
                <a:ea typeface="+mn-ea"/>
              </a:rPr>
              <a:t>7,000</a:t>
            </a:r>
          </a:p>
          <a:p>
            <a:pPr algn="r" eaLnBrk="1" hangingPunct="1">
              <a:lnSpc>
                <a:spcPct val="170000"/>
              </a:lnSpc>
              <a:defRPr/>
            </a:pPr>
            <a:r>
              <a:rPr lang="en-US" sz="2000" b="1" dirty="0">
                <a:latin typeface="+mn-lt"/>
                <a:ea typeface="+mn-ea"/>
              </a:rPr>
              <a:t>11,000</a:t>
            </a:r>
          </a:p>
          <a:p>
            <a:pPr algn="r" eaLnBrk="1" hangingPunct="1">
              <a:lnSpc>
                <a:spcPct val="170000"/>
              </a:lnSpc>
              <a:defRPr/>
            </a:pPr>
            <a:r>
              <a:rPr lang="en-US" sz="2000" b="1" dirty="0">
                <a:latin typeface="+mn-lt"/>
                <a:ea typeface="+mn-ea"/>
              </a:rPr>
              <a:t>16,000</a:t>
            </a:r>
          </a:p>
        </p:txBody>
      </p:sp>
      <p:sp>
        <p:nvSpPr>
          <p:cNvPr id="54" name="Text Box 44"/>
          <p:cNvSpPr txBox="1">
            <a:spLocks noChangeArrowheads="1"/>
          </p:cNvSpPr>
          <p:nvPr/>
        </p:nvSpPr>
        <p:spPr bwMode="auto">
          <a:xfrm>
            <a:off x="431800" y="1664037"/>
            <a:ext cx="1880643" cy="1015663"/>
          </a:xfrm>
          <a:prstGeom prst="rect">
            <a:avLst/>
          </a:prstGeom>
          <a:noFill/>
          <a:ln w="9525">
            <a:noFill/>
            <a:miter lim="800000"/>
            <a:headEnd/>
            <a:tailEnd/>
          </a:ln>
          <a:effectLst/>
        </p:spPr>
        <p:txBody>
          <a:bodyPr wrap="none">
            <a:spAutoFit/>
          </a:bodyPr>
          <a:lstStyle/>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Market Demand</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for Corn, </a:t>
            </a:r>
          </a:p>
          <a:p>
            <a:pPr algn="ctr" eaLnBrk="1" hangingPunct="1">
              <a:defRPr/>
            </a:pPr>
            <a:r>
              <a:rPr lang="en-US" sz="2000" dirty="0">
                <a:ln w="6350" cap="flat" cmpd="sng" algn="ctr">
                  <a:solidFill>
                    <a:schemeClr val="tx1"/>
                  </a:solidFill>
                  <a:prstDash val="solid"/>
                  <a:round/>
                  <a:headEnd type="none" w="med" len="med"/>
                  <a:tailEnd type="none" w="med" len="med"/>
                </a:ln>
                <a:latin typeface="+mn-lt"/>
                <a:ea typeface="+mn-ea"/>
                <a:cs typeface="Arial" charset="0"/>
              </a:rPr>
              <a:t>200 Buyers, (D</a:t>
            </a:r>
            <a:r>
              <a:rPr lang="en-US" sz="2000" baseline="-25000" dirty="0">
                <a:ln w="6350" cap="flat" cmpd="sng" algn="ctr">
                  <a:solidFill>
                    <a:schemeClr val="tx1"/>
                  </a:solidFill>
                  <a:prstDash val="solid"/>
                  <a:round/>
                  <a:headEnd type="none" w="med" len="med"/>
                  <a:tailEnd type="none" w="med" len="med"/>
                </a:ln>
                <a:latin typeface="+mn-lt"/>
                <a:ea typeface="+mn-ea"/>
                <a:cs typeface="Arial" charset="0"/>
              </a:rPr>
              <a:t>1</a:t>
            </a:r>
            <a:r>
              <a:rPr lang="en-US" sz="2000" dirty="0">
                <a:ln w="6350" cap="flat" cmpd="sng" algn="ctr">
                  <a:solidFill>
                    <a:schemeClr val="tx1"/>
                  </a:solidFill>
                  <a:prstDash val="solid"/>
                  <a:round/>
                  <a:headEnd type="none" w="med" len="med"/>
                  <a:tailEnd type="none" w="med" len="med"/>
                </a:ln>
                <a:latin typeface="+mn-lt"/>
                <a:ea typeface="+mn-ea"/>
                <a:cs typeface="Arial" charset="0"/>
              </a:rPr>
              <a:t>)</a:t>
            </a:r>
          </a:p>
        </p:txBody>
      </p:sp>
      <p:grpSp>
        <p:nvGrpSpPr>
          <p:cNvPr id="16417" name="Group 37"/>
          <p:cNvGrpSpPr>
            <a:grpSpLocks/>
          </p:cNvGrpSpPr>
          <p:nvPr/>
        </p:nvGrpSpPr>
        <p:grpSpPr bwMode="auto">
          <a:xfrm>
            <a:off x="657225" y="2763838"/>
            <a:ext cx="1279525" cy="2835275"/>
            <a:chOff x="1126" y="1165"/>
            <a:chExt cx="634" cy="1948"/>
          </a:xfrm>
        </p:grpSpPr>
        <p:sp>
          <p:nvSpPr>
            <p:cNvPr id="16422" name="Line 38"/>
            <p:cNvSpPr>
              <a:spLocks noChangeShapeType="1"/>
            </p:cNvSpPr>
            <p:nvPr/>
          </p:nvSpPr>
          <p:spPr bwMode="auto">
            <a:xfrm>
              <a:off x="1126" y="1379"/>
              <a:ext cx="634"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423" name="Line 39"/>
            <p:cNvSpPr>
              <a:spLocks noChangeShapeType="1"/>
            </p:cNvSpPr>
            <p:nvPr/>
          </p:nvSpPr>
          <p:spPr bwMode="auto">
            <a:xfrm>
              <a:off x="1443" y="1165"/>
              <a:ext cx="0" cy="194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grpSp>
      <p:sp>
        <p:nvSpPr>
          <p:cNvPr id="58" name="Rectangle 46"/>
          <p:cNvSpPr>
            <a:spLocks noChangeArrowheads="1"/>
          </p:cNvSpPr>
          <p:nvPr/>
        </p:nvSpPr>
        <p:spPr bwMode="auto">
          <a:xfrm>
            <a:off x="3722688" y="4776788"/>
            <a:ext cx="1204912" cy="646112"/>
          </a:xfrm>
          <a:prstGeom prst="rect">
            <a:avLst/>
          </a:prstGeom>
          <a:noFill/>
          <a:ln>
            <a:noFill/>
          </a:ln>
          <a:extLst>
            <a:ext uri="{909E8E84-426E-40dd-AFC4-6F175D3DCCD1}"/>
            <a:ext uri="{91240B29-F687-4f45-9708-019B960494DF}"/>
          </a:extLst>
        </p:spPr>
        <p:txBody>
          <a:bodyPr wrap="none">
            <a:spAutoFit/>
          </a:bodyPr>
          <a:lstStyle/>
          <a:p>
            <a:pPr eaLnBrk="1" hangingPunct="1">
              <a:defRPr/>
            </a:pPr>
            <a:r>
              <a:rPr lang="en-US" b="1" dirty="0">
                <a:latin typeface="+mn-lt"/>
                <a:ea typeface="+mn-ea"/>
                <a:cs typeface="Arial" charset="0"/>
              </a:rPr>
              <a:t>Decrease</a:t>
            </a:r>
          </a:p>
          <a:p>
            <a:pPr eaLnBrk="1" hangingPunct="1">
              <a:defRPr/>
            </a:pPr>
            <a:r>
              <a:rPr lang="en-US" b="1" dirty="0">
                <a:latin typeface="+mn-lt"/>
                <a:ea typeface="+mn-ea"/>
                <a:cs typeface="Arial" charset="0"/>
              </a:rPr>
              <a:t>in demand</a:t>
            </a:r>
          </a:p>
        </p:txBody>
      </p:sp>
      <p:sp>
        <p:nvSpPr>
          <p:cNvPr id="59" name="TextBox 45"/>
          <p:cNvSpPr txBox="1">
            <a:spLocks noChangeArrowheads="1"/>
          </p:cNvSpPr>
          <p:nvPr/>
        </p:nvSpPr>
        <p:spPr bwMode="auto">
          <a:xfrm>
            <a:off x="6146800" y="2414588"/>
            <a:ext cx="1279525" cy="646112"/>
          </a:xfrm>
          <a:prstGeom prst="rect">
            <a:avLst/>
          </a:prstGeom>
          <a:noFill/>
          <a:ln>
            <a:noFill/>
          </a:ln>
          <a:extLst>
            <a:ext uri="{909E8E84-426E-40dd-AFC4-6F175D3DCCD1}"/>
            <a:ext uri="{91240B29-F687-4f45-9708-019B960494DF}"/>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b="1" dirty="0">
                <a:latin typeface="+mn-lt"/>
                <a:ea typeface="+mn-ea"/>
                <a:cs typeface="Arial" charset="0"/>
              </a:rPr>
              <a:t>Increase</a:t>
            </a:r>
          </a:p>
          <a:p>
            <a:pPr eaLnBrk="1" hangingPunct="1">
              <a:defRPr/>
            </a:pPr>
            <a:r>
              <a:rPr lang="en-US" b="1" dirty="0">
                <a:latin typeface="+mn-lt"/>
                <a:ea typeface="+mn-ea"/>
                <a:cs typeface="Arial" charset="0"/>
              </a:rPr>
              <a:t>in demand</a:t>
            </a:r>
          </a:p>
        </p:txBody>
      </p:sp>
      <p:cxnSp>
        <p:nvCxnSpPr>
          <p:cNvPr id="60" name="Straight Connector 59"/>
          <p:cNvCxnSpPr/>
          <p:nvPr/>
        </p:nvCxnSpPr>
        <p:spPr>
          <a:xfrm rot="11220000" flipV="1">
            <a:off x="5788025" y="3109913"/>
            <a:ext cx="4572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1220000" flipV="1">
            <a:off x="4748213" y="4611688"/>
            <a:ext cx="457200" cy="3810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par>
                                <p:cTn id="8" presetID="22" presetClass="entr" presetSubtype="8" fill="hold" nodeType="withEffect">
                                  <p:stCondLst>
                                    <p:cond delay="0"/>
                                  </p:stCondLst>
                                  <p:childTnLst>
                                    <p:set>
                                      <p:cBhvr>
                                        <p:cTn id="9" dur="1" fill="hold">
                                          <p:stCondLst>
                                            <p:cond delay="0"/>
                                          </p:stCondLst>
                                        </p:cTn>
                                        <p:tgtEl>
                                          <p:spTgt spid="37"/>
                                        </p:tgtEl>
                                        <p:attrNameLst>
                                          <p:attrName>style.visibility</p:attrName>
                                        </p:attrNameLst>
                                      </p:cBhvr>
                                      <p:to>
                                        <p:strVal val="visible"/>
                                      </p:to>
                                    </p:set>
                                    <p:animEffect transition="in" filter="wipe(left)">
                                      <p:cBhvr>
                                        <p:cTn id="10" dur="500"/>
                                        <p:tgtEl>
                                          <p:spTgt spid="37"/>
                                        </p:tgtEl>
                                      </p:cBhvr>
                                    </p:animEffect>
                                  </p:childTnLst>
                                </p:cTn>
                              </p:par>
                            </p:childTnLst>
                          </p:cTn>
                        </p:par>
                        <p:par>
                          <p:cTn id="11" fill="hold" nodeType="afterGroup">
                            <p:stCondLst>
                              <p:cond delay="500"/>
                            </p:stCondLst>
                            <p:childTnLst>
                              <p:par>
                                <p:cTn id="12" presetID="63" presetClass="path" presetSubtype="0" accel="50000" decel="50000" fill="hold" nodeType="afterEffect">
                                  <p:stCondLst>
                                    <p:cond delay="0"/>
                                  </p:stCondLst>
                                  <p:childTnLst>
                                    <p:animMotion origin="layout" path="M 2.5E-6 3.53921E-7 L 0.04878 -0.03285 " pathEditMode="relative" rAng="0" ptsTypes="AA">
                                      <p:cBhvr>
                                        <p:cTn id="13" dur="2000" fill="hold"/>
                                        <p:tgtEl>
                                          <p:spTgt spid="30"/>
                                        </p:tgtEl>
                                        <p:attrNameLst>
                                          <p:attrName>ppt_x</p:attrName>
                                          <p:attrName>ppt_y</p:attrName>
                                        </p:attrNameLst>
                                      </p:cBhvr>
                                      <p:rCtr x="2431" y="-1642"/>
                                    </p:animMotion>
                                  </p:childTnLst>
                                </p:cTn>
                              </p:par>
                            </p:childTnLst>
                          </p:cTn>
                        </p:par>
                        <p:par>
                          <p:cTn id="14" fill="hold" nodeType="afterGroup">
                            <p:stCondLst>
                              <p:cond delay="2500"/>
                            </p:stCondLst>
                            <p:childTnLst>
                              <p:par>
                                <p:cTn id="15" presetID="1" presetClass="entr" presetSubtype="0" fill="hold" grpId="0" nodeType="afterEffect">
                                  <p:stCondLst>
                                    <p:cond delay="0"/>
                                  </p:stCondLst>
                                  <p:childTnLst>
                                    <p:set>
                                      <p:cBhvr>
                                        <p:cTn id="16" dur="1" fill="hold">
                                          <p:stCondLst>
                                            <p:cond delay="0"/>
                                          </p:stCondLst>
                                        </p:cTn>
                                        <p:tgtEl>
                                          <p:spTgt spid="47"/>
                                        </p:tgtEl>
                                        <p:attrNameLst>
                                          <p:attrName>style.visibility</p:attrName>
                                        </p:attrNameLst>
                                      </p:cBhvr>
                                      <p:to>
                                        <p:strVal val="visible"/>
                                      </p:to>
                                    </p:set>
                                  </p:childTnLst>
                                </p:cTn>
                              </p:par>
                            </p:childTnLst>
                          </p:cTn>
                        </p:par>
                        <p:par>
                          <p:cTn id="17" fill="hold" nodeType="afterGroup">
                            <p:stCondLst>
                              <p:cond delay="2500"/>
                            </p:stCondLst>
                            <p:childTnLst>
                              <p:par>
                                <p:cTn id="18" presetID="23" presetClass="entr" presetSubtype="16"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 calcmode="lin" valueType="num">
                                      <p:cBhvr>
                                        <p:cTn id="20" dur="500" fill="hold"/>
                                        <p:tgtEl>
                                          <p:spTgt spid="59"/>
                                        </p:tgtEl>
                                        <p:attrNameLst>
                                          <p:attrName>ppt_w</p:attrName>
                                        </p:attrNameLst>
                                      </p:cBhvr>
                                      <p:tavLst>
                                        <p:tav tm="0">
                                          <p:val>
                                            <p:fltVal val="0"/>
                                          </p:val>
                                        </p:tav>
                                        <p:tav tm="100000">
                                          <p:val>
                                            <p:strVal val="#ppt_w"/>
                                          </p:val>
                                        </p:tav>
                                      </p:tavLst>
                                    </p:anim>
                                    <p:anim calcmode="lin" valueType="num">
                                      <p:cBhvr>
                                        <p:cTn id="21" dur="500" fill="hold"/>
                                        <p:tgtEl>
                                          <p:spTgt spid="59"/>
                                        </p:tgtEl>
                                        <p:attrNameLst>
                                          <p:attrName>ppt_h</p:attrName>
                                        </p:attrNameLst>
                                      </p:cBhvr>
                                      <p:tavLst>
                                        <p:tav tm="0">
                                          <p:val>
                                            <p:fltVal val="0"/>
                                          </p:val>
                                        </p:tav>
                                        <p:tav tm="100000">
                                          <p:val>
                                            <p:strVal val="#ppt_h"/>
                                          </p:val>
                                        </p:tav>
                                      </p:tavLst>
                                    </p:anim>
                                  </p:childTnLst>
                                </p:cTn>
                              </p:par>
                            </p:childTnLst>
                          </p:cTn>
                        </p:par>
                        <p:par>
                          <p:cTn id="22" fill="hold" nodeType="afterGroup">
                            <p:stCondLst>
                              <p:cond delay="3000"/>
                            </p:stCondLst>
                            <p:childTnLst>
                              <p:par>
                                <p:cTn id="23" presetID="22" presetClass="entr" presetSubtype="1" fill="hold"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wipe(up)">
                                      <p:cBhvr>
                                        <p:cTn id="25" dur="500"/>
                                        <p:tgtEl>
                                          <p:spTgt spid="60"/>
                                        </p:tgtEl>
                                      </p:cBhvr>
                                    </p:animEffect>
                                  </p:childTnLst>
                                </p:cTn>
                              </p:par>
                            </p:childTnLst>
                          </p:cTn>
                        </p:par>
                        <p:par>
                          <p:cTn id="26" fill="hold" nodeType="afterGroup">
                            <p:stCondLst>
                              <p:cond delay="3500"/>
                            </p:stCondLst>
                            <p:childTnLst>
                              <p:par>
                                <p:cTn id="27" presetID="22" presetClass="entr" presetSubtype="8" fill="hold" nodeType="afterEffect">
                                  <p:stCondLst>
                                    <p:cond delay="0"/>
                                  </p:stCondLst>
                                  <p:childTnLst>
                                    <p:set>
                                      <p:cBhvr>
                                        <p:cTn id="28" dur="1" fill="hold">
                                          <p:stCondLst>
                                            <p:cond delay="0"/>
                                          </p:stCondLst>
                                        </p:cTn>
                                        <p:tgtEl>
                                          <p:spTgt spid="45"/>
                                        </p:tgtEl>
                                        <p:attrNameLst>
                                          <p:attrName>style.visibility</p:attrName>
                                        </p:attrNameLst>
                                      </p:cBhvr>
                                      <p:to>
                                        <p:strVal val="visible"/>
                                      </p:to>
                                    </p:set>
                                    <p:animEffect transition="in" filter="wipe(left)">
                                      <p:cBhvr>
                                        <p:cTn id="29" dur="500"/>
                                        <p:tgtEl>
                                          <p:spTgt spid="45"/>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 presetClass="entr" presetSubtype="0" fill="hold" nodeType="clickEffect">
                                  <p:stCondLst>
                                    <p:cond delay="0"/>
                                  </p:stCondLst>
                                  <p:childTnLst>
                                    <p:set>
                                      <p:cBhvr>
                                        <p:cTn id="33" dur="1" fill="hold">
                                          <p:stCondLst>
                                            <p:cond delay="0"/>
                                          </p:stCondLst>
                                        </p:cTn>
                                        <p:tgtEl>
                                          <p:spTgt spid="31"/>
                                        </p:tgtEl>
                                        <p:attrNameLst>
                                          <p:attrName>style.visibility</p:attrName>
                                        </p:attrNameLst>
                                      </p:cBhvr>
                                      <p:to>
                                        <p:strVal val="visible"/>
                                      </p:to>
                                    </p:set>
                                  </p:childTnLst>
                                </p:cTn>
                              </p:par>
                            </p:childTnLst>
                          </p:cTn>
                        </p:par>
                        <p:par>
                          <p:cTn id="34" fill="hold" nodeType="afterGroup">
                            <p:stCondLst>
                              <p:cond delay="0"/>
                            </p:stCondLst>
                            <p:childTnLst>
                              <p:par>
                                <p:cTn id="35" presetID="22" presetClass="entr" presetSubtype="2"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right)">
                                      <p:cBhvr>
                                        <p:cTn id="37" dur="500"/>
                                        <p:tgtEl>
                                          <p:spTgt spid="39"/>
                                        </p:tgtEl>
                                      </p:cBhvr>
                                    </p:animEffect>
                                  </p:childTnLst>
                                </p:cTn>
                              </p:par>
                              <p:par>
                                <p:cTn id="38" presetID="22" presetClass="entr" presetSubtype="2" fill="hold" nodeType="with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right)">
                                      <p:cBhvr>
                                        <p:cTn id="40" dur="500"/>
                                        <p:tgtEl>
                                          <p:spTgt spid="40"/>
                                        </p:tgtEl>
                                      </p:cBhvr>
                                    </p:animEffect>
                                  </p:childTnLst>
                                </p:cTn>
                              </p:par>
                            </p:childTnLst>
                          </p:cTn>
                        </p:par>
                        <p:par>
                          <p:cTn id="41" fill="hold" nodeType="afterGroup">
                            <p:stCondLst>
                              <p:cond delay="500"/>
                            </p:stCondLst>
                            <p:childTnLst>
                              <p:par>
                                <p:cTn id="42" presetID="35" presetClass="path" presetSubtype="0" accel="50000" decel="50000" fill="hold" nodeType="afterEffect">
                                  <p:stCondLst>
                                    <p:cond delay="0"/>
                                  </p:stCondLst>
                                  <p:childTnLst>
                                    <p:animMotion origin="layout" path="M 2.5E-6 3.53921E-7 L -0.04202 0.04372 " pathEditMode="relative" rAng="0" ptsTypes="AA">
                                      <p:cBhvr>
                                        <p:cTn id="43" dur="2000" fill="hold"/>
                                        <p:tgtEl>
                                          <p:spTgt spid="31"/>
                                        </p:tgtEl>
                                        <p:attrNameLst>
                                          <p:attrName>ppt_x</p:attrName>
                                          <p:attrName>ppt_y</p:attrName>
                                        </p:attrNameLst>
                                      </p:cBhvr>
                                      <p:rCtr x="-2101" y="2174"/>
                                    </p:animMotion>
                                  </p:childTnLst>
                                </p:cTn>
                              </p:par>
                            </p:childTnLst>
                          </p:cTn>
                        </p:par>
                        <p:par>
                          <p:cTn id="44" fill="hold" nodeType="afterGroup">
                            <p:stCondLst>
                              <p:cond delay="2500"/>
                            </p:stCondLst>
                            <p:childTnLst>
                              <p:par>
                                <p:cTn id="45" presetID="1" presetClass="entr" presetSubtype="0"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childTnLst>
                                </p:cTn>
                              </p:par>
                            </p:childTnLst>
                          </p:cTn>
                        </p:par>
                        <p:par>
                          <p:cTn id="47" fill="hold" nodeType="afterGroup">
                            <p:stCondLst>
                              <p:cond delay="2500"/>
                            </p:stCondLst>
                            <p:childTnLst>
                              <p:par>
                                <p:cTn id="48" presetID="22" presetClass="entr" presetSubtype="8" fill="hold" nodeType="afterEffect">
                                  <p:stCondLst>
                                    <p:cond delay="0"/>
                                  </p:stCondLst>
                                  <p:childTnLst>
                                    <p:set>
                                      <p:cBhvr>
                                        <p:cTn id="49" dur="1" fill="hold">
                                          <p:stCondLst>
                                            <p:cond delay="0"/>
                                          </p:stCondLst>
                                        </p:cTn>
                                        <p:tgtEl>
                                          <p:spTgt spid="46"/>
                                        </p:tgtEl>
                                        <p:attrNameLst>
                                          <p:attrName>style.visibility</p:attrName>
                                        </p:attrNameLst>
                                      </p:cBhvr>
                                      <p:to>
                                        <p:strVal val="visible"/>
                                      </p:to>
                                    </p:set>
                                    <p:animEffect transition="in" filter="wipe(left)">
                                      <p:cBhvr>
                                        <p:cTn id="50" dur="500"/>
                                        <p:tgtEl>
                                          <p:spTgt spid="46"/>
                                        </p:tgtEl>
                                      </p:cBhvr>
                                    </p:animEffect>
                                  </p:childTnLst>
                                </p:cTn>
                              </p:par>
                            </p:childTnLst>
                          </p:cTn>
                        </p:par>
                        <p:par>
                          <p:cTn id="51" fill="hold" nodeType="afterGroup">
                            <p:stCondLst>
                              <p:cond delay="3000"/>
                            </p:stCondLst>
                            <p:childTnLst>
                              <p:par>
                                <p:cTn id="52" presetID="23" presetClass="entr" presetSubtype="16"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 calcmode="lin" valueType="num">
                                      <p:cBhvr>
                                        <p:cTn id="54" dur="500" fill="hold"/>
                                        <p:tgtEl>
                                          <p:spTgt spid="58"/>
                                        </p:tgtEl>
                                        <p:attrNameLst>
                                          <p:attrName>ppt_w</p:attrName>
                                        </p:attrNameLst>
                                      </p:cBhvr>
                                      <p:tavLst>
                                        <p:tav tm="0">
                                          <p:val>
                                            <p:fltVal val="0"/>
                                          </p:val>
                                        </p:tav>
                                        <p:tav tm="100000">
                                          <p:val>
                                            <p:strVal val="#ppt_w"/>
                                          </p:val>
                                        </p:tav>
                                      </p:tavLst>
                                    </p:anim>
                                    <p:anim calcmode="lin" valueType="num">
                                      <p:cBhvr>
                                        <p:cTn id="55" dur="500" fill="hold"/>
                                        <p:tgtEl>
                                          <p:spTgt spid="58"/>
                                        </p:tgtEl>
                                        <p:attrNameLst>
                                          <p:attrName>ppt_h</p:attrName>
                                        </p:attrNameLst>
                                      </p:cBhvr>
                                      <p:tavLst>
                                        <p:tav tm="0">
                                          <p:val>
                                            <p:fltVal val="0"/>
                                          </p:val>
                                        </p:tav>
                                        <p:tav tm="100000">
                                          <p:val>
                                            <p:strVal val="#ppt_h"/>
                                          </p:val>
                                        </p:tav>
                                      </p:tavLst>
                                    </p:anim>
                                  </p:childTnLst>
                                </p:cTn>
                              </p:par>
                            </p:childTnLst>
                          </p:cTn>
                        </p:par>
                        <p:par>
                          <p:cTn id="56" fill="hold" nodeType="afterGroup">
                            <p:stCondLst>
                              <p:cond delay="3500"/>
                            </p:stCondLst>
                            <p:childTnLst>
                              <p:par>
                                <p:cTn id="57" presetID="22" presetClass="entr" presetSubtype="4" fill="hold" nodeType="afterEffect">
                                  <p:stCondLst>
                                    <p:cond delay="0"/>
                                  </p:stCondLst>
                                  <p:childTnLst>
                                    <p:set>
                                      <p:cBhvr>
                                        <p:cTn id="58" dur="1" fill="hold">
                                          <p:stCondLst>
                                            <p:cond delay="0"/>
                                          </p:stCondLst>
                                        </p:cTn>
                                        <p:tgtEl>
                                          <p:spTgt spid="61"/>
                                        </p:tgtEl>
                                        <p:attrNameLst>
                                          <p:attrName>style.visibility</p:attrName>
                                        </p:attrNameLst>
                                      </p:cBhvr>
                                      <p:to>
                                        <p:strVal val="visible"/>
                                      </p:to>
                                    </p:set>
                                    <p:animEffect transition="in" filter="wipe(down)">
                                      <p:cBhvr>
                                        <p:cTn id="59"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 grpId="0"/>
      <p:bldP spid="48" grpId="0"/>
      <p:bldP spid="58" grpId="0"/>
      <p:bldP spid="59"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fontAlgn="auto" hangingPunct="1">
              <a:spcAft>
                <a:spcPts val="0"/>
              </a:spcAft>
              <a:defRPr/>
            </a:pPr>
            <a:r>
              <a:rPr lang="en-US" altLang="en-US" dirty="0">
                <a:ea typeface="+mj-ea"/>
              </a:rPr>
              <a:t>Determinants of Demand</a:t>
            </a:r>
          </a:p>
        </p:txBody>
      </p:sp>
      <p:sp>
        <p:nvSpPr>
          <p:cNvPr id="12291" name="Content Placeholder 2"/>
          <p:cNvSpPr>
            <a:spLocks noGrp="1"/>
          </p:cNvSpPr>
          <p:nvPr>
            <p:ph idx="1"/>
          </p:nvPr>
        </p:nvSpPr>
        <p:spPr/>
        <p:txBody>
          <a:bodyPr rtlCol="0">
            <a:normAutofit/>
          </a:bodyPr>
          <a:lstStyle/>
          <a:p>
            <a:pPr eaLnBrk="1" fontAlgn="auto" hangingPunct="1">
              <a:spcAft>
                <a:spcPts val="0"/>
              </a:spcAft>
              <a:buFont typeface="Arial" charset="0"/>
              <a:buChar char="•"/>
              <a:defRPr/>
            </a:pPr>
            <a:r>
              <a:rPr lang="en-US" sz="3200" b="1" dirty="0">
                <a:solidFill>
                  <a:schemeClr val="accent5">
                    <a:lumMod val="75000"/>
                  </a:schemeClr>
                </a:solidFill>
                <a:ea typeface="+mn-ea"/>
              </a:rPr>
              <a:t>Determinants of demand</a:t>
            </a:r>
          </a:p>
          <a:p>
            <a:pPr eaLnBrk="1" fontAlgn="auto" hangingPunct="1">
              <a:spcAft>
                <a:spcPts val="0"/>
              </a:spcAft>
              <a:buFont typeface="Arial" charset="0"/>
              <a:buChar char="•"/>
              <a:defRPr/>
            </a:pPr>
            <a:r>
              <a:rPr lang="en-US" sz="3200" dirty="0">
                <a:ea typeface="+mn-ea"/>
              </a:rPr>
              <a:t>Change in consumer tastes and preferences</a:t>
            </a:r>
          </a:p>
          <a:p>
            <a:pPr eaLnBrk="1" fontAlgn="auto" hangingPunct="1">
              <a:spcAft>
                <a:spcPts val="0"/>
              </a:spcAft>
              <a:buFont typeface="Arial" charset="0"/>
              <a:buChar char="•"/>
              <a:defRPr/>
            </a:pPr>
            <a:r>
              <a:rPr lang="en-US" sz="3200" dirty="0">
                <a:ea typeface="+mn-ea"/>
              </a:rPr>
              <a:t>Change in the number of buyers</a:t>
            </a:r>
          </a:p>
          <a:p>
            <a:pPr eaLnBrk="1" fontAlgn="auto" hangingPunct="1">
              <a:spcAft>
                <a:spcPts val="0"/>
              </a:spcAft>
              <a:buFont typeface="Arial" charset="0"/>
              <a:buChar char="•"/>
              <a:defRPr/>
            </a:pPr>
            <a:r>
              <a:rPr lang="en-US" sz="3200" dirty="0">
                <a:ea typeface="+mn-ea"/>
              </a:rPr>
              <a:t>Change in income</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Normal goods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Inferior goods</a:t>
            </a:r>
          </a:p>
        </p:txBody>
      </p:sp>
      <p:sp>
        <p:nvSpPr>
          <p:cNvPr id="18436"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fontAlgn="auto" hangingPunct="1">
              <a:spcAft>
                <a:spcPts val="0"/>
              </a:spcAft>
              <a:defRPr/>
            </a:pPr>
            <a:r>
              <a:rPr lang="en-US" altLang="en-US" dirty="0">
                <a:ea typeface="+mj-ea"/>
              </a:rPr>
              <a:t>Determinants of Demand Continued</a:t>
            </a:r>
          </a:p>
        </p:txBody>
      </p:sp>
      <p:sp>
        <p:nvSpPr>
          <p:cNvPr id="13315" name="Content Placeholder 2"/>
          <p:cNvSpPr>
            <a:spLocks noGrp="1"/>
          </p:cNvSpPr>
          <p:nvPr>
            <p:ph idx="1"/>
          </p:nvPr>
        </p:nvSpPr>
        <p:spPr>
          <a:xfrm>
            <a:off x="457200" y="1676400"/>
            <a:ext cx="7620000" cy="4800600"/>
          </a:xfrm>
        </p:spPr>
        <p:txBody>
          <a:bodyPr rtlCol="0">
            <a:normAutofit/>
          </a:bodyPr>
          <a:lstStyle/>
          <a:p>
            <a:pPr eaLnBrk="1" fontAlgn="auto" hangingPunct="1">
              <a:spcAft>
                <a:spcPts val="0"/>
              </a:spcAft>
              <a:buFont typeface="Arial" charset="0"/>
              <a:buChar char="•"/>
              <a:defRPr/>
            </a:pPr>
            <a:r>
              <a:rPr lang="en-US" sz="3200" dirty="0">
                <a:ea typeface="+mn-ea"/>
              </a:rPr>
              <a:t>Change in prices of related goods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Complementary good</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Substitute good</a:t>
            </a:r>
          </a:p>
          <a:p>
            <a:pPr eaLnBrk="1" fontAlgn="auto" hangingPunct="1">
              <a:spcAft>
                <a:spcPts val="0"/>
              </a:spcAft>
              <a:buFont typeface="Arial" charset="0"/>
              <a:buChar char="•"/>
              <a:defRPr/>
            </a:pPr>
            <a:r>
              <a:rPr lang="en-US" sz="3200" dirty="0">
                <a:ea typeface="+mn-ea"/>
              </a:rPr>
              <a:t>Change in consumer expectations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Future prices</a:t>
            </a:r>
          </a:p>
          <a:p>
            <a:pPr marL="640080" lvl="1" eaLnBrk="1" fontAlgn="auto" hangingPunct="1">
              <a:spcAft>
                <a:spcPts val="0"/>
              </a:spcAft>
              <a:buClr>
                <a:schemeClr val="accent1"/>
              </a:buClr>
              <a:buFont typeface="Arial" charset="0"/>
              <a:buChar char="•"/>
              <a:defRPr/>
            </a:pPr>
            <a:r>
              <a:rPr lang="en-US" sz="3200" b="1" dirty="0">
                <a:solidFill>
                  <a:schemeClr val="accent5">
                    <a:lumMod val="75000"/>
                  </a:schemeClr>
                </a:solidFill>
                <a:ea typeface="+mn-ea"/>
              </a:rPr>
              <a:t>Future income</a:t>
            </a:r>
          </a:p>
        </p:txBody>
      </p:sp>
      <p:sp>
        <p:nvSpPr>
          <p:cNvPr id="20484" name="TextBox 1"/>
          <p:cNvSpPr txBox="1">
            <a:spLocks noChangeArrowheads="1"/>
          </p:cNvSpPr>
          <p:nvPr/>
        </p:nvSpPr>
        <p:spPr bwMode="auto">
          <a:xfrm>
            <a:off x="76200" y="6477000"/>
            <a:ext cx="484188"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Font typeface="Arial" panose="020B0604020202020204" pitchFamily="34" charset="0"/>
              <a:buChar char="•"/>
              <a:defRPr sz="2200">
                <a:solidFill>
                  <a:schemeClr val="tx1"/>
                </a:solidFill>
                <a:latin typeface="Calibri" panose="020F0502020204030204" pitchFamily="34" charset="0"/>
                <a:ea typeface="MS PGothic" panose="020B0600070205080204" pitchFamily="34" charset="-128"/>
              </a:defRPr>
            </a:lvl1pPr>
            <a:lvl2pPr marL="742950" indent="-285750">
              <a:spcBef>
                <a:spcPct val="20000"/>
              </a:spcBef>
              <a:buClr>
                <a:schemeClr val="accent2"/>
              </a:buClr>
              <a:buFont typeface="Arial" panose="020B0604020202020204" pitchFamily="34" charset="0"/>
              <a:buChar char="•"/>
              <a:defRPr sz="2000">
                <a:solidFill>
                  <a:schemeClr val="tx1"/>
                </a:solidFill>
                <a:latin typeface="Calibri" panose="020F0502020204030204" pitchFamily="34" charset="0"/>
                <a:ea typeface="MS PGothic" panose="020B0600070205080204" pitchFamily="34" charset="-128"/>
              </a:defRPr>
            </a:lvl2pPr>
            <a:lvl3pPr marL="1143000" indent="-228600">
              <a:spcBef>
                <a:spcPct val="20000"/>
              </a:spcBef>
              <a:buClr>
                <a:srgbClr val="9BBB59"/>
              </a:buClr>
              <a:buFont typeface="Arial" panose="020B0604020202020204" pitchFamily="34" charset="0"/>
              <a:buChar char="•"/>
              <a:defRPr>
                <a:solidFill>
                  <a:schemeClr val="tx1"/>
                </a:solidFill>
                <a:latin typeface="Calibri" panose="020F0502020204030204" pitchFamily="34" charset="0"/>
                <a:ea typeface="MS PGothic" panose="020B0600070205080204" pitchFamily="34" charset="-128"/>
              </a:defRPr>
            </a:lvl3pPr>
            <a:lvl4pPr marL="1600200" indent="-228600">
              <a:spcBef>
                <a:spcPct val="20000"/>
              </a:spcBef>
              <a:buClr>
                <a:srgbClr val="8064A2"/>
              </a:buClr>
              <a:buFont typeface="Arial" panose="020B0604020202020204" pitchFamily="34" charset="0"/>
              <a:buChar char="•"/>
              <a:defRPr sz="1600">
                <a:solidFill>
                  <a:schemeClr val="tx1"/>
                </a:solidFill>
                <a:latin typeface="Calibri" panose="020F0502020204030204" pitchFamily="34" charset="0"/>
                <a:ea typeface="MS PGothic" panose="020B0600070205080204" pitchFamily="34" charset="-128"/>
              </a:defRPr>
            </a:lvl4pPr>
            <a:lvl5pPr marL="2057400" indent="-228600">
              <a:spcBef>
                <a:spcPct val="20000"/>
              </a:spcBef>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20000"/>
              </a:spcBef>
              <a:spcAft>
                <a:spcPct val="0"/>
              </a:spcAft>
              <a:buClr>
                <a:srgbClr val="4BACC6"/>
              </a:buClr>
              <a:buFont typeface="Arial" panose="020B0604020202020204" pitchFamily="34" charset="0"/>
              <a:buChar char="•"/>
              <a:defRPr sz="1400">
                <a:solidFill>
                  <a:schemeClr val="tx1"/>
                </a:solidFill>
                <a:latin typeface="Calibri" panose="020F0502020204030204" pitchFamily="34" charset="0"/>
                <a:ea typeface="MS PGothic" panose="020B0600070205080204" pitchFamily="34" charset="-128"/>
              </a:defRPr>
            </a:lvl9pPr>
          </a:lstStyle>
          <a:p>
            <a:pPr eaLnBrk="1" hangingPunct="1">
              <a:spcBef>
                <a:spcPct val="0"/>
              </a:spcBef>
              <a:buClrTx/>
              <a:buFontTx/>
              <a:buNone/>
            </a:pPr>
            <a:r>
              <a:rPr lang="en-US" altLang="en-US" sz="1400" dirty="0"/>
              <a:t>LO2</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 Office Colo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ahoma"/>
        <a:ea typeface=""/>
        <a:cs typeface=""/>
      </a:majorFont>
      <a:minorFont>
        <a:latin typeface="Calibri"/>
        <a:ea typeface=""/>
        <a:cs typeface=""/>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Adjacency - Office Colors" id="{B1709EEF-8A2A-493D-BD1E-8A1E2C64C97E}" vid="{A56F7D82-2F02-47CE-B017-F41FC9221C8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Adjacency - Office Colors</Template>
  <TotalTime>731</TotalTime>
  <Words>3987</Words>
  <Application>Microsoft Office PowerPoint</Application>
  <PresentationFormat>On-screen Show (4:3)</PresentationFormat>
  <Paragraphs>555</Paragraphs>
  <Slides>29</Slides>
  <Notes>29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29</vt:i4>
      </vt:variant>
    </vt:vector>
  </HeadingPairs>
  <TitlesOfParts>
    <vt:vector size="38" baseType="lpstr">
      <vt:lpstr>ＭＳ Ｐゴシック</vt:lpstr>
      <vt:lpstr>ＭＳ Ｐゴシック</vt:lpstr>
      <vt:lpstr>Arial</vt:lpstr>
      <vt:lpstr>Calibri</vt:lpstr>
      <vt:lpstr>Symbol</vt:lpstr>
      <vt:lpstr>Tahoma</vt:lpstr>
      <vt:lpstr>Times New Roman</vt:lpstr>
      <vt:lpstr>Wingdings</vt:lpstr>
      <vt:lpstr>Adjacency - Office Colors</vt:lpstr>
      <vt:lpstr>Chapter 3</vt:lpstr>
      <vt:lpstr>Markets</vt:lpstr>
      <vt:lpstr>Demand</vt:lpstr>
      <vt:lpstr>Law of Demand</vt:lpstr>
      <vt:lpstr>The Demand Curve</vt:lpstr>
      <vt:lpstr>Market Demand</vt:lpstr>
      <vt:lpstr>Changes in Demand</vt:lpstr>
      <vt:lpstr>Determinants of Demand</vt:lpstr>
      <vt:lpstr>Determinants of Demand Continued</vt:lpstr>
      <vt:lpstr>Determinants of Demand Concluded</vt:lpstr>
      <vt:lpstr>Supply</vt:lpstr>
      <vt:lpstr>Law of Supply</vt:lpstr>
      <vt:lpstr>The Supply Curve</vt:lpstr>
      <vt:lpstr>Changes in Supply</vt:lpstr>
      <vt:lpstr>Determinants of Supply</vt:lpstr>
      <vt:lpstr>Determinants of Supply Continued</vt:lpstr>
      <vt:lpstr>Market Equilibrium</vt:lpstr>
      <vt:lpstr>Efficient Allocation</vt:lpstr>
      <vt:lpstr>Equilibrium Price and Quantity</vt:lpstr>
      <vt:lpstr>Rationing Function of Prices</vt:lpstr>
      <vt:lpstr>Changes in Demand and Equilibrium</vt:lpstr>
      <vt:lpstr>Changes in Supply and Equilibrium</vt:lpstr>
      <vt:lpstr>Complex Cases</vt:lpstr>
      <vt:lpstr>Government Set Prices</vt:lpstr>
      <vt:lpstr>Price Ceiling</vt:lpstr>
      <vt:lpstr>Government Set Prices Continued</vt:lpstr>
      <vt:lpstr>Price Floor</vt:lpstr>
      <vt:lpstr>Student Loans and Tuition Costs</vt:lpstr>
      <vt:lpstr>Student Loans and Tuition Costs Continued</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Stephanie</dc:creator>
  <cp:lastModifiedBy>mlarmon</cp:lastModifiedBy>
  <cp:revision>94</cp:revision>
  <dcterms:created xsi:type="dcterms:W3CDTF">2013-06-16T15:05:27Z</dcterms:created>
  <dcterms:modified xsi:type="dcterms:W3CDTF">2017-05-04T15:46:34Z</dcterms:modified>
</cp:coreProperties>
</file>