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7"/>
  </p:notesMasterIdLst>
  <p:handoutMasterIdLst>
    <p:handoutMasterId r:id="rId28"/>
  </p:handoutMasterIdLst>
  <p:sldIdLst>
    <p:sldId id="256" r:id="rId2"/>
    <p:sldId id="258" r:id="rId3"/>
    <p:sldId id="257" r:id="rId4"/>
    <p:sldId id="276" r:id="rId5"/>
    <p:sldId id="277" r:id="rId6"/>
    <p:sldId id="278" r:id="rId7"/>
    <p:sldId id="282" r:id="rId8"/>
    <p:sldId id="285" r:id="rId9"/>
    <p:sldId id="260" r:id="rId10"/>
    <p:sldId id="261" r:id="rId11"/>
    <p:sldId id="262" r:id="rId12"/>
    <p:sldId id="263" r:id="rId13"/>
    <p:sldId id="270" r:id="rId14"/>
    <p:sldId id="264" r:id="rId15"/>
    <p:sldId id="283" r:id="rId16"/>
    <p:sldId id="265" r:id="rId17"/>
    <p:sldId id="287" r:id="rId18"/>
    <p:sldId id="266" r:id="rId19"/>
    <p:sldId id="267" r:id="rId20"/>
    <p:sldId id="268" r:id="rId21"/>
    <p:sldId id="288" r:id="rId22"/>
    <p:sldId id="284" r:id="rId23"/>
    <p:sldId id="271" r:id="rId24"/>
    <p:sldId id="272" r:id="rId25"/>
    <p:sldId id="273" r:id="rId26"/>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Rueterbusch" initials="" lastIdx="12" clrIdx="0"/>
  <p:cmAuthor id="2" name="amy.chataginer@mgccc.edu"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CBD"/>
    <a:srgbClr val="EDF5C3"/>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61" autoAdjust="0"/>
    <p:restoredTop sz="76761" autoAdjust="0"/>
  </p:normalViewPr>
  <p:slideViewPr>
    <p:cSldViewPr>
      <p:cViewPr varScale="1">
        <p:scale>
          <a:sx n="68" d="100"/>
          <a:sy n="68" d="100"/>
        </p:scale>
        <p:origin x="223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3973" tIns="46986" rIns="93973" bIns="46986" rtlCol="0"/>
          <a:lstStyle>
            <a:lvl1pPr algn="l">
              <a:defRPr sz="1200">
                <a:latin typeface="Calibri" panose="020F0502020204030204" pitchFamily="34" charset="0"/>
                <a:ea typeface="+mn-ea"/>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4008438" y="0"/>
            <a:ext cx="3067050" cy="469900"/>
          </a:xfrm>
          <a:prstGeom prst="rect">
            <a:avLst/>
          </a:prstGeom>
        </p:spPr>
        <p:txBody>
          <a:bodyPr vert="horz" wrap="square" lIns="93973" tIns="46986" rIns="93973" bIns="46986" numCol="1" anchor="t" anchorCtr="0" compatLnSpc="1">
            <a:prstTxWarp prst="textNoShape">
              <a:avLst/>
            </a:prstTxWarp>
          </a:bodyPr>
          <a:lstStyle>
            <a:lvl1pPr algn="r">
              <a:defRPr sz="1200" smtClean="0">
                <a:cs typeface="Arial" panose="020B0604020202020204" pitchFamily="34" charset="0"/>
              </a:defRPr>
            </a:lvl1pPr>
          </a:lstStyle>
          <a:p>
            <a:pPr>
              <a:defRPr/>
            </a:pPr>
            <a:fld id="{143BD58B-7106-4C65-8845-D72B2F981DE8}" type="datetimeFigureOut">
              <a:rPr lang="en-US" altLang="en-US"/>
              <a:pPr>
                <a:defRPr/>
              </a:pPr>
              <a:t>5/4/2017</a:t>
            </a:fld>
            <a:endParaRPr lang="en-US" altLang="en-US" dirty="0"/>
          </a:p>
        </p:txBody>
      </p:sp>
      <p:sp>
        <p:nvSpPr>
          <p:cNvPr id="4" name="Footer Placeholder 3"/>
          <p:cNvSpPr>
            <a:spLocks noGrp="1"/>
          </p:cNvSpPr>
          <p:nvPr>
            <p:ph type="ftr" sz="quarter" idx="2"/>
          </p:nvPr>
        </p:nvSpPr>
        <p:spPr>
          <a:xfrm>
            <a:off x="0" y="8899525"/>
            <a:ext cx="3067050" cy="469900"/>
          </a:xfrm>
          <a:prstGeom prst="rect">
            <a:avLst/>
          </a:prstGeom>
        </p:spPr>
        <p:txBody>
          <a:bodyPr vert="horz" lIns="93973" tIns="46986" rIns="93973" bIns="46986" rtlCol="0" anchor="b"/>
          <a:lstStyle>
            <a:lvl1pPr algn="l">
              <a:defRPr sz="1200">
                <a:latin typeface="Calibri" panose="020F0502020204030204" pitchFamily="34" charset="0"/>
                <a:ea typeface="+mn-ea"/>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4008438" y="8899525"/>
            <a:ext cx="3067050" cy="469900"/>
          </a:xfrm>
          <a:prstGeom prst="rect">
            <a:avLst/>
          </a:prstGeom>
        </p:spPr>
        <p:txBody>
          <a:bodyPr vert="horz" wrap="square" lIns="93973" tIns="46986" rIns="93973" bIns="46986" numCol="1" anchor="b" anchorCtr="0" compatLnSpc="1">
            <a:prstTxWarp prst="textNoShape">
              <a:avLst/>
            </a:prstTxWarp>
          </a:bodyPr>
          <a:lstStyle>
            <a:lvl1pPr algn="r">
              <a:defRPr sz="1200" smtClean="0">
                <a:cs typeface="Arial" panose="020B0604020202020204" pitchFamily="34" charset="0"/>
              </a:defRPr>
            </a:lvl1pPr>
          </a:lstStyle>
          <a:p>
            <a:pPr>
              <a:defRPr/>
            </a:pPr>
            <a:fld id="{5DB67F3D-A8FE-4493-95F8-93C745A6BFEC}" type="slidenum">
              <a:rPr lang="en-US" altLang="en-US"/>
              <a:pPr>
                <a:defRPr/>
              </a:pPr>
              <a:t>‹#›</a:t>
            </a:fld>
            <a:endParaRPr lang="en-US" altLang="en-US" dirty="0"/>
          </a:p>
        </p:txBody>
      </p:sp>
    </p:spTree>
    <p:extLst>
      <p:ext uri="{BB962C8B-B14F-4D97-AF65-F5344CB8AC3E}">
        <p14:creationId xmlns:p14="http://schemas.microsoft.com/office/powerpoint/2010/main" val="409326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3973" tIns="46986" rIns="93973" bIns="46986"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008438" y="0"/>
            <a:ext cx="3067050" cy="468313"/>
          </a:xfrm>
          <a:prstGeom prst="rect">
            <a:avLst/>
          </a:prstGeom>
        </p:spPr>
        <p:txBody>
          <a:bodyPr vert="horz" wrap="square" lIns="93973" tIns="46986" rIns="93973" bIns="46986"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EE5B14D0-4774-4A19-ACA4-403300896DA3}" type="datetimeFigureOut">
              <a:rPr lang="en-US" altLang="en-US"/>
              <a:pPr>
                <a:defRPr/>
              </a:pPr>
              <a:t>5/4/2017</a:t>
            </a:fld>
            <a:endParaRPr lang="en-US" altLang="en-US" dirty="0"/>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pPr lvl="0"/>
            <a:endParaRPr lang="en-US" noProof="0" dirty="0"/>
          </a:p>
        </p:txBody>
      </p:sp>
      <p:sp>
        <p:nvSpPr>
          <p:cNvPr id="5" name="Notes Placeholder 4"/>
          <p:cNvSpPr>
            <a:spLocks noGrp="1"/>
          </p:cNvSpPr>
          <p:nvPr>
            <p:ph type="body" sz="quarter" idx="3"/>
          </p:nvPr>
        </p:nvSpPr>
        <p:spPr>
          <a:xfrm>
            <a:off x="708025" y="4449763"/>
            <a:ext cx="5661025" cy="4216400"/>
          </a:xfrm>
          <a:prstGeom prst="rect">
            <a:avLst/>
          </a:prstGeom>
        </p:spPr>
        <p:txBody>
          <a:bodyPr vert="horz" lIns="93973" tIns="46986" rIns="93973" bIns="469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9525"/>
            <a:ext cx="3067050" cy="468313"/>
          </a:xfrm>
          <a:prstGeom prst="rect">
            <a:avLst/>
          </a:prstGeom>
        </p:spPr>
        <p:txBody>
          <a:bodyPr vert="horz" lIns="93973" tIns="46986" rIns="93973" bIns="46986"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008438" y="8899525"/>
            <a:ext cx="3067050" cy="468313"/>
          </a:xfrm>
          <a:prstGeom prst="rect">
            <a:avLst/>
          </a:prstGeom>
        </p:spPr>
        <p:txBody>
          <a:bodyPr vert="horz" wrap="square" lIns="93973" tIns="46986" rIns="93973" bIns="4698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82503D0D-6B1E-42C9-B8DB-9212A1FBE696}" type="slidenum">
              <a:rPr lang="en-US" altLang="en-US"/>
              <a:pPr>
                <a:defRPr/>
              </a:pPr>
              <a:t>‹#›</a:t>
            </a:fld>
            <a:endParaRPr lang="en-US" altLang="en-US" dirty="0"/>
          </a:p>
        </p:txBody>
      </p:sp>
    </p:spTree>
    <p:extLst>
      <p:ext uri="{BB962C8B-B14F-4D97-AF65-F5344CB8AC3E}">
        <p14:creationId xmlns:p14="http://schemas.microsoft.com/office/powerpoint/2010/main" val="1766876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introduces many of the fundamental concepts in economics and covers a wide variety of topics. It begins with the definition of economics; then the economic perspective is discussed. After that, the discussion moves to the development of economic theory. The individual’s and society’s economizing problems are examined using a budget line and production possibilities curves where economic growth is addressed. The Last Word deals with common mistakes students make when thinking about economics.</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0BC1C3B-AE84-472F-8B88-9AB229F92A51}" type="slidenum">
              <a:rPr lang="en-US" altLang="en-US"/>
              <a:pPr/>
              <a:t>1</a:t>
            </a:fld>
            <a:endParaRPr lang="en-US" altLang="en-US" dirty="0"/>
          </a:p>
        </p:txBody>
      </p:sp>
    </p:spTree>
    <p:extLst>
      <p:ext uri="{BB962C8B-B14F-4D97-AF65-F5344CB8AC3E}">
        <p14:creationId xmlns:p14="http://schemas.microsoft.com/office/powerpoint/2010/main" val="1735450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Positive economics can be supported or disproved with data. There isn’t any subjectivity.</a:t>
            </a:r>
          </a:p>
          <a:p>
            <a:pPr eaLnBrk="1" hangingPunct="1"/>
            <a:r>
              <a:rPr lang="en-US" altLang="en-US" dirty="0"/>
              <a:t>Normative economics is what “ought to be.” This is subjective since people have different opinions about what is desirable.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82C9323-E745-45B6-BB63-64D3EA654252}" type="slidenum">
              <a:rPr lang="en-US" altLang="en-US"/>
              <a:pPr/>
              <a:t>10</a:t>
            </a:fld>
            <a:endParaRPr lang="en-US" altLang="en-US" dirty="0"/>
          </a:p>
        </p:txBody>
      </p:sp>
    </p:spTree>
    <p:extLst>
      <p:ext uri="{BB962C8B-B14F-4D97-AF65-F5344CB8AC3E}">
        <p14:creationId xmlns:p14="http://schemas.microsoft.com/office/powerpoint/2010/main" val="854448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individual’s economizing problem exists because of the combination of a limited income and unlimited wants.</a:t>
            </a:r>
          </a:p>
          <a:p>
            <a:pPr eaLnBrk="1" hangingPunct="1"/>
            <a:r>
              <a:rPr lang="en-US" altLang="en-US" dirty="0"/>
              <a:t>A budget line is used to illustrate the greatest combinations of two goods that can be purchased with a certain amount of income. It reflects the greatest amount of these two goods that can be purchased. </a:t>
            </a:r>
          </a:p>
          <a:p>
            <a:pPr eaLnBrk="1" hangingPunct="1"/>
            <a:r>
              <a:rPr lang="en-US" altLang="en-US" dirty="0"/>
              <a:t>A budget line is created for a specific level of income so that when income changes, the budget line will shift to show the higher or lower incomes.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ED68731-0B9C-4EFD-9E99-7ED43814235B}" type="slidenum">
              <a:rPr lang="en-US" altLang="en-US"/>
              <a:pPr/>
              <a:t>11</a:t>
            </a:fld>
            <a:endParaRPr lang="en-US" altLang="en-US" dirty="0"/>
          </a:p>
        </p:txBody>
      </p:sp>
    </p:spTree>
    <p:extLst>
      <p:ext uri="{BB962C8B-B14F-4D97-AF65-F5344CB8AC3E}">
        <p14:creationId xmlns:p14="http://schemas.microsoft.com/office/powerpoint/2010/main" val="1708499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Any combination of goods inside the budget line can be purchased, but that combination of goods is not representative of the maximum that could be purchased. Since the blue budget line represents the maximum of goods that can be purchased, any point outside (to the right) of the budget line represents a combination whose price exceeds the available income and therefore can’t be purchased. A budget line clearly illustrates how much of one good must be sacrificed to get more of another good (opportunity costs).</a:t>
            </a:r>
          </a:p>
          <a:p>
            <a:pPr eaLnBrk="1" hangingPunct="1"/>
            <a:r>
              <a:rPr lang="en-US" altLang="en-US" dirty="0"/>
              <a:t>If income increases, the budget line will shift to the right to show that now more books and movies can be purchased. If income falls, the budget line shifts to the left to show that fewer books and movies can be purchased.</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006AB8-5FD0-4C8C-BCA2-4580FA50B375}" type="slidenum">
              <a:rPr lang="en-US" altLang="en-US"/>
              <a:pPr/>
              <a:t>12</a:t>
            </a:fld>
            <a:endParaRPr lang="en-US" altLang="en-US" dirty="0"/>
          </a:p>
        </p:txBody>
      </p:sp>
    </p:spTree>
    <p:extLst>
      <p:ext uri="{BB962C8B-B14F-4D97-AF65-F5344CB8AC3E}">
        <p14:creationId xmlns:p14="http://schemas.microsoft.com/office/powerpoint/2010/main" val="3958521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global perspective shows how average incomes vary greatly among countries. If average incomes vary, so will the budget constraints for these nations.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D07D99D-C825-4AFE-89DE-B0DDF456780E}" type="slidenum">
              <a:rPr lang="en-US" altLang="en-US"/>
              <a:pPr/>
              <a:t>13</a:t>
            </a:fld>
            <a:endParaRPr lang="en-US" altLang="en-US" dirty="0"/>
          </a:p>
        </p:txBody>
      </p:sp>
    </p:spTree>
    <p:extLst>
      <p:ext uri="{BB962C8B-B14F-4D97-AF65-F5344CB8AC3E}">
        <p14:creationId xmlns:p14="http://schemas.microsoft.com/office/powerpoint/2010/main" val="249874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For the economy as a whole, the economizing problem exists because resources are scarce. </a:t>
            </a:r>
          </a:p>
          <a:p>
            <a:pPr eaLnBrk="1" hangingPunct="1"/>
            <a:r>
              <a:rPr lang="en-US" altLang="en-US" dirty="0"/>
              <a:t>Resources refers to inputs that are used in the production of other goods and services. </a:t>
            </a:r>
          </a:p>
          <a:p>
            <a:pPr eaLnBrk="1" hangingPunct="1"/>
            <a:r>
              <a:rPr lang="en-US" altLang="en-US" dirty="0"/>
              <a:t>Land refers to all natural resources.</a:t>
            </a:r>
          </a:p>
          <a:p>
            <a:pPr eaLnBrk="1" hangingPunct="1"/>
            <a:r>
              <a:rPr lang="en-US" altLang="en-US" dirty="0"/>
              <a:t>Labor is the human resource and refers to all physical and mental talents used in the production of a good or service.</a:t>
            </a:r>
          </a:p>
          <a:p>
            <a:pPr eaLnBrk="1" hangingPunct="1"/>
            <a:r>
              <a:rPr lang="en-US" altLang="en-US" dirty="0"/>
              <a:t>Capital refers to anything man-made and used to produce goods and services. Capital is an investment good; it is not the same as money. Money isn’t even considered a resource.</a:t>
            </a:r>
          </a:p>
          <a:p>
            <a:r>
              <a:rPr lang="en-US" altLang="en-US" dirty="0"/>
              <a:t>Entrepreneurs are another type of human resource, but is different from labor mainly because entrepreneurs are risk-takers.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CB0EFED-EA56-4880-B6C1-DDFBFB7D4AC7}" type="slidenum">
              <a:rPr lang="en-US" altLang="en-US"/>
              <a:pPr/>
              <a:t>14</a:t>
            </a:fld>
            <a:endParaRPr lang="en-US" altLang="en-US" dirty="0"/>
          </a:p>
        </p:txBody>
      </p:sp>
    </p:spTree>
    <p:extLst>
      <p:ext uri="{BB962C8B-B14F-4D97-AF65-F5344CB8AC3E}">
        <p14:creationId xmlns:p14="http://schemas.microsoft.com/office/powerpoint/2010/main" val="3620465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Entrepreneurs are the driving force behind production and the agent that combines the other factors of production or inputs in a business venture. They risk their time, effort, ability and money because not all ideas or new products will be profitable.</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B7A4BD1-8B20-4FF6-8197-2DFBCC6E97F1}" type="slidenum">
              <a:rPr lang="en-US" altLang="en-US"/>
              <a:pPr/>
              <a:t>15</a:t>
            </a:fld>
            <a:endParaRPr lang="en-US" altLang="en-US" dirty="0"/>
          </a:p>
        </p:txBody>
      </p:sp>
    </p:spTree>
    <p:extLst>
      <p:ext uri="{BB962C8B-B14F-4D97-AF65-F5344CB8AC3E}">
        <p14:creationId xmlns:p14="http://schemas.microsoft.com/office/powerpoint/2010/main" val="1863382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production possibilities model is an economic model that shows different combinations of goods and services that society can produce in a fully employed economy, assuming a fixed availability of supplies of resources and fixed technology.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9C43EE5-7D17-4A29-8B3D-D4CFAD2F17CD}" type="slidenum">
              <a:rPr lang="en-US" altLang="en-US"/>
              <a:pPr/>
              <a:t>16</a:t>
            </a:fld>
            <a:endParaRPr lang="en-US" altLang="en-US" dirty="0"/>
          </a:p>
        </p:txBody>
      </p:sp>
    </p:spTree>
    <p:extLst>
      <p:ext uri="{BB962C8B-B14F-4D97-AF65-F5344CB8AC3E}">
        <p14:creationId xmlns:p14="http://schemas.microsoft.com/office/powerpoint/2010/main" val="142936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production possibilities table shows the combinations of pizzas and robots that can be produced with the resources available. At point A, the economy can produce 10,000 robots by using all of the resources to produce those robots.</a:t>
            </a:r>
          </a:p>
          <a:p>
            <a:pPr eaLnBrk="1" hangingPunct="1"/>
            <a:r>
              <a:rPr lang="en-US" altLang="en-US" dirty="0"/>
              <a:t>At point B, the economy is able to produce 100,000 pizzas, but they have to give up some robots to get these pizzas. This is because some resources are re-allocated to producing pizzas instead of robots.</a:t>
            </a:r>
          </a:p>
          <a:p>
            <a:pPr eaLnBrk="1" hangingPunct="1"/>
            <a:r>
              <a:rPr lang="en-US" altLang="en-US" dirty="0"/>
              <a:t>As the economy continues to move towards point E, the number of pizzas increases while the number of robots decreases, illustrating the concept of an opportunity in that to obtain more of one item you must give up something else.</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13C56EE-B382-43C5-A9B8-ADCD096276BB}" type="slidenum">
              <a:rPr lang="en-US" altLang="en-US"/>
              <a:pPr/>
              <a:t>17</a:t>
            </a:fld>
            <a:endParaRPr lang="en-US" altLang="en-US" dirty="0"/>
          </a:p>
        </p:txBody>
      </p:sp>
    </p:spTree>
    <p:extLst>
      <p:ext uri="{BB962C8B-B14F-4D97-AF65-F5344CB8AC3E}">
        <p14:creationId xmlns:p14="http://schemas.microsoft.com/office/powerpoint/2010/main" val="3353766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Producing anywhere along the blue PPC line means that the economy is producing the maximum amount of pizzas and robots, and this implies that the economy is efficient.</a:t>
            </a:r>
          </a:p>
          <a:p>
            <a:pPr eaLnBrk="1" hangingPunct="1"/>
            <a:r>
              <a:rPr lang="en-US" altLang="en-US" dirty="0"/>
              <a:t>The economy can produce at any point inside the PPC, but doing so means that the economy is inefficient. This means that the economy has idle resources and/or resources are not being used to their capacity. When inside the PPC, it is possible to produce more of both goods by utilizing idle resources, or using resources to their capacity.</a:t>
            </a:r>
          </a:p>
          <a:p>
            <a:pPr eaLnBrk="1" hangingPunct="1"/>
            <a:r>
              <a:rPr lang="en-US" altLang="en-US" dirty="0"/>
              <a:t>Just like with the budget line, any point to the right of the PPC represents a combination of robots and pizzas that is impossible to create with the current resources.</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E2C8B0D-28AE-451F-A312-8A6192448C4B}" type="slidenum">
              <a:rPr lang="en-US" altLang="en-US"/>
              <a:pPr/>
              <a:t>18</a:t>
            </a:fld>
            <a:endParaRPr lang="en-US" altLang="en-US" dirty="0"/>
          </a:p>
        </p:txBody>
      </p:sp>
    </p:spTree>
    <p:extLst>
      <p:ext uri="{BB962C8B-B14F-4D97-AF65-F5344CB8AC3E}">
        <p14:creationId xmlns:p14="http://schemas.microsoft.com/office/powerpoint/2010/main" val="2848584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PPC is concave because of the law increasing opportunity costs. If the opportunity costs were constant, the PPC would be a straight line. When the economy is efficient and operating on the PPC, the only way to get more of one good is to give up some of the other because all resources are already being utilized. However, since the resources that are the most efficient and easiest to access will be used first, to produce more will require the use of resources that are not as efficient or as easy to obtain thereby driving up the cost of production meaning the opportunity cost will increase.</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6AEC9E8-9FAB-410C-B9C3-CC00B56E4B33}" type="slidenum">
              <a:rPr lang="en-US" altLang="en-US"/>
              <a:pPr/>
              <a:t>19</a:t>
            </a:fld>
            <a:endParaRPr lang="en-US" altLang="en-US" dirty="0"/>
          </a:p>
        </p:txBody>
      </p:sp>
    </p:spTree>
    <p:extLst>
      <p:ext uri="{BB962C8B-B14F-4D97-AF65-F5344CB8AC3E}">
        <p14:creationId xmlns:p14="http://schemas.microsoft.com/office/powerpoint/2010/main" val="341728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wants didn’t exceed our productive capacity, everyone could have everything that they ever wanted and this class wouldn’t exist. Since we can’t get everything that we want, we have to make choices. The choices that we make are the best options available given the circumstances. Every choice that is made involves an economic decision. Your having chosen to be in this class right now impacts the economy. If you were not here, you could be working and helping to produce economic activity.</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00E91D7-5770-496A-9F49-3617B7CF7DAE}" type="slidenum">
              <a:rPr lang="en-US" altLang="en-US"/>
              <a:pPr/>
              <a:t>2</a:t>
            </a:fld>
            <a:endParaRPr lang="en-US" altLang="en-US" dirty="0"/>
          </a:p>
        </p:txBody>
      </p:sp>
    </p:spTree>
    <p:extLst>
      <p:ext uri="{BB962C8B-B14F-4D97-AF65-F5344CB8AC3E}">
        <p14:creationId xmlns:p14="http://schemas.microsoft.com/office/powerpoint/2010/main" val="2059205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economy decides how much pizza to produce similarly to how a person makes decisions. The economy must compare the marginal benefit to the marginal cost of producing pizza. The optimal amount of pizza is where the marginal benefit is equal to the marginal cost of producing another unit of pizza.</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1BAD730-9B64-4726-B0F9-8FD75D6C9D80}" type="slidenum">
              <a:rPr lang="en-US" altLang="en-US"/>
              <a:pPr/>
              <a:t>20</a:t>
            </a:fld>
            <a:endParaRPr lang="en-US" altLang="en-US" dirty="0"/>
          </a:p>
        </p:txBody>
      </p:sp>
    </p:spTree>
    <p:extLst>
      <p:ext uri="{BB962C8B-B14F-4D97-AF65-F5344CB8AC3E}">
        <p14:creationId xmlns:p14="http://schemas.microsoft.com/office/powerpoint/2010/main" val="170720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An increase in the supplies of resources, improvements in resource quality, and/or technological advance move the production possibilities curve outward and to the right, allowing the economy to produce larger quantities of both types of goods.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B2368D3-C35C-4DBB-98BD-2C6BF98621B4}" type="slidenum">
              <a:rPr lang="en-US" altLang="en-US"/>
              <a:pPr/>
              <a:t>21</a:t>
            </a:fld>
            <a:endParaRPr lang="en-US" altLang="en-US" dirty="0"/>
          </a:p>
        </p:txBody>
      </p:sp>
    </p:spTree>
    <p:extLst>
      <p:ext uri="{BB962C8B-B14F-4D97-AF65-F5344CB8AC3E}">
        <p14:creationId xmlns:p14="http://schemas.microsoft.com/office/powerpoint/2010/main" val="3266633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Graphically, economic growth is shown as a shift to the right of the PPC. Shifting the PPC to the right shows that more robots and pizzas can now be produced at every point on the PPC. Points that used to be unattainable are now attainable. This means that the economy can now have a higher standard of living.</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51CFDEC-67B1-4328-A27E-38C793D15333}" type="slidenum">
              <a:rPr lang="en-US" altLang="en-US"/>
              <a:pPr/>
              <a:t>22</a:t>
            </a:fld>
            <a:endParaRPr lang="en-US" altLang="en-US" dirty="0"/>
          </a:p>
        </p:txBody>
      </p:sp>
    </p:spTree>
    <p:extLst>
      <p:ext uri="{BB962C8B-B14F-4D97-AF65-F5344CB8AC3E}">
        <p14:creationId xmlns:p14="http://schemas.microsoft.com/office/powerpoint/2010/main" val="1968870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Where the economy chooses to produce on the PPC today largely determines the amount of economic growth that they will experience in the future. Goods for the future include goods like capital, education, and research and development. When we produce those kinds of goods today, they don’t do anything to satisfy needs and wants today, but they will help to better satisfy future wants and needs by enabling the economy to produce a greater amount of present goods in the future. Present goods are goods that satisfy needs today and do nothing for us in the future; most of the goods that we buy are present goods.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F91835B-8311-40C0-9CBE-0F7676710F90}" type="slidenum">
              <a:rPr lang="en-US" altLang="en-US"/>
              <a:pPr/>
              <a:t>23</a:t>
            </a:fld>
            <a:endParaRPr lang="en-US" altLang="en-US" dirty="0"/>
          </a:p>
        </p:txBody>
      </p:sp>
    </p:spTree>
    <p:extLst>
      <p:ext uri="{BB962C8B-B14F-4D97-AF65-F5344CB8AC3E}">
        <p14:creationId xmlns:p14="http://schemas.microsoft.com/office/powerpoint/2010/main" val="2654042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International trade enables countries to specialize in the production of goods which they produce more efficiently than other countries. With international trade, resources are allocated more efficiently, and it essentially is the equivalent of an increase in resources. Now a country can not only use its own resources, but it can also take advantage of foreign resources through trade. This leads to a rightward shift of the production possibilities curve.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C363B2C-2CEF-4D7E-B19B-A9885ED4DA1D}" type="slidenum">
              <a:rPr lang="en-US" altLang="en-US"/>
              <a:pPr/>
              <a:t>24</a:t>
            </a:fld>
            <a:endParaRPr lang="en-US" altLang="en-US" dirty="0"/>
          </a:p>
        </p:txBody>
      </p:sp>
    </p:spTree>
    <p:extLst>
      <p:ext uri="{BB962C8B-B14F-4D97-AF65-F5344CB8AC3E}">
        <p14:creationId xmlns:p14="http://schemas.microsoft.com/office/powerpoint/2010/main" val="3276266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It’s often difficult to put aside biases, but it is important to put aside your preconceived notions about things for an objective evaluation of the economy. The news often uses loaded terminology to catch the audience’s interest, but we have to be careful of the exaggerations that this often implies.</a:t>
            </a:r>
          </a:p>
          <a:p>
            <a:pPr eaLnBrk="1" hangingPunct="1"/>
            <a:r>
              <a:rPr lang="en-US" altLang="en-US" dirty="0"/>
              <a:t>Fallacy of composition often occurs when we assume that what benefits one person will also benefit others. When there is a traffic jam on the highway, it will benefit me to take the back roads if I am the only one who does that. If everyone gets off of the highway and tries to take the back roads, then the back roads will become very congested and it could actually take longer.</a:t>
            </a:r>
          </a:p>
          <a:p>
            <a:pPr eaLnBrk="1" hangingPunct="1"/>
            <a:r>
              <a:rPr lang="en-US" altLang="en-US" dirty="0"/>
              <a:t>It is important to not draw conclusions about cause and effect relationships. Superstitions are great examples of the post hoc fallacy.</a:t>
            </a:r>
          </a:p>
          <a:p>
            <a:pPr eaLnBrk="1" hangingPunct="1"/>
            <a:r>
              <a:rPr lang="en-US" altLang="en-US" dirty="0"/>
              <a:t>Often events are related (correlated), but it doesn’t mean that one actually caused the other.</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76ED3C-EB5C-4006-8DD1-C533B077D158}" type="slidenum">
              <a:rPr lang="en-US" altLang="en-US"/>
              <a:pPr/>
              <a:t>25</a:t>
            </a:fld>
            <a:endParaRPr lang="en-US" altLang="en-US" dirty="0"/>
          </a:p>
        </p:txBody>
      </p:sp>
    </p:spTree>
    <p:extLst>
      <p:ext uri="{BB962C8B-B14F-4D97-AF65-F5344CB8AC3E}">
        <p14:creationId xmlns:p14="http://schemas.microsoft.com/office/powerpoint/2010/main" val="299564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economic perspective is the way economists view the world. This includes considering scarcity of resources, the opportunity costs of economic decisions, and how consumers and businesses exhibit purposeful behavior in order to increase their utility. Often economists use marginal analysis, which involves weighing the marginal benefits and the marginal costs of some activity, in their work.</a:t>
            </a: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D330549-05EE-4FAB-8CBD-C6C19E47B5A4}" type="slidenum">
              <a:rPr lang="en-US" altLang="en-US"/>
              <a:pPr/>
              <a:t>3</a:t>
            </a:fld>
            <a:endParaRPr lang="en-US" altLang="en-US" dirty="0"/>
          </a:p>
        </p:txBody>
      </p:sp>
    </p:spTree>
    <p:extLst>
      <p:ext uri="{BB962C8B-B14F-4D97-AF65-F5344CB8AC3E}">
        <p14:creationId xmlns:p14="http://schemas.microsoft.com/office/powerpoint/2010/main" val="345916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If resources weren’t scarce, we wouldn’t have to make choices.</a:t>
            </a:r>
          </a:p>
          <a:p>
            <a:pPr eaLnBrk="1" hangingPunct="1"/>
            <a:r>
              <a:rPr lang="en-US" altLang="en-US" dirty="0"/>
              <a:t>Because we have to make choices, there is a cost to every choice and that’s called “opportunity cost.” This is where the phrase “There’s no such thing as a free lunch” comes from.</a:t>
            </a:r>
          </a:p>
          <a:p>
            <a:pPr eaLnBrk="1" hangingPunct="1"/>
            <a:r>
              <a:rPr lang="en-US" altLang="en-US" dirty="0"/>
              <a:t>What did you give up to be in this class? What would you be doing if you weren’t in class right now?</a:t>
            </a:r>
          </a:p>
          <a:p>
            <a:pPr eaLnBrk="1" hangingPunct="1"/>
            <a:r>
              <a:rPr lang="en-US" altLang="en-US" dirty="0"/>
              <a:t>It’s important to note that everyone’s opportunity cost will be different.</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9FB775F-FBB7-4A46-A5F5-C4A764156C00}" type="slidenum">
              <a:rPr lang="en-US" altLang="en-US"/>
              <a:pPr/>
              <a:t>4</a:t>
            </a:fld>
            <a:endParaRPr lang="en-US" altLang="en-US" dirty="0"/>
          </a:p>
        </p:txBody>
      </p:sp>
    </p:spTree>
    <p:extLst>
      <p:ext uri="{BB962C8B-B14F-4D97-AF65-F5344CB8AC3E}">
        <p14:creationId xmlns:p14="http://schemas.microsoft.com/office/powerpoint/2010/main" val="406662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Individuals and businesses make rational decisions; decisions that will make them better off, not worse off.</a:t>
            </a:r>
          </a:p>
          <a:p>
            <a:pPr eaLnBrk="1" hangingPunct="1"/>
            <a:r>
              <a:rPr lang="en-US" altLang="en-US" dirty="0"/>
              <a:t>With rational self-interest, the goal is to maximize utility or satisfaction. This does not mean that we are completely selfish or that we can’t make wrong decisions. We can derive utility by helping others and often when we make decisions, we don’t have all of the information, so wrong decisions can be made.</a:t>
            </a:r>
          </a:p>
          <a:p>
            <a:pPr eaLnBrk="1" hangingPunct="1"/>
            <a:r>
              <a:rPr lang="en-US" altLang="en-US" dirty="0"/>
              <a:t>Firms are rational when they make choices about which products to produce in an attempt to maximize their profits.</a:t>
            </a:r>
          </a:p>
          <a:p>
            <a:pPr eaLnBrk="1" hangingPunct="1"/>
            <a:r>
              <a:rPr lang="en-US" altLang="en-US" dirty="0"/>
              <a:t>People make decisions with some desired outcome in mind.</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5C638CA-4B84-41F9-B2AA-880C6351B1C7}" type="slidenum">
              <a:rPr lang="en-US" altLang="en-US"/>
              <a:pPr/>
              <a:t>5</a:t>
            </a:fld>
            <a:endParaRPr lang="en-US" altLang="en-US" dirty="0"/>
          </a:p>
        </p:txBody>
      </p:sp>
    </p:spTree>
    <p:extLst>
      <p:ext uri="{BB962C8B-B14F-4D97-AF65-F5344CB8AC3E}">
        <p14:creationId xmlns:p14="http://schemas.microsoft.com/office/powerpoint/2010/main" val="500005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Every time we make a choice, we are weighing the marginal benefit and cost. We will choose to do something if the marginal benefit is greater than the marginal cost because that is rational and will help to maximize utility.</a:t>
            </a:r>
          </a:p>
          <a:p>
            <a:pPr eaLnBrk="1" hangingPunct="1"/>
            <a:r>
              <a:rPr lang="en-US" altLang="en-US" dirty="0"/>
              <a:t>If a person says, “That’s not worth it,” then they are saying the marginal cost is greater than the marginal benefit.</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8390B6A-39F1-409E-AEFF-ACE2EB6B444C}" type="slidenum">
              <a:rPr lang="en-US" altLang="en-US"/>
              <a:pPr/>
              <a:t>6</a:t>
            </a:fld>
            <a:endParaRPr lang="en-US" altLang="en-US" dirty="0"/>
          </a:p>
        </p:txBody>
      </p:sp>
    </p:spTree>
    <p:extLst>
      <p:ext uri="{BB962C8B-B14F-4D97-AF65-F5344CB8AC3E}">
        <p14:creationId xmlns:p14="http://schemas.microsoft.com/office/powerpoint/2010/main" val="116198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Based on the scientific method, economic principles and theories are created. Observing real world behavior, formulating a possible explanation or hypothesis, testing this, and deciding to accept, reject, or modify the explanation. Continue to test the hypothesis against real-world facts until a conclusion is reached.</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3658673-D863-4C57-B838-264E406C0E1E}" type="slidenum">
              <a:rPr lang="en-US" altLang="en-US"/>
              <a:pPr/>
              <a:t>7</a:t>
            </a:fld>
            <a:endParaRPr lang="en-US" altLang="en-US" dirty="0"/>
          </a:p>
        </p:txBody>
      </p:sp>
    </p:spTree>
    <p:extLst>
      <p:ext uri="{BB962C8B-B14F-4D97-AF65-F5344CB8AC3E}">
        <p14:creationId xmlns:p14="http://schemas.microsoft.com/office/powerpoint/2010/main" val="3621492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Economic principles are generalizations about economic behavior that are true for the average person. The other-things-equal assumption is the ceteris paribus assumption which means that all variables other than those under consideration are held constant or is assumed to not change for a particular analysis.</a:t>
            </a:r>
          </a:p>
          <a:p>
            <a:pPr eaLnBrk="1" hangingPunct="1"/>
            <a:r>
              <a:rPr lang="en-US" altLang="en-US" dirty="0"/>
              <a:t>In economics, graphs are often used to illustrate the relationship between variables.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CAA89DC-D5B0-41B7-A3B9-5BA6A8611BDC}" type="slidenum">
              <a:rPr lang="en-US" altLang="en-US"/>
              <a:pPr/>
              <a:t>8</a:t>
            </a:fld>
            <a:endParaRPr lang="en-US" altLang="en-US" dirty="0"/>
          </a:p>
        </p:txBody>
      </p:sp>
    </p:spTree>
    <p:extLst>
      <p:ext uri="{BB962C8B-B14F-4D97-AF65-F5344CB8AC3E}">
        <p14:creationId xmlns:p14="http://schemas.microsoft.com/office/powerpoint/2010/main" val="431316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In microeconomics an individual consumer, household, or industry is examined. Examining the price of a particular product or demand or supply of a particular product’s market is studied in microeconomics.</a:t>
            </a:r>
          </a:p>
          <a:p>
            <a:pPr eaLnBrk="1" hangingPunct="1"/>
            <a:r>
              <a:rPr lang="en-US" altLang="en-US" dirty="0"/>
              <a:t>In macroeconomics the entire economy is examined. Macroeconomics also looks at the basic groups in the economy such as all households, all businesses, all of the government, or the foreign sector. All goods and services produced in the economy, or the unemployment rate for the entire labor force, or the inflation rate are all macroeconomics topics.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6DACE29-7F6E-4FD7-AB99-03E0CA99491A}" type="slidenum">
              <a:rPr lang="en-US" altLang="en-US"/>
              <a:pPr/>
              <a:t>9</a:t>
            </a:fld>
            <a:endParaRPr lang="en-US" altLang="en-US" dirty="0"/>
          </a:p>
        </p:txBody>
      </p:sp>
    </p:spTree>
    <p:extLst>
      <p:ext uri="{BB962C8B-B14F-4D97-AF65-F5344CB8AC3E}">
        <p14:creationId xmlns:p14="http://schemas.microsoft.com/office/powerpoint/2010/main" val="343555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431C02D4-5785-42AC-B603-EDA278632EB1}"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555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8249BC56-0052-4CAA-A476-A9616FB05ACD}"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759927024"/>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7DA18E24-2933-42D9-92A1-346D1A87FAE9}"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648698788"/>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9428FFAD-7CCB-4939-9A3E-0FCC78378F15}"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5"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52F4EAF0-B9D4-43C0-8243-07E6B5B076EF}" type="datetimeFigureOut">
              <a:rPr lang="en-US" altLang="en-US"/>
              <a:pPr>
                <a:defRPr/>
              </a:pPr>
              <a:t>5/4/2017</a:t>
            </a:fld>
            <a:endParaRPr lang="en-US" altLang="en-US" dirty="0"/>
          </a:p>
        </p:txBody>
      </p:sp>
      <p:sp>
        <p:nvSpPr>
          <p:cNvPr id="7"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smtClean="0"/>
            </a:lvl1pPr>
          </a:lstStyle>
          <a:p>
            <a:pPr>
              <a:defRPr/>
            </a:pPr>
            <a:fld id="{88C58931-8F46-4F71-B85D-61F34B046FD6}" type="slidenum">
              <a:rPr lang="en-US" altLang="en-US"/>
              <a:pPr>
                <a:defRPr/>
              </a:pPr>
              <a:t>‹#›</a:t>
            </a:fld>
            <a:endParaRPr lang="en-US" altLang="en-US" dirty="0"/>
          </a:p>
        </p:txBody>
      </p:sp>
    </p:spTree>
    <p:extLst>
      <p:ext uri="{BB962C8B-B14F-4D97-AF65-F5344CB8AC3E}">
        <p14:creationId xmlns:p14="http://schemas.microsoft.com/office/powerpoint/2010/main" val="165842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326A8960-AFE8-442B-A557-BD8D204100BA}"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5537172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4739273-7B8E-44FF-B702-E6E8AFA7D80C}"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78234125"/>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6AFA7027-9682-4D05-9067-93ABA84B52B8}"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14916206"/>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3F64C2D7-B95C-4192-9161-A43B3C903904}"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8"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1-</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395949906"/>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2C13953-37DE-4237-A214-A990525700E6}"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06783026"/>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C559426D-1887-4FD9-995E-A96E0BEEBE36}"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211357676"/>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E329D6B0-23E2-4B23-87B1-DB84A784B8D7}"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288835151"/>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smtClean="0">
                <a:solidFill>
                  <a:srgbClr val="FFFFFF"/>
                </a:solidFill>
                <a:cs typeface="Arial" panose="020B0604020202020204" pitchFamily="34" charset="0"/>
              </a:defRPr>
            </a:lvl1pPr>
          </a:lstStyle>
          <a:p>
            <a:pPr>
              <a:defRPr/>
            </a:pPr>
            <a:fld id="{A6EFFA2E-C149-42BA-A5AC-40053D24505A}"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2"/>
                </a:solidFill>
                <a:cs typeface="Arial" panose="020B0604020202020204" pitchFamily="34" charset="0"/>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804" r:id="rId1"/>
    <p:sldLayoutId id="214748381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cs typeface="ＭＳ Ｐゴシック"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105400" y="241278"/>
            <a:ext cx="3098800" cy="3962228"/>
          </a:xfrm>
          <a:prstGeom prst="rect">
            <a:avLst/>
          </a:prstGeom>
        </p:spPr>
      </p:pic>
      <p:sp>
        <p:nvSpPr>
          <p:cNvPr id="4098" name="Title 1"/>
          <p:cNvSpPr>
            <a:spLocks noGrp="1"/>
          </p:cNvSpPr>
          <p:nvPr>
            <p:ph type="ctrTitle"/>
          </p:nvPr>
        </p:nvSpPr>
        <p:spPr/>
        <p:txBody>
          <a:bodyPr/>
          <a:lstStyle/>
          <a:p>
            <a:pPr eaLnBrk="1" fontAlgn="auto" hangingPunct="1">
              <a:spcAft>
                <a:spcPts val="0"/>
              </a:spcAft>
              <a:defRPr/>
            </a:pPr>
            <a:r>
              <a:rPr lang="en-US" altLang="en-US">
                <a:ea typeface="+mj-ea"/>
                <a:cs typeface="+mj-cs"/>
              </a:rPr>
              <a:t>Chapter 1</a:t>
            </a:r>
            <a:endParaRPr lang="en-US" altLang="en-US" dirty="0">
              <a:ea typeface="+mj-ea"/>
              <a:cs typeface="+mj-cs"/>
            </a:endParaRPr>
          </a:p>
        </p:txBody>
      </p:sp>
      <p:sp>
        <p:nvSpPr>
          <p:cNvPr id="4099" name="Subtitle 2"/>
          <p:cNvSpPr>
            <a:spLocks noGrp="1"/>
          </p:cNvSpPr>
          <p:nvPr>
            <p:ph type="subTitle" idx="1"/>
          </p:nvPr>
        </p:nvSpPr>
        <p:spPr/>
        <p:txBody>
          <a:bodyPr rtlCol="0">
            <a:noAutofit/>
          </a:bodyPr>
          <a:lstStyle/>
          <a:p>
            <a:pPr eaLnBrk="1" fontAlgn="auto" hangingPunct="1">
              <a:spcAft>
                <a:spcPts val="0"/>
              </a:spcAft>
              <a:defRPr/>
            </a:pPr>
            <a:r>
              <a:rPr lang="en-US" altLang="en-US" sz="3600">
                <a:solidFill>
                  <a:schemeClr val="bg1">
                    <a:lumMod val="50000"/>
                  </a:schemeClr>
                </a:solidFill>
                <a:latin typeface="+mj-lt"/>
                <a:ea typeface="+mn-ea"/>
                <a:cs typeface="+mn-cs"/>
              </a:rPr>
              <a:t>Limits, Alternatives, and Choices</a:t>
            </a:r>
            <a:endParaRPr lang="en-US" altLang="en-US" sz="3600" dirty="0">
              <a:solidFill>
                <a:schemeClr val="bg1">
                  <a:lumMod val="50000"/>
                </a:schemeClr>
              </a:solidFill>
              <a:latin typeface="+mj-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cs typeface="+mj-cs"/>
              </a:rPr>
              <a:t>Positive and Normative Economics</a:t>
            </a:r>
          </a:p>
        </p:txBody>
      </p:sp>
      <p:sp>
        <p:nvSpPr>
          <p:cNvPr id="9219"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cs typeface="+mn-cs"/>
              </a:rPr>
              <a:t>Positive economics</a:t>
            </a:r>
          </a:p>
          <a:p>
            <a:pPr marL="640080" lvl="1" eaLnBrk="1" fontAlgn="auto" hangingPunct="1">
              <a:spcAft>
                <a:spcPts val="0"/>
              </a:spcAft>
              <a:buClr>
                <a:schemeClr val="accent1"/>
              </a:buClr>
              <a:buFont typeface="Arial" charset="0"/>
              <a:buChar char="•"/>
              <a:defRPr/>
            </a:pPr>
            <a:r>
              <a:rPr lang="en-US" sz="3200" dirty="0">
                <a:ea typeface="+mn-ea"/>
              </a:rPr>
              <a:t>Economic statements that are factual</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Normative economics</a:t>
            </a:r>
          </a:p>
          <a:p>
            <a:pPr marL="640080" lvl="1" eaLnBrk="1" fontAlgn="auto" hangingPunct="1">
              <a:spcAft>
                <a:spcPts val="0"/>
              </a:spcAft>
              <a:buClr>
                <a:schemeClr val="accent1"/>
              </a:buClr>
              <a:buFont typeface="Arial" charset="0"/>
              <a:buChar char="•"/>
              <a:defRPr/>
            </a:pPr>
            <a:r>
              <a:rPr lang="en-US" sz="3200" dirty="0">
                <a:ea typeface="+mn-ea"/>
              </a:rPr>
              <a:t>Economic statements that involve value judgments</a:t>
            </a:r>
          </a:p>
        </p:txBody>
      </p:sp>
      <p:sp>
        <p:nvSpPr>
          <p:cNvPr id="2355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altLang="en-US" dirty="0">
                <a:ea typeface="+mj-ea"/>
                <a:cs typeface="+mj-cs"/>
              </a:rPr>
              <a:t>The Economizing Problem</a:t>
            </a:r>
          </a:p>
        </p:txBody>
      </p:sp>
      <p:sp>
        <p:nvSpPr>
          <p:cNvPr id="1024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cs typeface="+mn-cs"/>
              </a:rPr>
              <a:t>The </a:t>
            </a:r>
            <a:r>
              <a:rPr lang="en-US" sz="3200" b="1" dirty="0">
                <a:solidFill>
                  <a:schemeClr val="accent5">
                    <a:lumMod val="75000"/>
                  </a:schemeClr>
                </a:solidFill>
                <a:ea typeface="+mn-ea"/>
                <a:cs typeface="+mn-cs"/>
              </a:rPr>
              <a:t>economizing problem</a:t>
            </a:r>
          </a:p>
          <a:p>
            <a:pPr eaLnBrk="1" fontAlgn="auto" hangingPunct="1">
              <a:spcAft>
                <a:spcPts val="0"/>
              </a:spcAft>
              <a:buFont typeface="Arial" charset="0"/>
              <a:buChar char="•"/>
              <a:defRPr/>
            </a:pPr>
            <a:r>
              <a:rPr lang="en-US" sz="3200" dirty="0">
                <a:ea typeface="+mn-ea"/>
                <a:cs typeface="+mn-cs"/>
              </a:rPr>
              <a:t>Limited income and unlimited wants</a:t>
            </a:r>
          </a:p>
          <a:p>
            <a:pPr eaLnBrk="1" fontAlgn="auto" hangingPunct="1">
              <a:spcAft>
                <a:spcPts val="0"/>
              </a:spcAft>
              <a:buFont typeface="Arial" charset="0"/>
              <a:buChar char="•"/>
              <a:defRPr/>
            </a:pPr>
            <a:r>
              <a:rPr lang="en-US" sz="3200" dirty="0">
                <a:ea typeface="+mn-ea"/>
                <a:cs typeface="+mn-cs"/>
              </a:rPr>
              <a:t>The </a:t>
            </a:r>
            <a:r>
              <a:rPr lang="en-US" sz="3200" b="1" dirty="0">
                <a:solidFill>
                  <a:schemeClr val="accent5">
                    <a:lumMod val="75000"/>
                  </a:schemeClr>
                </a:solidFill>
                <a:ea typeface="+mn-ea"/>
                <a:cs typeface="+mn-cs"/>
              </a:rPr>
              <a:t>budget line</a:t>
            </a:r>
          </a:p>
          <a:p>
            <a:pPr eaLnBrk="1" fontAlgn="auto" hangingPunct="1">
              <a:spcAft>
                <a:spcPts val="0"/>
              </a:spcAft>
              <a:buFont typeface="Arial" charset="0"/>
              <a:buChar char="•"/>
              <a:defRPr/>
            </a:pPr>
            <a:r>
              <a:rPr lang="en-US" sz="3200" dirty="0">
                <a:ea typeface="+mn-ea"/>
                <a:cs typeface="+mn-cs"/>
              </a:rPr>
              <a:t>Attainable and unattainable combinations</a:t>
            </a:r>
          </a:p>
          <a:p>
            <a:pPr eaLnBrk="1" fontAlgn="auto" hangingPunct="1">
              <a:spcAft>
                <a:spcPts val="0"/>
              </a:spcAft>
              <a:buFont typeface="Arial" charset="0"/>
              <a:buChar char="•"/>
              <a:defRPr/>
            </a:pPr>
            <a:r>
              <a:rPr lang="en-US" sz="3200" dirty="0">
                <a:ea typeface="+mn-ea"/>
                <a:cs typeface="+mn-cs"/>
              </a:rPr>
              <a:t>Trade-offs and opportunity costs</a:t>
            </a:r>
          </a:p>
        </p:txBody>
      </p:sp>
      <p:sp>
        <p:nvSpPr>
          <p:cNvPr id="2560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The Consumer’s Budget Line</a:t>
            </a:r>
          </a:p>
        </p:txBody>
      </p:sp>
      <p:graphicFrame>
        <p:nvGraphicFramePr>
          <p:cNvPr id="51" name="Content Placeholder 3"/>
          <p:cNvGraphicFramePr>
            <a:graphicFrameLocks noGrp="1"/>
          </p:cNvGraphicFramePr>
          <p:nvPr>
            <p:ph idx="1"/>
            <p:extLst>
              <p:ext uri="{D42A27DB-BD31-4B8C-83A1-F6EECF244321}">
                <p14:modId xmlns:p14="http://schemas.microsoft.com/office/powerpoint/2010/main" val="3224398549"/>
              </p:ext>
            </p:extLst>
          </p:nvPr>
        </p:nvGraphicFramePr>
        <p:xfrm>
          <a:off x="228600" y="1946275"/>
          <a:ext cx="3657600" cy="3997325"/>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xmlns="" val="20000"/>
                    </a:ext>
                  </a:extLst>
                </a:gridCol>
                <a:gridCol w="1188720">
                  <a:extLst>
                    <a:ext uri="{9D8B030D-6E8A-4147-A177-3AD203B41FA5}">
                      <a16:colId xmlns:a16="http://schemas.microsoft.com/office/drawing/2014/main" xmlns="" val="20001"/>
                    </a:ext>
                  </a:extLst>
                </a:gridCol>
                <a:gridCol w="1188720">
                  <a:extLst>
                    <a:ext uri="{9D8B030D-6E8A-4147-A177-3AD203B41FA5}">
                      <a16:colId xmlns:a16="http://schemas.microsoft.com/office/drawing/2014/main" xmlns="" val="20002"/>
                    </a:ext>
                  </a:extLst>
                </a:gridCol>
              </a:tblGrid>
              <a:tr h="579100">
                <a:tc gridSpan="3">
                  <a:txBody>
                    <a:bodyPr/>
                    <a:lstStyle/>
                    <a:p>
                      <a:r>
                        <a:rPr lang="en-US" sz="1600" dirty="0">
                          <a:solidFill>
                            <a:schemeClr val="tx1"/>
                          </a:solidFill>
                        </a:rPr>
                        <a:t>The Budget Line: Combinations of Movies</a:t>
                      </a:r>
                      <a:r>
                        <a:rPr lang="en-US" sz="1600" baseline="0" dirty="0">
                          <a:solidFill>
                            <a:schemeClr val="tx1"/>
                          </a:solidFill>
                        </a:rPr>
                        <a:t> and Books Attainable with $120</a:t>
                      </a:r>
                      <a:endParaRPr lang="en-US" sz="1600" dirty="0">
                        <a:solidFill>
                          <a:schemeClr val="tx1"/>
                        </a:solidFill>
                      </a:endParaRPr>
                    </a:p>
                  </a:txBody>
                  <a:tcPr marT="45710" marB="4571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B0CCBD"/>
                    </a:solidFill>
                  </a:tcPr>
                </a:tc>
                <a:extLst>
                  <a:ext uri="{0D108BD9-81ED-4DB2-BD59-A6C34878D82A}">
                    <a16:rowId xmlns:a16="http://schemas.microsoft.com/office/drawing/2014/main" xmlns="" val="10000"/>
                  </a:ext>
                </a:extLst>
              </a:tr>
              <a:tr h="822940">
                <a:tc>
                  <a:txBody>
                    <a:bodyPr/>
                    <a:lstStyle/>
                    <a:p>
                      <a:pPr algn="ctr"/>
                      <a:r>
                        <a:rPr lang="en-US" sz="1600" dirty="0">
                          <a:latin typeface="+mn-lt"/>
                        </a:rPr>
                        <a:t>Units</a:t>
                      </a:r>
                      <a:r>
                        <a:rPr lang="en-US" sz="1600" baseline="0" dirty="0">
                          <a:latin typeface="+mn-lt"/>
                        </a:rPr>
                        <a:t> of Movies</a:t>
                      </a:r>
                    </a:p>
                    <a:p>
                      <a:pPr algn="ctr"/>
                      <a:r>
                        <a:rPr lang="en-US" sz="1600" baseline="0" dirty="0">
                          <a:latin typeface="+mn-lt"/>
                        </a:rPr>
                        <a:t>(Price = $20)</a:t>
                      </a:r>
                      <a:endParaRPr lang="en-US" sz="1600" dirty="0">
                        <a:latin typeface="+mn-lt"/>
                      </a:endParaRPr>
                    </a:p>
                  </a:txBody>
                  <a:tcPr marT="45710" marB="45710" anchor="b">
                    <a:lnT w="38100" cmpd="sng">
                      <a:noFill/>
                    </a:lnT>
                    <a:solidFill>
                      <a:srgbClr val="EDF5C3"/>
                    </a:solidFill>
                  </a:tcPr>
                </a:tc>
                <a:tc>
                  <a:txBody>
                    <a:bodyPr/>
                    <a:lstStyle/>
                    <a:p>
                      <a:pPr algn="ctr"/>
                      <a:r>
                        <a:rPr lang="en-US" sz="1600" dirty="0">
                          <a:latin typeface="+mn-lt"/>
                        </a:rPr>
                        <a:t>Units</a:t>
                      </a:r>
                      <a:r>
                        <a:rPr lang="en-US" sz="1600" baseline="0" dirty="0">
                          <a:latin typeface="+mn-lt"/>
                        </a:rPr>
                        <a:t> of Books</a:t>
                      </a:r>
                    </a:p>
                    <a:p>
                      <a:pPr algn="ctr"/>
                      <a:r>
                        <a:rPr lang="en-US" sz="1600" baseline="0" dirty="0">
                          <a:latin typeface="+mn-lt"/>
                        </a:rPr>
                        <a:t>(Price=$10)</a:t>
                      </a:r>
                      <a:endParaRPr lang="en-US" sz="1600" dirty="0">
                        <a:latin typeface="+mn-lt"/>
                      </a:endParaRPr>
                    </a:p>
                  </a:txBody>
                  <a:tcPr marT="45710" marB="45710" anchor="b">
                    <a:lnT w="38100" cmpd="sng">
                      <a:noFill/>
                    </a:lnT>
                    <a:solidFill>
                      <a:srgbClr val="EDF5C3"/>
                    </a:solidFill>
                  </a:tcPr>
                </a:tc>
                <a:tc>
                  <a:txBody>
                    <a:bodyPr/>
                    <a:lstStyle/>
                    <a:p>
                      <a:pPr algn="ctr"/>
                      <a:r>
                        <a:rPr lang="en-US" sz="1600" dirty="0"/>
                        <a:t>Total</a:t>
                      </a:r>
                      <a:r>
                        <a:rPr lang="en-US" sz="1600" baseline="0" dirty="0"/>
                        <a:t> Expenditure</a:t>
                      </a:r>
                      <a:endParaRPr lang="en-US" sz="1600" dirty="0"/>
                    </a:p>
                  </a:txBody>
                  <a:tcPr marT="45710" marB="45710" anchor="b">
                    <a:lnT w="38100" cmpd="sng">
                      <a:noFill/>
                    </a:lnT>
                    <a:solidFill>
                      <a:srgbClr val="EDF5C3"/>
                    </a:solidFill>
                  </a:tcPr>
                </a:tc>
                <a:extLst>
                  <a:ext uri="{0D108BD9-81ED-4DB2-BD59-A6C34878D82A}">
                    <a16:rowId xmlns:a16="http://schemas.microsoft.com/office/drawing/2014/main" xmlns="" val="10001"/>
                  </a:ext>
                </a:extLst>
              </a:tr>
              <a:tr h="370755">
                <a:tc>
                  <a:txBody>
                    <a:bodyPr/>
                    <a:lstStyle/>
                    <a:p>
                      <a:pPr algn="ctr"/>
                      <a:r>
                        <a:rPr lang="en-US" sz="1600" dirty="0"/>
                        <a:t>6</a:t>
                      </a:r>
                    </a:p>
                  </a:txBody>
                  <a:tcPr marT="45710" marB="45710">
                    <a:solidFill>
                      <a:srgbClr val="EDF5C3"/>
                    </a:solidFill>
                  </a:tcPr>
                </a:tc>
                <a:tc>
                  <a:txBody>
                    <a:bodyPr/>
                    <a:lstStyle/>
                    <a:p>
                      <a:pPr algn="ctr"/>
                      <a:r>
                        <a:rPr lang="en-US" sz="1600" dirty="0"/>
                        <a:t>0</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2"/>
                  </a:ext>
                </a:extLst>
              </a:tr>
              <a:tr h="370755">
                <a:tc>
                  <a:txBody>
                    <a:bodyPr/>
                    <a:lstStyle/>
                    <a:p>
                      <a:pPr algn="ctr"/>
                      <a:r>
                        <a:rPr lang="en-US" sz="1600" dirty="0"/>
                        <a:t>5</a:t>
                      </a:r>
                    </a:p>
                  </a:txBody>
                  <a:tcPr marT="45710" marB="45710">
                    <a:solidFill>
                      <a:srgbClr val="EDF5C3"/>
                    </a:solidFill>
                  </a:tcPr>
                </a:tc>
                <a:tc>
                  <a:txBody>
                    <a:bodyPr/>
                    <a:lstStyle/>
                    <a:p>
                      <a:pPr algn="ctr"/>
                      <a:r>
                        <a:rPr lang="en-US" sz="1600" dirty="0"/>
                        <a:t>2</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3"/>
                  </a:ext>
                </a:extLst>
              </a:tr>
              <a:tr h="370755">
                <a:tc>
                  <a:txBody>
                    <a:bodyPr/>
                    <a:lstStyle/>
                    <a:p>
                      <a:pPr algn="ctr"/>
                      <a:r>
                        <a:rPr lang="en-US" sz="1600" dirty="0"/>
                        <a:t>4</a:t>
                      </a:r>
                    </a:p>
                  </a:txBody>
                  <a:tcPr marT="45710" marB="45710">
                    <a:solidFill>
                      <a:srgbClr val="EDF5C3"/>
                    </a:solidFill>
                  </a:tcPr>
                </a:tc>
                <a:tc>
                  <a:txBody>
                    <a:bodyPr/>
                    <a:lstStyle/>
                    <a:p>
                      <a:pPr algn="ctr"/>
                      <a:r>
                        <a:rPr lang="en-US" sz="1600" dirty="0"/>
                        <a:t>4</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4"/>
                  </a:ext>
                </a:extLst>
              </a:tr>
              <a:tr h="370755">
                <a:tc>
                  <a:txBody>
                    <a:bodyPr/>
                    <a:lstStyle/>
                    <a:p>
                      <a:pPr algn="ctr"/>
                      <a:r>
                        <a:rPr lang="en-US" sz="1600" dirty="0"/>
                        <a:t>3</a:t>
                      </a:r>
                    </a:p>
                  </a:txBody>
                  <a:tcPr marT="45710" marB="45710">
                    <a:solidFill>
                      <a:srgbClr val="EDF5C3"/>
                    </a:solidFill>
                  </a:tcPr>
                </a:tc>
                <a:tc>
                  <a:txBody>
                    <a:bodyPr/>
                    <a:lstStyle/>
                    <a:p>
                      <a:pPr algn="ctr"/>
                      <a:r>
                        <a:rPr lang="en-US" sz="1600" dirty="0"/>
                        <a:t>6</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5"/>
                  </a:ext>
                </a:extLst>
              </a:tr>
              <a:tr h="370755">
                <a:tc>
                  <a:txBody>
                    <a:bodyPr/>
                    <a:lstStyle/>
                    <a:p>
                      <a:pPr algn="ctr"/>
                      <a:r>
                        <a:rPr lang="en-US" sz="1600" dirty="0"/>
                        <a:t>2</a:t>
                      </a:r>
                    </a:p>
                  </a:txBody>
                  <a:tcPr marT="45710" marB="45710">
                    <a:solidFill>
                      <a:srgbClr val="EDF5C3"/>
                    </a:solidFill>
                  </a:tcPr>
                </a:tc>
                <a:tc>
                  <a:txBody>
                    <a:bodyPr/>
                    <a:lstStyle/>
                    <a:p>
                      <a:pPr algn="ctr"/>
                      <a:r>
                        <a:rPr lang="en-US" sz="1600" dirty="0"/>
                        <a:t>8</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6"/>
                  </a:ext>
                </a:extLst>
              </a:tr>
              <a:tr h="370755">
                <a:tc>
                  <a:txBody>
                    <a:bodyPr/>
                    <a:lstStyle/>
                    <a:p>
                      <a:pPr algn="ctr"/>
                      <a:r>
                        <a:rPr lang="en-US" sz="1600" dirty="0"/>
                        <a:t>1</a:t>
                      </a:r>
                    </a:p>
                  </a:txBody>
                  <a:tcPr marT="45710" marB="45710">
                    <a:solidFill>
                      <a:srgbClr val="EDF5C3"/>
                    </a:solidFill>
                  </a:tcPr>
                </a:tc>
                <a:tc>
                  <a:txBody>
                    <a:bodyPr/>
                    <a:lstStyle/>
                    <a:p>
                      <a:pPr algn="ctr"/>
                      <a:r>
                        <a:rPr lang="en-US" sz="1600" dirty="0"/>
                        <a:t>10</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7"/>
                  </a:ext>
                </a:extLst>
              </a:tr>
              <a:tr h="370755">
                <a:tc>
                  <a:txBody>
                    <a:bodyPr/>
                    <a:lstStyle/>
                    <a:p>
                      <a:pPr algn="ctr"/>
                      <a:r>
                        <a:rPr lang="en-US" sz="1600" dirty="0"/>
                        <a:t>0</a:t>
                      </a:r>
                    </a:p>
                  </a:txBody>
                  <a:tcPr marT="45710" marB="45710">
                    <a:solidFill>
                      <a:srgbClr val="EDF5C3"/>
                    </a:solidFill>
                  </a:tcPr>
                </a:tc>
                <a:tc>
                  <a:txBody>
                    <a:bodyPr/>
                    <a:lstStyle/>
                    <a:p>
                      <a:pPr algn="ctr"/>
                      <a:r>
                        <a:rPr lang="en-US" sz="1600" dirty="0"/>
                        <a:t>12</a:t>
                      </a:r>
                    </a:p>
                  </a:txBody>
                  <a:tcPr marT="45710" marB="45710">
                    <a:solidFill>
                      <a:srgbClr val="EDF5C3"/>
                    </a:solidFill>
                  </a:tcPr>
                </a:tc>
                <a:tc>
                  <a:txBody>
                    <a:bodyPr/>
                    <a:lstStyle/>
                    <a:p>
                      <a:pPr algn="ctr"/>
                      <a:r>
                        <a:rPr lang="en-US" sz="1800" dirty="0"/>
                        <a:t>$120</a:t>
                      </a:r>
                    </a:p>
                  </a:txBody>
                  <a:tcPr marT="45710" marB="45710">
                    <a:solidFill>
                      <a:srgbClr val="EDF5C3"/>
                    </a:solidFill>
                  </a:tcPr>
                </a:tc>
                <a:extLst>
                  <a:ext uri="{0D108BD9-81ED-4DB2-BD59-A6C34878D82A}">
                    <a16:rowId xmlns:a16="http://schemas.microsoft.com/office/drawing/2014/main" xmlns="" val="10008"/>
                  </a:ext>
                </a:extLst>
              </a:tr>
            </a:tbl>
          </a:graphicData>
        </a:graphic>
      </p:graphicFrame>
      <p:grpSp>
        <p:nvGrpSpPr>
          <p:cNvPr id="64" name="Group 29"/>
          <p:cNvGrpSpPr>
            <a:grpSpLocks/>
          </p:cNvGrpSpPr>
          <p:nvPr/>
        </p:nvGrpSpPr>
        <p:grpSpPr bwMode="auto">
          <a:xfrm>
            <a:off x="4529138" y="1701800"/>
            <a:ext cx="4254500" cy="4162425"/>
            <a:chOff x="2698" y="1132"/>
            <a:chExt cx="2680" cy="2622"/>
          </a:xfrm>
        </p:grpSpPr>
        <p:grpSp>
          <p:nvGrpSpPr>
            <p:cNvPr id="27711" name="Group 21"/>
            <p:cNvGrpSpPr>
              <a:grpSpLocks/>
            </p:cNvGrpSpPr>
            <p:nvPr/>
          </p:nvGrpSpPr>
          <p:grpSpPr bwMode="auto">
            <a:xfrm>
              <a:off x="2696" y="1132"/>
              <a:ext cx="2680" cy="2178"/>
              <a:chOff x="2698" y="1132"/>
              <a:chExt cx="2797" cy="2178"/>
            </a:xfrm>
          </p:grpSpPr>
          <p:sp>
            <p:nvSpPr>
              <p:cNvPr id="73" name="Line 15"/>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4" name="Line 16"/>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5" name="Line 17"/>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6" name="Line 18"/>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7" name="Line 19"/>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8" name="Line 20"/>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grpSp>
        <p:sp>
          <p:nvSpPr>
            <p:cNvPr id="66" name="Line 22"/>
            <p:cNvSpPr>
              <a:spLocks noChangeShapeType="1"/>
            </p:cNvSpPr>
            <p:nvPr/>
          </p:nvSpPr>
          <p:spPr bwMode="auto">
            <a:xfrm>
              <a:off x="3074"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7" name="Line 23"/>
            <p:cNvSpPr>
              <a:spLocks noChangeShapeType="1"/>
            </p:cNvSpPr>
            <p:nvPr/>
          </p:nvSpPr>
          <p:spPr bwMode="auto">
            <a:xfrm>
              <a:off x="3452"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8" name="Line 24"/>
            <p:cNvSpPr>
              <a:spLocks noChangeShapeType="1"/>
            </p:cNvSpPr>
            <p:nvPr/>
          </p:nvSpPr>
          <p:spPr bwMode="auto">
            <a:xfrm>
              <a:off x="3842"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69" name="Line 25"/>
            <p:cNvSpPr>
              <a:spLocks noChangeShapeType="1"/>
            </p:cNvSpPr>
            <p:nvPr/>
          </p:nvSpPr>
          <p:spPr bwMode="auto">
            <a:xfrm>
              <a:off x="4220"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0" name="Line 26"/>
            <p:cNvSpPr>
              <a:spLocks noChangeShapeType="1"/>
            </p:cNvSpPr>
            <p:nvPr/>
          </p:nvSpPr>
          <p:spPr bwMode="auto">
            <a:xfrm>
              <a:off x="4598"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1" name="Line 27"/>
            <p:cNvSpPr>
              <a:spLocks noChangeShapeType="1"/>
            </p:cNvSpPr>
            <p:nvPr/>
          </p:nvSpPr>
          <p:spPr bwMode="auto">
            <a:xfrm>
              <a:off x="4976"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sp>
          <p:nvSpPr>
            <p:cNvPr id="72" name="Line 28"/>
            <p:cNvSpPr>
              <a:spLocks noChangeShapeType="1"/>
            </p:cNvSpPr>
            <p:nvPr/>
          </p:nvSpPr>
          <p:spPr bwMode="auto">
            <a:xfrm>
              <a:off x="5366" y="1133"/>
              <a:ext cx="0" cy="2621"/>
            </a:xfrm>
            <a:prstGeom prst="line">
              <a:avLst/>
            </a:prstGeom>
            <a:noFill/>
            <a:ln w="38100">
              <a:solidFill>
                <a:srgbClr val="DDDDDD"/>
              </a:solidFill>
              <a:round/>
              <a:headEnd/>
              <a:tailEnd/>
            </a:ln>
            <a:extLst>
              <a:ext uri="{909E8E84-426E-40dd-AFC4-6F175D3DCCD1}"/>
            </a:extLst>
          </p:spPr>
          <p:txBody>
            <a:bodyPr/>
            <a:lstStyle/>
            <a:p>
              <a:pPr eaLnBrk="1" fontAlgn="auto" hangingPunct="1">
                <a:spcBef>
                  <a:spcPts val="0"/>
                </a:spcBef>
                <a:spcAft>
                  <a:spcPts val="0"/>
                </a:spcAft>
                <a:defRPr/>
              </a:pPr>
              <a:endParaRPr lang="en-US" kern="0" dirty="0">
                <a:solidFill>
                  <a:sysClr val="windowText" lastClr="000000"/>
                </a:solidFill>
                <a:ea typeface="+mn-ea"/>
                <a:cs typeface="Arial" charset="0"/>
              </a:endParaRPr>
            </a:p>
          </p:txBody>
        </p:sp>
      </p:grpSp>
      <p:sp>
        <p:nvSpPr>
          <p:cNvPr id="27690" name="Line 24"/>
          <p:cNvSpPr>
            <a:spLocks noChangeShapeType="1"/>
          </p:cNvSpPr>
          <p:nvPr/>
        </p:nvSpPr>
        <p:spPr bwMode="auto">
          <a:xfrm>
            <a:off x="4502150" y="5862638"/>
            <a:ext cx="4281488"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294" name="Text Box 12"/>
          <p:cNvSpPr txBox="1">
            <a:spLocks noChangeArrowheads="1"/>
          </p:cNvSpPr>
          <p:nvPr/>
        </p:nvSpPr>
        <p:spPr bwMode="auto">
          <a:xfrm>
            <a:off x="4049713" y="1457325"/>
            <a:ext cx="444500" cy="46942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15000"/>
              </a:lnSpc>
              <a:defRPr/>
            </a:pPr>
            <a:r>
              <a:rPr lang="en-US" sz="2000" b="1" dirty="0">
                <a:latin typeface="+mn-lt"/>
                <a:ea typeface="+mn-ea"/>
              </a:rPr>
              <a:t>12</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10</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8</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6</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4</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2</a:t>
            </a:r>
          </a:p>
          <a:p>
            <a:pPr eaLnBrk="1" hangingPunct="1">
              <a:lnSpc>
                <a:spcPct val="115000"/>
              </a:lnSpc>
              <a:defRPr/>
            </a:pPr>
            <a:endParaRPr lang="en-US" sz="2000" b="1" dirty="0">
              <a:latin typeface="+mn-lt"/>
              <a:ea typeface="+mn-ea"/>
            </a:endParaRPr>
          </a:p>
          <a:p>
            <a:pPr eaLnBrk="1" hangingPunct="1">
              <a:lnSpc>
                <a:spcPct val="115000"/>
              </a:lnSpc>
              <a:defRPr/>
            </a:pPr>
            <a:r>
              <a:rPr lang="en-US" sz="2000" b="1" dirty="0">
                <a:latin typeface="+mn-lt"/>
                <a:ea typeface="+mn-ea"/>
              </a:rPr>
              <a:t>  0</a:t>
            </a:r>
          </a:p>
        </p:txBody>
      </p:sp>
      <p:sp>
        <p:nvSpPr>
          <p:cNvPr id="12295" name="Text Box 13"/>
          <p:cNvSpPr txBox="1">
            <a:spLocks noChangeArrowheads="1"/>
          </p:cNvSpPr>
          <p:nvPr/>
        </p:nvSpPr>
        <p:spPr bwMode="auto">
          <a:xfrm>
            <a:off x="4945063" y="5848350"/>
            <a:ext cx="3503612"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2       4      6       8     10     12     14</a:t>
            </a:r>
          </a:p>
        </p:txBody>
      </p:sp>
      <p:sp>
        <p:nvSpPr>
          <p:cNvPr id="27693" name="Line 23"/>
          <p:cNvSpPr>
            <a:spLocks noChangeShapeType="1"/>
          </p:cNvSpPr>
          <p:nvPr/>
        </p:nvSpPr>
        <p:spPr bwMode="auto">
          <a:xfrm>
            <a:off x="4502150" y="1671638"/>
            <a:ext cx="0" cy="419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3" name="Group 114"/>
          <p:cNvGrpSpPr>
            <a:grpSpLocks/>
          </p:cNvGrpSpPr>
          <p:nvPr/>
        </p:nvGrpSpPr>
        <p:grpSpPr bwMode="auto">
          <a:xfrm>
            <a:off x="4525963" y="2376488"/>
            <a:ext cx="4475162" cy="3460750"/>
            <a:chOff x="3733801" y="2209800"/>
            <a:chExt cx="4475165" cy="3460750"/>
          </a:xfrm>
        </p:grpSpPr>
        <p:sp>
          <p:nvSpPr>
            <p:cNvPr id="27696" name="Line 14"/>
            <p:cNvSpPr>
              <a:spLocks noChangeShapeType="1"/>
            </p:cNvSpPr>
            <p:nvPr/>
          </p:nvSpPr>
          <p:spPr bwMode="auto">
            <a:xfrm>
              <a:off x="3733801" y="3581400"/>
              <a:ext cx="3049589" cy="2078038"/>
            </a:xfrm>
            <a:prstGeom prst="line">
              <a:avLst/>
            </a:prstGeom>
            <a:noFill/>
            <a:ln w="57150">
              <a:solidFill>
                <a:srgbClr val="336699"/>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27697" name="Group 39"/>
            <p:cNvGrpSpPr>
              <a:grpSpLocks/>
            </p:cNvGrpSpPr>
            <p:nvPr/>
          </p:nvGrpSpPr>
          <p:grpSpPr bwMode="auto">
            <a:xfrm>
              <a:off x="4360865" y="2209800"/>
              <a:ext cx="2197101" cy="712788"/>
              <a:chOff x="2927" y="1750"/>
              <a:chExt cx="1384" cy="449"/>
            </a:xfrm>
          </p:grpSpPr>
          <p:sp>
            <p:nvSpPr>
              <p:cNvPr id="45" name="Text Box 35"/>
              <p:cNvSpPr txBox="1">
                <a:spLocks noChangeArrowheads="1"/>
              </p:cNvSpPr>
              <p:nvPr/>
            </p:nvSpPr>
            <p:spPr bwMode="auto">
              <a:xfrm>
                <a:off x="2934" y="1750"/>
                <a:ext cx="99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Income = $120</a:t>
                </a:r>
              </a:p>
            </p:txBody>
          </p:sp>
          <p:sp>
            <p:nvSpPr>
              <p:cNvPr id="46" name="Text Box 36"/>
              <p:cNvSpPr txBox="1">
                <a:spLocks noChangeArrowheads="1"/>
              </p:cNvSpPr>
              <p:nvPr/>
            </p:nvSpPr>
            <p:spPr bwMode="auto">
              <a:xfrm>
                <a:off x="3092" y="1966"/>
                <a:ext cx="632"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latin typeface="+mn-lt"/>
                    <a:ea typeface="+mn-ea"/>
                    <a:cs typeface="Arial" charset="0"/>
                  </a:rPr>
                  <a:t>P</a:t>
                </a:r>
                <a:r>
                  <a:rPr lang="en-US" b="1" i="1" baseline="-25000" dirty="0">
                    <a:latin typeface="+mn-lt"/>
                    <a:ea typeface="+mn-ea"/>
                    <a:cs typeface="Arial" charset="0"/>
                  </a:rPr>
                  <a:t>m</a:t>
                </a:r>
                <a:r>
                  <a:rPr lang="en-US" b="1" i="1" dirty="0">
                    <a:latin typeface="+mn-lt"/>
                    <a:ea typeface="+mn-ea"/>
                    <a:cs typeface="Arial" charset="0"/>
                  </a:rPr>
                  <a:t> </a:t>
                </a:r>
                <a:r>
                  <a:rPr lang="en-US" b="1" dirty="0">
                    <a:latin typeface="+mn-lt"/>
                    <a:ea typeface="+mn-ea"/>
                    <a:cs typeface="Arial" charset="0"/>
                  </a:rPr>
                  <a:t>= $20</a:t>
                </a:r>
              </a:p>
            </p:txBody>
          </p:sp>
          <p:sp>
            <p:nvSpPr>
              <p:cNvPr id="27709" name="Line 37"/>
              <p:cNvSpPr>
                <a:spLocks noChangeShapeType="1"/>
              </p:cNvSpPr>
              <p:nvPr/>
            </p:nvSpPr>
            <p:spPr bwMode="auto">
              <a:xfrm>
                <a:off x="2927" y="1969"/>
                <a:ext cx="111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 name="Text Box 38"/>
              <p:cNvSpPr txBox="1">
                <a:spLocks noChangeArrowheads="1"/>
              </p:cNvSpPr>
              <p:nvPr/>
            </p:nvSpPr>
            <p:spPr bwMode="auto">
              <a:xfrm>
                <a:off x="4015" y="1849"/>
                <a:ext cx="296"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 6</a:t>
                </a:r>
              </a:p>
            </p:txBody>
          </p:sp>
        </p:grpSp>
        <p:sp>
          <p:nvSpPr>
            <p:cNvPr id="27698" name="Line 41"/>
            <p:cNvSpPr>
              <a:spLocks noChangeShapeType="1"/>
            </p:cNvSpPr>
            <p:nvPr/>
          </p:nvSpPr>
          <p:spPr bwMode="auto">
            <a:xfrm flipH="1">
              <a:off x="3810000" y="2895600"/>
              <a:ext cx="781050" cy="609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27699" name="Group 42"/>
            <p:cNvGrpSpPr>
              <a:grpSpLocks/>
            </p:cNvGrpSpPr>
            <p:nvPr/>
          </p:nvGrpSpPr>
          <p:grpSpPr bwMode="auto">
            <a:xfrm>
              <a:off x="5894390" y="3924300"/>
              <a:ext cx="2314576" cy="712788"/>
              <a:chOff x="2927" y="1750"/>
              <a:chExt cx="1458" cy="449"/>
            </a:xfrm>
          </p:grpSpPr>
          <p:sp>
            <p:nvSpPr>
              <p:cNvPr id="41" name="Text Box 43"/>
              <p:cNvSpPr txBox="1">
                <a:spLocks noChangeArrowheads="1"/>
              </p:cNvSpPr>
              <p:nvPr/>
            </p:nvSpPr>
            <p:spPr bwMode="auto">
              <a:xfrm>
                <a:off x="2934" y="1750"/>
                <a:ext cx="995"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Income = $120</a:t>
                </a:r>
              </a:p>
            </p:txBody>
          </p:sp>
          <p:sp>
            <p:nvSpPr>
              <p:cNvPr id="42" name="Text Box 44"/>
              <p:cNvSpPr txBox="1">
                <a:spLocks noChangeArrowheads="1"/>
              </p:cNvSpPr>
              <p:nvPr/>
            </p:nvSpPr>
            <p:spPr bwMode="auto">
              <a:xfrm>
                <a:off x="3092" y="1966"/>
                <a:ext cx="606"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latin typeface="+mn-lt"/>
                    <a:ea typeface="+mn-ea"/>
                    <a:cs typeface="Arial" charset="0"/>
                  </a:rPr>
                  <a:t>P</a:t>
                </a:r>
                <a:r>
                  <a:rPr lang="en-US" b="1" i="1" baseline="-25000" dirty="0">
                    <a:latin typeface="+mn-lt"/>
                    <a:ea typeface="+mn-ea"/>
                    <a:cs typeface="Arial" charset="0"/>
                  </a:rPr>
                  <a:t>b</a:t>
                </a:r>
                <a:r>
                  <a:rPr lang="en-US" b="1" i="1" dirty="0">
                    <a:latin typeface="+mn-lt"/>
                    <a:ea typeface="+mn-ea"/>
                    <a:cs typeface="Arial" charset="0"/>
                  </a:rPr>
                  <a:t> </a:t>
                </a:r>
                <a:r>
                  <a:rPr lang="en-US" b="1" dirty="0">
                    <a:latin typeface="+mn-lt"/>
                    <a:ea typeface="+mn-ea"/>
                    <a:cs typeface="Arial" charset="0"/>
                  </a:rPr>
                  <a:t>= $10</a:t>
                </a:r>
              </a:p>
            </p:txBody>
          </p:sp>
          <p:sp>
            <p:nvSpPr>
              <p:cNvPr id="27705" name="Line 45"/>
              <p:cNvSpPr>
                <a:spLocks noChangeShapeType="1"/>
              </p:cNvSpPr>
              <p:nvPr/>
            </p:nvSpPr>
            <p:spPr bwMode="auto">
              <a:xfrm>
                <a:off x="2927" y="1969"/>
                <a:ext cx="111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 name="Text Box 46"/>
              <p:cNvSpPr txBox="1">
                <a:spLocks noChangeArrowheads="1"/>
              </p:cNvSpPr>
              <p:nvPr/>
            </p:nvSpPr>
            <p:spPr bwMode="auto">
              <a:xfrm>
                <a:off x="4015" y="1849"/>
                <a:ext cx="370" cy="23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 12</a:t>
                </a:r>
              </a:p>
            </p:txBody>
          </p:sp>
        </p:grpSp>
        <p:sp>
          <p:nvSpPr>
            <p:cNvPr id="27700" name="Line 47"/>
            <p:cNvSpPr>
              <a:spLocks noChangeShapeType="1"/>
            </p:cNvSpPr>
            <p:nvPr/>
          </p:nvSpPr>
          <p:spPr bwMode="auto">
            <a:xfrm flipH="1">
              <a:off x="6783391" y="4724399"/>
              <a:ext cx="227010" cy="94615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 name="Text Box 48"/>
            <p:cNvSpPr txBox="1">
              <a:spLocks noChangeArrowheads="1"/>
            </p:cNvSpPr>
            <p:nvPr/>
          </p:nvSpPr>
          <p:spPr bwMode="auto">
            <a:xfrm>
              <a:off x="4065588" y="4646612"/>
              <a:ext cx="1287464"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Attainable</a:t>
              </a:r>
            </a:p>
          </p:txBody>
        </p:sp>
        <p:sp>
          <p:nvSpPr>
            <p:cNvPr id="40" name="Text Box 49"/>
            <p:cNvSpPr txBox="1">
              <a:spLocks noChangeArrowheads="1"/>
            </p:cNvSpPr>
            <p:nvPr/>
          </p:nvSpPr>
          <p:spPr bwMode="auto">
            <a:xfrm>
              <a:off x="5883277" y="3041650"/>
              <a:ext cx="1568451"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Unattainable</a:t>
              </a:r>
            </a:p>
          </p:txBody>
        </p:sp>
      </p:grpSp>
      <p:sp>
        <p:nvSpPr>
          <p:cNvPr id="2769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ppt_w</p:attrName>
                                        </p:attrNameLst>
                                      </p:cBhvr>
                                      <p:tavLst>
                                        <p:tav tm="0">
                                          <p:val>
                                            <p:fltVal val="0"/>
                                          </p:val>
                                        </p:tav>
                                        <p:tav tm="100000">
                                          <p:val>
                                            <p:strVal val="#ppt_w"/>
                                          </p:val>
                                        </p:tav>
                                      </p:tavLst>
                                    </p:anim>
                                    <p:anim calcmode="lin" valueType="num">
                                      <p:cBhvr>
                                        <p:cTn id="8" dur="1000" fill="hold"/>
                                        <p:tgtEl>
                                          <p:spTgt spid="6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40308" y="0"/>
            <a:ext cx="7620000" cy="1066800"/>
          </a:xfrm>
        </p:spPr>
        <p:txBody>
          <a:bodyPr/>
          <a:lstStyle/>
          <a:p>
            <a:pPr eaLnBrk="1" fontAlgn="auto" hangingPunct="1">
              <a:spcAft>
                <a:spcPts val="0"/>
              </a:spcAft>
              <a:defRPr/>
            </a:pPr>
            <a:r>
              <a:rPr lang="en-US" altLang="en-US" dirty="0">
                <a:ea typeface="+mj-ea"/>
                <a:cs typeface="+mj-cs"/>
              </a:rPr>
              <a:t>Global Perspective</a:t>
            </a:r>
          </a:p>
        </p:txBody>
      </p:sp>
      <p:sp>
        <p:nvSpPr>
          <p:cNvPr id="2969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458" y="987425"/>
            <a:ext cx="4457700" cy="564356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Society’s Economizing Problem</a:t>
            </a:r>
          </a:p>
        </p:txBody>
      </p:sp>
      <p:sp>
        <p:nvSpPr>
          <p:cNvPr id="13315"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Font typeface="Arial" charset="0"/>
              <a:buChar char="•"/>
              <a:defRPr/>
            </a:pPr>
            <a:r>
              <a:rPr lang="en-US" sz="3600" dirty="0">
                <a:ea typeface="+mn-ea"/>
                <a:cs typeface="+mn-cs"/>
              </a:rPr>
              <a:t>4 categories of </a:t>
            </a:r>
            <a:r>
              <a:rPr lang="en-US" sz="3600" b="1" dirty="0">
                <a:solidFill>
                  <a:schemeClr val="accent5">
                    <a:lumMod val="75000"/>
                  </a:schemeClr>
                </a:solidFill>
                <a:ea typeface="+mn-ea"/>
                <a:cs typeface="+mn-cs"/>
              </a:rPr>
              <a:t>economic resources</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Land</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Labor</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Capital</a:t>
            </a:r>
          </a:p>
          <a:p>
            <a:pPr marL="1005205" lvl="2" eaLnBrk="1" fontAlgn="auto" hangingPunct="1">
              <a:spcAft>
                <a:spcPts val="0"/>
              </a:spcAft>
              <a:buClr>
                <a:schemeClr val="accent1"/>
              </a:buClr>
              <a:buFont typeface="Arial" charset="0"/>
              <a:buChar char="•"/>
              <a:defRPr/>
            </a:pPr>
            <a:r>
              <a:rPr lang="en-US" sz="2800" b="1" dirty="0">
                <a:solidFill>
                  <a:schemeClr val="accent5">
                    <a:lumMod val="75000"/>
                  </a:schemeClr>
                </a:solidFill>
                <a:ea typeface="+mn-ea"/>
              </a:rPr>
              <a:t>Investment</a:t>
            </a:r>
          </a:p>
          <a:p>
            <a:pPr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Entrepreneurial ability</a:t>
            </a:r>
          </a:p>
        </p:txBody>
      </p:sp>
      <p:sp>
        <p:nvSpPr>
          <p:cNvPr id="3174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wrap="square" numCol="1" anchorCtr="0" compatLnSpc="1">
            <a:prstTxWarp prst="textNoShape">
              <a:avLst/>
            </a:prstTxWarp>
          </a:bodyPr>
          <a:lstStyle/>
          <a:p>
            <a:pPr eaLnBrk="1" hangingPunct="1">
              <a:defRPr/>
            </a:pPr>
            <a:r>
              <a:rPr lang="en-US" altLang="en-US" dirty="0"/>
              <a:t>Society’s Economizing Problem Continued</a:t>
            </a:r>
          </a:p>
        </p:txBody>
      </p:sp>
      <p:sp>
        <p:nvSpPr>
          <p:cNvPr id="3"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defRPr/>
            </a:pPr>
            <a:r>
              <a:rPr lang="en-US" sz="3200" b="1" dirty="0">
                <a:solidFill>
                  <a:schemeClr val="accent5">
                    <a:lumMod val="75000"/>
                  </a:schemeClr>
                </a:solidFill>
                <a:ea typeface="+mn-ea"/>
                <a:cs typeface="+mn-cs"/>
              </a:rPr>
              <a:t>Entrepreneurs</a:t>
            </a:r>
          </a:p>
          <a:p>
            <a:pPr marL="640080" lvl="1" eaLnBrk="1" fontAlgn="auto" hangingPunct="1">
              <a:spcAft>
                <a:spcPts val="0"/>
              </a:spcAft>
              <a:buClr>
                <a:schemeClr val="accent1"/>
              </a:buClr>
              <a:defRPr/>
            </a:pPr>
            <a:r>
              <a:rPr lang="en-US" sz="3200" dirty="0">
                <a:ea typeface="+mn-ea"/>
              </a:rPr>
              <a:t>Employ the other </a:t>
            </a:r>
            <a:r>
              <a:rPr lang="en-US" sz="3200" b="1" dirty="0">
                <a:solidFill>
                  <a:schemeClr val="accent5">
                    <a:lumMod val="75000"/>
                  </a:schemeClr>
                </a:solidFill>
                <a:ea typeface="+mn-ea"/>
              </a:rPr>
              <a:t>factors of production</a:t>
            </a:r>
          </a:p>
          <a:p>
            <a:pPr marL="640080" lvl="1" eaLnBrk="1" fontAlgn="auto" hangingPunct="1">
              <a:spcAft>
                <a:spcPts val="0"/>
              </a:spcAft>
              <a:buClr>
                <a:schemeClr val="accent1"/>
              </a:buClr>
              <a:defRPr/>
            </a:pPr>
            <a:r>
              <a:rPr lang="en-US" sz="3200" dirty="0">
                <a:ea typeface="+mn-ea"/>
              </a:rPr>
              <a:t>Take initiative</a:t>
            </a:r>
          </a:p>
          <a:p>
            <a:pPr marL="640080" lvl="1" eaLnBrk="1" fontAlgn="auto" hangingPunct="1">
              <a:spcAft>
                <a:spcPts val="0"/>
              </a:spcAft>
              <a:buClr>
                <a:schemeClr val="accent1"/>
              </a:buClr>
              <a:defRPr/>
            </a:pPr>
            <a:r>
              <a:rPr lang="en-US" sz="3200" dirty="0">
                <a:ea typeface="+mn-ea"/>
              </a:rPr>
              <a:t>Make strategic business decisions</a:t>
            </a:r>
          </a:p>
          <a:p>
            <a:pPr marL="640080" lvl="1" eaLnBrk="1" fontAlgn="auto" hangingPunct="1">
              <a:spcAft>
                <a:spcPts val="0"/>
              </a:spcAft>
              <a:buClr>
                <a:schemeClr val="accent1"/>
              </a:buClr>
              <a:defRPr/>
            </a:pPr>
            <a:r>
              <a:rPr lang="en-US" sz="3200" dirty="0">
                <a:ea typeface="+mn-ea"/>
              </a:rPr>
              <a:t>Innovate</a:t>
            </a:r>
          </a:p>
          <a:p>
            <a:pPr marL="640080" lvl="1" eaLnBrk="1" fontAlgn="auto" hangingPunct="1">
              <a:spcAft>
                <a:spcPts val="0"/>
              </a:spcAft>
              <a:buClr>
                <a:schemeClr val="accent1"/>
              </a:buClr>
              <a:defRPr/>
            </a:pPr>
            <a:r>
              <a:rPr lang="en-US" sz="3200" dirty="0">
                <a:ea typeface="+mn-ea"/>
              </a:rPr>
              <a:t>Take risk</a:t>
            </a:r>
          </a:p>
        </p:txBody>
      </p:sp>
      <p:sp>
        <p:nvSpPr>
          <p:cNvPr id="3379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Model</a:t>
            </a:r>
          </a:p>
        </p:txBody>
      </p:sp>
      <p:sp>
        <p:nvSpPr>
          <p:cNvPr id="14339"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cs typeface="+mn-cs"/>
              </a:rPr>
              <a:t>Economic model that shows different combinations of two goods that an economy can produce</a:t>
            </a:r>
          </a:p>
          <a:p>
            <a:pPr eaLnBrk="1" fontAlgn="auto" hangingPunct="1">
              <a:spcAft>
                <a:spcPts val="0"/>
              </a:spcAft>
              <a:buFont typeface="Arial" charset="0"/>
              <a:buChar char="•"/>
              <a:defRPr/>
            </a:pPr>
            <a:r>
              <a:rPr lang="en-US" sz="3200" dirty="0">
                <a:ea typeface="+mn-ea"/>
                <a:cs typeface="+mn-cs"/>
              </a:rPr>
              <a:t>Full employment</a:t>
            </a:r>
          </a:p>
          <a:p>
            <a:pPr eaLnBrk="1" fontAlgn="auto" hangingPunct="1">
              <a:spcAft>
                <a:spcPts val="0"/>
              </a:spcAft>
              <a:buFont typeface="Arial" charset="0"/>
              <a:buChar char="•"/>
              <a:defRPr/>
            </a:pPr>
            <a:r>
              <a:rPr lang="en-US" sz="3200" dirty="0">
                <a:ea typeface="+mn-ea"/>
                <a:cs typeface="+mn-cs"/>
              </a:rPr>
              <a:t>Fixed resources</a:t>
            </a:r>
          </a:p>
          <a:p>
            <a:pPr eaLnBrk="1" fontAlgn="auto" hangingPunct="1">
              <a:spcAft>
                <a:spcPts val="0"/>
              </a:spcAft>
              <a:buFont typeface="Arial" charset="0"/>
              <a:buChar char="•"/>
              <a:defRPr/>
            </a:pPr>
            <a:r>
              <a:rPr lang="en-US" sz="3200" dirty="0">
                <a:ea typeface="+mn-ea"/>
                <a:cs typeface="+mn-cs"/>
              </a:rPr>
              <a:t>Fixed technology</a:t>
            </a:r>
          </a:p>
          <a:p>
            <a:pPr eaLnBrk="1" fontAlgn="auto" hangingPunct="1">
              <a:spcAft>
                <a:spcPts val="0"/>
              </a:spcAft>
              <a:buFont typeface="Arial" charset="0"/>
              <a:buChar char="•"/>
              <a:defRPr/>
            </a:pPr>
            <a:r>
              <a:rPr lang="en-US" sz="3200" dirty="0">
                <a:ea typeface="+mn-ea"/>
                <a:cs typeface="+mn-cs"/>
              </a:rPr>
              <a:t>2-good economy</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Consumer goods </a:t>
            </a:r>
            <a:r>
              <a:rPr lang="en-US" sz="3200" dirty="0">
                <a:ea typeface="+mn-ea"/>
                <a:cs typeface="+mn-cs"/>
              </a:rPr>
              <a:t>and </a:t>
            </a:r>
            <a:r>
              <a:rPr lang="en-US" sz="3200" b="1" dirty="0">
                <a:solidFill>
                  <a:schemeClr val="accent5">
                    <a:lumMod val="75000"/>
                  </a:schemeClr>
                </a:solidFill>
                <a:ea typeface="+mn-ea"/>
                <a:cs typeface="+mn-cs"/>
              </a:rPr>
              <a:t>capital goods</a:t>
            </a:r>
          </a:p>
        </p:txBody>
      </p:sp>
      <p:sp>
        <p:nvSpPr>
          <p:cNvPr id="3584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Model Continued</a:t>
            </a:r>
          </a:p>
        </p:txBody>
      </p:sp>
      <p:sp>
        <p:nvSpPr>
          <p:cNvPr id="4" name="Text Box 4"/>
          <p:cNvSpPr txBox="1">
            <a:spLocks noChangeArrowheads="1"/>
          </p:cNvSpPr>
          <p:nvPr/>
        </p:nvSpPr>
        <p:spPr bwMode="auto">
          <a:xfrm>
            <a:off x="1154113" y="2432050"/>
            <a:ext cx="186213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Type of Product</a:t>
            </a:r>
          </a:p>
        </p:txBody>
      </p:sp>
      <p:sp>
        <p:nvSpPr>
          <p:cNvPr id="5" name="Text Box 5"/>
          <p:cNvSpPr txBox="1">
            <a:spLocks noChangeArrowheads="1"/>
          </p:cNvSpPr>
          <p:nvPr/>
        </p:nvSpPr>
        <p:spPr bwMode="auto">
          <a:xfrm>
            <a:off x="990600" y="3089275"/>
            <a:ext cx="23844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Pizzas</a:t>
            </a:r>
            <a:r>
              <a:rPr lang="en-US" sz="2400" dirty="0">
                <a:ea typeface="+mn-ea"/>
                <a:cs typeface="Arial" charset="0"/>
              </a:rPr>
              <a:t> </a:t>
            </a:r>
            <a:r>
              <a:rPr lang="en-US" dirty="0">
                <a:ea typeface="+mn-ea"/>
                <a:cs typeface="Arial" charset="0"/>
              </a:rPr>
              <a:t> </a:t>
            </a:r>
          </a:p>
          <a:p>
            <a:pPr eaLnBrk="1" hangingPunct="1">
              <a:defRPr/>
            </a:pPr>
            <a:r>
              <a:rPr lang="en-US" dirty="0">
                <a:latin typeface="+mn-lt"/>
                <a:ea typeface="+mn-ea"/>
                <a:cs typeface="Arial" charset="0"/>
              </a:rPr>
              <a:t>(in hundred thousands)</a:t>
            </a:r>
          </a:p>
        </p:txBody>
      </p:sp>
      <p:sp>
        <p:nvSpPr>
          <p:cNvPr id="6" name="Text Box 6"/>
          <p:cNvSpPr txBox="1">
            <a:spLocks noChangeArrowheads="1"/>
          </p:cNvSpPr>
          <p:nvPr/>
        </p:nvSpPr>
        <p:spPr bwMode="auto">
          <a:xfrm>
            <a:off x="990600" y="4321175"/>
            <a:ext cx="24860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Industrial Robots</a:t>
            </a:r>
            <a:r>
              <a:rPr lang="en-US" sz="2400" dirty="0">
                <a:solidFill>
                  <a:srgbClr val="000000"/>
                </a:solidFill>
                <a:latin typeface="+mn-lt"/>
                <a:ea typeface="+mn-ea"/>
                <a:cs typeface="Arial" charset="0"/>
              </a:rPr>
              <a:t> </a:t>
            </a:r>
            <a:r>
              <a:rPr lang="en-US" dirty="0">
                <a:solidFill>
                  <a:srgbClr val="000000"/>
                </a:solidFill>
                <a:latin typeface="+mn-lt"/>
                <a:ea typeface="+mn-ea"/>
                <a:cs typeface="Arial" charset="0"/>
              </a:rPr>
              <a:t> </a:t>
            </a:r>
          </a:p>
          <a:p>
            <a:pPr eaLnBrk="1" hangingPunct="1">
              <a:defRPr/>
            </a:pPr>
            <a:r>
              <a:rPr lang="en-US" dirty="0">
                <a:latin typeface="+mn-lt"/>
                <a:ea typeface="+mn-ea"/>
                <a:cs typeface="Arial" charset="0"/>
              </a:rPr>
              <a:t>(in thousands)</a:t>
            </a:r>
          </a:p>
        </p:txBody>
      </p:sp>
      <p:sp>
        <p:nvSpPr>
          <p:cNvPr id="7" name="Text Box 7"/>
          <p:cNvSpPr txBox="1">
            <a:spLocks noChangeArrowheads="1"/>
          </p:cNvSpPr>
          <p:nvPr/>
        </p:nvSpPr>
        <p:spPr bwMode="auto">
          <a:xfrm>
            <a:off x="4524375" y="1828800"/>
            <a:ext cx="32067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u="sng" dirty="0">
                <a:latin typeface="+mn-lt"/>
                <a:ea typeface="+mn-ea"/>
                <a:cs typeface="Arial" charset="0"/>
              </a:rPr>
              <a:t>Production Alternatives</a:t>
            </a:r>
          </a:p>
        </p:txBody>
      </p:sp>
      <p:sp>
        <p:nvSpPr>
          <p:cNvPr id="8" name="Text Box 8"/>
          <p:cNvSpPr txBox="1">
            <a:spLocks noChangeArrowheads="1"/>
          </p:cNvSpPr>
          <p:nvPr/>
        </p:nvSpPr>
        <p:spPr bwMode="auto">
          <a:xfrm>
            <a:off x="4806950" y="2425700"/>
            <a:ext cx="3698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A</a:t>
            </a:r>
          </a:p>
        </p:txBody>
      </p:sp>
      <p:sp>
        <p:nvSpPr>
          <p:cNvPr id="9" name="Text Box 9"/>
          <p:cNvSpPr txBox="1">
            <a:spLocks noChangeArrowheads="1"/>
          </p:cNvSpPr>
          <p:nvPr/>
        </p:nvSpPr>
        <p:spPr bwMode="auto">
          <a:xfrm>
            <a:off x="5475288" y="2425700"/>
            <a:ext cx="357187"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B</a:t>
            </a:r>
          </a:p>
        </p:txBody>
      </p:sp>
      <p:sp>
        <p:nvSpPr>
          <p:cNvPr id="10" name="Text Box 10"/>
          <p:cNvSpPr txBox="1">
            <a:spLocks noChangeArrowheads="1"/>
          </p:cNvSpPr>
          <p:nvPr/>
        </p:nvSpPr>
        <p:spPr bwMode="auto">
          <a:xfrm>
            <a:off x="6165850" y="2425700"/>
            <a:ext cx="34766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C</a:t>
            </a:r>
          </a:p>
        </p:txBody>
      </p:sp>
      <p:sp>
        <p:nvSpPr>
          <p:cNvPr id="11" name="Text Box 11"/>
          <p:cNvSpPr txBox="1">
            <a:spLocks noChangeArrowheads="1"/>
          </p:cNvSpPr>
          <p:nvPr/>
        </p:nvSpPr>
        <p:spPr bwMode="auto">
          <a:xfrm>
            <a:off x="6861175" y="2425700"/>
            <a:ext cx="37941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D</a:t>
            </a:r>
          </a:p>
        </p:txBody>
      </p:sp>
      <p:sp>
        <p:nvSpPr>
          <p:cNvPr id="12" name="Text Box 12"/>
          <p:cNvSpPr txBox="1">
            <a:spLocks noChangeArrowheads="1"/>
          </p:cNvSpPr>
          <p:nvPr/>
        </p:nvSpPr>
        <p:spPr bwMode="auto">
          <a:xfrm>
            <a:off x="7546975" y="2425700"/>
            <a:ext cx="33496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E</a:t>
            </a:r>
          </a:p>
        </p:txBody>
      </p:sp>
      <p:sp>
        <p:nvSpPr>
          <p:cNvPr id="13" name="Text Box 13"/>
          <p:cNvSpPr txBox="1">
            <a:spLocks noChangeArrowheads="1"/>
          </p:cNvSpPr>
          <p:nvPr/>
        </p:nvSpPr>
        <p:spPr bwMode="auto">
          <a:xfrm>
            <a:off x="4746625" y="43211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10</a:t>
            </a:r>
          </a:p>
        </p:txBody>
      </p:sp>
      <p:sp>
        <p:nvSpPr>
          <p:cNvPr id="14" name="Text Box 14"/>
          <p:cNvSpPr txBox="1">
            <a:spLocks noChangeArrowheads="1"/>
          </p:cNvSpPr>
          <p:nvPr/>
        </p:nvSpPr>
        <p:spPr bwMode="auto">
          <a:xfrm>
            <a:off x="5500688"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9</a:t>
            </a:r>
          </a:p>
        </p:txBody>
      </p:sp>
      <p:sp>
        <p:nvSpPr>
          <p:cNvPr id="15" name="Text Box 15"/>
          <p:cNvSpPr txBox="1">
            <a:spLocks noChangeArrowheads="1"/>
          </p:cNvSpPr>
          <p:nvPr/>
        </p:nvSpPr>
        <p:spPr bwMode="auto">
          <a:xfrm>
            <a:off x="6191250"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7</a:t>
            </a:r>
          </a:p>
        </p:txBody>
      </p:sp>
      <p:sp>
        <p:nvSpPr>
          <p:cNvPr id="16" name="Text Box 16"/>
          <p:cNvSpPr txBox="1">
            <a:spLocks noChangeArrowheads="1"/>
          </p:cNvSpPr>
          <p:nvPr/>
        </p:nvSpPr>
        <p:spPr bwMode="auto">
          <a:xfrm>
            <a:off x="6886575"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17" name="Text Box 17"/>
          <p:cNvSpPr txBox="1">
            <a:spLocks noChangeArrowheads="1"/>
          </p:cNvSpPr>
          <p:nvPr/>
        </p:nvSpPr>
        <p:spPr bwMode="auto">
          <a:xfrm>
            <a:off x="7562850" y="43211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8" name="Text Box 18"/>
          <p:cNvSpPr txBox="1">
            <a:spLocks noChangeArrowheads="1"/>
          </p:cNvSpPr>
          <p:nvPr/>
        </p:nvSpPr>
        <p:spPr bwMode="auto">
          <a:xfrm>
            <a:off x="48323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9" name="Text Box 19"/>
          <p:cNvSpPr txBox="1">
            <a:spLocks noChangeArrowheads="1"/>
          </p:cNvSpPr>
          <p:nvPr/>
        </p:nvSpPr>
        <p:spPr bwMode="auto">
          <a:xfrm>
            <a:off x="5500688"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a:t>
            </a:r>
          </a:p>
        </p:txBody>
      </p:sp>
      <p:sp>
        <p:nvSpPr>
          <p:cNvPr id="20" name="Text Box 20"/>
          <p:cNvSpPr txBox="1">
            <a:spLocks noChangeArrowheads="1"/>
          </p:cNvSpPr>
          <p:nvPr/>
        </p:nvSpPr>
        <p:spPr bwMode="auto">
          <a:xfrm>
            <a:off x="61912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2</a:t>
            </a:r>
          </a:p>
        </p:txBody>
      </p:sp>
      <p:sp>
        <p:nvSpPr>
          <p:cNvPr id="21" name="Text Box 21"/>
          <p:cNvSpPr txBox="1">
            <a:spLocks noChangeArrowheads="1"/>
          </p:cNvSpPr>
          <p:nvPr/>
        </p:nvSpPr>
        <p:spPr bwMode="auto">
          <a:xfrm>
            <a:off x="6886575"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3</a:t>
            </a:r>
          </a:p>
        </p:txBody>
      </p:sp>
      <p:sp>
        <p:nvSpPr>
          <p:cNvPr id="22" name="Text Box 22"/>
          <p:cNvSpPr txBox="1">
            <a:spLocks noChangeArrowheads="1"/>
          </p:cNvSpPr>
          <p:nvPr/>
        </p:nvSpPr>
        <p:spPr bwMode="auto">
          <a:xfrm>
            <a:off x="75628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37910" name="Line 24"/>
          <p:cNvSpPr>
            <a:spLocks noChangeShapeType="1"/>
          </p:cNvSpPr>
          <p:nvPr/>
        </p:nvSpPr>
        <p:spPr bwMode="auto">
          <a:xfrm>
            <a:off x="1023938" y="2900363"/>
            <a:ext cx="68627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911" name="Text Box 25"/>
          <p:cNvSpPr txBox="1">
            <a:spLocks noChangeArrowheads="1"/>
          </p:cNvSpPr>
          <p:nvPr/>
        </p:nvSpPr>
        <p:spPr bwMode="auto">
          <a:xfrm>
            <a:off x="4125913" y="5538788"/>
            <a:ext cx="4005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t>Plot the points to create the graph…</a:t>
            </a:r>
          </a:p>
        </p:txBody>
      </p:sp>
      <p:sp>
        <p:nvSpPr>
          <p:cNvPr id="3791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6"/>
          <p:cNvSpPr>
            <a:spLocks/>
          </p:cNvSpPr>
          <p:nvPr/>
        </p:nvSpPr>
        <p:spPr bwMode="auto">
          <a:xfrm>
            <a:off x="2371725" y="3006115"/>
            <a:ext cx="1123950" cy="2894013"/>
          </a:xfrm>
          <a:custGeom>
            <a:avLst/>
            <a:gdLst>
              <a:gd name="T0" fmla="*/ 0 w 878"/>
              <a:gd name="T1" fmla="*/ 0 h 1808"/>
              <a:gd name="T2" fmla="*/ 0 w 878"/>
              <a:gd name="T3" fmla="*/ 2147483646 h 1808"/>
              <a:gd name="T4" fmla="*/ 2147483646 w 878"/>
              <a:gd name="T5" fmla="*/ 2147483646 h 1808"/>
              <a:gd name="T6" fmla="*/ 2147483646 w 878"/>
              <a:gd name="T7" fmla="*/ 2147483646 h 1808"/>
              <a:gd name="T8" fmla="*/ 2147483646 w 878"/>
              <a:gd name="T9" fmla="*/ 2147483646 h 1808"/>
              <a:gd name="T10" fmla="*/ 2147483646 w 878"/>
              <a:gd name="T11" fmla="*/ 2147483646 h 1808"/>
              <a:gd name="T12" fmla="*/ 2147483646 w 878"/>
              <a:gd name="T13" fmla="*/ 2147483646 h 1808"/>
              <a:gd name="T14" fmla="*/ 2147483646 w 878"/>
              <a:gd name="T15" fmla="*/ 2147483646 h 1808"/>
              <a:gd name="T16" fmla="*/ 2147483646 w 878"/>
              <a:gd name="T17" fmla="*/ 2147483646 h 1808"/>
              <a:gd name="T18" fmla="*/ 2147483646 w 878"/>
              <a:gd name="T19" fmla="*/ 2147483646 h 1808"/>
              <a:gd name="T20" fmla="*/ 2147483646 w 878"/>
              <a:gd name="T21" fmla="*/ 2147483646 h 1808"/>
              <a:gd name="T22" fmla="*/ 0 w 878"/>
              <a:gd name="T23" fmla="*/ 0 h 18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8"/>
              <a:gd name="T37" fmla="*/ 0 h 1808"/>
              <a:gd name="T38" fmla="*/ 878 w 878"/>
              <a:gd name="T39" fmla="*/ 1808 h 18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8" h="1808">
                <a:moveTo>
                  <a:pt x="0" y="0"/>
                </a:moveTo>
                <a:lnTo>
                  <a:pt x="0" y="1808"/>
                </a:lnTo>
                <a:lnTo>
                  <a:pt x="878" y="1808"/>
                </a:lnTo>
                <a:lnTo>
                  <a:pt x="691" y="1154"/>
                </a:lnTo>
                <a:lnTo>
                  <a:pt x="581" y="830"/>
                </a:lnTo>
                <a:lnTo>
                  <a:pt x="522" y="675"/>
                </a:lnTo>
                <a:lnTo>
                  <a:pt x="464" y="519"/>
                </a:lnTo>
                <a:lnTo>
                  <a:pt x="406" y="422"/>
                </a:lnTo>
                <a:lnTo>
                  <a:pt x="354" y="325"/>
                </a:lnTo>
                <a:lnTo>
                  <a:pt x="276" y="235"/>
                </a:lnTo>
                <a:lnTo>
                  <a:pt x="121" y="105"/>
                </a:lnTo>
                <a:lnTo>
                  <a:pt x="0" y="0"/>
                </a:lnTo>
                <a:close/>
              </a:path>
            </a:pathLst>
          </a:custGeom>
          <a:solidFill>
            <a:srgbClr val="FFFFCC"/>
          </a:solidFill>
          <a:ln w="19050">
            <a:solidFill>
              <a:srgbClr val="336699"/>
            </a:solidFill>
            <a:prstDash val="dash"/>
            <a:round/>
            <a:headEnd/>
            <a:tailEnd/>
          </a:ln>
        </p:spPr>
        <p:txBody>
          <a:bodyPr/>
          <a:lstStyle/>
          <a:p>
            <a:endParaRPr lang="en-US" dirty="0"/>
          </a:p>
        </p:txBody>
      </p:sp>
      <p:sp>
        <p:nvSpPr>
          <p:cNvPr id="21507" name="Title 1"/>
          <p:cNvSpPr>
            <a:spLocks noGrp="1"/>
          </p:cNvSpPr>
          <p:nvPr>
            <p:ph type="title"/>
          </p:nvPr>
        </p:nvSpPr>
        <p:spPr/>
        <p:txBody>
          <a:bodyPr/>
          <a:lstStyle/>
          <a:p>
            <a:pPr eaLnBrk="1" fontAlgn="auto" hangingPunct="1">
              <a:spcAft>
                <a:spcPts val="0"/>
              </a:spcAft>
              <a:defRPr/>
            </a:pPr>
            <a:r>
              <a:rPr lang="en-US" altLang="en-US" dirty="0">
                <a:ea typeface="+mj-ea"/>
                <a:cs typeface="+mj-cs"/>
              </a:rPr>
              <a:t>Production Possibilities Graph</a:t>
            </a:r>
          </a:p>
        </p:txBody>
      </p:sp>
      <p:grpSp>
        <p:nvGrpSpPr>
          <p:cNvPr id="39940" name="Group 69"/>
          <p:cNvGrpSpPr>
            <a:grpSpLocks/>
          </p:cNvGrpSpPr>
          <p:nvPr/>
        </p:nvGrpSpPr>
        <p:grpSpPr bwMode="auto">
          <a:xfrm>
            <a:off x="2362200" y="1686903"/>
            <a:ext cx="4419600" cy="4235450"/>
            <a:chOff x="2554" y="1291"/>
            <a:chExt cx="2300" cy="2320"/>
          </a:xfrm>
        </p:grpSpPr>
        <p:grpSp>
          <p:nvGrpSpPr>
            <p:cNvPr id="39965" name="Group 5"/>
            <p:cNvGrpSpPr>
              <a:grpSpLocks/>
            </p:cNvGrpSpPr>
            <p:nvPr/>
          </p:nvGrpSpPr>
          <p:grpSpPr bwMode="auto">
            <a:xfrm>
              <a:off x="2554" y="1420"/>
              <a:ext cx="2300" cy="2178"/>
              <a:chOff x="2698" y="1132"/>
              <a:chExt cx="2800" cy="2178"/>
            </a:xfrm>
          </p:grpSpPr>
          <p:sp>
            <p:nvSpPr>
              <p:cNvPr id="39975" name="Line 6"/>
              <p:cNvSpPr>
                <a:spLocks noChangeShapeType="1"/>
              </p:cNvSpPr>
              <p:nvPr/>
            </p:nvSpPr>
            <p:spPr bwMode="auto">
              <a:xfrm>
                <a:off x="2708" y="1132"/>
                <a:ext cx="2790"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6" name="Line 7"/>
              <p:cNvSpPr>
                <a:spLocks noChangeShapeType="1"/>
              </p:cNvSpPr>
              <p:nvPr/>
            </p:nvSpPr>
            <p:spPr bwMode="auto">
              <a:xfrm>
                <a:off x="2706" y="1558"/>
                <a:ext cx="2791"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7" name="Line 8"/>
              <p:cNvSpPr>
                <a:spLocks noChangeShapeType="1"/>
              </p:cNvSpPr>
              <p:nvPr/>
            </p:nvSpPr>
            <p:spPr bwMode="auto">
              <a:xfrm>
                <a:off x="2704" y="1996"/>
                <a:ext cx="2792"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8" name="Line 9"/>
              <p:cNvSpPr>
                <a:spLocks noChangeShapeType="1"/>
              </p:cNvSpPr>
              <p:nvPr/>
            </p:nvSpPr>
            <p:spPr bwMode="auto">
              <a:xfrm>
                <a:off x="2702" y="2434"/>
                <a:ext cx="2791"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9" name="Line 10"/>
              <p:cNvSpPr>
                <a:spLocks noChangeShapeType="1"/>
              </p:cNvSpPr>
              <p:nvPr/>
            </p:nvSpPr>
            <p:spPr bwMode="auto">
              <a:xfrm>
                <a:off x="2700" y="2872"/>
                <a:ext cx="2790"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80"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9966" name="Group 68"/>
            <p:cNvGrpSpPr>
              <a:grpSpLocks/>
            </p:cNvGrpSpPr>
            <p:nvPr/>
          </p:nvGrpSpPr>
          <p:grpSpPr bwMode="auto">
            <a:xfrm>
              <a:off x="2833" y="1291"/>
              <a:ext cx="2006" cy="2320"/>
              <a:chOff x="2833" y="1291"/>
              <a:chExt cx="2006" cy="2320"/>
            </a:xfrm>
          </p:grpSpPr>
          <p:sp>
            <p:nvSpPr>
              <p:cNvPr id="39967"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68"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69"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0"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1"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2"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3"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9974"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6" name="Freeform 8"/>
          <p:cNvSpPr>
            <a:spLocks/>
          </p:cNvSpPr>
          <p:nvPr/>
        </p:nvSpPr>
        <p:spPr bwMode="auto">
          <a:xfrm>
            <a:off x="2371725" y="3069615"/>
            <a:ext cx="1131888" cy="2832100"/>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942" name="Line 12"/>
          <p:cNvSpPr>
            <a:spLocks noChangeShapeType="1"/>
          </p:cNvSpPr>
          <p:nvPr/>
        </p:nvSpPr>
        <p:spPr bwMode="auto">
          <a:xfrm>
            <a:off x="2371725" y="1710715"/>
            <a:ext cx="0" cy="419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Text Box 15"/>
          <p:cNvSpPr txBox="1">
            <a:spLocks noChangeArrowheads="1"/>
          </p:cNvSpPr>
          <p:nvPr/>
        </p:nvSpPr>
        <p:spPr bwMode="auto">
          <a:xfrm>
            <a:off x="2219325" y="5901715"/>
            <a:ext cx="336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0    1    2    3    4    5    6    7    8   9 </a:t>
            </a:r>
          </a:p>
        </p:txBody>
      </p:sp>
      <p:sp>
        <p:nvSpPr>
          <p:cNvPr id="39944" name="Line 13"/>
          <p:cNvSpPr>
            <a:spLocks noChangeShapeType="1"/>
          </p:cNvSpPr>
          <p:nvPr/>
        </p:nvSpPr>
        <p:spPr bwMode="auto">
          <a:xfrm>
            <a:off x="2371725" y="5901715"/>
            <a:ext cx="42068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Text Box 29"/>
          <p:cNvSpPr txBox="1">
            <a:spLocks noChangeArrowheads="1"/>
          </p:cNvSpPr>
          <p:nvPr/>
        </p:nvSpPr>
        <p:spPr bwMode="auto">
          <a:xfrm>
            <a:off x="4124325" y="2850540"/>
            <a:ext cx="1568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t>Unattainable</a:t>
            </a:r>
          </a:p>
        </p:txBody>
      </p:sp>
      <p:sp>
        <p:nvSpPr>
          <p:cNvPr id="31" name="Text Box 16"/>
          <p:cNvSpPr txBox="1">
            <a:spLocks noChangeArrowheads="1"/>
          </p:cNvSpPr>
          <p:nvPr/>
        </p:nvSpPr>
        <p:spPr bwMode="auto">
          <a:xfrm>
            <a:off x="1914525" y="1710715"/>
            <a:ext cx="409575"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120000"/>
              </a:lnSpc>
              <a:spcBef>
                <a:spcPct val="0"/>
              </a:spcBef>
              <a:buClrTx/>
              <a:buFontTx/>
              <a:buNone/>
            </a:pPr>
            <a:r>
              <a:rPr lang="en-US" altLang="en-US" sz="1600" b="1" dirty="0"/>
              <a:t>14</a:t>
            </a:r>
          </a:p>
          <a:p>
            <a:pPr eaLnBrk="1" hangingPunct="1">
              <a:lnSpc>
                <a:spcPct val="120000"/>
              </a:lnSpc>
              <a:spcBef>
                <a:spcPct val="0"/>
              </a:spcBef>
              <a:buClrTx/>
              <a:buFontTx/>
              <a:buNone/>
            </a:pPr>
            <a:r>
              <a:rPr lang="en-US" altLang="en-US" sz="1600" b="1" dirty="0"/>
              <a:t>13</a:t>
            </a:r>
          </a:p>
          <a:p>
            <a:pPr eaLnBrk="1" hangingPunct="1">
              <a:lnSpc>
                <a:spcPct val="120000"/>
              </a:lnSpc>
              <a:spcBef>
                <a:spcPct val="0"/>
              </a:spcBef>
              <a:buClrTx/>
              <a:buFontTx/>
              <a:buNone/>
            </a:pPr>
            <a:r>
              <a:rPr lang="en-US" altLang="en-US" sz="1600" b="1" dirty="0"/>
              <a:t>12</a:t>
            </a:r>
          </a:p>
          <a:p>
            <a:pPr eaLnBrk="1" hangingPunct="1">
              <a:lnSpc>
                <a:spcPct val="120000"/>
              </a:lnSpc>
              <a:spcBef>
                <a:spcPct val="0"/>
              </a:spcBef>
              <a:buClrTx/>
              <a:buFontTx/>
              <a:buNone/>
            </a:pPr>
            <a:r>
              <a:rPr lang="en-US" altLang="en-US" sz="1600" b="1" dirty="0"/>
              <a:t>11</a:t>
            </a:r>
          </a:p>
          <a:p>
            <a:pPr eaLnBrk="1" hangingPunct="1">
              <a:lnSpc>
                <a:spcPct val="120000"/>
              </a:lnSpc>
              <a:spcBef>
                <a:spcPct val="0"/>
              </a:spcBef>
              <a:buClrTx/>
              <a:buFontTx/>
              <a:buNone/>
            </a:pPr>
            <a:r>
              <a:rPr lang="en-US" altLang="en-US" sz="1600" b="1" dirty="0"/>
              <a:t>10</a:t>
            </a:r>
          </a:p>
          <a:p>
            <a:pPr eaLnBrk="1" hangingPunct="1">
              <a:lnSpc>
                <a:spcPct val="120000"/>
              </a:lnSpc>
              <a:spcBef>
                <a:spcPct val="0"/>
              </a:spcBef>
              <a:buClrTx/>
              <a:buFontTx/>
              <a:buNone/>
            </a:pPr>
            <a:r>
              <a:rPr lang="en-US" altLang="en-US" sz="1600" b="1" dirty="0"/>
              <a:t>  9</a:t>
            </a:r>
          </a:p>
          <a:p>
            <a:pPr eaLnBrk="1" hangingPunct="1">
              <a:lnSpc>
                <a:spcPct val="120000"/>
              </a:lnSpc>
              <a:spcBef>
                <a:spcPct val="0"/>
              </a:spcBef>
              <a:buClrTx/>
              <a:buFontTx/>
              <a:buNone/>
            </a:pPr>
            <a:r>
              <a:rPr lang="en-US" altLang="en-US" sz="1600" b="1" dirty="0"/>
              <a:t>  8</a:t>
            </a:r>
          </a:p>
          <a:p>
            <a:pPr eaLnBrk="1" hangingPunct="1">
              <a:lnSpc>
                <a:spcPct val="120000"/>
              </a:lnSpc>
              <a:spcBef>
                <a:spcPct val="0"/>
              </a:spcBef>
              <a:buClrTx/>
              <a:buFontTx/>
              <a:buNone/>
            </a:pPr>
            <a:r>
              <a:rPr lang="en-US" altLang="en-US" sz="1600" b="1" dirty="0"/>
              <a:t>  7</a:t>
            </a:r>
          </a:p>
          <a:p>
            <a:pPr eaLnBrk="1" hangingPunct="1">
              <a:lnSpc>
                <a:spcPct val="120000"/>
              </a:lnSpc>
              <a:spcBef>
                <a:spcPct val="0"/>
              </a:spcBef>
              <a:buClrTx/>
              <a:buFontTx/>
              <a:buNone/>
            </a:pPr>
            <a:r>
              <a:rPr lang="en-US" altLang="en-US" sz="1600" b="1" dirty="0"/>
              <a:t>  6</a:t>
            </a:r>
          </a:p>
          <a:p>
            <a:pPr eaLnBrk="1" hangingPunct="1">
              <a:lnSpc>
                <a:spcPct val="120000"/>
              </a:lnSpc>
              <a:spcBef>
                <a:spcPct val="0"/>
              </a:spcBef>
              <a:buClrTx/>
              <a:buFontTx/>
              <a:buNone/>
            </a:pPr>
            <a:r>
              <a:rPr lang="en-US" altLang="en-US" sz="1600" b="1" dirty="0"/>
              <a:t>  5</a:t>
            </a:r>
          </a:p>
          <a:p>
            <a:pPr eaLnBrk="1" hangingPunct="1">
              <a:lnSpc>
                <a:spcPct val="120000"/>
              </a:lnSpc>
              <a:spcBef>
                <a:spcPct val="0"/>
              </a:spcBef>
              <a:buClrTx/>
              <a:buFontTx/>
              <a:buNone/>
            </a:pPr>
            <a:r>
              <a:rPr lang="en-US" altLang="en-US" sz="1600" b="1" dirty="0"/>
              <a:t>  4</a:t>
            </a:r>
          </a:p>
          <a:p>
            <a:pPr eaLnBrk="1" hangingPunct="1">
              <a:lnSpc>
                <a:spcPct val="120000"/>
              </a:lnSpc>
              <a:spcBef>
                <a:spcPct val="0"/>
              </a:spcBef>
              <a:buClrTx/>
              <a:buFontTx/>
              <a:buNone/>
            </a:pPr>
            <a:r>
              <a:rPr lang="en-US" altLang="en-US" sz="1600" b="1" dirty="0"/>
              <a:t>  3</a:t>
            </a:r>
          </a:p>
          <a:p>
            <a:pPr eaLnBrk="1" hangingPunct="1">
              <a:lnSpc>
                <a:spcPct val="120000"/>
              </a:lnSpc>
              <a:spcBef>
                <a:spcPct val="0"/>
              </a:spcBef>
              <a:buClrTx/>
              <a:buFontTx/>
              <a:buNone/>
            </a:pPr>
            <a:r>
              <a:rPr lang="en-US" altLang="en-US" sz="1600" b="1" dirty="0"/>
              <a:t>  2</a:t>
            </a:r>
          </a:p>
          <a:p>
            <a:pPr eaLnBrk="1" hangingPunct="1">
              <a:lnSpc>
                <a:spcPct val="120000"/>
              </a:lnSpc>
              <a:spcBef>
                <a:spcPct val="0"/>
              </a:spcBef>
              <a:buClrTx/>
              <a:buFontTx/>
              <a:buNone/>
            </a:pPr>
            <a:r>
              <a:rPr lang="en-US" altLang="en-US" sz="1600" b="1" dirty="0"/>
              <a:t>  1</a:t>
            </a:r>
          </a:p>
        </p:txBody>
      </p:sp>
      <p:sp>
        <p:nvSpPr>
          <p:cNvPr id="32" name="Text Box 30"/>
          <p:cNvSpPr txBox="1">
            <a:spLocks noChangeArrowheads="1"/>
          </p:cNvSpPr>
          <p:nvPr/>
        </p:nvSpPr>
        <p:spPr bwMode="auto">
          <a:xfrm>
            <a:off x="2371725" y="27457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a:t>
            </a:r>
          </a:p>
        </p:txBody>
      </p:sp>
      <p:sp>
        <p:nvSpPr>
          <p:cNvPr id="33" name="Oval 17"/>
          <p:cNvSpPr>
            <a:spLocks noChangeArrowheads="1"/>
          </p:cNvSpPr>
          <p:nvPr/>
        </p:nvSpPr>
        <p:spPr bwMode="auto">
          <a:xfrm>
            <a:off x="2343150" y="301881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4" name="Oval 17"/>
          <p:cNvSpPr>
            <a:spLocks noChangeArrowheads="1"/>
          </p:cNvSpPr>
          <p:nvPr/>
        </p:nvSpPr>
        <p:spPr bwMode="auto">
          <a:xfrm>
            <a:off x="2660650" y="332202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5" name="Oval 17"/>
          <p:cNvSpPr>
            <a:spLocks noChangeArrowheads="1"/>
          </p:cNvSpPr>
          <p:nvPr/>
        </p:nvSpPr>
        <p:spPr bwMode="auto">
          <a:xfrm>
            <a:off x="2943225" y="392210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6" name="Oval 17"/>
          <p:cNvSpPr>
            <a:spLocks noChangeArrowheads="1"/>
          </p:cNvSpPr>
          <p:nvPr/>
        </p:nvSpPr>
        <p:spPr bwMode="auto">
          <a:xfrm>
            <a:off x="3189288" y="483491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7" name="Oval 17"/>
          <p:cNvSpPr>
            <a:spLocks noChangeArrowheads="1"/>
          </p:cNvSpPr>
          <p:nvPr/>
        </p:nvSpPr>
        <p:spPr bwMode="auto">
          <a:xfrm>
            <a:off x="3457575" y="585250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38" name="Text Box 31"/>
          <p:cNvSpPr txBox="1">
            <a:spLocks noChangeArrowheads="1"/>
          </p:cNvSpPr>
          <p:nvPr/>
        </p:nvSpPr>
        <p:spPr bwMode="auto">
          <a:xfrm>
            <a:off x="2727325" y="308231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B</a:t>
            </a:r>
          </a:p>
        </p:txBody>
      </p:sp>
      <p:sp>
        <p:nvSpPr>
          <p:cNvPr id="39" name="Text Box 32"/>
          <p:cNvSpPr txBox="1">
            <a:spLocks noChangeArrowheads="1"/>
          </p:cNvSpPr>
          <p:nvPr/>
        </p:nvSpPr>
        <p:spPr bwMode="auto">
          <a:xfrm>
            <a:off x="2955925" y="36601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C</a:t>
            </a:r>
          </a:p>
        </p:txBody>
      </p:sp>
      <p:sp>
        <p:nvSpPr>
          <p:cNvPr id="40" name="Text Box 33"/>
          <p:cNvSpPr txBox="1">
            <a:spLocks noChangeArrowheads="1"/>
          </p:cNvSpPr>
          <p:nvPr/>
        </p:nvSpPr>
        <p:spPr bwMode="auto">
          <a:xfrm>
            <a:off x="3209925" y="4574565"/>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D</a:t>
            </a:r>
          </a:p>
        </p:txBody>
      </p:sp>
      <p:sp>
        <p:nvSpPr>
          <p:cNvPr id="41" name="Text Box 34"/>
          <p:cNvSpPr txBox="1">
            <a:spLocks noChangeArrowheads="1"/>
          </p:cNvSpPr>
          <p:nvPr/>
        </p:nvSpPr>
        <p:spPr bwMode="auto">
          <a:xfrm>
            <a:off x="3500438" y="5596915"/>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E</a:t>
            </a:r>
          </a:p>
        </p:txBody>
      </p:sp>
      <p:sp>
        <p:nvSpPr>
          <p:cNvPr id="42" name="Text Box 14"/>
          <p:cNvSpPr txBox="1">
            <a:spLocks noChangeArrowheads="1"/>
          </p:cNvSpPr>
          <p:nvPr/>
        </p:nvSpPr>
        <p:spPr bwMode="auto">
          <a:xfrm>
            <a:off x="2371725" y="5292115"/>
            <a:ext cx="1065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Attainable</a:t>
            </a:r>
          </a:p>
        </p:txBody>
      </p:sp>
      <p:sp>
        <p:nvSpPr>
          <p:cNvPr id="45" name="Text Box 31"/>
          <p:cNvSpPr txBox="1">
            <a:spLocks noChangeArrowheads="1"/>
          </p:cNvSpPr>
          <p:nvPr/>
        </p:nvSpPr>
        <p:spPr bwMode="auto">
          <a:xfrm>
            <a:off x="3971925" y="3201378"/>
            <a:ext cx="3698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W</a:t>
            </a:r>
          </a:p>
        </p:txBody>
      </p:sp>
      <p:sp>
        <p:nvSpPr>
          <p:cNvPr id="46" name="Oval 17"/>
          <p:cNvSpPr>
            <a:spLocks noChangeArrowheads="1"/>
          </p:cNvSpPr>
          <p:nvPr/>
        </p:nvSpPr>
        <p:spPr bwMode="auto">
          <a:xfrm>
            <a:off x="3971925" y="3453790"/>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fontAlgn="auto" hangingPunct="1">
              <a:spcBef>
                <a:spcPts val="0"/>
              </a:spcBef>
              <a:spcAft>
                <a:spcPts val="0"/>
              </a:spcAft>
              <a:defRPr/>
            </a:pPr>
            <a:endParaRPr lang="en-US" dirty="0">
              <a:solidFill>
                <a:srgbClr val="FFFFFF"/>
              </a:solidFill>
              <a:ea typeface="ＭＳ Ｐゴシック" pitchFamily="23" charset="-128"/>
            </a:endParaRPr>
          </a:p>
        </p:txBody>
      </p:sp>
      <p:sp>
        <p:nvSpPr>
          <p:cNvPr id="47" name="Text Box 30"/>
          <p:cNvSpPr txBox="1">
            <a:spLocks noChangeArrowheads="1"/>
          </p:cNvSpPr>
          <p:nvPr/>
        </p:nvSpPr>
        <p:spPr bwMode="auto">
          <a:xfrm>
            <a:off x="6465888" y="5868378"/>
            <a:ext cx="3254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Q</a:t>
            </a:r>
          </a:p>
        </p:txBody>
      </p:sp>
      <p:sp>
        <p:nvSpPr>
          <p:cNvPr id="48" name="Text Box 30"/>
          <p:cNvSpPr txBox="1">
            <a:spLocks noChangeArrowheads="1"/>
          </p:cNvSpPr>
          <p:nvPr/>
        </p:nvSpPr>
        <p:spPr bwMode="auto">
          <a:xfrm>
            <a:off x="2122488" y="1405915"/>
            <a:ext cx="325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Q</a:t>
            </a:r>
          </a:p>
        </p:txBody>
      </p:sp>
      <p:sp>
        <p:nvSpPr>
          <p:cNvPr id="3996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
        <p:nvSpPr>
          <p:cNvPr id="2" name="Rectangle 1"/>
          <p:cNvSpPr>
            <a:spLocks noChangeArrowheads="1"/>
          </p:cNvSpPr>
          <p:nvPr/>
        </p:nvSpPr>
        <p:spPr bwMode="auto">
          <a:xfrm>
            <a:off x="3209925" y="6162065"/>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t>Pizzas</a:t>
            </a:r>
            <a:endParaRPr lang="en-US" altLang="en-US" sz="1800" dirty="0"/>
          </a:p>
        </p:txBody>
      </p:sp>
      <p:sp>
        <p:nvSpPr>
          <p:cNvPr id="65" name="Text Box 10"/>
          <p:cNvSpPr txBox="1">
            <a:spLocks noChangeArrowheads="1"/>
          </p:cNvSpPr>
          <p:nvPr/>
        </p:nvSpPr>
        <p:spPr bwMode="auto">
          <a:xfrm rot="-5400000">
            <a:off x="848519" y="4259446"/>
            <a:ext cx="1765300"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Industrial robots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500" fill="hold"/>
                                        <p:tgtEl>
                                          <p:spTgt spid="65"/>
                                        </p:tgtEl>
                                        <p:attrNameLst>
                                          <p:attrName>ppt_w</p:attrName>
                                        </p:attrNameLst>
                                      </p:cBhvr>
                                      <p:tavLst>
                                        <p:tav tm="0">
                                          <p:val>
                                            <p:fltVal val="0"/>
                                          </p:val>
                                        </p:tav>
                                        <p:tav tm="100000">
                                          <p:val>
                                            <p:strVal val="#ppt_w"/>
                                          </p:val>
                                        </p:tav>
                                      </p:tavLst>
                                    </p:anim>
                                    <p:anim calcmode="lin" valueType="num">
                                      <p:cBhvr>
                                        <p:cTn id="8" dur="500" fill="hold"/>
                                        <p:tgtEl>
                                          <p:spTgt spid="6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499"/>
                                          </p:stCondLst>
                                        </p:cTn>
                                        <p:tgtEl>
                                          <p:spTgt spid="48"/>
                                        </p:tgtEl>
                                        <p:attrNameLst>
                                          <p:attrName>style.visibility</p:attrName>
                                        </p:attrNameLst>
                                      </p:cBhvr>
                                      <p:to>
                                        <p:strVal val="visible"/>
                                      </p:to>
                                    </p:se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par>
                          <p:cTn id="19" fill="hold" nodeType="afterGroup">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nodeType="afterGroup">
                            <p:stCondLst>
                              <p:cond delay="2500"/>
                            </p:stCondLst>
                            <p:childTnLst>
                              <p:par>
                                <p:cTn id="24" presetID="1" presetClass="entr" presetSubtype="0" fill="hold" grpId="0" nodeType="afterEffect">
                                  <p:stCondLst>
                                    <p:cond delay="0"/>
                                  </p:stCondLst>
                                  <p:childTnLst>
                                    <p:set>
                                      <p:cBhvr>
                                        <p:cTn id="25" dur="1" fill="hold">
                                          <p:stCondLst>
                                            <p:cond delay="499"/>
                                          </p:stCondLst>
                                        </p:cTn>
                                        <p:tgtEl>
                                          <p:spTgt spid="47"/>
                                        </p:tgtEl>
                                        <p:attrNameLst>
                                          <p:attrName>style.visibility</p:attrName>
                                        </p:attrNameLst>
                                      </p:cBhvr>
                                      <p:to>
                                        <p:strVal val="visible"/>
                                      </p:to>
                                    </p:set>
                                  </p:childTnLst>
                                </p:cTn>
                              </p:par>
                            </p:childTnLst>
                          </p:cTn>
                        </p:par>
                        <p:par>
                          <p:cTn id="26" fill="hold" nodeType="afterGroup">
                            <p:stCondLst>
                              <p:cond delay="3000"/>
                            </p:stCondLst>
                            <p:childTnLst>
                              <p:par>
                                <p:cTn id="27" presetID="16" presetClass="entr" presetSubtype="42"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arn(outHorizontal)">
                                      <p:cBhvr>
                                        <p:cTn id="29" dur="500"/>
                                        <p:tgtEl>
                                          <p:spTgt spid="26"/>
                                        </p:tgtEl>
                                      </p:cBhvr>
                                    </p:animEffect>
                                  </p:childTnLst>
                                </p:cTn>
                              </p:par>
                            </p:childTnLst>
                          </p:cTn>
                        </p:par>
                        <p:par>
                          <p:cTn id="30" fill="hold" nodeType="afterGroup">
                            <p:stCondLst>
                              <p:cond delay="3500"/>
                            </p:stCondLst>
                            <p:childTnLst>
                              <p:par>
                                <p:cTn id="31" presetID="2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childTnLst>
                                </p:cTn>
                              </p:par>
                            </p:childTnLst>
                          </p:cTn>
                        </p:par>
                        <p:par>
                          <p:cTn id="35" fill="hold" nodeType="afterGroup">
                            <p:stCondLst>
                              <p:cond delay="4000"/>
                            </p:stCondLst>
                            <p:childTnLst>
                              <p:par>
                                <p:cTn id="36" presetID="1" presetClass="entr" presetSubtype="0" fill="hold" grpId="0" nodeType="afterEffect">
                                  <p:stCondLst>
                                    <p:cond delay="0"/>
                                  </p:stCondLst>
                                  <p:childTnLst>
                                    <p:set>
                                      <p:cBhvr>
                                        <p:cTn id="37" dur="1" fill="hold">
                                          <p:stCondLst>
                                            <p:cond delay="499"/>
                                          </p:stCondLst>
                                        </p:cTn>
                                        <p:tgtEl>
                                          <p:spTgt spid="32"/>
                                        </p:tgtEl>
                                        <p:attrNameLst>
                                          <p:attrName>style.visibility</p:attrName>
                                        </p:attrNameLst>
                                      </p:cBhvr>
                                      <p:to>
                                        <p:strVal val="visible"/>
                                      </p:to>
                                    </p:set>
                                  </p:childTnLst>
                                </p:cTn>
                              </p:par>
                            </p:childTnLst>
                          </p:cTn>
                        </p:par>
                        <p:par>
                          <p:cTn id="38" fill="hold" nodeType="afterGroup">
                            <p:stCondLst>
                              <p:cond delay="4500"/>
                            </p:stCondLst>
                            <p:childTnLst>
                              <p:par>
                                <p:cTn id="39" presetID="23" presetClass="entr" presetSubtype="16"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childTnLst>
                                </p:cTn>
                              </p:par>
                            </p:childTnLst>
                          </p:cTn>
                        </p:par>
                        <p:par>
                          <p:cTn id="43" fill="hold" nodeType="afterGroup">
                            <p:stCondLst>
                              <p:cond delay="5000"/>
                            </p:stCondLst>
                            <p:childTnLst>
                              <p:par>
                                <p:cTn id="44" presetID="1" presetClass="entr" presetSubtype="0" fill="hold" grpId="0" nodeType="afterEffect">
                                  <p:stCondLst>
                                    <p:cond delay="0"/>
                                  </p:stCondLst>
                                  <p:childTnLst>
                                    <p:set>
                                      <p:cBhvr>
                                        <p:cTn id="45" dur="1" fill="hold">
                                          <p:stCondLst>
                                            <p:cond delay="499"/>
                                          </p:stCondLst>
                                        </p:cTn>
                                        <p:tgtEl>
                                          <p:spTgt spid="38"/>
                                        </p:tgtEl>
                                        <p:attrNameLst>
                                          <p:attrName>style.visibility</p:attrName>
                                        </p:attrNameLst>
                                      </p:cBhvr>
                                      <p:to>
                                        <p:strVal val="visible"/>
                                      </p:to>
                                    </p:set>
                                  </p:childTnLst>
                                </p:cTn>
                              </p:par>
                            </p:childTnLst>
                          </p:cTn>
                        </p:par>
                        <p:par>
                          <p:cTn id="46" fill="hold" nodeType="afterGroup">
                            <p:stCondLst>
                              <p:cond delay="5500"/>
                            </p:stCondLst>
                            <p:childTnLst>
                              <p:par>
                                <p:cTn id="47" presetID="23" presetClass="entr" presetSubtype="16"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childTnLst>
                                </p:cTn>
                              </p:par>
                            </p:childTnLst>
                          </p:cTn>
                        </p:par>
                        <p:par>
                          <p:cTn id="51" fill="hold" nodeType="afterGroup">
                            <p:stCondLst>
                              <p:cond delay="6000"/>
                            </p:stCondLst>
                            <p:childTnLst>
                              <p:par>
                                <p:cTn id="52" presetID="1" presetClass="entr" presetSubtype="0" fill="hold" grpId="0" nodeType="afterEffect">
                                  <p:stCondLst>
                                    <p:cond delay="0"/>
                                  </p:stCondLst>
                                  <p:childTnLst>
                                    <p:set>
                                      <p:cBhvr>
                                        <p:cTn id="53" dur="1" fill="hold">
                                          <p:stCondLst>
                                            <p:cond delay="499"/>
                                          </p:stCondLst>
                                        </p:cTn>
                                        <p:tgtEl>
                                          <p:spTgt spid="39"/>
                                        </p:tgtEl>
                                        <p:attrNameLst>
                                          <p:attrName>style.visibility</p:attrName>
                                        </p:attrNameLst>
                                      </p:cBhvr>
                                      <p:to>
                                        <p:strVal val="visible"/>
                                      </p:to>
                                    </p:set>
                                  </p:childTnLst>
                                </p:cTn>
                              </p:par>
                            </p:childTnLst>
                          </p:cTn>
                        </p:par>
                        <p:par>
                          <p:cTn id="54" fill="hold" nodeType="afterGroup">
                            <p:stCondLst>
                              <p:cond delay="6500"/>
                            </p:stCondLst>
                            <p:childTnLst>
                              <p:par>
                                <p:cTn id="55" presetID="23" presetClass="entr" presetSubtype="16"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p:cTn id="57" dur="500" fill="hold"/>
                                        <p:tgtEl>
                                          <p:spTgt spid="35"/>
                                        </p:tgtEl>
                                        <p:attrNameLst>
                                          <p:attrName>ppt_w</p:attrName>
                                        </p:attrNameLst>
                                      </p:cBhvr>
                                      <p:tavLst>
                                        <p:tav tm="0">
                                          <p:val>
                                            <p:fltVal val="0"/>
                                          </p:val>
                                        </p:tav>
                                        <p:tav tm="100000">
                                          <p:val>
                                            <p:strVal val="#ppt_w"/>
                                          </p:val>
                                        </p:tav>
                                      </p:tavLst>
                                    </p:anim>
                                    <p:anim calcmode="lin" valueType="num">
                                      <p:cBhvr>
                                        <p:cTn id="58" dur="500" fill="hold"/>
                                        <p:tgtEl>
                                          <p:spTgt spid="35"/>
                                        </p:tgtEl>
                                        <p:attrNameLst>
                                          <p:attrName>ppt_h</p:attrName>
                                        </p:attrNameLst>
                                      </p:cBhvr>
                                      <p:tavLst>
                                        <p:tav tm="0">
                                          <p:val>
                                            <p:fltVal val="0"/>
                                          </p:val>
                                        </p:tav>
                                        <p:tav tm="100000">
                                          <p:val>
                                            <p:strVal val="#ppt_h"/>
                                          </p:val>
                                        </p:tav>
                                      </p:tavLst>
                                    </p:anim>
                                  </p:childTnLst>
                                </p:cTn>
                              </p:par>
                            </p:childTnLst>
                          </p:cTn>
                        </p:par>
                        <p:par>
                          <p:cTn id="59" fill="hold" nodeType="afterGroup">
                            <p:stCondLst>
                              <p:cond delay="7000"/>
                            </p:stCondLst>
                            <p:childTnLst>
                              <p:par>
                                <p:cTn id="60" presetID="1" presetClass="entr" presetSubtype="0" fill="hold" grpId="0" nodeType="afterEffect">
                                  <p:stCondLst>
                                    <p:cond delay="0"/>
                                  </p:stCondLst>
                                  <p:childTnLst>
                                    <p:set>
                                      <p:cBhvr>
                                        <p:cTn id="61" dur="1" fill="hold">
                                          <p:stCondLst>
                                            <p:cond delay="499"/>
                                          </p:stCondLst>
                                        </p:cTn>
                                        <p:tgtEl>
                                          <p:spTgt spid="40"/>
                                        </p:tgtEl>
                                        <p:attrNameLst>
                                          <p:attrName>style.visibility</p:attrName>
                                        </p:attrNameLst>
                                      </p:cBhvr>
                                      <p:to>
                                        <p:strVal val="visible"/>
                                      </p:to>
                                    </p:set>
                                  </p:childTnLst>
                                </p:cTn>
                              </p:par>
                            </p:childTnLst>
                          </p:cTn>
                        </p:par>
                        <p:par>
                          <p:cTn id="62" fill="hold" nodeType="afterGroup">
                            <p:stCondLst>
                              <p:cond delay="7500"/>
                            </p:stCondLst>
                            <p:childTnLst>
                              <p:par>
                                <p:cTn id="63" presetID="23" presetClass="entr" presetSubtype="16"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childTnLst>
                                </p:cTn>
                              </p:par>
                            </p:childTnLst>
                          </p:cTn>
                        </p:par>
                        <p:par>
                          <p:cTn id="67" fill="hold" nodeType="afterGroup">
                            <p:stCondLst>
                              <p:cond delay="8000"/>
                            </p:stCondLst>
                            <p:childTnLst>
                              <p:par>
                                <p:cTn id="68" presetID="1" presetClass="entr" presetSubtype="0" fill="hold" grpId="0" nodeType="afterEffect">
                                  <p:stCondLst>
                                    <p:cond delay="0"/>
                                  </p:stCondLst>
                                  <p:childTnLst>
                                    <p:set>
                                      <p:cBhvr>
                                        <p:cTn id="69" dur="1" fill="hold">
                                          <p:stCondLst>
                                            <p:cond delay="499"/>
                                          </p:stCondLst>
                                        </p:cTn>
                                        <p:tgtEl>
                                          <p:spTgt spid="41"/>
                                        </p:tgtEl>
                                        <p:attrNameLst>
                                          <p:attrName>style.visibility</p:attrName>
                                        </p:attrNameLst>
                                      </p:cBhvr>
                                      <p:to>
                                        <p:strVal val="visible"/>
                                      </p:to>
                                    </p:set>
                                  </p:childTnLst>
                                </p:cTn>
                              </p:par>
                            </p:childTnLst>
                          </p:cTn>
                        </p:par>
                        <p:par>
                          <p:cTn id="70" fill="hold" nodeType="afterGroup">
                            <p:stCondLst>
                              <p:cond delay="8500"/>
                            </p:stCondLst>
                            <p:childTnLst>
                              <p:par>
                                <p:cTn id="71" presetID="23" presetClass="entr" presetSubtype="16" fill="hold" grpId="0" nodeType="after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500" fill="hold"/>
                                        <p:tgtEl>
                                          <p:spTgt spid="37"/>
                                        </p:tgtEl>
                                        <p:attrNameLst>
                                          <p:attrName>ppt_w</p:attrName>
                                        </p:attrNameLst>
                                      </p:cBhvr>
                                      <p:tavLst>
                                        <p:tav tm="0">
                                          <p:val>
                                            <p:fltVal val="0"/>
                                          </p:val>
                                        </p:tav>
                                        <p:tav tm="100000">
                                          <p:val>
                                            <p:strVal val="#ppt_w"/>
                                          </p:val>
                                        </p:tav>
                                      </p:tavLst>
                                    </p:anim>
                                    <p:anim calcmode="lin" valueType="num">
                                      <p:cBhvr>
                                        <p:cTn id="74" dur="500" fill="hold"/>
                                        <p:tgtEl>
                                          <p:spTgt spid="37"/>
                                        </p:tgtEl>
                                        <p:attrNameLst>
                                          <p:attrName>ppt_h</p:attrName>
                                        </p:attrNameLst>
                                      </p:cBhvr>
                                      <p:tavLst>
                                        <p:tav tm="0">
                                          <p:val>
                                            <p:fltVal val="0"/>
                                          </p:val>
                                        </p:tav>
                                        <p:tav tm="100000">
                                          <p:val>
                                            <p:strVal val="#ppt_h"/>
                                          </p:val>
                                        </p:tav>
                                      </p:tavLst>
                                    </p:anim>
                                  </p:childTnLst>
                                </p:cTn>
                              </p:par>
                            </p:childTnLst>
                          </p:cTn>
                        </p:par>
                        <p:par>
                          <p:cTn id="75" fill="hold" nodeType="afterGroup">
                            <p:stCondLst>
                              <p:cond delay="9000"/>
                            </p:stCondLst>
                            <p:childTnLst>
                              <p:par>
                                <p:cTn id="76" presetID="9" presetClass="entr" presetSubtype="0" fill="hold" nodeType="after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dissolve">
                                      <p:cBhvr>
                                        <p:cTn id="78" dur="500"/>
                                        <p:tgtEl>
                                          <p:spTgt spid="43"/>
                                        </p:tgtEl>
                                      </p:cBhvr>
                                    </p:animEffect>
                                  </p:childTnLst>
                                </p:cTn>
                              </p:par>
                            </p:childTnLst>
                          </p:cTn>
                        </p:par>
                        <p:par>
                          <p:cTn id="79" fill="hold" nodeType="afterGroup">
                            <p:stCondLst>
                              <p:cond delay="9500"/>
                            </p:stCondLst>
                            <p:childTnLst>
                              <p:par>
                                <p:cTn id="80" presetID="1" presetClass="entr" presetSubtype="0" fill="hold" grpId="0" nodeType="afterEffect">
                                  <p:stCondLst>
                                    <p:cond delay="0"/>
                                  </p:stCondLst>
                                  <p:childTnLst>
                                    <p:set>
                                      <p:cBhvr>
                                        <p:cTn id="81" dur="1" fill="hold">
                                          <p:stCondLst>
                                            <p:cond delay="499"/>
                                          </p:stCondLst>
                                        </p:cTn>
                                        <p:tgtEl>
                                          <p:spTgt spid="45"/>
                                        </p:tgtEl>
                                        <p:attrNameLst>
                                          <p:attrName>style.visibility</p:attrName>
                                        </p:attrNameLst>
                                      </p:cBhvr>
                                      <p:to>
                                        <p:strVal val="visible"/>
                                      </p:to>
                                    </p:set>
                                  </p:childTnLst>
                                </p:cTn>
                              </p:par>
                            </p:childTnLst>
                          </p:cTn>
                        </p:par>
                        <p:par>
                          <p:cTn id="82" fill="hold" nodeType="afterGroup">
                            <p:stCondLst>
                              <p:cond delay="10000"/>
                            </p:stCondLst>
                            <p:childTnLst>
                              <p:par>
                                <p:cTn id="83" presetID="23" presetClass="entr" presetSubtype="16"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500" fill="hold"/>
                                        <p:tgtEl>
                                          <p:spTgt spid="30"/>
                                        </p:tgtEl>
                                        <p:attrNameLst>
                                          <p:attrName>ppt_w</p:attrName>
                                        </p:attrNameLst>
                                      </p:cBhvr>
                                      <p:tavLst>
                                        <p:tav tm="0">
                                          <p:val>
                                            <p:fltVal val="0"/>
                                          </p:val>
                                        </p:tav>
                                        <p:tav tm="100000">
                                          <p:val>
                                            <p:strVal val="#ppt_w"/>
                                          </p:val>
                                        </p:tav>
                                      </p:tavLst>
                                    </p:anim>
                                    <p:anim calcmode="lin" valueType="num">
                                      <p:cBhvr>
                                        <p:cTn id="86" dur="500" fill="hold"/>
                                        <p:tgtEl>
                                          <p:spTgt spid="30"/>
                                        </p:tgtEl>
                                        <p:attrNameLst>
                                          <p:attrName>ppt_h</p:attrName>
                                        </p:attrNameLst>
                                      </p:cBhvr>
                                      <p:tavLst>
                                        <p:tav tm="0">
                                          <p:val>
                                            <p:fltVal val="0"/>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1" presetClass="exit" presetSubtype="0" fill="hold" nodeType="clickEffect">
                                  <p:stCondLst>
                                    <p:cond delay="0"/>
                                  </p:stCondLst>
                                  <p:childTnLst>
                                    <p:anim calcmode="discrete" valueType="str">
                                      <p:cBhvr>
                                        <p:cTn id="96" dur="75"/>
                                        <p:tgtEl>
                                          <p:spTgt spid="26"/>
                                        </p:tgtEl>
                                        <p:attrNameLst>
                                          <p:attrName>style.visibility</p:attrName>
                                        </p:attrNameLst>
                                      </p:cBhvr>
                                      <p:tavLst>
                                        <p:tav tm="0">
                                          <p:val>
                                            <p:strVal val="hidden"/>
                                          </p:val>
                                        </p:tav>
                                        <p:tav tm="50000">
                                          <p:val>
                                            <p:strVal val="visible"/>
                                          </p:val>
                                        </p:tav>
                                      </p:tavLst>
                                    </p:anim>
                                    <p:set>
                                      <p:cBhvr>
                                        <p:cTn id="97" dur="1" fill="hold">
                                          <p:stCondLst>
                                            <p:cond delay="74"/>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utoUpdateAnimBg="0"/>
      <p:bldP spid="30" grpId="0" autoUpdateAnimBg="0"/>
      <p:bldP spid="31" grpId="0" autoUpdateAnimBg="0"/>
      <p:bldP spid="32" grpId="0" autoUpdateAnimBg="0"/>
      <p:bldP spid="33" grpId="0" animBg="1" autoUpdateAnimBg="0"/>
      <p:bldP spid="34" grpId="0" animBg="1" autoUpdateAnimBg="0"/>
      <p:bldP spid="35" grpId="0" animBg="1" autoUpdateAnimBg="0"/>
      <p:bldP spid="36" grpId="0" animBg="1" autoUpdateAnimBg="0"/>
      <p:bldP spid="37" grpId="0" animBg="1" autoUpdateAnimBg="0"/>
      <p:bldP spid="38" grpId="0" autoUpdateAnimBg="0"/>
      <p:bldP spid="39" grpId="0" autoUpdateAnimBg="0"/>
      <p:bldP spid="40" grpId="0" autoUpdateAnimBg="0"/>
      <p:bldP spid="41" grpId="0" autoUpdateAnimBg="0"/>
      <p:bldP spid="42" grpId="0" autoUpdateAnimBg="0"/>
      <p:bldP spid="45" grpId="0" autoUpdateAnimBg="0"/>
      <p:bldP spid="46" grpId="0" animBg="1" autoUpdateAnimBg="0"/>
      <p:bldP spid="47" grpId="0" autoUpdateAnimBg="0"/>
      <p:bldP spid="48" grpId="0" autoUpdateAnimBg="0"/>
      <p:bldP spid="2" grpId="0" autoUpdateAnimBg="0"/>
      <p:bldP spid="6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a:ea typeface="+mj-ea"/>
                <a:cs typeface="+mj-cs"/>
              </a:rPr>
              <a:t>Increasing Opportunity Costs</a:t>
            </a:r>
          </a:p>
        </p:txBody>
      </p:sp>
      <p:sp>
        <p:nvSpPr>
          <p:cNvPr id="1638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600" b="1" dirty="0">
                <a:solidFill>
                  <a:schemeClr val="accent5">
                    <a:lumMod val="75000"/>
                  </a:schemeClr>
                </a:solidFill>
                <a:ea typeface="+mn-ea"/>
                <a:cs typeface="+mn-cs"/>
              </a:rPr>
              <a:t>Law of increasing opportunity costs</a:t>
            </a:r>
          </a:p>
          <a:p>
            <a:pPr marL="640080" lvl="1" eaLnBrk="1" fontAlgn="auto" hangingPunct="1">
              <a:spcAft>
                <a:spcPts val="0"/>
              </a:spcAft>
              <a:buClr>
                <a:schemeClr val="accent1"/>
              </a:buClr>
              <a:buFont typeface="Arial" charset="0"/>
              <a:buChar char="•"/>
              <a:defRPr/>
            </a:pPr>
            <a:r>
              <a:rPr lang="en-US" sz="3200" dirty="0">
                <a:ea typeface="+mn-ea"/>
              </a:rPr>
              <a:t>As more of a particular good is produced, its marginal opportunity costs increase</a:t>
            </a:r>
          </a:p>
          <a:p>
            <a:pPr eaLnBrk="1" fontAlgn="auto" hangingPunct="1">
              <a:spcAft>
                <a:spcPts val="0"/>
              </a:spcAft>
              <a:buFont typeface="Arial" charset="0"/>
              <a:buChar char="•"/>
              <a:defRPr/>
            </a:pPr>
            <a:r>
              <a:rPr lang="en-US" sz="3600" b="1" dirty="0">
                <a:solidFill>
                  <a:schemeClr val="accent5">
                    <a:lumMod val="75000"/>
                  </a:schemeClr>
                </a:solidFill>
                <a:ea typeface="+mn-ea"/>
                <a:cs typeface="+mn-cs"/>
              </a:rPr>
              <a:t>Production possibilities curve</a:t>
            </a:r>
          </a:p>
          <a:p>
            <a:pPr marL="640080" lvl="1" eaLnBrk="1" fontAlgn="auto" hangingPunct="1">
              <a:spcAft>
                <a:spcPts val="0"/>
              </a:spcAft>
              <a:buClr>
                <a:schemeClr val="accent1"/>
              </a:buClr>
              <a:buFont typeface="Arial" charset="0"/>
              <a:buChar char="•"/>
              <a:defRPr/>
            </a:pPr>
            <a:r>
              <a:rPr lang="en-US" sz="3200" dirty="0">
                <a:ea typeface="+mn-ea"/>
              </a:rPr>
              <a:t>Concave shape</a:t>
            </a:r>
          </a:p>
          <a:p>
            <a:pPr lvl="1" eaLnBrk="1" fontAlgn="auto" hangingPunct="1">
              <a:spcAft>
                <a:spcPts val="0"/>
              </a:spcAft>
              <a:buClr>
                <a:schemeClr val="accent1"/>
              </a:buClr>
              <a:buFont typeface="Arial" charset="0"/>
              <a:buChar char="•"/>
              <a:defRPr/>
            </a:pPr>
            <a:r>
              <a:rPr lang="en-US" sz="3200" dirty="0">
                <a:ea typeface="+mn-ea"/>
                <a:cs typeface="+mn-cs"/>
              </a:rPr>
              <a:t>Economic rationale</a:t>
            </a:r>
          </a:p>
        </p:txBody>
      </p:sp>
      <p:sp>
        <p:nvSpPr>
          <p:cNvPr id="4198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altLang="en-US" dirty="0">
                <a:ea typeface="+mj-ea"/>
                <a:cs typeface="+mj-cs"/>
              </a:rPr>
              <a:t>Economics</a:t>
            </a:r>
          </a:p>
        </p:txBody>
      </p:sp>
      <p:sp>
        <p:nvSpPr>
          <p:cNvPr id="7171" name="Content Placeholder 2"/>
          <p:cNvSpPr>
            <a:spLocks noGrp="1"/>
          </p:cNvSpPr>
          <p:nvPr>
            <p:ph idx="1"/>
          </p:nvPr>
        </p:nvSpPr>
        <p:spPr/>
        <p:txBody>
          <a:bodyPr/>
          <a:lstStyle/>
          <a:p>
            <a:pPr lvl="1" eaLnBrk="1" hangingPunct="1">
              <a:buClr>
                <a:schemeClr val="accent1"/>
              </a:buClr>
            </a:pPr>
            <a:r>
              <a:rPr lang="en-US" altLang="en-US" sz="3200" dirty="0"/>
              <a:t>A social science concerned with making optimal choices under conditions of scarcity</a:t>
            </a:r>
          </a:p>
          <a:p>
            <a:pPr lvl="1" eaLnBrk="1" hangingPunct="1">
              <a:buClr>
                <a:schemeClr val="accent1"/>
              </a:buClr>
            </a:pPr>
            <a:r>
              <a:rPr lang="en-US" altLang="en-US" sz="3200" dirty="0"/>
              <a:t>Economic wants exceed society’</a:t>
            </a:r>
            <a:r>
              <a:rPr lang="en-US" altLang="ja-JP" sz="3200" dirty="0"/>
              <a:t>s productive capacity</a:t>
            </a:r>
            <a:endParaRPr lang="en-US" altLang="en-US" sz="3200" dirty="0"/>
          </a:p>
        </p:txBody>
      </p:sp>
      <p:sp>
        <p:nvSpPr>
          <p:cNvPr id="717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altLang="en-US" dirty="0">
                <a:ea typeface="+mj-ea"/>
                <a:cs typeface="+mj-cs"/>
              </a:rPr>
              <a:t>Optimal Output</a:t>
            </a:r>
          </a:p>
        </p:txBody>
      </p:sp>
      <p:grpSp>
        <p:nvGrpSpPr>
          <p:cNvPr id="4" name="Group 72"/>
          <p:cNvGrpSpPr>
            <a:grpSpLocks/>
          </p:cNvGrpSpPr>
          <p:nvPr/>
        </p:nvGrpSpPr>
        <p:grpSpPr bwMode="auto">
          <a:xfrm>
            <a:off x="2209800" y="1307123"/>
            <a:ext cx="4953000" cy="4624388"/>
            <a:chOff x="2544" y="1281"/>
            <a:chExt cx="2990" cy="2337"/>
          </a:xfrm>
        </p:grpSpPr>
        <p:grpSp>
          <p:nvGrpSpPr>
            <p:cNvPr id="44061" name="Group 69"/>
            <p:cNvGrpSpPr>
              <a:grpSpLocks/>
            </p:cNvGrpSpPr>
            <p:nvPr/>
          </p:nvGrpSpPr>
          <p:grpSpPr bwMode="auto">
            <a:xfrm>
              <a:off x="2549" y="1290"/>
              <a:ext cx="2977" cy="2321"/>
              <a:chOff x="2548" y="1290"/>
              <a:chExt cx="2296" cy="2321"/>
            </a:xfrm>
          </p:grpSpPr>
          <p:grpSp>
            <p:nvGrpSpPr>
              <p:cNvPr id="44065" name="Group 5"/>
              <p:cNvGrpSpPr>
                <a:grpSpLocks/>
              </p:cNvGrpSpPr>
              <p:nvPr/>
            </p:nvGrpSpPr>
            <p:grpSpPr bwMode="auto">
              <a:xfrm>
                <a:off x="2548" y="1290"/>
                <a:ext cx="2296" cy="1928"/>
                <a:chOff x="2698" y="1132"/>
                <a:chExt cx="2797" cy="2178"/>
              </a:xfrm>
            </p:grpSpPr>
            <p:sp>
              <p:nvSpPr>
                <p:cNvPr id="44075"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6"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7"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8"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9"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80"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4066" name="Group 68"/>
              <p:cNvGrpSpPr>
                <a:grpSpLocks/>
              </p:cNvGrpSpPr>
              <p:nvPr/>
            </p:nvGrpSpPr>
            <p:grpSpPr bwMode="auto">
              <a:xfrm>
                <a:off x="2833" y="1291"/>
                <a:ext cx="2006" cy="2320"/>
                <a:chOff x="2833" y="1291"/>
                <a:chExt cx="2006" cy="2320"/>
              </a:xfrm>
            </p:grpSpPr>
            <p:sp>
              <p:nvSpPr>
                <p:cNvPr id="44067"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8"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9"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0"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1"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2"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3"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74"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44062" name="Group 22"/>
            <p:cNvGrpSpPr>
              <a:grpSpLocks/>
            </p:cNvGrpSpPr>
            <p:nvPr/>
          </p:nvGrpSpPr>
          <p:grpSpPr bwMode="auto">
            <a:xfrm>
              <a:off x="2544" y="1281"/>
              <a:ext cx="2990" cy="2337"/>
              <a:chOff x="1962" y="864"/>
              <a:chExt cx="2784" cy="2640"/>
            </a:xfrm>
          </p:grpSpPr>
          <p:sp>
            <p:nvSpPr>
              <p:cNvPr id="44063"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4064" name="Line 24"/>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5" name="Text Box 70"/>
          <p:cNvSpPr txBox="1">
            <a:spLocks noChangeArrowheads="1"/>
          </p:cNvSpPr>
          <p:nvPr/>
        </p:nvSpPr>
        <p:spPr bwMode="auto">
          <a:xfrm rot="16200000">
            <a:off x="-429418" y="3500254"/>
            <a:ext cx="399415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Marginal benefit &amp; marginal cost</a:t>
            </a:r>
          </a:p>
        </p:txBody>
      </p:sp>
      <p:sp>
        <p:nvSpPr>
          <p:cNvPr id="26" name="Text Box 69"/>
          <p:cNvSpPr txBox="1">
            <a:spLocks noChangeArrowheads="1"/>
          </p:cNvSpPr>
          <p:nvPr/>
        </p:nvSpPr>
        <p:spPr bwMode="auto">
          <a:xfrm>
            <a:off x="3657600" y="6271236"/>
            <a:ext cx="202565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Quantity of pizza</a:t>
            </a:r>
          </a:p>
        </p:txBody>
      </p:sp>
      <p:sp>
        <p:nvSpPr>
          <p:cNvPr id="27" name="Text Box 48"/>
          <p:cNvSpPr txBox="1">
            <a:spLocks noChangeArrowheads="1"/>
          </p:cNvSpPr>
          <p:nvPr/>
        </p:nvSpPr>
        <p:spPr bwMode="auto">
          <a:xfrm>
            <a:off x="1695450" y="1943711"/>
            <a:ext cx="438150" cy="41640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05000"/>
              </a:lnSpc>
              <a:defRPr/>
            </a:pPr>
            <a:r>
              <a:rPr lang="en-US" b="1" dirty="0">
                <a:latin typeface="+mn-lt"/>
                <a:ea typeface="+mn-ea"/>
              </a:rPr>
              <a:t>15</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10</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  </a:t>
            </a:r>
          </a:p>
          <a:p>
            <a:pPr eaLnBrk="1" hangingPunct="1">
              <a:lnSpc>
                <a:spcPct val="105000"/>
              </a:lnSpc>
              <a:defRPr/>
            </a:pPr>
            <a:r>
              <a:rPr lang="en-US" b="1" dirty="0">
                <a:latin typeface="+mn-lt"/>
                <a:ea typeface="+mn-ea"/>
              </a:rPr>
              <a:t>  5</a:t>
            </a:r>
          </a:p>
          <a:p>
            <a:pPr eaLnBrk="1" hangingPunct="1">
              <a:lnSpc>
                <a:spcPct val="105000"/>
              </a:lnSpc>
              <a:defRPr/>
            </a:pPr>
            <a:endParaRPr lang="en-US" b="1" dirty="0">
              <a:latin typeface="+mn-lt"/>
              <a:ea typeface="+mn-ea"/>
            </a:endParaRPr>
          </a:p>
          <a:p>
            <a:pPr eaLnBrk="1" hangingPunct="1">
              <a:lnSpc>
                <a:spcPct val="105000"/>
              </a:lnSpc>
              <a:defRPr/>
            </a:pPr>
            <a:endParaRPr lang="en-US" b="1" dirty="0">
              <a:latin typeface="+mn-lt"/>
              <a:ea typeface="+mn-ea"/>
            </a:endParaRPr>
          </a:p>
          <a:p>
            <a:pPr eaLnBrk="1" hangingPunct="1">
              <a:lnSpc>
                <a:spcPct val="105000"/>
              </a:lnSpc>
              <a:defRPr/>
            </a:pPr>
            <a:r>
              <a:rPr lang="en-US" b="1" dirty="0">
                <a:latin typeface="+mn-lt"/>
                <a:ea typeface="+mn-ea"/>
              </a:rPr>
              <a:t>  0</a:t>
            </a:r>
          </a:p>
        </p:txBody>
      </p:sp>
      <p:sp>
        <p:nvSpPr>
          <p:cNvPr id="28" name="Text Box 51"/>
          <p:cNvSpPr txBox="1">
            <a:spLocks noChangeArrowheads="1"/>
          </p:cNvSpPr>
          <p:nvPr/>
        </p:nvSpPr>
        <p:spPr bwMode="auto">
          <a:xfrm>
            <a:off x="3276600" y="5966436"/>
            <a:ext cx="3124200"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b="1" dirty="0">
                <a:latin typeface="+mn-lt"/>
                <a:ea typeface="+mn-ea"/>
              </a:rPr>
              <a:t>1	       2        	            3</a:t>
            </a:r>
          </a:p>
        </p:txBody>
      </p:sp>
      <p:sp>
        <p:nvSpPr>
          <p:cNvPr id="29" name="Line 52"/>
          <p:cNvSpPr>
            <a:spLocks noChangeShapeType="1"/>
          </p:cNvSpPr>
          <p:nvPr/>
        </p:nvSpPr>
        <p:spPr bwMode="auto">
          <a:xfrm rot="-5400000">
            <a:off x="4038600" y="240323"/>
            <a:ext cx="0" cy="3657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52"/>
          <p:cNvSpPr>
            <a:spLocks noChangeShapeType="1"/>
          </p:cNvSpPr>
          <p:nvPr/>
        </p:nvSpPr>
        <p:spPr bwMode="auto">
          <a:xfrm rot="-5400000">
            <a:off x="3467100" y="2335823"/>
            <a:ext cx="0" cy="2514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Line 52"/>
          <p:cNvSpPr>
            <a:spLocks noChangeShapeType="1"/>
          </p:cNvSpPr>
          <p:nvPr/>
        </p:nvSpPr>
        <p:spPr bwMode="auto">
          <a:xfrm rot="-5400000">
            <a:off x="4038600" y="3288323"/>
            <a:ext cx="0" cy="3657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 name="Line 52"/>
          <p:cNvSpPr>
            <a:spLocks noChangeShapeType="1"/>
          </p:cNvSpPr>
          <p:nvPr/>
        </p:nvSpPr>
        <p:spPr bwMode="auto">
          <a:xfrm>
            <a:off x="3429000" y="1992923"/>
            <a:ext cx="0" cy="3886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 name="Line 54"/>
          <p:cNvSpPr>
            <a:spLocks noChangeShapeType="1"/>
          </p:cNvSpPr>
          <p:nvPr/>
        </p:nvSpPr>
        <p:spPr bwMode="auto">
          <a:xfrm>
            <a:off x="4724400" y="3593123"/>
            <a:ext cx="0" cy="2286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4" name="Line 54"/>
          <p:cNvSpPr>
            <a:spLocks noChangeShapeType="1"/>
          </p:cNvSpPr>
          <p:nvPr/>
        </p:nvSpPr>
        <p:spPr bwMode="auto">
          <a:xfrm rot="60000">
            <a:off x="5867400" y="2145323"/>
            <a:ext cx="76200" cy="38100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lstStyle/>
          <a:p>
            <a:endParaRPr lang="en-US" dirty="0"/>
          </a:p>
        </p:txBody>
      </p:sp>
      <p:sp>
        <p:nvSpPr>
          <p:cNvPr id="35" name="Line 44"/>
          <p:cNvSpPr>
            <a:spLocks noChangeShapeType="1"/>
          </p:cNvSpPr>
          <p:nvPr/>
        </p:nvSpPr>
        <p:spPr bwMode="auto">
          <a:xfrm>
            <a:off x="3352800" y="1840523"/>
            <a:ext cx="2895600" cy="3657600"/>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6" name="Line 45"/>
          <p:cNvSpPr>
            <a:spLocks noChangeShapeType="1"/>
          </p:cNvSpPr>
          <p:nvPr/>
        </p:nvSpPr>
        <p:spPr bwMode="auto">
          <a:xfrm flipV="1">
            <a:off x="3200400" y="1840523"/>
            <a:ext cx="2895600" cy="3657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 name="Text Box 61"/>
          <p:cNvSpPr txBox="1">
            <a:spLocks noChangeArrowheads="1"/>
          </p:cNvSpPr>
          <p:nvPr/>
        </p:nvSpPr>
        <p:spPr bwMode="auto">
          <a:xfrm>
            <a:off x="6049963" y="1519848"/>
            <a:ext cx="54610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MC</a:t>
            </a:r>
          </a:p>
        </p:txBody>
      </p:sp>
      <p:sp>
        <p:nvSpPr>
          <p:cNvPr id="38" name="Text Box 62"/>
          <p:cNvSpPr txBox="1">
            <a:spLocks noChangeArrowheads="1"/>
          </p:cNvSpPr>
          <p:nvPr/>
        </p:nvSpPr>
        <p:spPr bwMode="auto">
          <a:xfrm>
            <a:off x="6096000" y="5498123"/>
            <a:ext cx="55403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MB</a:t>
            </a:r>
          </a:p>
        </p:txBody>
      </p:sp>
      <p:sp>
        <p:nvSpPr>
          <p:cNvPr id="39" name="Text Box 60"/>
          <p:cNvSpPr txBox="1">
            <a:spLocks noChangeArrowheads="1"/>
          </p:cNvSpPr>
          <p:nvPr/>
        </p:nvSpPr>
        <p:spPr bwMode="auto">
          <a:xfrm>
            <a:off x="4070350" y="2205648"/>
            <a:ext cx="11572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MB = MC</a:t>
            </a:r>
          </a:p>
        </p:txBody>
      </p:sp>
      <p:sp>
        <p:nvSpPr>
          <p:cNvPr id="40" name="Text Box 59"/>
          <p:cNvSpPr txBox="1">
            <a:spLocks noChangeArrowheads="1"/>
          </p:cNvSpPr>
          <p:nvPr/>
        </p:nvSpPr>
        <p:spPr bwMode="auto">
          <a:xfrm>
            <a:off x="4522788" y="3059723"/>
            <a:ext cx="334962"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400" b="1" i="1" dirty="0">
                <a:latin typeface="+mn-lt"/>
                <a:ea typeface="+mn-ea"/>
              </a:rPr>
              <a:t>e</a:t>
            </a:r>
          </a:p>
        </p:txBody>
      </p:sp>
      <p:sp>
        <p:nvSpPr>
          <p:cNvPr id="41" name="Text Box 59"/>
          <p:cNvSpPr txBox="1">
            <a:spLocks noChangeArrowheads="1"/>
          </p:cNvSpPr>
          <p:nvPr/>
        </p:nvSpPr>
        <p:spPr bwMode="auto">
          <a:xfrm>
            <a:off x="3101975" y="1745273"/>
            <a:ext cx="32702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a</a:t>
            </a:r>
          </a:p>
        </p:txBody>
      </p:sp>
      <p:sp>
        <p:nvSpPr>
          <p:cNvPr id="42" name="Text Box 59"/>
          <p:cNvSpPr txBox="1">
            <a:spLocks noChangeArrowheads="1"/>
          </p:cNvSpPr>
          <p:nvPr/>
        </p:nvSpPr>
        <p:spPr bwMode="auto">
          <a:xfrm>
            <a:off x="3124200" y="4793273"/>
            <a:ext cx="3190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b</a:t>
            </a:r>
          </a:p>
        </p:txBody>
      </p:sp>
      <p:sp>
        <p:nvSpPr>
          <p:cNvPr id="43" name="Text Box 59"/>
          <p:cNvSpPr txBox="1">
            <a:spLocks noChangeArrowheads="1"/>
          </p:cNvSpPr>
          <p:nvPr/>
        </p:nvSpPr>
        <p:spPr bwMode="auto">
          <a:xfrm>
            <a:off x="5943600" y="1840523"/>
            <a:ext cx="290513"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c</a:t>
            </a:r>
          </a:p>
        </p:txBody>
      </p:sp>
      <p:sp>
        <p:nvSpPr>
          <p:cNvPr id="44" name="Text Box 59"/>
          <p:cNvSpPr txBox="1">
            <a:spLocks noChangeArrowheads="1"/>
          </p:cNvSpPr>
          <p:nvPr/>
        </p:nvSpPr>
        <p:spPr bwMode="auto">
          <a:xfrm>
            <a:off x="5907088" y="4793273"/>
            <a:ext cx="31908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i="1" dirty="0">
                <a:latin typeface="+mn-lt"/>
                <a:ea typeface="+mn-ea"/>
              </a:rPr>
              <a:t>d</a:t>
            </a:r>
          </a:p>
        </p:txBody>
      </p:sp>
      <p:sp>
        <p:nvSpPr>
          <p:cNvPr id="45" name="Oval 44"/>
          <p:cNvSpPr>
            <a:spLocks noChangeArrowheads="1"/>
          </p:cNvSpPr>
          <p:nvPr/>
        </p:nvSpPr>
        <p:spPr bwMode="auto">
          <a:xfrm>
            <a:off x="5867400" y="20532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6" name="Oval 45"/>
          <p:cNvSpPr>
            <a:spLocks noChangeArrowheads="1"/>
          </p:cNvSpPr>
          <p:nvPr/>
        </p:nvSpPr>
        <p:spPr bwMode="auto">
          <a:xfrm>
            <a:off x="5867400" y="504092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8" name="Oval 47"/>
          <p:cNvSpPr>
            <a:spLocks noChangeArrowheads="1"/>
          </p:cNvSpPr>
          <p:nvPr/>
        </p:nvSpPr>
        <p:spPr bwMode="auto">
          <a:xfrm>
            <a:off x="3413125" y="51012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7" name="Oval 46"/>
          <p:cNvSpPr>
            <a:spLocks noChangeArrowheads="1"/>
          </p:cNvSpPr>
          <p:nvPr/>
        </p:nvSpPr>
        <p:spPr bwMode="auto">
          <a:xfrm>
            <a:off x="3429000" y="197704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406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1000"/>
                                        <p:tgtEl>
                                          <p:spTgt spid="2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1000"/>
                                        <p:tgtEl>
                                          <p:spTgt spid="26"/>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childTnLst>
                                </p:cTn>
                              </p:par>
                            </p:childTnLst>
                          </p:cTn>
                        </p:par>
                        <p:par>
                          <p:cTn id="18" fill="hold" nodeType="afterGroup">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par>
                          <p:cTn id="21" fill="hold" nodeType="afterGroup">
                            <p:stCondLst>
                              <p:cond delay="2000"/>
                            </p:stCondLst>
                            <p:childTnLst>
                              <p:par>
                                <p:cTn id="22" presetID="22" presetClass="entr" presetSubtype="1"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par>
                          <p:cTn id="25" fill="hold" nodeType="afterGroup">
                            <p:stCondLst>
                              <p:cond delay="2500"/>
                            </p:stCondLst>
                            <p:childTnLst>
                              <p:par>
                                <p:cTn id="26" presetID="22" presetClass="entr" presetSubtype="1"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500"/>
                                        <p:tgtEl>
                                          <p:spTgt spid="30"/>
                                        </p:tgtEl>
                                      </p:cBhvr>
                                    </p:animEffect>
                                  </p:childTnLst>
                                </p:cTn>
                              </p:par>
                            </p:childTnLst>
                          </p:cTn>
                        </p:par>
                        <p:par>
                          <p:cTn id="29" fill="hold" nodeType="afterGroup">
                            <p:stCondLst>
                              <p:cond delay="3000"/>
                            </p:stCondLst>
                            <p:childTnLst>
                              <p:par>
                                <p:cTn id="30" presetID="22" presetClass="entr" presetSubtype="1"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up)">
                                      <p:cBhvr>
                                        <p:cTn id="32" dur="500"/>
                                        <p:tgtEl>
                                          <p:spTgt spid="31"/>
                                        </p:tgtEl>
                                      </p:cBhvr>
                                    </p:animEffect>
                                  </p:childTnLst>
                                </p:cTn>
                              </p:par>
                            </p:childTnLst>
                          </p:cTn>
                        </p:par>
                        <p:par>
                          <p:cTn id="33" fill="hold" nodeType="afterGroup">
                            <p:stCondLst>
                              <p:cond delay="3500"/>
                            </p:stCondLst>
                            <p:childTnLst>
                              <p:par>
                                <p:cTn id="34" presetID="22" presetClass="entr" presetSubtype="1"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wipe(up)">
                                      <p:cBhvr>
                                        <p:cTn id="36" dur="500"/>
                                        <p:tgtEl>
                                          <p:spTgt spid="32"/>
                                        </p:tgtEl>
                                      </p:cBhvr>
                                    </p:animEffect>
                                  </p:childTnLst>
                                </p:cTn>
                              </p:par>
                              <p:par>
                                <p:cTn id="37" presetID="22" presetClass="entr" presetSubtype="1"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up)">
                                      <p:cBhvr>
                                        <p:cTn id="39" dur="500"/>
                                        <p:tgtEl>
                                          <p:spTgt spid="33"/>
                                        </p:tgtEl>
                                      </p:cBhvr>
                                    </p:animEffect>
                                  </p:childTnLst>
                                </p:cTn>
                              </p:par>
                              <p:par>
                                <p:cTn id="40" presetID="22" presetClass="entr" presetSubtype="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left)">
                                      <p:cBhvr>
                                        <p:cTn id="47" dur="1000"/>
                                        <p:tgtEl>
                                          <p:spTgt spid="35"/>
                                        </p:tgtEl>
                                      </p:cBhvr>
                                    </p:animEffect>
                                  </p:childTnLst>
                                </p:cTn>
                              </p:par>
                            </p:childTnLst>
                          </p:cTn>
                        </p:par>
                        <p:par>
                          <p:cTn id="48" fill="hold" nodeType="afterGroup">
                            <p:stCondLst>
                              <p:cond delay="1000"/>
                            </p:stCondLst>
                            <p:childTnLst>
                              <p:par>
                                <p:cTn id="49" presetID="22" presetClass="entr" presetSubtype="8" fill="hold"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wipe(left)">
                                      <p:cBhvr>
                                        <p:cTn id="51" dur="1000"/>
                                        <p:tgtEl>
                                          <p:spTgt spid="36"/>
                                        </p:tgtEl>
                                      </p:cBhvr>
                                    </p:animEffect>
                                  </p:childTnLst>
                                </p:cTn>
                              </p:par>
                            </p:childTnLst>
                          </p:cTn>
                        </p:par>
                        <p:par>
                          <p:cTn id="52" fill="hold" nodeType="afterGroup">
                            <p:stCondLst>
                              <p:cond delay="2000"/>
                            </p:stCondLst>
                            <p:childTnLst>
                              <p:par>
                                <p:cTn id="53" presetID="1" presetClass="entr" presetSubtype="0"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par>
                          <p:cTn id="55" fill="hold" nodeType="afterGroup">
                            <p:stCondLst>
                              <p:cond delay="2000"/>
                            </p:stCondLst>
                            <p:childTnLst>
                              <p:par>
                                <p:cTn id="56" presetID="1" presetClass="entr" presetSubtype="0" fill="hold" grpId="0" nodeType="afterEffect">
                                  <p:stCondLst>
                                    <p:cond delay="0"/>
                                  </p:stCondLst>
                                  <p:childTnLst>
                                    <p:set>
                                      <p:cBhvr>
                                        <p:cTn id="57" dur="1" fill="hold">
                                          <p:stCondLst>
                                            <p:cond delay="0"/>
                                          </p:stCondLst>
                                        </p:cTn>
                                        <p:tgtEl>
                                          <p:spTgt spid="38"/>
                                        </p:tgtEl>
                                        <p:attrNameLst>
                                          <p:attrName>style.visibility</p:attrName>
                                        </p:attrNameLst>
                                      </p:cBhvr>
                                      <p:to>
                                        <p:strVal val="visible"/>
                                      </p:to>
                                    </p:set>
                                  </p:childTnLst>
                                </p:cTn>
                              </p:par>
                            </p:childTnLst>
                          </p:cTn>
                        </p:par>
                        <p:par>
                          <p:cTn id="58" fill="hold" nodeType="afterGroup">
                            <p:stCondLst>
                              <p:cond delay="2000"/>
                            </p:stCondLst>
                            <p:childTnLst>
                              <p:par>
                                <p:cTn id="59" presetID="23" presetClass="entr" presetSubtype="16"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p:cTn id="61" dur="500" fill="hold"/>
                                        <p:tgtEl>
                                          <p:spTgt spid="39"/>
                                        </p:tgtEl>
                                        <p:attrNameLst>
                                          <p:attrName>ppt_w</p:attrName>
                                        </p:attrNameLst>
                                      </p:cBhvr>
                                      <p:tavLst>
                                        <p:tav tm="0">
                                          <p:val>
                                            <p:fltVal val="0"/>
                                          </p:val>
                                        </p:tav>
                                        <p:tav tm="100000">
                                          <p:val>
                                            <p:strVal val="#ppt_w"/>
                                          </p:val>
                                        </p:tav>
                                      </p:tavLst>
                                    </p:anim>
                                    <p:anim calcmode="lin" valueType="num">
                                      <p:cBhvr>
                                        <p:cTn id="62" dur="500" fill="hold"/>
                                        <p:tgtEl>
                                          <p:spTgt spid="39"/>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37" grpId="0"/>
      <p:bldP spid="38" grpId="0"/>
      <p:bldP spid="39" grpId="0"/>
      <p:bldP spid="40" grpId="0"/>
      <p:bldP spid="41" grpId="0"/>
      <p:bldP spid="42" grpId="0"/>
      <p:bldP spid="43" grpId="0"/>
      <p:bldP spid="44" grpId="0"/>
      <p:bldP spid="45" grpId="0" animBg="1"/>
      <p:bldP spid="46" grpId="0" animBg="1"/>
      <p:bldP spid="48" grpId="0" animBg="1"/>
      <p:bldP spid="4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altLang="en-US" dirty="0">
                <a:ea typeface="+mj-ea"/>
                <a:cs typeface="+mj-cs"/>
              </a:rPr>
              <a:t>A Growing Economy</a:t>
            </a:r>
          </a:p>
        </p:txBody>
      </p:sp>
      <p:sp>
        <p:nvSpPr>
          <p:cNvPr id="4" name="Text Box 4"/>
          <p:cNvSpPr txBox="1">
            <a:spLocks noChangeArrowheads="1"/>
          </p:cNvSpPr>
          <p:nvPr/>
        </p:nvSpPr>
        <p:spPr bwMode="auto">
          <a:xfrm>
            <a:off x="1154113" y="2432050"/>
            <a:ext cx="186213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Type of Product</a:t>
            </a:r>
          </a:p>
        </p:txBody>
      </p:sp>
      <p:sp>
        <p:nvSpPr>
          <p:cNvPr id="5" name="Text Box 5"/>
          <p:cNvSpPr txBox="1">
            <a:spLocks noChangeArrowheads="1"/>
          </p:cNvSpPr>
          <p:nvPr/>
        </p:nvSpPr>
        <p:spPr bwMode="auto">
          <a:xfrm>
            <a:off x="990600" y="3089275"/>
            <a:ext cx="23844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Pizzas</a:t>
            </a:r>
            <a:r>
              <a:rPr lang="en-US" sz="2400" dirty="0">
                <a:latin typeface="+mn-lt"/>
                <a:ea typeface="+mn-ea"/>
                <a:cs typeface="Arial" charset="0"/>
              </a:rPr>
              <a:t> </a:t>
            </a:r>
            <a:r>
              <a:rPr lang="en-US" dirty="0">
                <a:latin typeface="+mn-lt"/>
                <a:ea typeface="+mn-ea"/>
                <a:cs typeface="Arial" charset="0"/>
              </a:rPr>
              <a:t> </a:t>
            </a:r>
          </a:p>
          <a:p>
            <a:pPr eaLnBrk="1" hangingPunct="1">
              <a:defRPr/>
            </a:pPr>
            <a:r>
              <a:rPr lang="en-US" dirty="0">
                <a:latin typeface="+mn-lt"/>
                <a:ea typeface="+mn-ea"/>
                <a:cs typeface="Arial" charset="0"/>
              </a:rPr>
              <a:t>(in hundred thousands)</a:t>
            </a:r>
          </a:p>
        </p:txBody>
      </p:sp>
      <p:sp>
        <p:nvSpPr>
          <p:cNvPr id="6" name="Text Box 6"/>
          <p:cNvSpPr txBox="1">
            <a:spLocks noChangeArrowheads="1"/>
          </p:cNvSpPr>
          <p:nvPr/>
        </p:nvSpPr>
        <p:spPr bwMode="auto">
          <a:xfrm>
            <a:off x="990600" y="4029075"/>
            <a:ext cx="2486025" cy="7381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Industrial Robots</a:t>
            </a:r>
            <a:r>
              <a:rPr lang="en-US" sz="2400" dirty="0">
                <a:solidFill>
                  <a:srgbClr val="000000"/>
                </a:solidFill>
                <a:latin typeface="+mn-lt"/>
                <a:ea typeface="+mn-ea"/>
                <a:cs typeface="Arial" charset="0"/>
              </a:rPr>
              <a:t> </a:t>
            </a:r>
            <a:r>
              <a:rPr lang="en-US" dirty="0">
                <a:solidFill>
                  <a:srgbClr val="000000"/>
                </a:solidFill>
                <a:latin typeface="+mn-lt"/>
                <a:ea typeface="+mn-ea"/>
                <a:cs typeface="Arial" charset="0"/>
              </a:rPr>
              <a:t> </a:t>
            </a:r>
          </a:p>
          <a:p>
            <a:pPr eaLnBrk="1" hangingPunct="1">
              <a:defRPr/>
            </a:pPr>
            <a:r>
              <a:rPr lang="en-US" dirty="0">
                <a:latin typeface="+mn-lt"/>
                <a:ea typeface="+mn-ea"/>
                <a:cs typeface="Arial" charset="0"/>
              </a:rPr>
              <a:t>(in thousands)</a:t>
            </a:r>
          </a:p>
        </p:txBody>
      </p:sp>
      <p:sp>
        <p:nvSpPr>
          <p:cNvPr id="7" name="Text Box 7"/>
          <p:cNvSpPr txBox="1">
            <a:spLocks noChangeArrowheads="1"/>
          </p:cNvSpPr>
          <p:nvPr/>
        </p:nvSpPr>
        <p:spPr bwMode="auto">
          <a:xfrm>
            <a:off x="4524375" y="1828800"/>
            <a:ext cx="32067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u="sng" dirty="0">
                <a:latin typeface="+mn-lt"/>
                <a:ea typeface="+mn-ea"/>
                <a:cs typeface="Arial" charset="0"/>
              </a:rPr>
              <a:t>Production Alternatives</a:t>
            </a:r>
          </a:p>
        </p:txBody>
      </p:sp>
      <p:sp>
        <p:nvSpPr>
          <p:cNvPr id="8" name="Text Box 8"/>
          <p:cNvSpPr txBox="1">
            <a:spLocks noChangeArrowheads="1"/>
          </p:cNvSpPr>
          <p:nvPr/>
        </p:nvSpPr>
        <p:spPr bwMode="auto">
          <a:xfrm>
            <a:off x="4806950" y="2425700"/>
            <a:ext cx="442913"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A'</a:t>
            </a:r>
          </a:p>
        </p:txBody>
      </p:sp>
      <p:sp>
        <p:nvSpPr>
          <p:cNvPr id="9" name="Text Box 9"/>
          <p:cNvSpPr txBox="1">
            <a:spLocks noChangeArrowheads="1"/>
          </p:cNvSpPr>
          <p:nvPr/>
        </p:nvSpPr>
        <p:spPr bwMode="auto">
          <a:xfrm>
            <a:off x="5475288" y="2425700"/>
            <a:ext cx="430212"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B'</a:t>
            </a:r>
          </a:p>
        </p:txBody>
      </p:sp>
      <p:sp>
        <p:nvSpPr>
          <p:cNvPr id="10" name="Text Box 10"/>
          <p:cNvSpPr txBox="1">
            <a:spLocks noChangeArrowheads="1"/>
          </p:cNvSpPr>
          <p:nvPr/>
        </p:nvSpPr>
        <p:spPr bwMode="auto">
          <a:xfrm>
            <a:off x="6165850" y="2425700"/>
            <a:ext cx="4206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C'</a:t>
            </a:r>
          </a:p>
        </p:txBody>
      </p:sp>
      <p:sp>
        <p:nvSpPr>
          <p:cNvPr id="11" name="Text Box 11"/>
          <p:cNvSpPr txBox="1">
            <a:spLocks noChangeArrowheads="1"/>
          </p:cNvSpPr>
          <p:nvPr/>
        </p:nvSpPr>
        <p:spPr bwMode="auto">
          <a:xfrm>
            <a:off x="6861175" y="2425700"/>
            <a:ext cx="45085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D'</a:t>
            </a:r>
          </a:p>
        </p:txBody>
      </p:sp>
      <p:sp>
        <p:nvSpPr>
          <p:cNvPr id="12" name="Text Box 12"/>
          <p:cNvSpPr txBox="1">
            <a:spLocks noChangeArrowheads="1"/>
          </p:cNvSpPr>
          <p:nvPr/>
        </p:nvSpPr>
        <p:spPr bwMode="auto">
          <a:xfrm>
            <a:off x="7546975" y="2425700"/>
            <a:ext cx="407988"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E'</a:t>
            </a:r>
          </a:p>
        </p:txBody>
      </p:sp>
      <p:sp>
        <p:nvSpPr>
          <p:cNvPr id="13" name="Text Box 13"/>
          <p:cNvSpPr txBox="1">
            <a:spLocks noChangeArrowheads="1"/>
          </p:cNvSpPr>
          <p:nvPr/>
        </p:nvSpPr>
        <p:spPr bwMode="auto">
          <a:xfrm>
            <a:off x="4746625" y="40290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14</a:t>
            </a:r>
          </a:p>
        </p:txBody>
      </p:sp>
      <p:sp>
        <p:nvSpPr>
          <p:cNvPr id="14" name="Text Box 14"/>
          <p:cNvSpPr txBox="1">
            <a:spLocks noChangeArrowheads="1"/>
          </p:cNvSpPr>
          <p:nvPr/>
        </p:nvSpPr>
        <p:spPr bwMode="auto">
          <a:xfrm>
            <a:off x="5500688" y="4029075"/>
            <a:ext cx="495300"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12</a:t>
            </a:r>
          </a:p>
        </p:txBody>
      </p:sp>
      <p:sp>
        <p:nvSpPr>
          <p:cNvPr id="15" name="Text Box 15"/>
          <p:cNvSpPr txBox="1">
            <a:spLocks noChangeArrowheads="1"/>
          </p:cNvSpPr>
          <p:nvPr/>
        </p:nvSpPr>
        <p:spPr bwMode="auto">
          <a:xfrm>
            <a:off x="6191250"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9</a:t>
            </a:r>
          </a:p>
        </p:txBody>
      </p:sp>
      <p:sp>
        <p:nvSpPr>
          <p:cNvPr id="16" name="Text Box 16"/>
          <p:cNvSpPr txBox="1">
            <a:spLocks noChangeArrowheads="1"/>
          </p:cNvSpPr>
          <p:nvPr/>
        </p:nvSpPr>
        <p:spPr bwMode="auto">
          <a:xfrm>
            <a:off x="6886575"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5</a:t>
            </a:r>
          </a:p>
        </p:txBody>
      </p:sp>
      <p:sp>
        <p:nvSpPr>
          <p:cNvPr id="17" name="Text Box 17"/>
          <p:cNvSpPr txBox="1">
            <a:spLocks noChangeArrowheads="1"/>
          </p:cNvSpPr>
          <p:nvPr/>
        </p:nvSpPr>
        <p:spPr bwMode="auto">
          <a:xfrm>
            <a:off x="7562850" y="40290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8" name="Text Box 18"/>
          <p:cNvSpPr txBox="1">
            <a:spLocks noChangeArrowheads="1"/>
          </p:cNvSpPr>
          <p:nvPr/>
        </p:nvSpPr>
        <p:spPr bwMode="auto">
          <a:xfrm>
            <a:off x="48323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0</a:t>
            </a:r>
          </a:p>
        </p:txBody>
      </p:sp>
      <p:sp>
        <p:nvSpPr>
          <p:cNvPr id="19" name="Text Box 19"/>
          <p:cNvSpPr txBox="1">
            <a:spLocks noChangeArrowheads="1"/>
          </p:cNvSpPr>
          <p:nvPr/>
        </p:nvSpPr>
        <p:spPr bwMode="auto">
          <a:xfrm>
            <a:off x="5500688"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2</a:t>
            </a:r>
          </a:p>
        </p:txBody>
      </p:sp>
      <p:sp>
        <p:nvSpPr>
          <p:cNvPr id="20" name="Text Box 20"/>
          <p:cNvSpPr txBox="1">
            <a:spLocks noChangeArrowheads="1"/>
          </p:cNvSpPr>
          <p:nvPr/>
        </p:nvSpPr>
        <p:spPr bwMode="auto">
          <a:xfrm>
            <a:off x="61912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4</a:t>
            </a:r>
          </a:p>
        </p:txBody>
      </p:sp>
      <p:sp>
        <p:nvSpPr>
          <p:cNvPr id="21" name="Text Box 21"/>
          <p:cNvSpPr txBox="1">
            <a:spLocks noChangeArrowheads="1"/>
          </p:cNvSpPr>
          <p:nvPr/>
        </p:nvSpPr>
        <p:spPr bwMode="auto">
          <a:xfrm>
            <a:off x="6886575"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6</a:t>
            </a:r>
          </a:p>
        </p:txBody>
      </p:sp>
      <p:sp>
        <p:nvSpPr>
          <p:cNvPr id="22" name="Text Box 22"/>
          <p:cNvSpPr txBox="1">
            <a:spLocks noChangeArrowheads="1"/>
          </p:cNvSpPr>
          <p:nvPr/>
        </p:nvSpPr>
        <p:spPr bwMode="auto">
          <a:xfrm>
            <a:off x="7562850" y="3089275"/>
            <a:ext cx="339725" cy="46196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8</a:t>
            </a:r>
          </a:p>
        </p:txBody>
      </p:sp>
      <p:sp>
        <p:nvSpPr>
          <p:cNvPr id="23" name="Line 24"/>
          <p:cNvSpPr>
            <a:spLocks noChangeShapeType="1"/>
          </p:cNvSpPr>
          <p:nvPr/>
        </p:nvSpPr>
        <p:spPr bwMode="auto">
          <a:xfrm>
            <a:off x="1023938" y="2900363"/>
            <a:ext cx="6862762" cy="0"/>
          </a:xfrm>
          <a:prstGeom prst="line">
            <a:avLst/>
          </a:prstGeom>
          <a:noFill/>
          <a:ln w="38100">
            <a:solidFill>
              <a:schemeClr val="tx1"/>
            </a:solidFill>
            <a:round/>
            <a:headEnd/>
            <a:tailEnd/>
          </a:ln>
          <a:extLst>
            <a:ext uri="{909E8E84-426E-40dd-AFC4-6F175D3DCCD1}"/>
          </a:extLst>
        </p:spPr>
        <p:txBody>
          <a:bodyPr/>
          <a:lstStyle/>
          <a:p>
            <a:pPr eaLnBrk="1" hangingPunct="1">
              <a:defRPr/>
            </a:pPr>
            <a:endParaRPr lang="en-US" dirty="0">
              <a:latin typeface="+mn-lt"/>
              <a:ea typeface="+mn-ea"/>
              <a:cs typeface="Arial" charset="0"/>
            </a:endParaRPr>
          </a:p>
        </p:txBody>
      </p:sp>
      <p:sp>
        <p:nvSpPr>
          <p:cNvPr id="4610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Unemployment, Growth, and the Future</a:t>
            </a:r>
          </a:p>
        </p:txBody>
      </p:sp>
      <p:sp>
        <p:nvSpPr>
          <p:cNvPr id="3" name="Content Placeholder 2"/>
          <p:cNvSpPr>
            <a:spLocks noGrp="1"/>
          </p:cNvSpPr>
          <p:nvPr>
            <p:ph idx="1"/>
          </p:nvPr>
        </p:nvSpPr>
        <p:spPr>
          <a:xfrm>
            <a:off x="457200" y="1262062"/>
            <a:ext cx="8229600" cy="457200"/>
          </a:xfrm>
        </p:spPr>
        <p:txBody>
          <a:bodyPr rtlCol="0">
            <a:noAutofit/>
          </a:bodyPr>
          <a:lstStyle/>
          <a:p>
            <a:pPr eaLnBrk="1" fontAlgn="auto" hangingPunct="1">
              <a:spcAft>
                <a:spcPts val="0"/>
              </a:spcAft>
              <a:defRPr/>
            </a:pPr>
            <a:r>
              <a:rPr lang="en-US" sz="3200" b="1" dirty="0">
                <a:solidFill>
                  <a:schemeClr val="accent5">
                    <a:lumMod val="75000"/>
                  </a:schemeClr>
                </a:solidFill>
                <a:ea typeface="+mn-ea"/>
                <a:cs typeface="+mn-cs"/>
              </a:rPr>
              <a:t>Economic growth</a:t>
            </a:r>
          </a:p>
        </p:txBody>
      </p:sp>
      <p:grpSp>
        <p:nvGrpSpPr>
          <p:cNvPr id="48132" name="Group 69"/>
          <p:cNvGrpSpPr>
            <a:grpSpLocks/>
          </p:cNvGrpSpPr>
          <p:nvPr/>
        </p:nvGrpSpPr>
        <p:grpSpPr bwMode="auto">
          <a:xfrm>
            <a:off x="2057400" y="1884361"/>
            <a:ext cx="4725988" cy="4267200"/>
            <a:chOff x="2548" y="1290"/>
            <a:chExt cx="2296" cy="2321"/>
          </a:xfrm>
        </p:grpSpPr>
        <p:grpSp>
          <p:nvGrpSpPr>
            <p:cNvPr id="48170" name="Group 5"/>
            <p:cNvGrpSpPr>
              <a:grpSpLocks/>
            </p:cNvGrpSpPr>
            <p:nvPr/>
          </p:nvGrpSpPr>
          <p:grpSpPr bwMode="auto">
            <a:xfrm>
              <a:off x="2554" y="1420"/>
              <a:ext cx="2300" cy="2178"/>
              <a:chOff x="2698" y="1132"/>
              <a:chExt cx="2797" cy="2178"/>
            </a:xfrm>
          </p:grpSpPr>
          <p:sp>
            <p:nvSpPr>
              <p:cNvPr id="4818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8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8171" name="Group 68"/>
            <p:cNvGrpSpPr>
              <a:grpSpLocks/>
            </p:cNvGrpSpPr>
            <p:nvPr/>
          </p:nvGrpSpPr>
          <p:grpSpPr bwMode="auto">
            <a:xfrm>
              <a:off x="2833" y="1291"/>
              <a:ext cx="2006" cy="2320"/>
              <a:chOff x="2833" y="1291"/>
              <a:chExt cx="2006" cy="2320"/>
            </a:xfrm>
          </p:grpSpPr>
          <p:sp>
            <p:nvSpPr>
              <p:cNvPr id="4817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7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21" name="Freeform 5"/>
          <p:cNvSpPr>
            <a:spLocks/>
          </p:cNvSpPr>
          <p:nvPr/>
        </p:nvSpPr>
        <p:spPr bwMode="auto">
          <a:xfrm>
            <a:off x="2068513" y="2106611"/>
            <a:ext cx="2695575" cy="4035425"/>
          </a:xfrm>
          <a:custGeom>
            <a:avLst/>
            <a:gdLst>
              <a:gd name="T0" fmla="*/ 0 w 1699"/>
              <a:gd name="T1" fmla="*/ 0 h 2542"/>
              <a:gd name="T2" fmla="*/ 2147483646 w 1699"/>
              <a:gd name="T3" fmla="*/ 2147483646 h 2542"/>
              <a:gd name="T4" fmla="*/ 2147483646 w 1699"/>
              <a:gd name="T5" fmla="*/ 2147483646 h 2542"/>
              <a:gd name="T6" fmla="*/ 2147483646 w 1699"/>
              <a:gd name="T7" fmla="*/ 2147483646 h 2542"/>
              <a:gd name="T8" fmla="*/ 2147483646 w 1699"/>
              <a:gd name="T9" fmla="*/ 2147483646 h 2542"/>
              <a:gd name="T10" fmla="*/ 2147483646 w 1699"/>
              <a:gd name="T11" fmla="*/ 2147483646 h 2542"/>
              <a:gd name="T12" fmla="*/ 2147483646 w 1699"/>
              <a:gd name="T13" fmla="*/ 2147483646 h 2542"/>
              <a:gd name="T14" fmla="*/ 2147483646 w 1699"/>
              <a:gd name="T15" fmla="*/ 2147483646 h 2542"/>
              <a:gd name="T16" fmla="*/ 2147483646 w 1699"/>
              <a:gd name="T17" fmla="*/ 2147483646 h 2542"/>
              <a:gd name="T18" fmla="*/ 2147483646 w 1699"/>
              <a:gd name="T19" fmla="*/ 2147483646 h 2542"/>
              <a:gd name="T20" fmla="*/ 0 w 1699"/>
              <a:gd name="T21" fmla="*/ 0 h 25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9"/>
              <a:gd name="T34" fmla="*/ 0 h 2542"/>
              <a:gd name="T35" fmla="*/ 1699 w 1699"/>
              <a:gd name="T36" fmla="*/ 2542 h 25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9" h="2542">
                <a:moveTo>
                  <a:pt x="0" y="0"/>
                </a:moveTo>
                <a:lnTo>
                  <a:pt x="1" y="2542"/>
                </a:lnTo>
                <a:lnTo>
                  <a:pt x="1699" y="2542"/>
                </a:lnTo>
                <a:lnTo>
                  <a:pt x="1318" y="1687"/>
                </a:lnTo>
                <a:lnTo>
                  <a:pt x="1117" y="1305"/>
                </a:lnTo>
                <a:lnTo>
                  <a:pt x="930" y="982"/>
                </a:lnTo>
                <a:lnTo>
                  <a:pt x="768" y="755"/>
                </a:lnTo>
                <a:lnTo>
                  <a:pt x="671" y="600"/>
                </a:lnTo>
                <a:lnTo>
                  <a:pt x="522" y="432"/>
                </a:lnTo>
                <a:lnTo>
                  <a:pt x="224" y="173"/>
                </a:lnTo>
                <a:lnTo>
                  <a:pt x="0" y="0"/>
                </a:lnTo>
                <a:close/>
              </a:path>
            </a:pathLst>
          </a:custGeom>
          <a:solidFill>
            <a:srgbClr val="FFFFCC"/>
          </a:solidFill>
          <a:ln w="9525">
            <a:solidFill>
              <a:schemeClr val="tx1"/>
            </a:solidFill>
            <a:round/>
            <a:headEnd/>
            <a:tailEnd/>
          </a:ln>
        </p:spPr>
        <p:txBody>
          <a:bodyPr/>
          <a:lstStyle/>
          <a:p>
            <a:endParaRPr lang="en-US" dirty="0"/>
          </a:p>
        </p:txBody>
      </p:sp>
      <p:sp>
        <p:nvSpPr>
          <p:cNvPr id="23" name="Freeform 7"/>
          <p:cNvSpPr>
            <a:spLocks/>
          </p:cNvSpPr>
          <p:nvPr/>
        </p:nvSpPr>
        <p:spPr bwMode="auto">
          <a:xfrm>
            <a:off x="2066925" y="2095499"/>
            <a:ext cx="2724150" cy="4059237"/>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4" name="Freeform 8"/>
          <p:cNvSpPr>
            <a:spLocks/>
          </p:cNvSpPr>
          <p:nvPr/>
        </p:nvSpPr>
        <p:spPr bwMode="auto">
          <a:xfrm>
            <a:off x="2082800" y="3171824"/>
            <a:ext cx="1570038" cy="292893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5" name="Text Box 9"/>
          <p:cNvSpPr txBox="1">
            <a:spLocks noChangeArrowheads="1"/>
          </p:cNvSpPr>
          <p:nvPr/>
        </p:nvSpPr>
        <p:spPr bwMode="auto">
          <a:xfrm>
            <a:off x="3575050" y="6380161"/>
            <a:ext cx="687388"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Pizzas</a:t>
            </a:r>
          </a:p>
        </p:txBody>
      </p:sp>
      <p:sp>
        <p:nvSpPr>
          <p:cNvPr id="26" name="Text Box 10"/>
          <p:cNvSpPr txBox="1">
            <a:spLocks noChangeArrowheads="1"/>
          </p:cNvSpPr>
          <p:nvPr/>
        </p:nvSpPr>
        <p:spPr bwMode="auto">
          <a:xfrm rot="16200000">
            <a:off x="907257" y="3998117"/>
            <a:ext cx="1765300"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Industrial robots</a:t>
            </a:r>
          </a:p>
        </p:txBody>
      </p:sp>
      <p:grpSp>
        <p:nvGrpSpPr>
          <p:cNvPr id="48138" name="Group 11"/>
          <p:cNvGrpSpPr>
            <a:grpSpLocks/>
          </p:cNvGrpSpPr>
          <p:nvPr/>
        </p:nvGrpSpPr>
        <p:grpSpPr bwMode="auto">
          <a:xfrm>
            <a:off x="2062163" y="1954211"/>
            <a:ext cx="4733925" cy="4192588"/>
            <a:chOff x="1968" y="864"/>
            <a:chExt cx="2982" cy="2641"/>
          </a:xfrm>
        </p:grpSpPr>
        <p:sp>
          <p:nvSpPr>
            <p:cNvPr id="48168" name="Line 12"/>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8169" name="Line 13"/>
            <p:cNvSpPr>
              <a:spLocks noChangeShapeType="1"/>
            </p:cNvSpPr>
            <p:nvPr/>
          </p:nvSpPr>
          <p:spPr bwMode="auto">
            <a:xfrm flipV="1">
              <a:off x="1974" y="3492"/>
              <a:ext cx="2976" cy="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30" name="Text Box 14"/>
          <p:cNvSpPr txBox="1">
            <a:spLocks noChangeArrowheads="1"/>
          </p:cNvSpPr>
          <p:nvPr/>
        </p:nvSpPr>
        <p:spPr bwMode="auto">
          <a:xfrm>
            <a:off x="2428875" y="5411786"/>
            <a:ext cx="1174750"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Attainable</a:t>
            </a:r>
          </a:p>
        </p:txBody>
      </p:sp>
      <p:sp>
        <p:nvSpPr>
          <p:cNvPr id="31" name="Text Box 15"/>
          <p:cNvSpPr txBox="1">
            <a:spLocks noChangeArrowheads="1"/>
          </p:cNvSpPr>
          <p:nvPr/>
        </p:nvSpPr>
        <p:spPr bwMode="auto">
          <a:xfrm>
            <a:off x="2308225" y="6169024"/>
            <a:ext cx="290036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0    1    2    3    4    5    6    7    8   9 </a:t>
            </a:r>
          </a:p>
        </p:txBody>
      </p:sp>
      <p:sp>
        <p:nvSpPr>
          <p:cNvPr id="32" name="Text Box 16"/>
          <p:cNvSpPr txBox="1">
            <a:spLocks noChangeArrowheads="1"/>
          </p:cNvSpPr>
          <p:nvPr/>
        </p:nvSpPr>
        <p:spPr bwMode="auto">
          <a:xfrm>
            <a:off x="1930400" y="1873249"/>
            <a:ext cx="393700" cy="422910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20000"/>
              </a:lnSpc>
              <a:defRPr/>
            </a:pPr>
            <a:r>
              <a:rPr lang="en-US" sz="1600" b="1" dirty="0">
                <a:latin typeface="+mn-lt"/>
                <a:ea typeface="+mn-ea"/>
                <a:cs typeface="Arial" charset="0"/>
              </a:rPr>
              <a:t>14</a:t>
            </a:r>
          </a:p>
          <a:p>
            <a:pPr eaLnBrk="1" hangingPunct="1">
              <a:lnSpc>
                <a:spcPct val="120000"/>
              </a:lnSpc>
              <a:defRPr/>
            </a:pPr>
            <a:r>
              <a:rPr lang="en-US" sz="1600" b="1" dirty="0">
                <a:latin typeface="+mn-lt"/>
                <a:ea typeface="+mn-ea"/>
                <a:cs typeface="Arial" charset="0"/>
              </a:rPr>
              <a:t>13</a:t>
            </a:r>
          </a:p>
          <a:p>
            <a:pPr eaLnBrk="1" hangingPunct="1">
              <a:lnSpc>
                <a:spcPct val="120000"/>
              </a:lnSpc>
              <a:defRPr/>
            </a:pPr>
            <a:r>
              <a:rPr lang="en-US" sz="1600" b="1" dirty="0">
                <a:latin typeface="+mn-lt"/>
                <a:ea typeface="+mn-ea"/>
                <a:cs typeface="Arial" charset="0"/>
              </a:rPr>
              <a:t>12</a:t>
            </a:r>
          </a:p>
          <a:p>
            <a:pPr eaLnBrk="1" hangingPunct="1">
              <a:lnSpc>
                <a:spcPct val="120000"/>
              </a:lnSpc>
              <a:defRPr/>
            </a:pPr>
            <a:r>
              <a:rPr lang="en-US" sz="1600" b="1" dirty="0">
                <a:latin typeface="+mn-lt"/>
                <a:ea typeface="+mn-ea"/>
                <a:cs typeface="Arial" charset="0"/>
              </a:rPr>
              <a:t>11</a:t>
            </a:r>
          </a:p>
          <a:p>
            <a:pPr eaLnBrk="1" hangingPunct="1">
              <a:lnSpc>
                <a:spcPct val="120000"/>
              </a:lnSpc>
              <a:defRPr/>
            </a:pPr>
            <a:r>
              <a:rPr lang="en-US" sz="1600" b="1" dirty="0">
                <a:latin typeface="+mn-lt"/>
                <a:ea typeface="+mn-ea"/>
                <a:cs typeface="Arial" charset="0"/>
              </a:rPr>
              <a:t>10</a:t>
            </a:r>
          </a:p>
          <a:p>
            <a:pPr eaLnBrk="1" hangingPunct="1">
              <a:lnSpc>
                <a:spcPct val="120000"/>
              </a:lnSpc>
              <a:defRPr/>
            </a:pPr>
            <a:r>
              <a:rPr lang="en-US" sz="1600" b="1" dirty="0">
                <a:latin typeface="+mn-lt"/>
                <a:ea typeface="+mn-ea"/>
                <a:cs typeface="Arial" charset="0"/>
              </a:rPr>
              <a:t>  9</a:t>
            </a:r>
          </a:p>
          <a:p>
            <a:pPr eaLnBrk="1" hangingPunct="1">
              <a:lnSpc>
                <a:spcPct val="120000"/>
              </a:lnSpc>
              <a:defRPr/>
            </a:pPr>
            <a:r>
              <a:rPr lang="en-US" sz="1600" b="1" dirty="0">
                <a:latin typeface="+mn-lt"/>
                <a:ea typeface="+mn-ea"/>
                <a:cs typeface="Arial" charset="0"/>
              </a:rPr>
              <a:t>  8</a:t>
            </a:r>
          </a:p>
          <a:p>
            <a:pPr eaLnBrk="1" hangingPunct="1">
              <a:lnSpc>
                <a:spcPct val="120000"/>
              </a:lnSpc>
              <a:defRPr/>
            </a:pPr>
            <a:r>
              <a:rPr lang="en-US" sz="1600" b="1" dirty="0">
                <a:latin typeface="+mn-lt"/>
                <a:ea typeface="+mn-ea"/>
                <a:cs typeface="Arial" charset="0"/>
              </a:rPr>
              <a:t>  7</a:t>
            </a:r>
          </a:p>
          <a:p>
            <a:pPr eaLnBrk="1" hangingPunct="1">
              <a:lnSpc>
                <a:spcPct val="120000"/>
              </a:lnSpc>
              <a:defRPr/>
            </a:pPr>
            <a:r>
              <a:rPr lang="en-US" sz="1600" b="1" dirty="0">
                <a:latin typeface="+mn-lt"/>
                <a:ea typeface="+mn-ea"/>
                <a:cs typeface="Arial" charset="0"/>
              </a:rPr>
              <a:t>  6</a:t>
            </a:r>
          </a:p>
          <a:p>
            <a:pPr eaLnBrk="1" hangingPunct="1">
              <a:lnSpc>
                <a:spcPct val="120000"/>
              </a:lnSpc>
              <a:defRPr/>
            </a:pPr>
            <a:r>
              <a:rPr lang="en-US" sz="1600" b="1" dirty="0">
                <a:latin typeface="+mn-lt"/>
                <a:ea typeface="+mn-ea"/>
                <a:cs typeface="Arial" charset="0"/>
              </a:rPr>
              <a:t>  5</a:t>
            </a:r>
          </a:p>
          <a:p>
            <a:pPr eaLnBrk="1" hangingPunct="1">
              <a:lnSpc>
                <a:spcPct val="120000"/>
              </a:lnSpc>
              <a:defRPr/>
            </a:pPr>
            <a:r>
              <a:rPr lang="en-US" sz="1600" b="1" dirty="0">
                <a:latin typeface="+mn-lt"/>
                <a:ea typeface="+mn-ea"/>
                <a:cs typeface="Arial" charset="0"/>
              </a:rPr>
              <a:t>  4</a:t>
            </a:r>
          </a:p>
          <a:p>
            <a:pPr eaLnBrk="1" hangingPunct="1">
              <a:lnSpc>
                <a:spcPct val="120000"/>
              </a:lnSpc>
              <a:defRPr/>
            </a:pPr>
            <a:r>
              <a:rPr lang="en-US" sz="1600" b="1" dirty="0">
                <a:latin typeface="+mn-lt"/>
                <a:ea typeface="+mn-ea"/>
                <a:cs typeface="Arial" charset="0"/>
              </a:rPr>
              <a:t>  3</a:t>
            </a:r>
          </a:p>
          <a:p>
            <a:pPr eaLnBrk="1" hangingPunct="1">
              <a:lnSpc>
                <a:spcPct val="120000"/>
              </a:lnSpc>
              <a:defRPr/>
            </a:pPr>
            <a:r>
              <a:rPr lang="en-US" sz="1600" b="1" dirty="0">
                <a:latin typeface="+mn-lt"/>
                <a:ea typeface="+mn-ea"/>
                <a:cs typeface="Arial" charset="0"/>
              </a:rPr>
              <a:t>  2</a:t>
            </a:r>
          </a:p>
          <a:p>
            <a:pPr eaLnBrk="1" hangingPunct="1">
              <a:lnSpc>
                <a:spcPct val="120000"/>
              </a:lnSpc>
              <a:defRPr/>
            </a:pPr>
            <a:r>
              <a:rPr lang="en-US" sz="1600" b="1" dirty="0">
                <a:latin typeface="+mn-lt"/>
                <a:ea typeface="+mn-ea"/>
                <a:cs typeface="Arial" charset="0"/>
              </a:rPr>
              <a:t>  1</a:t>
            </a:r>
          </a:p>
        </p:txBody>
      </p:sp>
      <p:sp>
        <p:nvSpPr>
          <p:cNvPr id="33" name="Oval 17"/>
          <p:cNvSpPr>
            <a:spLocks noChangeArrowheads="1"/>
          </p:cNvSpPr>
          <p:nvPr/>
        </p:nvSpPr>
        <p:spPr bwMode="auto">
          <a:xfrm flipH="1">
            <a:off x="2071688" y="3149599"/>
            <a:ext cx="173037" cy="15716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4" name="Oval 18"/>
          <p:cNvSpPr>
            <a:spLocks noChangeArrowheads="1"/>
          </p:cNvSpPr>
          <p:nvPr/>
        </p:nvSpPr>
        <p:spPr bwMode="auto">
          <a:xfrm flipH="1">
            <a:off x="2868613" y="3952874"/>
            <a:ext cx="158750" cy="1873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5" name="Oval 19"/>
          <p:cNvSpPr>
            <a:spLocks noChangeArrowheads="1"/>
          </p:cNvSpPr>
          <p:nvPr/>
        </p:nvSpPr>
        <p:spPr bwMode="auto">
          <a:xfrm flipH="1">
            <a:off x="2536825" y="3479799"/>
            <a:ext cx="169863" cy="15716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6" name="Oval 20"/>
          <p:cNvSpPr>
            <a:spLocks noChangeArrowheads="1"/>
          </p:cNvSpPr>
          <p:nvPr/>
        </p:nvSpPr>
        <p:spPr bwMode="auto">
          <a:xfrm>
            <a:off x="3201988" y="4846636"/>
            <a:ext cx="184150" cy="1793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7" name="Oval 21"/>
          <p:cNvSpPr>
            <a:spLocks noChangeArrowheads="1"/>
          </p:cNvSpPr>
          <p:nvPr/>
        </p:nvSpPr>
        <p:spPr bwMode="auto">
          <a:xfrm>
            <a:off x="3608388" y="6003924"/>
            <a:ext cx="122237" cy="1492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38" name="Oval 22"/>
          <p:cNvSpPr>
            <a:spLocks noChangeArrowheads="1"/>
          </p:cNvSpPr>
          <p:nvPr/>
        </p:nvSpPr>
        <p:spPr bwMode="auto">
          <a:xfrm flipH="1">
            <a:off x="2176463" y="2146299"/>
            <a:ext cx="206375" cy="150812"/>
          </a:xfrm>
          <a:prstGeom prst="ellipse">
            <a:avLst/>
          </a:prstGeom>
          <a:ln w="19050" cap="flat" cmpd="sng" algn="ctr">
            <a:solidFill>
              <a:schemeClr val="accent4">
                <a:shade val="50000"/>
              </a:schemeClr>
            </a:solidFill>
            <a:prstDash val="solid"/>
            <a:round/>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000000"/>
              </a:solidFill>
              <a:ea typeface="ＭＳ Ｐゴシック" pitchFamily="23" charset="-128"/>
            </a:endParaRPr>
          </a:p>
        </p:txBody>
      </p:sp>
      <p:sp>
        <p:nvSpPr>
          <p:cNvPr id="39" name="Oval 23"/>
          <p:cNvSpPr>
            <a:spLocks noChangeArrowheads="1"/>
          </p:cNvSpPr>
          <p:nvPr/>
        </p:nvSpPr>
        <p:spPr bwMode="auto">
          <a:xfrm flipH="1">
            <a:off x="2687638" y="2620961"/>
            <a:ext cx="180975" cy="1793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0" name="Oval 24"/>
          <p:cNvSpPr>
            <a:spLocks noChangeArrowheads="1"/>
          </p:cNvSpPr>
          <p:nvPr/>
        </p:nvSpPr>
        <p:spPr bwMode="auto">
          <a:xfrm>
            <a:off x="3413125" y="3448049"/>
            <a:ext cx="136525" cy="17462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1" name="Oval 25"/>
          <p:cNvSpPr>
            <a:spLocks noChangeArrowheads="1"/>
          </p:cNvSpPr>
          <p:nvPr/>
        </p:nvSpPr>
        <p:spPr bwMode="auto">
          <a:xfrm flipH="1">
            <a:off x="4051300" y="4565649"/>
            <a:ext cx="153988" cy="127000"/>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2" name="Oval 26"/>
          <p:cNvSpPr>
            <a:spLocks noChangeArrowheads="1"/>
          </p:cNvSpPr>
          <p:nvPr/>
        </p:nvSpPr>
        <p:spPr bwMode="auto">
          <a:xfrm flipV="1">
            <a:off x="4730750" y="6011861"/>
            <a:ext cx="120650" cy="15398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43" name="AutoShape 27"/>
          <p:cNvSpPr>
            <a:spLocks noChangeArrowheads="1"/>
          </p:cNvSpPr>
          <p:nvPr/>
        </p:nvSpPr>
        <p:spPr bwMode="auto">
          <a:xfrm rot="19437773">
            <a:off x="2768600" y="3208336"/>
            <a:ext cx="431800" cy="400050"/>
          </a:xfrm>
          <a:prstGeom prst="rightArrow">
            <a:avLst>
              <a:gd name="adj1" fmla="val 50000"/>
              <a:gd name="adj2" fmla="val 2698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4" name="AutoShape 28"/>
          <p:cNvSpPr>
            <a:spLocks noChangeArrowheads="1"/>
          </p:cNvSpPr>
          <p:nvPr/>
        </p:nvSpPr>
        <p:spPr bwMode="auto">
          <a:xfrm rot="20781708">
            <a:off x="3598863" y="4897436"/>
            <a:ext cx="457200" cy="500063"/>
          </a:xfrm>
          <a:prstGeom prst="rightArrow">
            <a:avLst>
              <a:gd name="adj1" fmla="val 50000"/>
              <a:gd name="adj2" fmla="val 26986"/>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45" name="Text Box 29"/>
          <p:cNvSpPr txBox="1">
            <a:spLocks noChangeArrowheads="1"/>
          </p:cNvSpPr>
          <p:nvPr/>
        </p:nvSpPr>
        <p:spPr bwMode="auto">
          <a:xfrm>
            <a:off x="4946650" y="2855911"/>
            <a:ext cx="1568450"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Unattainable</a:t>
            </a:r>
          </a:p>
        </p:txBody>
      </p:sp>
      <p:sp>
        <p:nvSpPr>
          <p:cNvPr id="46" name="Text Box 30"/>
          <p:cNvSpPr txBox="1">
            <a:spLocks noChangeArrowheads="1"/>
          </p:cNvSpPr>
          <p:nvPr/>
        </p:nvSpPr>
        <p:spPr bwMode="auto">
          <a:xfrm>
            <a:off x="2239963" y="2974974"/>
            <a:ext cx="309562"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A</a:t>
            </a:r>
          </a:p>
        </p:txBody>
      </p:sp>
      <p:sp>
        <p:nvSpPr>
          <p:cNvPr id="47" name="Text Box 31"/>
          <p:cNvSpPr txBox="1">
            <a:spLocks noChangeArrowheads="1"/>
          </p:cNvSpPr>
          <p:nvPr/>
        </p:nvSpPr>
        <p:spPr bwMode="auto">
          <a:xfrm>
            <a:off x="2700338" y="3209924"/>
            <a:ext cx="300037"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B</a:t>
            </a:r>
          </a:p>
        </p:txBody>
      </p:sp>
      <p:sp>
        <p:nvSpPr>
          <p:cNvPr id="48" name="Text Box 32"/>
          <p:cNvSpPr txBox="1">
            <a:spLocks noChangeArrowheads="1"/>
          </p:cNvSpPr>
          <p:nvPr/>
        </p:nvSpPr>
        <p:spPr bwMode="auto">
          <a:xfrm>
            <a:off x="2997200" y="3806824"/>
            <a:ext cx="293688"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C</a:t>
            </a:r>
          </a:p>
        </p:txBody>
      </p:sp>
      <p:sp>
        <p:nvSpPr>
          <p:cNvPr id="49" name="Text Box 33"/>
          <p:cNvSpPr txBox="1">
            <a:spLocks noChangeArrowheads="1"/>
          </p:cNvSpPr>
          <p:nvPr/>
        </p:nvSpPr>
        <p:spPr bwMode="auto">
          <a:xfrm>
            <a:off x="3346450" y="4676774"/>
            <a:ext cx="365125"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D</a:t>
            </a:r>
          </a:p>
        </p:txBody>
      </p:sp>
      <p:sp>
        <p:nvSpPr>
          <p:cNvPr id="50" name="Text Box 34"/>
          <p:cNvSpPr txBox="1">
            <a:spLocks noChangeArrowheads="1"/>
          </p:cNvSpPr>
          <p:nvPr/>
        </p:nvSpPr>
        <p:spPr bwMode="auto">
          <a:xfrm>
            <a:off x="3781425" y="5797549"/>
            <a:ext cx="28416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E</a:t>
            </a:r>
          </a:p>
        </p:txBody>
      </p:sp>
      <p:sp>
        <p:nvSpPr>
          <p:cNvPr id="52" name="Text Box 36"/>
          <p:cNvSpPr txBox="1">
            <a:spLocks noChangeArrowheads="1"/>
          </p:cNvSpPr>
          <p:nvPr/>
        </p:nvSpPr>
        <p:spPr bwMode="auto">
          <a:xfrm>
            <a:off x="5099050" y="5113336"/>
            <a:ext cx="181768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sz="2000" b="1" dirty="0">
                <a:latin typeface="+mn-lt"/>
                <a:ea typeface="+mn-ea"/>
                <a:cs typeface="Arial" charset="0"/>
              </a:rPr>
              <a:t>Now attainable</a:t>
            </a:r>
          </a:p>
        </p:txBody>
      </p:sp>
      <p:sp>
        <p:nvSpPr>
          <p:cNvPr id="53" name="Line 37"/>
          <p:cNvSpPr>
            <a:spLocks noChangeShapeType="1"/>
          </p:cNvSpPr>
          <p:nvPr/>
        </p:nvSpPr>
        <p:spPr bwMode="auto">
          <a:xfrm flipH="1" flipV="1">
            <a:off x="3944938" y="4681536"/>
            <a:ext cx="1130300" cy="6477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4" name="Text Box 38"/>
          <p:cNvSpPr txBox="1">
            <a:spLocks noChangeArrowheads="1"/>
          </p:cNvSpPr>
          <p:nvPr/>
        </p:nvSpPr>
        <p:spPr bwMode="auto">
          <a:xfrm>
            <a:off x="2301875" y="1865311"/>
            <a:ext cx="352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A</a:t>
            </a:r>
            <a:r>
              <a:rPr lang="ja-JP" altLang="en-US" sz="1600" b="1"/>
              <a:t>’</a:t>
            </a:r>
            <a:endParaRPr lang="en-US" altLang="en-US" sz="1600" b="1" dirty="0"/>
          </a:p>
        </p:txBody>
      </p:sp>
      <p:sp>
        <p:nvSpPr>
          <p:cNvPr id="55" name="Text Box 39"/>
          <p:cNvSpPr txBox="1">
            <a:spLocks noChangeArrowheads="1"/>
          </p:cNvSpPr>
          <p:nvPr/>
        </p:nvSpPr>
        <p:spPr bwMode="auto">
          <a:xfrm>
            <a:off x="2825750" y="2392361"/>
            <a:ext cx="352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B</a:t>
            </a:r>
            <a:r>
              <a:rPr lang="ja-JP" altLang="en-US" sz="1600" b="1"/>
              <a:t>’</a:t>
            </a:r>
            <a:endParaRPr lang="en-US" altLang="en-US" sz="1600" b="1" dirty="0"/>
          </a:p>
        </p:txBody>
      </p:sp>
      <p:sp>
        <p:nvSpPr>
          <p:cNvPr id="56" name="Text Box 40"/>
          <p:cNvSpPr txBox="1">
            <a:spLocks noChangeArrowheads="1"/>
          </p:cNvSpPr>
          <p:nvPr/>
        </p:nvSpPr>
        <p:spPr bwMode="auto">
          <a:xfrm>
            <a:off x="3573463" y="3155949"/>
            <a:ext cx="3333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C</a:t>
            </a:r>
            <a:r>
              <a:rPr lang="ja-JP" altLang="en-US" sz="1600" b="1"/>
              <a:t>’</a:t>
            </a:r>
            <a:endParaRPr lang="en-US" altLang="en-US" sz="1600" b="1" dirty="0"/>
          </a:p>
        </p:txBody>
      </p:sp>
      <p:sp>
        <p:nvSpPr>
          <p:cNvPr id="57" name="Text Box 41"/>
          <p:cNvSpPr txBox="1">
            <a:spLocks noChangeArrowheads="1"/>
          </p:cNvSpPr>
          <p:nvPr/>
        </p:nvSpPr>
        <p:spPr bwMode="auto">
          <a:xfrm>
            <a:off x="4156075" y="4424361"/>
            <a:ext cx="368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D</a:t>
            </a:r>
            <a:r>
              <a:rPr lang="ja-JP" altLang="en-US" sz="1600" b="1"/>
              <a:t>’</a:t>
            </a:r>
            <a:endParaRPr lang="en-US" altLang="en-US" sz="1600" b="1" dirty="0"/>
          </a:p>
        </p:txBody>
      </p:sp>
      <p:sp>
        <p:nvSpPr>
          <p:cNvPr id="58" name="Text Box 42"/>
          <p:cNvSpPr txBox="1">
            <a:spLocks noChangeArrowheads="1"/>
          </p:cNvSpPr>
          <p:nvPr/>
        </p:nvSpPr>
        <p:spPr bwMode="auto">
          <a:xfrm>
            <a:off x="4846638" y="5805486"/>
            <a:ext cx="3365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t>E</a:t>
            </a:r>
            <a:r>
              <a:rPr lang="ja-JP" altLang="en-US" sz="1600" b="1"/>
              <a:t>’</a:t>
            </a:r>
            <a:endParaRPr lang="en-US" altLang="en-US" sz="1600" b="1" dirty="0"/>
          </a:p>
        </p:txBody>
      </p:sp>
      <p:sp>
        <p:nvSpPr>
          <p:cNvPr id="4816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54"/>
                                        </p:tgtEl>
                                        <p:attrNameLst>
                                          <p:attrName>style.visibility</p:attrName>
                                        </p:attrNameLst>
                                      </p:cBhvr>
                                      <p:to>
                                        <p:strVal val="visible"/>
                                      </p:to>
                                    </p:set>
                                  </p:childTnLst>
                                </p:cTn>
                              </p:par>
                            </p:childTnLst>
                          </p:cTn>
                        </p:par>
                        <p:par>
                          <p:cTn id="12" fill="hold" nodeType="afterGroup">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p:cTn id="15" dur="500" fill="hold"/>
                                        <p:tgtEl>
                                          <p:spTgt spid="39"/>
                                        </p:tgtEl>
                                        <p:attrNameLst>
                                          <p:attrName>ppt_w</p:attrName>
                                        </p:attrNameLst>
                                      </p:cBhvr>
                                      <p:tavLst>
                                        <p:tav tm="0">
                                          <p:val>
                                            <p:fltVal val="0"/>
                                          </p:val>
                                        </p:tav>
                                        <p:tav tm="100000">
                                          <p:val>
                                            <p:strVal val="#ppt_w"/>
                                          </p:val>
                                        </p:tav>
                                      </p:tavLst>
                                    </p:anim>
                                    <p:anim calcmode="lin" valueType="num">
                                      <p:cBhvr>
                                        <p:cTn id="16" dur="500" fill="hold"/>
                                        <p:tgtEl>
                                          <p:spTgt spid="39"/>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55"/>
                                        </p:tgtEl>
                                        <p:attrNameLst>
                                          <p:attrName>style.visibility</p:attrName>
                                        </p:attrNameLst>
                                      </p:cBhvr>
                                      <p:to>
                                        <p:strVal val="visible"/>
                                      </p:to>
                                    </p:set>
                                  </p:childTnLst>
                                </p:cTn>
                              </p:par>
                            </p:childTnLst>
                          </p:cTn>
                        </p:par>
                        <p:par>
                          <p:cTn id="20" fill="hold" nodeType="afterGroup">
                            <p:stCondLst>
                              <p:cond delay="2000"/>
                            </p:stCondLst>
                            <p:childTnLst>
                              <p:par>
                                <p:cTn id="21" presetID="23" presetClass="entr" presetSubtype="16" fill="hold" grpId="0"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childTnLst>
                                </p:cTn>
                              </p:par>
                            </p:childTnLst>
                          </p:cTn>
                        </p:par>
                        <p:par>
                          <p:cTn id="25" fill="hold" nodeType="afterGroup">
                            <p:stCondLst>
                              <p:cond delay="2500"/>
                            </p:stCondLst>
                            <p:childTnLst>
                              <p:par>
                                <p:cTn id="26" presetID="1" presetClass="entr" presetSubtype="0" fill="hold" grpId="0" nodeType="afterEffect">
                                  <p:stCondLst>
                                    <p:cond delay="0"/>
                                  </p:stCondLst>
                                  <p:childTnLst>
                                    <p:set>
                                      <p:cBhvr>
                                        <p:cTn id="27" dur="1" fill="hold">
                                          <p:stCondLst>
                                            <p:cond delay="499"/>
                                          </p:stCondLst>
                                        </p:cTn>
                                        <p:tgtEl>
                                          <p:spTgt spid="56"/>
                                        </p:tgtEl>
                                        <p:attrNameLst>
                                          <p:attrName>style.visibility</p:attrName>
                                        </p:attrNameLst>
                                      </p:cBhvr>
                                      <p:to>
                                        <p:strVal val="visible"/>
                                      </p:to>
                                    </p:set>
                                  </p:childTnLst>
                                </p:cTn>
                              </p:par>
                            </p:childTnLst>
                          </p:cTn>
                        </p:par>
                        <p:par>
                          <p:cTn id="28" fill="hold" nodeType="afterGroup">
                            <p:stCondLst>
                              <p:cond delay="3000"/>
                            </p:stCondLst>
                            <p:childTnLst>
                              <p:par>
                                <p:cTn id="29" presetID="23" presetClass="entr" presetSubtype="16"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childTnLst>
                                </p:cTn>
                              </p:par>
                            </p:childTnLst>
                          </p:cTn>
                        </p:par>
                        <p:par>
                          <p:cTn id="33" fill="hold" nodeType="afterGroup">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57"/>
                                        </p:tgtEl>
                                        <p:attrNameLst>
                                          <p:attrName>style.visibility</p:attrName>
                                        </p:attrNameLst>
                                      </p:cBhvr>
                                      <p:to>
                                        <p:strVal val="visible"/>
                                      </p:to>
                                    </p:set>
                                  </p:childTnLst>
                                </p:cTn>
                              </p:par>
                            </p:childTnLst>
                          </p:cTn>
                        </p:par>
                        <p:par>
                          <p:cTn id="36" fill="hold" nodeType="afterGroup">
                            <p:stCondLst>
                              <p:cond delay="4000"/>
                            </p:stCondLst>
                            <p:childTnLst>
                              <p:par>
                                <p:cTn id="37" presetID="23" presetClass="entr" presetSubtype="16"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p:cTn id="39" dur="500" fill="hold"/>
                                        <p:tgtEl>
                                          <p:spTgt spid="42"/>
                                        </p:tgtEl>
                                        <p:attrNameLst>
                                          <p:attrName>ppt_w</p:attrName>
                                        </p:attrNameLst>
                                      </p:cBhvr>
                                      <p:tavLst>
                                        <p:tav tm="0">
                                          <p:val>
                                            <p:fltVal val="0"/>
                                          </p:val>
                                        </p:tav>
                                        <p:tav tm="100000">
                                          <p:val>
                                            <p:strVal val="#ppt_w"/>
                                          </p:val>
                                        </p:tav>
                                      </p:tavLst>
                                    </p:anim>
                                    <p:anim calcmode="lin" valueType="num">
                                      <p:cBhvr>
                                        <p:cTn id="40" dur="500" fill="hold"/>
                                        <p:tgtEl>
                                          <p:spTgt spid="42"/>
                                        </p:tgtEl>
                                        <p:attrNameLst>
                                          <p:attrName>ppt_h</p:attrName>
                                        </p:attrNameLst>
                                      </p:cBhvr>
                                      <p:tavLst>
                                        <p:tav tm="0">
                                          <p:val>
                                            <p:fltVal val="0"/>
                                          </p:val>
                                        </p:tav>
                                        <p:tav tm="100000">
                                          <p:val>
                                            <p:strVal val="#ppt_h"/>
                                          </p:val>
                                        </p:tav>
                                      </p:tavLst>
                                    </p:anim>
                                  </p:childTnLst>
                                </p:cTn>
                              </p:par>
                            </p:childTnLst>
                          </p:cTn>
                        </p:par>
                        <p:par>
                          <p:cTn id="41" fill="hold" nodeType="afterGroup">
                            <p:stCondLst>
                              <p:cond delay="4500"/>
                            </p:stCondLst>
                            <p:childTnLst>
                              <p:par>
                                <p:cTn id="42" presetID="1" presetClass="entr" presetSubtype="0" fill="hold" grpId="0" nodeType="afterEffect">
                                  <p:stCondLst>
                                    <p:cond delay="0"/>
                                  </p:stCondLst>
                                  <p:childTnLst>
                                    <p:set>
                                      <p:cBhvr>
                                        <p:cTn id="43" dur="1" fill="hold">
                                          <p:stCondLst>
                                            <p:cond delay="499"/>
                                          </p:stCondLst>
                                        </p:cTn>
                                        <p:tgtEl>
                                          <p:spTgt spid="58"/>
                                        </p:tgtEl>
                                        <p:attrNameLst>
                                          <p:attrName>style.visibility</p:attrName>
                                        </p:attrNameLst>
                                      </p:cBhvr>
                                      <p:to>
                                        <p:strVal val="visible"/>
                                      </p:to>
                                    </p:set>
                                  </p:childTnLst>
                                </p:cTn>
                              </p:par>
                            </p:childTnLst>
                          </p:cTn>
                        </p:par>
                        <p:par>
                          <p:cTn id="44" fill="hold" nodeType="afterGroup">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left)">
                                      <p:cBhvr>
                                        <p:cTn id="47" dur="500"/>
                                        <p:tgtEl>
                                          <p:spTgt spid="43"/>
                                        </p:tgtEl>
                                      </p:cBhvr>
                                    </p:animEffect>
                                  </p:childTnLst>
                                </p:cTn>
                              </p:par>
                            </p:childTnLst>
                          </p:cTn>
                        </p:par>
                        <p:par>
                          <p:cTn id="48" fill="hold" nodeType="afterGroup">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nodeType="afterGroup">
                            <p:stCondLst>
                              <p:cond delay="6000"/>
                            </p:stCondLst>
                            <p:childTnLst>
                              <p:par>
                                <p:cTn id="53" presetID="16" presetClass="entr" presetSubtype="42"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outHorizontal)">
                                      <p:cBhvr>
                                        <p:cTn id="55" dur="500"/>
                                        <p:tgtEl>
                                          <p:spTgt spid="23"/>
                                        </p:tgtEl>
                                      </p:cBhvr>
                                    </p:animEffect>
                                  </p:childTnLst>
                                </p:cTn>
                              </p:par>
                            </p:childTnLst>
                          </p:cTn>
                        </p:par>
                        <p:par>
                          <p:cTn id="56" fill="hold" nodeType="afterGroup">
                            <p:stCondLst>
                              <p:cond delay="6500"/>
                            </p:stCondLst>
                            <p:childTnLst>
                              <p:par>
                                <p:cTn id="57" presetID="23" presetClass="entr" presetSubtype="528" fill="hold"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 calcmode="lin" valueType="num">
                                      <p:cBhvr>
                                        <p:cTn id="61" dur="500" fill="hold"/>
                                        <p:tgtEl>
                                          <p:spTgt spid="21"/>
                                        </p:tgtEl>
                                        <p:attrNameLst>
                                          <p:attrName>ppt_x</p:attrName>
                                        </p:attrNameLst>
                                      </p:cBhvr>
                                      <p:tavLst>
                                        <p:tav tm="0">
                                          <p:val>
                                            <p:fltVal val="0.5"/>
                                          </p:val>
                                        </p:tav>
                                        <p:tav tm="100000">
                                          <p:val>
                                            <p:strVal val="#ppt_x"/>
                                          </p:val>
                                        </p:tav>
                                      </p:tavLst>
                                    </p:anim>
                                    <p:anim calcmode="lin" valueType="num">
                                      <p:cBhvr>
                                        <p:cTn id="62" dur="500" fill="hold"/>
                                        <p:tgtEl>
                                          <p:spTgt spid="21"/>
                                        </p:tgtEl>
                                        <p:attrNameLst>
                                          <p:attrName>ppt_y</p:attrName>
                                        </p:attrNameLst>
                                      </p:cBhvr>
                                      <p:tavLst>
                                        <p:tav tm="0">
                                          <p:val>
                                            <p:fltVal val="0.5"/>
                                          </p:val>
                                        </p:tav>
                                        <p:tav tm="100000">
                                          <p:val>
                                            <p:strVal val="#ppt_y"/>
                                          </p:val>
                                        </p:tav>
                                      </p:tavLst>
                                    </p:anim>
                                  </p:childTnLst>
                                </p:cTn>
                              </p:par>
                            </p:childTnLst>
                          </p:cTn>
                        </p:par>
                        <p:par>
                          <p:cTn id="63" fill="hold" nodeType="afterGroup">
                            <p:stCondLst>
                              <p:cond delay="7000"/>
                            </p:stCondLst>
                            <p:childTnLst>
                              <p:par>
                                <p:cTn id="64" presetID="2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childTnLst>
                                </p:cTn>
                              </p:par>
                            </p:childTnLst>
                          </p:cTn>
                        </p:par>
                        <p:par>
                          <p:cTn id="68" fill="hold" nodeType="afterGroup">
                            <p:stCondLst>
                              <p:cond delay="7500"/>
                            </p:stCondLst>
                            <p:childTnLst>
                              <p:par>
                                <p:cTn id="69" presetID="22" presetClass="entr" presetSubtype="2"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wipe(right)">
                                      <p:cBhvr>
                                        <p:cTn id="71" dur="500"/>
                                        <p:tgtEl>
                                          <p:spTgt spid="5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1" presetClass="exit" presetSubtype="0" fill="hold" nodeType="clickEffect">
                                  <p:stCondLst>
                                    <p:cond delay="0"/>
                                  </p:stCondLst>
                                  <p:childTnLst>
                                    <p:anim calcmode="discrete" valueType="str">
                                      <p:cBhvr>
                                        <p:cTn id="75" dur="75"/>
                                        <p:tgtEl>
                                          <p:spTgt spid="24"/>
                                        </p:tgtEl>
                                        <p:attrNameLst>
                                          <p:attrName>style.visibility</p:attrName>
                                        </p:attrNameLst>
                                      </p:cBhvr>
                                      <p:tavLst>
                                        <p:tav tm="0">
                                          <p:val>
                                            <p:strVal val="hidden"/>
                                          </p:val>
                                        </p:tav>
                                        <p:tav tm="50000">
                                          <p:val>
                                            <p:strVal val="visible"/>
                                          </p:val>
                                        </p:tav>
                                      </p:tavLst>
                                    </p:anim>
                                    <p:set>
                                      <p:cBhvr>
                                        <p:cTn id="76" dur="1" fill="hold">
                                          <p:stCondLst>
                                            <p:cond delay="74"/>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autoUpdateAnimBg="0"/>
      <p:bldP spid="39" grpId="0" animBg="1" autoUpdateAnimBg="0"/>
      <p:bldP spid="40" grpId="0" animBg="1" autoUpdateAnimBg="0"/>
      <p:bldP spid="41" grpId="0" animBg="1" autoUpdateAnimBg="0"/>
      <p:bldP spid="42" grpId="0" animBg="1" autoUpdateAnimBg="0"/>
      <p:bldP spid="43" grpId="0" animBg="1" autoUpdateAnimBg="0"/>
      <p:bldP spid="44" grpId="0" animBg="1" autoUpdateAnimBg="0"/>
      <p:bldP spid="52" grpId="0" autoUpdateAnimBg="0"/>
      <p:bldP spid="54" grpId="0" autoUpdateAnimBg="0"/>
      <p:bldP spid="55" grpId="0" autoUpdateAnimBg="0"/>
      <p:bldP spid="56" grpId="0" autoUpdateAnimBg="0"/>
      <p:bldP spid="57" grpId="0" autoUpdateAnimBg="0"/>
      <p:bldP spid="5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Present Choices, Future Possibilities</a:t>
            </a:r>
          </a:p>
        </p:txBody>
      </p:sp>
      <p:grpSp>
        <p:nvGrpSpPr>
          <p:cNvPr id="50179" name="Group 69"/>
          <p:cNvGrpSpPr>
            <a:grpSpLocks/>
          </p:cNvGrpSpPr>
          <p:nvPr/>
        </p:nvGrpSpPr>
        <p:grpSpPr bwMode="auto">
          <a:xfrm>
            <a:off x="4940300" y="2082800"/>
            <a:ext cx="3048000" cy="2805113"/>
            <a:chOff x="2548" y="1290"/>
            <a:chExt cx="2296" cy="2321"/>
          </a:xfrm>
        </p:grpSpPr>
        <p:grpSp>
          <p:nvGrpSpPr>
            <p:cNvPr id="50226" name="Group 5"/>
            <p:cNvGrpSpPr>
              <a:grpSpLocks/>
            </p:cNvGrpSpPr>
            <p:nvPr/>
          </p:nvGrpSpPr>
          <p:grpSpPr bwMode="auto">
            <a:xfrm>
              <a:off x="2560" y="1420"/>
              <a:ext cx="2304" cy="2178"/>
              <a:chOff x="2698" y="1132"/>
              <a:chExt cx="2797" cy="2178"/>
            </a:xfrm>
          </p:grpSpPr>
          <p:sp>
            <p:nvSpPr>
              <p:cNvPr id="50236"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7"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8"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9"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40"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41"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50227" name="Group 68"/>
            <p:cNvGrpSpPr>
              <a:grpSpLocks/>
            </p:cNvGrpSpPr>
            <p:nvPr/>
          </p:nvGrpSpPr>
          <p:grpSpPr bwMode="auto">
            <a:xfrm>
              <a:off x="2833" y="1291"/>
              <a:ext cx="2006" cy="2320"/>
              <a:chOff x="2833" y="1291"/>
              <a:chExt cx="2006" cy="2320"/>
            </a:xfrm>
          </p:grpSpPr>
          <p:sp>
            <p:nvSpPr>
              <p:cNvPr id="50228"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9"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0"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1"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2"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3"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4"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35"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50180" name="Group 69"/>
          <p:cNvGrpSpPr>
            <a:grpSpLocks/>
          </p:cNvGrpSpPr>
          <p:nvPr/>
        </p:nvGrpSpPr>
        <p:grpSpPr bwMode="auto">
          <a:xfrm>
            <a:off x="1443038" y="2084388"/>
            <a:ext cx="3052762" cy="2803525"/>
            <a:chOff x="1989165" y="1982409"/>
            <a:chExt cx="3053310" cy="2803904"/>
          </a:xfrm>
        </p:grpSpPr>
        <p:grpSp>
          <p:nvGrpSpPr>
            <p:cNvPr id="50210" name="Group 5"/>
            <p:cNvGrpSpPr>
              <a:grpSpLocks/>
            </p:cNvGrpSpPr>
            <p:nvPr/>
          </p:nvGrpSpPr>
          <p:grpSpPr bwMode="auto">
            <a:xfrm>
              <a:off x="1989165" y="2138315"/>
              <a:ext cx="3053310" cy="2632286"/>
              <a:chOff x="2698" y="1132"/>
              <a:chExt cx="2797" cy="2178"/>
            </a:xfrm>
          </p:grpSpPr>
          <p:sp>
            <p:nvSpPr>
              <p:cNvPr id="5022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2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50211" name="Group 68"/>
            <p:cNvGrpSpPr>
              <a:grpSpLocks/>
            </p:cNvGrpSpPr>
            <p:nvPr/>
          </p:nvGrpSpPr>
          <p:grpSpPr bwMode="auto">
            <a:xfrm>
              <a:off x="2359545" y="1982409"/>
              <a:ext cx="2663017" cy="2803904"/>
              <a:chOff x="2833" y="1291"/>
              <a:chExt cx="2006" cy="2320"/>
            </a:xfrm>
          </p:grpSpPr>
          <p:sp>
            <p:nvSpPr>
              <p:cNvPr id="5021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1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38" name="Freeform 14"/>
          <p:cNvSpPr>
            <a:spLocks/>
          </p:cNvSpPr>
          <p:nvPr/>
        </p:nvSpPr>
        <p:spPr bwMode="auto">
          <a:xfrm>
            <a:off x="4970463" y="2117725"/>
            <a:ext cx="2173287" cy="2797175"/>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Text Box 7"/>
          <p:cNvSpPr txBox="1">
            <a:spLocks noChangeArrowheads="1"/>
          </p:cNvSpPr>
          <p:nvPr/>
        </p:nvSpPr>
        <p:spPr bwMode="auto">
          <a:xfrm>
            <a:off x="1611313" y="4984750"/>
            <a:ext cx="224313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present</a:t>
            </a:r>
          </a:p>
        </p:txBody>
      </p:sp>
      <p:sp>
        <p:nvSpPr>
          <p:cNvPr id="40" name="Text Box 8"/>
          <p:cNvSpPr txBox="1">
            <a:spLocks noChangeArrowheads="1"/>
          </p:cNvSpPr>
          <p:nvPr/>
        </p:nvSpPr>
        <p:spPr bwMode="auto">
          <a:xfrm rot="-5400000">
            <a:off x="104775" y="3341688"/>
            <a:ext cx="210978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future</a:t>
            </a:r>
          </a:p>
        </p:txBody>
      </p:sp>
      <p:sp>
        <p:nvSpPr>
          <p:cNvPr id="41" name="Freeform 5"/>
          <p:cNvSpPr>
            <a:spLocks/>
          </p:cNvSpPr>
          <p:nvPr/>
        </p:nvSpPr>
        <p:spPr bwMode="auto">
          <a:xfrm>
            <a:off x="1446213" y="2335213"/>
            <a:ext cx="1446212" cy="2570162"/>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2" name="Freeform 6"/>
          <p:cNvSpPr>
            <a:spLocks/>
          </p:cNvSpPr>
          <p:nvPr/>
        </p:nvSpPr>
        <p:spPr bwMode="auto">
          <a:xfrm>
            <a:off x="1431925" y="2932113"/>
            <a:ext cx="958850" cy="198278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43" name="Group 9"/>
          <p:cNvGrpSpPr>
            <a:grpSpLocks/>
          </p:cNvGrpSpPr>
          <p:nvPr/>
        </p:nvGrpSpPr>
        <p:grpSpPr bwMode="auto">
          <a:xfrm>
            <a:off x="1423988" y="2035175"/>
            <a:ext cx="3043237" cy="2886075"/>
            <a:chOff x="1962" y="864"/>
            <a:chExt cx="2784" cy="2640"/>
          </a:xfrm>
        </p:grpSpPr>
        <p:sp>
          <p:nvSpPr>
            <p:cNvPr id="50208" name="Line 10"/>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9" name="Line 11"/>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6" name="Freeform 15"/>
          <p:cNvSpPr>
            <a:spLocks/>
          </p:cNvSpPr>
          <p:nvPr/>
        </p:nvSpPr>
        <p:spPr bwMode="auto">
          <a:xfrm>
            <a:off x="4965700" y="2932113"/>
            <a:ext cx="958850" cy="1982787"/>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47" name="Group 16"/>
          <p:cNvGrpSpPr>
            <a:grpSpLocks/>
          </p:cNvGrpSpPr>
          <p:nvPr/>
        </p:nvGrpSpPr>
        <p:grpSpPr bwMode="auto">
          <a:xfrm>
            <a:off x="4957763" y="2035175"/>
            <a:ext cx="3043237" cy="2886075"/>
            <a:chOff x="1962" y="864"/>
            <a:chExt cx="2784" cy="2640"/>
          </a:xfrm>
        </p:grpSpPr>
        <p:sp>
          <p:nvSpPr>
            <p:cNvPr id="50206" name="Line 17"/>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207" name="Line 18"/>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0" name="Text Box 19"/>
          <p:cNvSpPr txBox="1">
            <a:spLocks noChangeArrowheads="1"/>
          </p:cNvSpPr>
          <p:nvPr/>
        </p:nvSpPr>
        <p:spPr bwMode="auto">
          <a:xfrm rot="-5400000">
            <a:off x="3636963" y="3341688"/>
            <a:ext cx="2109787" cy="3698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future</a:t>
            </a:r>
          </a:p>
        </p:txBody>
      </p:sp>
      <p:sp>
        <p:nvSpPr>
          <p:cNvPr id="51" name="Text Box 20"/>
          <p:cNvSpPr txBox="1">
            <a:spLocks noChangeArrowheads="1"/>
          </p:cNvSpPr>
          <p:nvPr/>
        </p:nvSpPr>
        <p:spPr bwMode="auto">
          <a:xfrm>
            <a:off x="5268913" y="4984750"/>
            <a:ext cx="2243137"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dirty="0">
                <a:latin typeface="+mn-lt"/>
                <a:ea typeface="+mn-ea"/>
                <a:cs typeface="Arial" charset="0"/>
              </a:rPr>
              <a:t>Goods for the present</a:t>
            </a:r>
          </a:p>
        </p:txBody>
      </p:sp>
      <p:sp>
        <p:nvSpPr>
          <p:cNvPr id="52" name="Oval 23"/>
          <p:cNvSpPr>
            <a:spLocks noChangeArrowheads="1"/>
          </p:cNvSpPr>
          <p:nvPr/>
        </p:nvSpPr>
        <p:spPr bwMode="auto">
          <a:xfrm>
            <a:off x="2154238" y="433228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53" name="Oval 24"/>
          <p:cNvSpPr>
            <a:spLocks noChangeArrowheads="1"/>
          </p:cNvSpPr>
          <p:nvPr/>
        </p:nvSpPr>
        <p:spPr bwMode="auto">
          <a:xfrm>
            <a:off x="5364163" y="3398838"/>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54" name="Text Box 25"/>
          <p:cNvSpPr txBox="1">
            <a:spLocks noChangeArrowheads="1"/>
          </p:cNvSpPr>
          <p:nvPr/>
        </p:nvSpPr>
        <p:spPr bwMode="auto">
          <a:xfrm>
            <a:off x="2170113" y="4038600"/>
            <a:ext cx="307975"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solidFill>
                  <a:srgbClr val="000000"/>
                </a:solidFill>
                <a:latin typeface="+mn-lt"/>
                <a:ea typeface="+mn-ea"/>
                <a:cs typeface="Arial" charset="0"/>
              </a:rPr>
              <a:t>P</a:t>
            </a:r>
          </a:p>
        </p:txBody>
      </p:sp>
      <p:sp>
        <p:nvSpPr>
          <p:cNvPr id="55" name="Text Box 26"/>
          <p:cNvSpPr txBox="1">
            <a:spLocks noChangeArrowheads="1"/>
          </p:cNvSpPr>
          <p:nvPr/>
        </p:nvSpPr>
        <p:spPr bwMode="auto">
          <a:xfrm>
            <a:off x="5443538" y="3095625"/>
            <a:ext cx="290512" cy="3698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i="1" dirty="0">
                <a:solidFill>
                  <a:srgbClr val="000000"/>
                </a:solidFill>
                <a:latin typeface="+mn-lt"/>
                <a:ea typeface="+mn-ea"/>
                <a:cs typeface="Arial" charset="0"/>
              </a:rPr>
              <a:t>F</a:t>
            </a:r>
          </a:p>
        </p:txBody>
      </p:sp>
      <p:sp>
        <p:nvSpPr>
          <p:cNvPr id="56" name="Text Box 27"/>
          <p:cNvSpPr txBox="1">
            <a:spLocks noChangeArrowheads="1"/>
          </p:cNvSpPr>
          <p:nvPr/>
        </p:nvSpPr>
        <p:spPr bwMode="auto">
          <a:xfrm>
            <a:off x="1431925" y="4135438"/>
            <a:ext cx="749300"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400" b="1" dirty="0">
                <a:latin typeface="+mn-lt"/>
                <a:ea typeface="+mn-ea"/>
                <a:cs typeface="Arial" charset="0"/>
              </a:rPr>
              <a:t>Current</a:t>
            </a:r>
          </a:p>
          <a:p>
            <a:pPr algn="ctr" eaLnBrk="1" hangingPunct="1">
              <a:defRPr/>
            </a:pPr>
            <a:r>
              <a:rPr lang="en-US" sz="1400" b="1" dirty="0">
                <a:latin typeface="+mn-lt"/>
                <a:ea typeface="+mn-ea"/>
                <a:cs typeface="Arial" charset="0"/>
              </a:rPr>
              <a:t>curve</a:t>
            </a:r>
          </a:p>
        </p:txBody>
      </p:sp>
      <p:sp>
        <p:nvSpPr>
          <p:cNvPr id="57" name="Text Box 28"/>
          <p:cNvSpPr txBox="1">
            <a:spLocks noChangeArrowheads="1"/>
          </p:cNvSpPr>
          <p:nvPr/>
        </p:nvSpPr>
        <p:spPr bwMode="auto">
          <a:xfrm>
            <a:off x="4965700" y="4135438"/>
            <a:ext cx="749300" cy="5238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400" b="1" dirty="0">
                <a:latin typeface="+mn-lt"/>
                <a:ea typeface="+mn-ea"/>
                <a:cs typeface="Arial" charset="0"/>
              </a:rPr>
              <a:t>Current</a:t>
            </a:r>
          </a:p>
          <a:p>
            <a:pPr algn="ctr" eaLnBrk="1" hangingPunct="1">
              <a:defRPr/>
            </a:pPr>
            <a:r>
              <a:rPr lang="en-US" sz="1400" b="1" dirty="0">
                <a:latin typeface="+mn-lt"/>
                <a:ea typeface="+mn-ea"/>
                <a:cs typeface="Arial" charset="0"/>
              </a:rPr>
              <a:t>curve</a:t>
            </a:r>
          </a:p>
        </p:txBody>
      </p:sp>
      <p:sp>
        <p:nvSpPr>
          <p:cNvPr id="58" name="AutoShape 29"/>
          <p:cNvSpPr>
            <a:spLocks noChangeArrowheads="1"/>
          </p:cNvSpPr>
          <p:nvPr/>
        </p:nvSpPr>
        <p:spPr bwMode="auto">
          <a:xfrm rot="-2162227">
            <a:off x="1868488" y="3044825"/>
            <a:ext cx="200025" cy="328613"/>
          </a:xfrm>
          <a:prstGeom prst="rightArrow">
            <a:avLst>
              <a:gd name="adj1" fmla="val 34204"/>
              <a:gd name="adj2" fmla="val 2382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59" name="AutoShape 30"/>
          <p:cNvSpPr>
            <a:spLocks noChangeArrowheads="1"/>
          </p:cNvSpPr>
          <p:nvPr/>
        </p:nvSpPr>
        <p:spPr bwMode="auto">
          <a:xfrm rot="-1290753">
            <a:off x="2411413" y="4368800"/>
            <a:ext cx="200025" cy="328613"/>
          </a:xfrm>
          <a:prstGeom prst="rightArrow">
            <a:avLst>
              <a:gd name="adj1" fmla="val 34204"/>
              <a:gd name="adj2" fmla="val 2382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0" name="AutoShape 31"/>
          <p:cNvSpPr>
            <a:spLocks noChangeArrowheads="1"/>
          </p:cNvSpPr>
          <p:nvPr/>
        </p:nvSpPr>
        <p:spPr bwMode="auto">
          <a:xfrm rot="-2491608">
            <a:off x="5240338" y="2732088"/>
            <a:ext cx="495300" cy="422275"/>
          </a:xfrm>
          <a:prstGeom prst="rightArrow">
            <a:avLst>
              <a:gd name="adj1" fmla="val 34204"/>
              <a:gd name="adj2" fmla="val 2794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1" name="AutoShape 32"/>
          <p:cNvSpPr>
            <a:spLocks noChangeArrowheads="1"/>
          </p:cNvSpPr>
          <p:nvPr/>
        </p:nvSpPr>
        <p:spPr bwMode="auto">
          <a:xfrm rot="-1467347">
            <a:off x="5946775" y="4035425"/>
            <a:ext cx="495300" cy="422275"/>
          </a:xfrm>
          <a:prstGeom prst="rightArrow">
            <a:avLst>
              <a:gd name="adj1" fmla="val 34204"/>
              <a:gd name="adj2" fmla="val 2794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2" name="Text Box 33"/>
          <p:cNvSpPr txBox="1">
            <a:spLocks noChangeArrowheads="1"/>
          </p:cNvSpPr>
          <p:nvPr/>
        </p:nvSpPr>
        <p:spPr bwMode="auto">
          <a:xfrm>
            <a:off x="2178050" y="2474913"/>
            <a:ext cx="873125" cy="7080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dirty="0">
                <a:latin typeface="+mn-lt"/>
                <a:ea typeface="+mn-ea"/>
                <a:cs typeface="Arial" charset="0"/>
              </a:rPr>
              <a:t>Future</a:t>
            </a:r>
          </a:p>
          <a:p>
            <a:pPr algn="ctr" eaLnBrk="1" hangingPunct="1">
              <a:defRPr/>
            </a:pPr>
            <a:r>
              <a:rPr lang="en-US" sz="2000" dirty="0">
                <a:latin typeface="+mn-lt"/>
                <a:ea typeface="+mn-ea"/>
                <a:cs typeface="Arial" charset="0"/>
              </a:rPr>
              <a:t>Curve</a:t>
            </a:r>
          </a:p>
        </p:txBody>
      </p:sp>
      <p:sp>
        <p:nvSpPr>
          <p:cNvPr id="63" name="Text Box 34"/>
          <p:cNvSpPr txBox="1">
            <a:spLocks noChangeArrowheads="1"/>
          </p:cNvSpPr>
          <p:nvPr/>
        </p:nvSpPr>
        <p:spPr bwMode="auto">
          <a:xfrm>
            <a:off x="6221413" y="2484438"/>
            <a:ext cx="882650" cy="7080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000" dirty="0">
                <a:latin typeface="+mn-lt"/>
                <a:ea typeface="+mn-ea"/>
                <a:cs typeface="Arial" charset="0"/>
              </a:rPr>
              <a:t>Future</a:t>
            </a:r>
          </a:p>
          <a:p>
            <a:pPr algn="ctr" eaLnBrk="1" hangingPunct="1">
              <a:defRPr/>
            </a:pPr>
            <a:r>
              <a:rPr lang="en-US" sz="2000" dirty="0">
                <a:latin typeface="+mn-lt"/>
                <a:ea typeface="+mn-ea"/>
                <a:cs typeface="Arial" charset="0"/>
              </a:rPr>
              <a:t>Curve</a:t>
            </a:r>
          </a:p>
        </p:txBody>
      </p:sp>
      <p:sp>
        <p:nvSpPr>
          <p:cNvPr id="64" name="TextBox 32"/>
          <p:cNvSpPr txBox="1">
            <a:spLocks noChangeArrowheads="1"/>
          </p:cNvSpPr>
          <p:nvPr/>
        </p:nvSpPr>
        <p:spPr bwMode="auto">
          <a:xfrm>
            <a:off x="1943100" y="5486400"/>
            <a:ext cx="2171700" cy="457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Presentville</a:t>
            </a:r>
          </a:p>
        </p:txBody>
      </p:sp>
      <p:sp>
        <p:nvSpPr>
          <p:cNvPr id="65" name="TextBox 33"/>
          <p:cNvSpPr txBox="1">
            <a:spLocks noChangeArrowheads="1"/>
          </p:cNvSpPr>
          <p:nvPr/>
        </p:nvSpPr>
        <p:spPr bwMode="auto">
          <a:xfrm>
            <a:off x="5499100" y="5486400"/>
            <a:ext cx="2501900" cy="4572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0000"/>
                </a:solidFill>
                <a:latin typeface="+mn-lt"/>
                <a:ea typeface="+mn-ea"/>
                <a:cs typeface="Arial" charset="0"/>
              </a:rPr>
              <a:t>Futureville</a:t>
            </a:r>
          </a:p>
        </p:txBody>
      </p:sp>
      <p:sp>
        <p:nvSpPr>
          <p:cNvPr id="5020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down)">
                                      <p:cBhvr>
                                        <p:cTn id="16" dur="1000"/>
                                        <p:tgtEl>
                                          <p:spTgt spid="40"/>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down)">
                                      <p:cBhvr>
                                        <p:cTn id="19" dur="1000"/>
                                        <p:tgtEl>
                                          <p:spTgt spid="5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1000"/>
                                        <p:tgtEl>
                                          <p:spTgt spid="3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wipe(left)">
                                      <p:cBhvr>
                                        <p:cTn id="25" dur="1000"/>
                                        <p:tgtEl>
                                          <p:spTgt spid="5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up)">
                                      <p:cBhvr>
                                        <p:cTn id="30" dur="1000"/>
                                        <p:tgtEl>
                                          <p:spTgt spid="42"/>
                                        </p:tgtEl>
                                      </p:cBhvr>
                                    </p:animEffect>
                                  </p:childTnLst>
                                </p:cTn>
                              </p:par>
                              <p:par>
                                <p:cTn id="31" presetID="22" presetClass="entr" presetSubtype="1"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1000"/>
                                        <p:tgtEl>
                                          <p:spTgt spid="46"/>
                                        </p:tgtEl>
                                      </p:cBhvr>
                                    </p:animEffect>
                                  </p:childTnLst>
                                </p:cTn>
                              </p:par>
                            </p:childTnLst>
                          </p:cTn>
                        </p:par>
                        <p:par>
                          <p:cTn id="34" fill="hold" nodeType="afterGroup">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childTnLst>
                          </p:cTn>
                        </p:par>
                        <p:par>
                          <p:cTn id="39" fill="hold" nodeType="afterGroup">
                            <p:stCondLst>
                              <p:cond delay="1000"/>
                            </p:stCondLst>
                            <p:childTnLst>
                              <p:par>
                                <p:cTn id="40" presetID="23" presetClass="entr" presetSubtype="16"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 calcmode="lin" valueType="num">
                                      <p:cBhvr>
                                        <p:cTn id="42" dur="500" fill="hold"/>
                                        <p:tgtEl>
                                          <p:spTgt spid="52"/>
                                        </p:tgtEl>
                                        <p:attrNameLst>
                                          <p:attrName>ppt_w</p:attrName>
                                        </p:attrNameLst>
                                      </p:cBhvr>
                                      <p:tavLst>
                                        <p:tav tm="0">
                                          <p:val>
                                            <p:fltVal val="0"/>
                                          </p:val>
                                        </p:tav>
                                        <p:tav tm="100000">
                                          <p:val>
                                            <p:strVal val="#ppt_w"/>
                                          </p:val>
                                        </p:tav>
                                      </p:tavLst>
                                    </p:anim>
                                    <p:anim calcmode="lin" valueType="num">
                                      <p:cBhvr>
                                        <p:cTn id="43" dur="500" fill="hold"/>
                                        <p:tgtEl>
                                          <p:spTgt spid="52"/>
                                        </p:tgtEl>
                                        <p:attrNameLst>
                                          <p:attrName>ppt_h</p:attrName>
                                        </p:attrNameLst>
                                      </p:cBhvr>
                                      <p:tavLst>
                                        <p:tav tm="0">
                                          <p:val>
                                            <p:fltVal val="0"/>
                                          </p:val>
                                        </p:tav>
                                        <p:tav tm="100000">
                                          <p:val>
                                            <p:strVal val="#ppt_h"/>
                                          </p:val>
                                        </p:tav>
                                      </p:tavLst>
                                    </p:anim>
                                  </p:childTnLst>
                                </p:cTn>
                              </p:par>
                            </p:childTnLst>
                          </p:cTn>
                        </p:par>
                        <p:par>
                          <p:cTn id="44" fill="hold" nodeType="afterGroup">
                            <p:stCondLst>
                              <p:cond delay="1500"/>
                            </p:stCondLst>
                            <p:childTnLst>
                              <p:par>
                                <p:cTn id="45" presetID="1" presetClass="entr" presetSubtype="0"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par>
                          <p:cTn id="47" fill="hold" nodeType="afterGroup">
                            <p:stCondLst>
                              <p:cond delay="1500"/>
                            </p:stCondLst>
                            <p:childTnLst>
                              <p:par>
                                <p:cTn id="48" presetID="23" presetClass="entr" presetSubtype="16" fill="hold" grpId="0"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childTnLst>
                                </p:cTn>
                              </p:par>
                              <p:par>
                                <p:cTn id="52" presetID="1"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wipe(left)">
                                      <p:cBhvr>
                                        <p:cTn id="58" dur="1000"/>
                                        <p:tgtEl>
                                          <p:spTgt spid="5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wipe(left)">
                                      <p:cBhvr>
                                        <p:cTn id="61" dur="1000"/>
                                        <p:tgtEl>
                                          <p:spTgt spid="5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ntr" presetSubtype="42" fill="hold" nodeType="click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barn(outHorizontal)">
                                      <p:cBhvr>
                                        <p:cTn id="66" dur="1000"/>
                                        <p:tgtEl>
                                          <p:spTgt spid="41"/>
                                        </p:tgtEl>
                                      </p:cBhvr>
                                    </p:animEffect>
                                  </p:childTnLst>
                                </p:cTn>
                              </p:par>
                            </p:childTnLst>
                          </p:cTn>
                        </p:par>
                        <p:par>
                          <p:cTn id="67" fill="hold" nodeType="afterGroup">
                            <p:stCondLst>
                              <p:cond delay="1000"/>
                            </p:stCondLst>
                            <p:childTnLst>
                              <p:par>
                                <p:cTn id="68" presetID="23" presetClass="entr" presetSubtype="16" fill="hold" grpId="0" nodeType="afterEffect">
                                  <p:stCondLst>
                                    <p:cond delay="0"/>
                                  </p:stCondLst>
                                  <p:childTnLst>
                                    <p:set>
                                      <p:cBhvr>
                                        <p:cTn id="69" dur="1" fill="hold">
                                          <p:stCondLst>
                                            <p:cond delay="0"/>
                                          </p:stCondLst>
                                        </p:cTn>
                                        <p:tgtEl>
                                          <p:spTgt spid="62"/>
                                        </p:tgtEl>
                                        <p:attrNameLst>
                                          <p:attrName>style.visibility</p:attrName>
                                        </p:attrNameLst>
                                      </p:cBhvr>
                                      <p:to>
                                        <p:strVal val="visible"/>
                                      </p:to>
                                    </p:set>
                                    <p:anim calcmode="lin" valueType="num">
                                      <p:cBhvr>
                                        <p:cTn id="70" dur="500" fill="hold"/>
                                        <p:tgtEl>
                                          <p:spTgt spid="62"/>
                                        </p:tgtEl>
                                        <p:attrNameLst>
                                          <p:attrName>ppt_w</p:attrName>
                                        </p:attrNameLst>
                                      </p:cBhvr>
                                      <p:tavLst>
                                        <p:tav tm="0">
                                          <p:val>
                                            <p:fltVal val="0"/>
                                          </p:val>
                                        </p:tav>
                                        <p:tav tm="100000">
                                          <p:val>
                                            <p:strVal val="#ppt_w"/>
                                          </p:val>
                                        </p:tav>
                                      </p:tavLst>
                                    </p:anim>
                                    <p:anim calcmode="lin" valueType="num">
                                      <p:cBhvr>
                                        <p:cTn id="71" dur="500" fill="hold"/>
                                        <p:tgtEl>
                                          <p:spTgt spid="62"/>
                                        </p:tgtEl>
                                        <p:attrNameLst>
                                          <p:attrName>ppt_h</p:attrName>
                                        </p:attrNameLst>
                                      </p:cBhvr>
                                      <p:tavLst>
                                        <p:tav tm="0">
                                          <p:val>
                                            <p:fltVal val="0"/>
                                          </p:val>
                                        </p:tav>
                                        <p:tav tm="100000">
                                          <p:val>
                                            <p:strVal val="#ppt_h"/>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wipe(left)">
                                      <p:cBhvr>
                                        <p:cTn id="76" dur="1000"/>
                                        <p:tgtEl>
                                          <p:spTgt spid="6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wipe(left)">
                                      <p:cBhvr>
                                        <p:cTn id="79" dur="500"/>
                                        <p:tgtEl>
                                          <p:spTgt spid="61"/>
                                        </p:tgtEl>
                                      </p:cBhvr>
                                    </p:animEffect>
                                  </p:childTnLst>
                                </p:cTn>
                              </p:par>
                            </p:childTnLst>
                          </p:cTn>
                        </p:par>
                        <p:par>
                          <p:cTn id="80" fill="hold" nodeType="afterGroup">
                            <p:stCondLst>
                              <p:cond delay="1000"/>
                            </p:stCondLst>
                            <p:childTnLst>
                              <p:par>
                                <p:cTn id="81" presetID="16" presetClass="entr" presetSubtype="42" fill="hold"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barn(outHorizontal)">
                                      <p:cBhvr>
                                        <p:cTn id="83" dur="500"/>
                                        <p:tgtEl>
                                          <p:spTgt spid="38"/>
                                        </p:tgtEl>
                                      </p:cBhvr>
                                    </p:animEffect>
                                  </p:childTnLst>
                                </p:cTn>
                              </p:par>
                            </p:childTnLst>
                          </p:cTn>
                        </p:par>
                        <p:par>
                          <p:cTn id="84" fill="hold" nodeType="afterGroup">
                            <p:stCondLst>
                              <p:cond delay="1500"/>
                            </p:stCondLst>
                            <p:childTnLst>
                              <p:par>
                                <p:cTn id="85" presetID="23" presetClass="entr" presetSubtype="16" fill="hold" grpId="0" nodeType="afterEffect">
                                  <p:stCondLst>
                                    <p:cond delay="0"/>
                                  </p:stCondLst>
                                  <p:childTnLst>
                                    <p:set>
                                      <p:cBhvr>
                                        <p:cTn id="86" dur="1" fill="hold">
                                          <p:stCondLst>
                                            <p:cond delay="0"/>
                                          </p:stCondLst>
                                        </p:cTn>
                                        <p:tgtEl>
                                          <p:spTgt spid="63"/>
                                        </p:tgtEl>
                                        <p:attrNameLst>
                                          <p:attrName>style.visibility</p:attrName>
                                        </p:attrNameLst>
                                      </p:cBhvr>
                                      <p:to>
                                        <p:strVal val="visible"/>
                                      </p:to>
                                    </p:set>
                                    <p:anim calcmode="lin" valueType="num">
                                      <p:cBhvr>
                                        <p:cTn id="87" dur="500" fill="hold"/>
                                        <p:tgtEl>
                                          <p:spTgt spid="63"/>
                                        </p:tgtEl>
                                        <p:attrNameLst>
                                          <p:attrName>ppt_w</p:attrName>
                                        </p:attrNameLst>
                                      </p:cBhvr>
                                      <p:tavLst>
                                        <p:tav tm="0">
                                          <p:val>
                                            <p:fltVal val="0"/>
                                          </p:val>
                                        </p:tav>
                                        <p:tav tm="100000">
                                          <p:val>
                                            <p:strVal val="#ppt_w"/>
                                          </p:val>
                                        </p:tav>
                                      </p:tavLst>
                                    </p:anim>
                                    <p:anim calcmode="lin" valueType="num">
                                      <p:cBhvr>
                                        <p:cTn id="88" dur="500" fill="hold"/>
                                        <p:tgtEl>
                                          <p:spTgt spid="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50" grpId="0"/>
      <p:bldP spid="51" grpId="0"/>
      <p:bldP spid="52" grpId="0" animBg="1"/>
      <p:bldP spid="53" grpId="0" animBg="1"/>
      <p:bldP spid="54" grpId="0"/>
      <p:bldP spid="55" grpId="0"/>
      <p:bldP spid="56" grpId="0"/>
      <p:bldP spid="57" grpId="0"/>
      <p:bldP spid="58" grpId="0" animBg="1"/>
      <p:bldP spid="59" grpId="0" animBg="1"/>
      <p:bldP spid="60" grpId="0" animBg="1"/>
      <p:bldP spid="61" grpId="0" animBg="1"/>
      <p:bldP spid="62" grpId="0"/>
      <p:bldP spid="6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cs typeface="+mj-cs"/>
              </a:rPr>
              <a:t>International Trade</a:t>
            </a:r>
          </a:p>
        </p:txBody>
      </p:sp>
      <p:sp>
        <p:nvSpPr>
          <p:cNvPr id="52227" name="Content Placeholder 2"/>
          <p:cNvSpPr>
            <a:spLocks noGrp="1"/>
          </p:cNvSpPr>
          <p:nvPr>
            <p:ph idx="1"/>
          </p:nvPr>
        </p:nvSpPr>
        <p:spPr/>
        <p:txBody>
          <a:bodyPr/>
          <a:lstStyle/>
          <a:p>
            <a:pPr eaLnBrk="1" hangingPunct="1"/>
            <a:r>
              <a:rPr lang="en-US" altLang="en-US" sz="3200" dirty="0"/>
              <a:t>Specialization</a:t>
            </a:r>
          </a:p>
          <a:p>
            <a:pPr eaLnBrk="1" hangingPunct="1"/>
            <a:r>
              <a:rPr lang="en-US" altLang="en-US" sz="3200" dirty="0"/>
              <a:t>Increased production possibilities</a:t>
            </a:r>
          </a:p>
        </p:txBody>
      </p:sp>
      <p:sp>
        <p:nvSpPr>
          <p:cNvPr id="5222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6200"/>
            <a:ext cx="8229600" cy="1143000"/>
          </a:xfrm>
        </p:spPr>
        <p:txBody>
          <a:bodyPr/>
          <a:lstStyle/>
          <a:p>
            <a:pPr eaLnBrk="1" fontAlgn="auto" hangingPunct="1">
              <a:spcAft>
                <a:spcPts val="0"/>
              </a:spcAft>
              <a:defRPr/>
            </a:pPr>
            <a:r>
              <a:rPr lang="en-US" altLang="en-US" dirty="0">
                <a:ea typeface="+mj-ea"/>
                <a:cs typeface="+mj-cs"/>
              </a:rPr>
              <a:t>Pitfalls to Sound Economic Reasoning</a:t>
            </a:r>
          </a:p>
        </p:txBody>
      </p:sp>
      <p:sp>
        <p:nvSpPr>
          <p:cNvPr id="54275" name="Content Placeholder 2"/>
          <p:cNvSpPr>
            <a:spLocks noGrp="1"/>
          </p:cNvSpPr>
          <p:nvPr>
            <p:ph idx="1"/>
          </p:nvPr>
        </p:nvSpPr>
        <p:spPr/>
        <p:txBody>
          <a:bodyPr/>
          <a:lstStyle/>
          <a:p>
            <a:pPr eaLnBrk="1" hangingPunct="1"/>
            <a:r>
              <a:rPr lang="en-US" altLang="en-US" sz="3200" dirty="0"/>
              <a:t>Biases</a:t>
            </a:r>
          </a:p>
          <a:p>
            <a:pPr eaLnBrk="1" hangingPunct="1"/>
            <a:r>
              <a:rPr lang="en-US" altLang="en-US" sz="3200" dirty="0"/>
              <a:t>Loaded terminology</a:t>
            </a:r>
          </a:p>
          <a:p>
            <a:pPr eaLnBrk="1" hangingPunct="1"/>
            <a:r>
              <a:rPr lang="en-US" altLang="en-US" sz="3200" dirty="0"/>
              <a:t>Fallacy of composition</a:t>
            </a:r>
          </a:p>
          <a:p>
            <a:pPr eaLnBrk="1" hangingPunct="1"/>
            <a:r>
              <a:rPr lang="en-US" altLang="en-US" sz="3200" dirty="0"/>
              <a:t>Post hoc fallacy</a:t>
            </a:r>
          </a:p>
          <a:p>
            <a:pPr eaLnBrk="1" hangingPunct="1"/>
            <a:r>
              <a:rPr lang="en-US" altLang="en-US" sz="3200" dirty="0"/>
              <a:t>Correlation not causation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altLang="en-US" dirty="0">
                <a:ea typeface="+mj-ea"/>
                <a:cs typeface="+mj-cs"/>
              </a:rPr>
              <a:t>The Economic Perspective</a:t>
            </a:r>
          </a:p>
        </p:txBody>
      </p:sp>
      <p:sp>
        <p:nvSpPr>
          <p:cNvPr id="6147" name="Content Placeholder 2"/>
          <p:cNvSpPr>
            <a:spLocks noGrp="1"/>
          </p:cNvSpPr>
          <p:nvPr>
            <p:ph idx="1"/>
          </p:nvPr>
        </p:nvSpPr>
        <p:spPr/>
        <p:txBody>
          <a:bodyPr rtlCol="0">
            <a:normAutofit/>
          </a:bodyPr>
          <a:lstStyle/>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Scarcity</a:t>
            </a:r>
            <a:r>
              <a:rPr lang="en-US" sz="3200" dirty="0">
                <a:ea typeface="+mn-ea"/>
              </a:rPr>
              <a:t> and choice</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Opportunity cost</a:t>
            </a:r>
          </a:p>
          <a:p>
            <a:pPr marL="640080" lvl="1" eaLnBrk="1" fontAlgn="auto" hangingPunct="1">
              <a:spcAft>
                <a:spcPts val="0"/>
              </a:spcAft>
              <a:buClr>
                <a:schemeClr val="accent1"/>
              </a:buClr>
              <a:buFont typeface="Arial" charset="0"/>
              <a:buChar char="•"/>
              <a:defRPr/>
            </a:pPr>
            <a:r>
              <a:rPr lang="en-US" sz="3200" dirty="0">
                <a:ea typeface="+mn-ea"/>
              </a:rPr>
              <a:t>Purposeful behavior to increase </a:t>
            </a:r>
            <a:r>
              <a:rPr lang="en-US" sz="3200" b="1" dirty="0">
                <a:solidFill>
                  <a:schemeClr val="accent5">
                    <a:lumMod val="75000"/>
                  </a:schemeClr>
                </a:solidFill>
                <a:ea typeface="+mn-ea"/>
              </a:rPr>
              <a:t>utility</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Marginal analysis</a:t>
            </a:r>
          </a:p>
        </p:txBody>
      </p:sp>
      <p:sp>
        <p:nvSpPr>
          <p:cNvPr id="922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cs typeface="+mj-cs"/>
              </a:rPr>
              <a:t>Scarcity and Choice</a:t>
            </a:r>
          </a:p>
        </p:txBody>
      </p:sp>
      <p:sp>
        <p:nvSpPr>
          <p:cNvPr id="11267" name="Content Placeholder 2"/>
          <p:cNvSpPr>
            <a:spLocks noGrp="1"/>
          </p:cNvSpPr>
          <p:nvPr>
            <p:ph idx="1"/>
          </p:nvPr>
        </p:nvSpPr>
        <p:spPr/>
        <p:txBody>
          <a:bodyPr/>
          <a:lstStyle/>
          <a:p>
            <a:pPr eaLnBrk="1" hangingPunct="1"/>
            <a:r>
              <a:rPr lang="en-US" altLang="en-US" sz="3200" dirty="0"/>
              <a:t>Resources are scarce</a:t>
            </a:r>
          </a:p>
          <a:p>
            <a:pPr eaLnBrk="1" hangingPunct="1"/>
            <a:r>
              <a:rPr lang="en-US" altLang="en-US" sz="3200" dirty="0"/>
              <a:t>Choices must be made</a:t>
            </a:r>
          </a:p>
          <a:p>
            <a:pPr eaLnBrk="1" hangingPunct="1"/>
            <a:r>
              <a:rPr lang="en-US" altLang="en-US" sz="3200" dirty="0"/>
              <a:t>Opportunity cost</a:t>
            </a:r>
          </a:p>
          <a:p>
            <a:pPr eaLnBrk="1" hangingPunct="1"/>
            <a:r>
              <a:rPr lang="en-US" altLang="en-US" sz="3200" dirty="0"/>
              <a:t>There is no free lunch</a:t>
            </a:r>
          </a:p>
        </p:txBody>
      </p:sp>
      <p:sp>
        <p:nvSpPr>
          <p:cNvPr id="1126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fontAlgn="auto" hangingPunct="1">
              <a:spcAft>
                <a:spcPts val="0"/>
              </a:spcAft>
              <a:defRPr/>
            </a:pPr>
            <a:r>
              <a:rPr lang="en-US" altLang="en-US" dirty="0">
                <a:ea typeface="+mj-ea"/>
                <a:cs typeface="+mj-cs"/>
              </a:rPr>
              <a:t>Purposeful Behavior</a:t>
            </a:r>
          </a:p>
        </p:txBody>
      </p:sp>
      <p:sp>
        <p:nvSpPr>
          <p:cNvPr id="13315" name="Content Placeholder 2"/>
          <p:cNvSpPr>
            <a:spLocks noGrp="1"/>
          </p:cNvSpPr>
          <p:nvPr>
            <p:ph idx="1"/>
          </p:nvPr>
        </p:nvSpPr>
        <p:spPr/>
        <p:txBody>
          <a:bodyPr/>
          <a:lstStyle/>
          <a:p>
            <a:pPr eaLnBrk="1" hangingPunct="1"/>
            <a:r>
              <a:rPr lang="en-US" altLang="en-US" sz="3200" dirty="0"/>
              <a:t>Rational self-interest</a:t>
            </a:r>
          </a:p>
          <a:p>
            <a:pPr eaLnBrk="1" hangingPunct="1"/>
            <a:r>
              <a:rPr lang="en-US" altLang="en-US" sz="3200" dirty="0"/>
              <a:t>Individuals and utility</a:t>
            </a:r>
          </a:p>
          <a:p>
            <a:pPr eaLnBrk="1" hangingPunct="1"/>
            <a:r>
              <a:rPr lang="en-US" altLang="en-US" sz="3200" dirty="0"/>
              <a:t>Firms and profit</a:t>
            </a:r>
          </a:p>
          <a:p>
            <a:pPr eaLnBrk="1" hangingPunct="1"/>
            <a:r>
              <a:rPr lang="en-US" altLang="en-US" sz="3200" dirty="0"/>
              <a:t>Desired outcome</a:t>
            </a:r>
          </a:p>
        </p:txBody>
      </p:sp>
      <p:sp>
        <p:nvSpPr>
          <p:cNvPr id="1331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a:ea typeface="+mj-ea"/>
                <a:cs typeface="+mj-cs"/>
              </a:rPr>
              <a:t>Marginal Analysis</a:t>
            </a:r>
          </a:p>
        </p:txBody>
      </p:sp>
      <p:sp>
        <p:nvSpPr>
          <p:cNvPr id="15363" name="Content Placeholder 2"/>
          <p:cNvSpPr>
            <a:spLocks noGrp="1"/>
          </p:cNvSpPr>
          <p:nvPr>
            <p:ph idx="1"/>
          </p:nvPr>
        </p:nvSpPr>
        <p:spPr/>
        <p:txBody>
          <a:bodyPr/>
          <a:lstStyle/>
          <a:p>
            <a:pPr eaLnBrk="1" hangingPunct="1"/>
            <a:r>
              <a:rPr lang="en-US" altLang="en-US" sz="3200" dirty="0"/>
              <a:t>Marginal benefit</a:t>
            </a:r>
          </a:p>
          <a:p>
            <a:pPr eaLnBrk="1" hangingPunct="1"/>
            <a:r>
              <a:rPr lang="en-US" altLang="en-US" sz="3200" dirty="0"/>
              <a:t>Marginal cost</a:t>
            </a:r>
          </a:p>
          <a:p>
            <a:pPr eaLnBrk="1" hangingPunct="1"/>
            <a:r>
              <a:rPr lang="en-US" altLang="en-US" sz="3200" dirty="0"/>
              <a:t>Marginal means “extra”</a:t>
            </a:r>
          </a:p>
          <a:p>
            <a:pPr eaLnBrk="1" hangingPunct="1"/>
            <a:r>
              <a:rPr lang="en-US" altLang="en-US" sz="3200" dirty="0"/>
              <a:t>Comparison between marginal benefit and marginal cost</a:t>
            </a:r>
          </a:p>
        </p:txBody>
      </p:sp>
      <p:sp>
        <p:nvSpPr>
          <p:cNvPr id="1536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altLang="en-US" dirty="0">
                <a:ea typeface="+mj-ea"/>
                <a:cs typeface="+mj-cs"/>
              </a:rPr>
              <a:t>Theories, Principles, and Models</a:t>
            </a:r>
          </a:p>
        </p:txBody>
      </p:sp>
      <p:sp>
        <p:nvSpPr>
          <p:cNvPr id="3" name="Content Placeholder 2"/>
          <p:cNvSpPr>
            <a:spLocks noGrp="1"/>
          </p:cNvSpPr>
          <p:nvPr>
            <p:ph idx="1"/>
          </p:nvPr>
        </p:nvSpPr>
        <p:spPr>
          <a:xfrm>
            <a:off x="457200" y="1828800"/>
            <a:ext cx="8229600" cy="685800"/>
          </a:xfrm>
        </p:spPr>
        <p:txBody>
          <a:bodyPr rtlCol="0">
            <a:normAutofit/>
          </a:bodyPr>
          <a:lstStyle/>
          <a:p>
            <a:pPr eaLnBrk="1" fontAlgn="auto" hangingPunct="1">
              <a:spcAft>
                <a:spcPts val="0"/>
              </a:spcAft>
              <a:defRPr/>
            </a:pPr>
            <a:r>
              <a:rPr lang="en-US" sz="3200" dirty="0">
                <a:ea typeface="+mn-ea"/>
                <a:cs typeface="+mn-cs"/>
              </a:rPr>
              <a:t>The </a:t>
            </a:r>
            <a:r>
              <a:rPr lang="en-US" sz="3200" b="1" dirty="0">
                <a:solidFill>
                  <a:schemeClr val="accent5">
                    <a:lumMod val="75000"/>
                  </a:schemeClr>
                </a:solidFill>
                <a:ea typeface="+mn-ea"/>
                <a:cs typeface="+mn-cs"/>
              </a:rPr>
              <a:t>scientific method</a:t>
            </a:r>
          </a:p>
        </p:txBody>
      </p:sp>
      <p:sp>
        <p:nvSpPr>
          <p:cNvPr id="17412" name="AutoShape 8"/>
          <p:cNvSpPr>
            <a:spLocks noChangeArrowheads="1"/>
          </p:cNvSpPr>
          <p:nvPr/>
        </p:nvSpPr>
        <p:spPr bwMode="auto">
          <a:xfrm>
            <a:off x="1860550" y="2932113"/>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3" name="AutoShape 9"/>
          <p:cNvSpPr>
            <a:spLocks noChangeArrowheads="1"/>
          </p:cNvSpPr>
          <p:nvPr/>
        </p:nvSpPr>
        <p:spPr bwMode="auto">
          <a:xfrm>
            <a:off x="5213350" y="294163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4" name="AutoShape 10"/>
          <p:cNvSpPr>
            <a:spLocks noChangeArrowheads="1"/>
          </p:cNvSpPr>
          <p:nvPr/>
        </p:nvSpPr>
        <p:spPr bwMode="auto">
          <a:xfrm>
            <a:off x="6584950" y="348138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5" name="AutoShape 11"/>
          <p:cNvSpPr>
            <a:spLocks noChangeArrowheads="1"/>
          </p:cNvSpPr>
          <p:nvPr/>
        </p:nvSpPr>
        <p:spPr bwMode="auto">
          <a:xfrm>
            <a:off x="1393825" y="3405188"/>
            <a:ext cx="685800" cy="152400"/>
          </a:xfrm>
          <a:prstGeom prst="rightArrow">
            <a:avLst>
              <a:gd name="adj1" fmla="val 50000"/>
              <a:gd name="adj2" fmla="val 112500"/>
            </a:avLst>
          </a:prstGeom>
          <a:solidFill>
            <a:srgbClr val="B0CCBD"/>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7416" name="Text Box 13"/>
          <p:cNvSpPr txBox="1">
            <a:spLocks noChangeArrowheads="1"/>
          </p:cNvSpPr>
          <p:nvPr/>
        </p:nvSpPr>
        <p:spPr bwMode="auto">
          <a:xfrm>
            <a:off x="838200" y="2808288"/>
            <a:ext cx="1066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Observe</a:t>
            </a:r>
          </a:p>
        </p:txBody>
      </p:sp>
      <p:sp>
        <p:nvSpPr>
          <p:cNvPr id="17417" name="Text Box 14"/>
          <p:cNvSpPr txBox="1">
            <a:spLocks noChangeArrowheads="1"/>
          </p:cNvSpPr>
          <p:nvPr/>
        </p:nvSpPr>
        <p:spPr bwMode="auto">
          <a:xfrm>
            <a:off x="2673350" y="2833688"/>
            <a:ext cx="2413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Formulate a hypothesis</a:t>
            </a:r>
          </a:p>
        </p:txBody>
      </p:sp>
      <p:sp>
        <p:nvSpPr>
          <p:cNvPr id="17418" name="Text Box 15"/>
          <p:cNvSpPr txBox="1">
            <a:spLocks noChangeArrowheads="1"/>
          </p:cNvSpPr>
          <p:nvPr/>
        </p:nvSpPr>
        <p:spPr bwMode="auto">
          <a:xfrm>
            <a:off x="5983288" y="2808288"/>
            <a:ext cx="2286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Test the hypothesis</a:t>
            </a:r>
          </a:p>
        </p:txBody>
      </p:sp>
      <p:sp>
        <p:nvSpPr>
          <p:cNvPr id="17419" name="Text Box 16"/>
          <p:cNvSpPr txBox="1">
            <a:spLocks noChangeArrowheads="1"/>
          </p:cNvSpPr>
          <p:nvPr/>
        </p:nvSpPr>
        <p:spPr bwMode="auto">
          <a:xfrm>
            <a:off x="2438400" y="3327400"/>
            <a:ext cx="4000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Accept, reject, or modify the hypothesis</a:t>
            </a:r>
          </a:p>
        </p:txBody>
      </p:sp>
      <p:sp>
        <p:nvSpPr>
          <p:cNvPr id="17420" name="Text Box 17"/>
          <p:cNvSpPr txBox="1">
            <a:spLocks noChangeArrowheads="1"/>
          </p:cNvSpPr>
          <p:nvPr/>
        </p:nvSpPr>
        <p:spPr bwMode="auto">
          <a:xfrm>
            <a:off x="1860550" y="3743325"/>
            <a:ext cx="472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
                <a:srgbClr val="3399FF"/>
              </a:buClr>
              <a:buSzPct val="125000"/>
              <a:buFontTx/>
              <a:buNone/>
            </a:pPr>
            <a:r>
              <a:rPr lang="en-US" altLang="en-US" sz="1800" dirty="0">
                <a:cs typeface="Arial" panose="020B0604020202020204" pitchFamily="34" charset="0"/>
              </a:rPr>
              <a:t>Continue to test the hypothesis, if necessary</a:t>
            </a:r>
          </a:p>
        </p:txBody>
      </p:sp>
      <p:sp>
        <p:nvSpPr>
          <p:cNvPr id="17421"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altLang="en-US" dirty="0">
                <a:ea typeface="+mj-ea"/>
                <a:cs typeface="+mj-cs"/>
              </a:rPr>
              <a:t>Economic Principles</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sz="3200" dirty="0">
                <a:ea typeface="+mn-ea"/>
                <a:cs typeface="+mn-cs"/>
              </a:rPr>
              <a:t>Generalizations</a:t>
            </a:r>
          </a:p>
          <a:p>
            <a:pPr eaLnBrk="1" fontAlgn="auto" hangingPunct="1">
              <a:spcAft>
                <a:spcPts val="0"/>
              </a:spcAft>
              <a:defRPr/>
            </a:pPr>
            <a:r>
              <a:rPr lang="en-US" sz="3200" b="1" dirty="0">
                <a:solidFill>
                  <a:schemeClr val="accent5">
                    <a:lumMod val="75000"/>
                  </a:schemeClr>
                </a:solidFill>
                <a:ea typeface="+mn-ea"/>
                <a:cs typeface="+mn-cs"/>
              </a:rPr>
              <a:t>Other-things-equal assumption</a:t>
            </a:r>
          </a:p>
          <a:p>
            <a:pPr marL="640080" lvl="1" eaLnBrk="1" fontAlgn="auto" hangingPunct="1">
              <a:spcAft>
                <a:spcPts val="0"/>
              </a:spcAft>
              <a:buClr>
                <a:schemeClr val="accent1"/>
              </a:buClr>
              <a:defRPr/>
            </a:pPr>
            <a:r>
              <a:rPr lang="en-US" sz="3200" dirty="0">
                <a:ea typeface="+mn-ea"/>
              </a:rPr>
              <a:t>Ceteris paribus</a:t>
            </a:r>
          </a:p>
          <a:p>
            <a:pPr eaLnBrk="1" fontAlgn="auto" hangingPunct="1">
              <a:spcAft>
                <a:spcPts val="0"/>
              </a:spcAft>
              <a:defRPr/>
            </a:pPr>
            <a:r>
              <a:rPr lang="en-US" sz="3200" dirty="0">
                <a:ea typeface="+mn-ea"/>
                <a:cs typeface="+mn-cs"/>
              </a:rPr>
              <a:t>Graphical expression</a:t>
            </a:r>
          </a:p>
        </p:txBody>
      </p:sp>
      <p:sp>
        <p:nvSpPr>
          <p:cNvPr id="1946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ltLang="en-US" dirty="0">
                <a:ea typeface="+mj-ea"/>
                <a:cs typeface="+mj-cs"/>
              </a:rPr>
              <a:t>Micro and Macro</a:t>
            </a:r>
          </a:p>
        </p:txBody>
      </p:sp>
      <p:sp>
        <p:nvSpPr>
          <p:cNvPr id="8195"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cs typeface="+mn-cs"/>
              </a:rPr>
              <a:t>Microeconomics</a:t>
            </a:r>
            <a:r>
              <a:rPr lang="en-US" sz="3200" dirty="0">
                <a:ea typeface="+mn-ea"/>
                <a:cs typeface="+mn-cs"/>
              </a:rPr>
              <a:t> </a:t>
            </a:r>
          </a:p>
          <a:p>
            <a:pPr marL="640080" lvl="1" eaLnBrk="1" fontAlgn="auto" hangingPunct="1">
              <a:spcAft>
                <a:spcPts val="0"/>
              </a:spcAft>
              <a:buClr>
                <a:schemeClr val="accent1"/>
              </a:buClr>
              <a:buFont typeface="Arial" charset="0"/>
              <a:buChar char="•"/>
              <a:defRPr/>
            </a:pPr>
            <a:r>
              <a:rPr lang="en-US" sz="3200" dirty="0">
                <a:ea typeface="+mn-ea"/>
              </a:rPr>
              <a:t>The study of the individual consumer, firm, or market</a:t>
            </a:r>
          </a:p>
          <a:p>
            <a:pPr eaLnBrk="1" fontAlgn="auto" hangingPunct="1">
              <a:spcAft>
                <a:spcPts val="0"/>
              </a:spcAft>
              <a:buFont typeface="Arial" charset="0"/>
              <a:buChar char="•"/>
              <a:defRPr/>
            </a:pPr>
            <a:r>
              <a:rPr lang="en-US" sz="3200" b="1" dirty="0">
                <a:solidFill>
                  <a:schemeClr val="accent5">
                    <a:lumMod val="75000"/>
                  </a:schemeClr>
                </a:solidFill>
                <a:ea typeface="+mn-ea"/>
                <a:cs typeface="+mn-cs"/>
              </a:rPr>
              <a:t>Macroeconomics</a:t>
            </a:r>
          </a:p>
          <a:p>
            <a:pPr marL="640080" lvl="1" eaLnBrk="1" fontAlgn="auto" hangingPunct="1">
              <a:spcAft>
                <a:spcPts val="0"/>
              </a:spcAft>
              <a:buClr>
                <a:schemeClr val="accent1"/>
              </a:buClr>
              <a:buFont typeface="Arial" charset="0"/>
              <a:buChar char="•"/>
              <a:defRPr/>
            </a:pPr>
            <a:r>
              <a:rPr lang="en-US" sz="3200" dirty="0">
                <a:ea typeface="+mn-ea"/>
              </a:rPr>
              <a:t>The study of the entire economy or a major </a:t>
            </a:r>
            <a:r>
              <a:rPr lang="en-US" sz="3200" b="1" dirty="0">
                <a:solidFill>
                  <a:schemeClr val="accent5">
                    <a:lumMod val="75000"/>
                  </a:schemeClr>
                </a:solidFill>
                <a:ea typeface="+mn-ea"/>
              </a:rPr>
              <a:t>aggregate</a:t>
            </a:r>
            <a:r>
              <a:rPr lang="en-US" sz="3200" dirty="0">
                <a:ea typeface="+mn-ea"/>
              </a:rPr>
              <a:t> of the economy</a:t>
            </a:r>
          </a:p>
        </p:txBody>
      </p:sp>
      <p:sp>
        <p:nvSpPr>
          <p:cNvPr id="2150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 - Office Colors</Template>
  <TotalTime>2691</TotalTime>
  <Words>2816</Words>
  <Application>Microsoft Office PowerPoint</Application>
  <PresentationFormat>On-screen Show (4:3)</PresentationFormat>
  <Paragraphs>386</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ＭＳ Ｐゴシック</vt:lpstr>
      <vt:lpstr>Arial</vt:lpstr>
      <vt:lpstr>Calibri</vt:lpstr>
      <vt:lpstr>Cambria</vt:lpstr>
      <vt:lpstr>Tahoma</vt:lpstr>
      <vt:lpstr>Times New Roman</vt:lpstr>
      <vt:lpstr>Wingdings</vt:lpstr>
      <vt:lpstr>Adjacency - Office Colors</vt:lpstr>
      <vt:lpstr>Chapter 1</vt:lpstr>
      <vt:lpstr>Economics</vt:lpstr>
      <vt:lpstr>The Economic Perspective</vt:lpstr>
      <vt:lpstr>Scarcity and Choice</vt:lpstr>
      <vt:lpstr>Purposeful Behavior</vt:lpstr>
      <vt:lpstr>Marginal Analysis</vt:lpstr>
      <vt:lpstr>Theories, Principles, and Models</vt:lpstr>
      <vt:lpstr>Economic Principles</vt:lpstr>
      <vt:lpstr>Micro and Macro</vt:lpstr>
      <vt:lpstr>Positive and Normative Economics</vt:lpstr>
      <vt:lpstr>The Economizing Problem</vt:lpstr>
      <vt:lpstr>The Consumer’s Budget Line</vt:lpstr>
      <vt:lpstr>Global Perspective</vt:lpstr>
      <vt:lpstr>Society’s Economizing Problem</vt:lpstr>
      <vt:lpstr>Society’s Economizing Problem Continued</vt:lpstr>
      <vt:lpstr>Production Possibilities Model</vt:lpstr>
      <vt:lpstr>Production Possibilities Model Continued</vt:lpstr>
      <vt:lpstr>Production Possibilities Graph</vt:lpstr>
      <vt:lpstr>Increasing Opportunity Costs</vt:lpstr>
      <vt:lpstr>Optimal Output</vt:lpstr>
      <vt:lpstr>A Growing Economy</vt:lpstr>
      <vt:lpstr>Unemployment, Growth, and the Future</vt:lpstr>
      <vt:lpstr>Present Choices, Future Possibilities</vt:lpstr>
      <vt:lpstr>International Trade</vt:lpstr>
      <vt:lpstr>Pitfalls to Sound Economic Reasoning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Stephanie</dc:creator>
  <cp:lastModifiedBy>mlarmon</cp:lastModifiedBy>
  <cp:revision>80</cp:revision>
  <cp:lastPrinted>2016-08-02T01:05:24Z</cp:lastPrinted>
  <dcterms:created xsi:type="dcterms:W3CDTF">2013-06-06T22:28:02Z</dcterms:created>
  <dcterms:modified xsi:type="dcterms:W3CDTF">2017-05-04T15:40:16Z</dcterms:modified>
</cp:coreProperties>
</file>