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5"/>
  </p:notesMasterIdLst>
  <p:sldIdLst>
    <p:sldId id="256" r:id="rId2"/>
    <p:sldId id="257" r:id="rId3"/>
    <p:sldId id="258" r:id="rId4"/>
    <p:sldId id="260" r:id="rId5"/>
    <p:sldId id="292" r:id="rId6"/>
    <p:sldId id="293" r:id="rId7"/>
    <p:sldId id="302" r:id="rId8"/>
    <p:sldId id="263" r:id="rId9"/>
    <p:sldId id="264" r:id="rId10"/>
    <p:sldId id="265" r:id="rId11"/>
    <p:sldId id="266" r:id="rId12"/>
    <p:sldId id="294" r:id="rId13"/>
    <p:sldId id="295" r:id="rId14"/>
    <p:sldId id="267" r:id="rId15"/>
    <p:sldId id="268" r:id="rId16"/>
    <p:sldId id="296" r:id="rId17"/>
    <p:sldId id="269" r:id="rId18"/>
    <p:sldId id="270" r:id="rId19"/>
    <p:sldId id="271" r:id="rId20"/>
    <p:sldId id="272" r:id="rId21"/>
    <p:sldId id="274" r:id="rId22"/>
    <p:sldId id="303" r:id="rId23"/>
    <p:sldId id="273" r:id="rId24"/>
    <p:sldId id="275" r:id="rId25"/>
    <p:sldId id="276" r:id="rId26"/>
    <p:sldId id="277" r:id="rId27"/>
    <p:sldId id="278" r:id="rId28"/>
    <p:sldId id="297" r:id="rId29"/>
    <p:sldId id="298" r:id="rId30"/>
    <p:sldId id="299" r:id="rId31"/>
    <p:sldId id="300" r:id="rId32"/>
    <p:sldId id="282" r:id="rId33"/>
    <p:sldId id="304" r:id="rId34"/>
    <p:sldId id="283" r:id="rId35"/>
    <p:sldId id="285" r:id="rId36"/>
    <p:sldId id="286" r:id="rId37"/>
    <p:sldId id="287" r:id="rId38"/>
    <p:sldId id="305" r:id="rId39"/>
    <p:sldId id="307" r:id="rId40"/>
    <p:sldId id="288" r:id="rId41"/>
    <p:sldId id="306" r:id="rId42"/>
    <p:sldId id="308" r:id="rId43"/>
    <p:sldId id="309" r:id="rId44"/>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11" autoAdjust="0"/>
  </p:normalViewPr>
  <p:slideViewPr>
    <p:cSldViewPr>
      <p:cViewPr>
        <p:scale>
          <a:sx n="50" d="100"/>
          <a:sy n="50" d="100"/>
        </p:scale>
        <p:origin x="-2256" y="-82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p:scale>
          <a:sx n="110" d="100"/>
          <a:sy n="110" d="100"/>
        </p:scale>
        <p:origin x="-3330"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mwathen:Desktop:book%20stuff:Screen%20shots%2016e:Chapter%2018:Data%20for%20screen%20sh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lineMarker"/>
        <c:varyColors val="0"/>
        <c:ser>
          <c:idx val="0"/>
          <c:order val="0"/>
          <c:tx>
            <c:strRef>
              <c:f>'UN 18-4'!$I$1</c:f>
              <c:strCache>
                <c:ptCount val="1"/>
                <c:pt idx="0">
                  <c:v>Log-sales</c:v>
                </c:pt>
              </c:strCache>
            </c:strRef>
          </c:tx>
          <c:spPr>
            <a:ln w="47625">
              <a:noFill/>
            </a:ln>
          </c:spPr>
          <c:marker>
            <c:spPr>
              <a:solidFill>
                <a:schemeClr val="tx1"/>
              </a:solidFill>
            </c:spPr>
          </c:marker>
          <c:trendline>
            <c:trendlineType val="linear"/>
            <c:dispRSqr val="0"/>
            <c:dispEq val="0"/>
          </c:trendline>
          <c:xVal>
            <c:numRef>
              <c:f>'UN 18-4'!$H$2:$H$16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'UN 18-4'!$I$2:$I$16</c:f>
              <c:numCache>
                <c:formatCode>0.000000</c:formatCode>
                <c:ptCount val="15"/>
                <c:pt idx="0">
                  <c:v>2.0941215958405608</c:v>
                </c:pt>
                <c:pt idx="1">
                  <c:v>2.2445245115700829</c:v>
                </c:pt>
                <c:pt idx="2">
                  <c:v>2.4869968884318232</c:v>
                </c:pt>
                <c:pt idx="3">
                  <c:v>2.7194970166105819</c:v>
                </c:pt>
                <c:pt idx="4">
                  <c:v>2.853698211776174</c:v>
                </c:pt>
                <c:pt idx="5">
                  <c:v>3.0220157398177201</c:v>
                </c:pt>
                <c:pt idx="6">
                  <c:v>3.214393431255206</c:v>
                </c:pt>
                <c:pt idx="7">
                  <c:v>3.3914996758951421</c:v>
                </c:pt>
                <c:pt idx="8">
                  <c:v>3.5261065572903729</c:v>
                </c:pt>
                <c:pt idx="9">
                  <c:v>3.62131132843788</c:v>
                </c:pt>
                <c:pt idx="10">
                  <c:v>3.7314678871931291</c:v>
                </c:pt>
                <c:pt idx="11">
                  <c:v>3.9045749041209818</c:v>
                </c:pt>
                <c:pt idx="12">
                  <c:v>4.0247811172995203</c:v>
                </c:pt>
                <c:pt idx="13">
                  <c:v>4.1315352615367127</c:v>
                </c:pt>
                <c:pt idx="14">
                  <c:v>4.2434250187434079</c:v>
                </c:pt>
              </c:numCache>
            </c:numRef>
          </c:yVal>
          <c:smooth val="0"/>
        </c:ser>
        <c:dLbls>
          <c:showLegendKey val="0"/>
          <c:showVal val="0"/>
          <c:showCatName val="0"/>
          <c:showSerName val="0"/>
          <c:showPercent val="0"/>
          <c:showBubbleSize val="0"/>
        </c:dLbls>
        <c:axId val="77281920"/>
        <c:axId val="77284096"/>
      </c:scatterChart>
      <c:valAx>
        <c:axId val="77281920"/>
        <c:scaling>
          <c:orientation val="minMax"/>
        </c:scaling>
        <c:delete val="0"/>
        <c:axPos val="b"/>
        <c:title>
          <c:tx>
            <c:rich>
              <a:bodyPr/>
              <a:lstStyle/>
              <a:p>
                <a:pPr>
                  <a:defRPr/>
                </a:pPr>
                <a:r>
                  <a:rPr lang="en-US"/>
                  <a:t>Code</a:t>
                </a:r>
              </a:p>
            </c:rich>
          </c:tx>
          <c:layout/>
          <c:overlay val="0"/>
        </c:title>
        <c:numFmt formatCode="General" sourceLinked="1"/>
        <c:majorTickMark val="out"/>
        <c:minorTickMark val="none"/>
        <c:tickLblPos val="nextTo"/>
        <c:crossAx val="77284096"/>
        <c:crosses val="autoZero"/>
        <c:crossBetween val="midCat"/>
      </c:valAx>
      <c:valAx>
        <c:axId val="77284096"/>
        <c:scaling>
          <c:orientation val="minMax"/>
        </c:scaling>
        <c:delete val="0"/>
        <c:axPos val="l"/>
        <c:majorGridlines/>
        <c:title>
          <c:tx>
            <c:rich>
              <a:bodyPr rot="-5400000" vert="horz"/>
              <a:lstStyle/>
              <a:p>
                <a:pPr>
                  <a:defRPr/>
                </a:pPr>
                <a:r>
                  <a:rPr lang="en-US"/>
                  <a:t>Log(sales)</a:t>
                </a:r>
              </a:p>
            </c:rich>
          </c:tx>
          <c:layout/>
          <c:overlay val="0"/>
        </c:title>
        <c:numFmt formatCode="0.000000" sourceLinked="1"/>
        <c:majorTickMark val="out"/>
        <c:minorTickMark val="none"/>
        <c:tickLblPos val="nextTo"/>
        <c:crossAx val="77281920"/>
        <c:crosses val="autoZero"/>
        <c:crossBetween val="midCat"/>
      </c:valAx>
      <c:spPr>
        <a:solidFill>
          <a:srgbClr val="FFFCDC"/>
        </a:solidFill>
      </c:spPr>
    </c:plotArea>
    <c:plotVisOnly val="1"/>
    <c:dispBlanksAs val="gap"/>
    <c:showDLblsOverMax val="0"/>
  </c:chart>
  <c:spPr>
    <a:solidFill>
      <a:srgbClr val="FFFCDC"/>
    </a:solidFill>
    <a:ln>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en-US"/>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en-US"/>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062BDA25-52AE-491C-B985-3091F8F7F02F}" type="slidenum">
              <a:rPr lang="en-US"/>
              <a:pPr>
                <a:defRPr/>
              </a:pPr>
              <a:t>‹#›</a:t>
            </a:fld>
            <a:endParaRPr lang="en-US"/>
          </a:p>
        </p:txBody>
      </p:sp>
    </p:spTree>
    <p:extLst>
      <p:ext uri="{BB962C8B-B14F-4D97-AF65-F5344CB8AC3E}">
        <p14:creationId xmlns:p14="http://schemas.microsoft.com/office/powerpoint/2010/main" val="235731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A9C2A3B-C4DD-4877-AEDD-9257B0A875EE}" type="slidenum">
              <a:rPr lang="en-US" smtClean="0">
                <a:latin typeface="Arial" pitchFamily="34" charset="0"/>
              </a:rPr>
              <a:pPr>
                <a:defRPr/>
              </a:pPr>
              <a:t>1</a:t>
            </a:fld>
            <a:endParaRPr lang="en-US" smtClean="0">
              <a:latin typeface="Arial"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BA89059-E4EA-449F-974F-1D788DAFCEED}" type="slidenum">
              <a:rPr lang="en-US" smtClean="0">
                <a:latin typeface="Arial" pitchFamily="34" charset="0"/>
              </a:rPr>
              <a:pPr>
                <a:defRPr/>
              </a:pPr>
              <a:t>10</a:t>
            </a:fld>
            <a:endParaRPr lang="en-US" smtClean="0">
              <a:latin typeface="Arial"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4C511340-344E-4341-BE85-C4BE98C36178}" type="slidenum">
              <a:rPr lang="en-US" smtClean="0">
                <a:latin typeface="Arial" pitchFamily="34" charset="0"/>
              </a:rPr>
              <a:pPr>
                <a:defRPr/>
              </a:pPr>
              <a:t>11</a:t>
            </a:fld>
            <a:endParaRPr lang="en-US" smtClean="0">
              <a:latin typeface="Arial" pitchFamily="34"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0B66B74-C789-4905-856B-7079118C9D7F}" type="slidenum">
              <a:rPr lang="en-US" smtClean="0">
                <a:latin typeface="Arial" pitchFamily="34" charset="0"/>
              </a:rPr>
              <a:pPr>
                <a:defRPr/>
              </a:pPr>
              <a:t>12</a:t>
            </a:fld>
            <a:endParaRPr lang="en-US" smtClean="0">
              <a:latin typeface="Arial" pitchFamily="34"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CD20857-86A3-4A0B-97A4-FFAC17B32710}" type="slidenum">
              <a:rPr lang="en-US" smtClean="0">
                <a:latin typeface="Arial" pitchFamily="34" charset="0"/>
              </a:rPr>
              <a:pPr>
                <a:defRPr/>
              </a:pPr>
              <a:t>13</a:t>
            </a:fld>
            <a:endParaRPr lang="en-US" smtClean="0">
              <a:latin typeface="Arial" pitchFamily="34"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EB21089C-CC36-4F5A-8524-0D267903D128}" type="slidenum">
              <a:rPr lang="en-US" smtClean="0">
                <a:latin typeface="Arial" pitchFamily="34" charset="0"/>
              </a:rPr>
              <a:pPr>
                <a:defRPr/>
              </a:pPr>
              <a:t>14</a:t>
            </a:fld>
            <a:endParaRPr lang="en-US"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CEF2DE82-E4AB-4D8B-9347-E53C96542BD0}" type="slidenum">
              <a:rPr lang="en-US" smtClean="0">
                <a:latin typeface="Arial" pitchFamily="34" charset="0"/>
              </a:rPr>
              <a:pPr>
                <a:defRPr/>
              </a:pPr>
              <a:t>15</a:t>
            </a:fld>
            <a:endParaRPr lang="en-US" smtClean="0">
              <a:latin typeface="Arial" pitchFamily="34"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54B091F5-673A-447C-84CD-7EBD528237D5}" type="slidenum">
              <a:rPr lang="en-US" smtClean="0">
                <a:latin typeface="Arial" pitchFamily="34" charset="0"/>
              </a:rPr>
              <a:pPr>
                <a:defRPr/>
              </a:pPr>
              <a:t>16</a:t>
            </a:fld>
            <a:endParaRPr lang="en-US" smtClean="0">
              <a:latin typeface="Arial" pitchFamily="34"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DBD2D8AF-923C-4BF5-86C6-7B3321FE9736}" type="slidenum">
              <a:rPr lang="en-US" smtClean="0">
                <a:latin typeface="Arial" pitchFamily="34" charset="0"/>
              </a:rPr>
              <a:pPr>
                <a:defRPr/>
              </a:pPr>
              <a:t>17</a:t>
            </a:fld>
            <a:endParaRPr lang="en-US" smtClean="0">
              <a:latin typeface="Arial"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67596E54-4171-4375-9BC9-4865E568BBAE}" type="slidenum">
              <a:rPr lang="en-US" smtClean="0">
                <a:latin typeface="Arial" pitchFamily="34" charset="0"/>
              </a:rPr>
              <a:pPr>
                <a:defRPr/>
              </a:pPr>
              <a:t>18</a:t>
            </a:fld>
            <a:endParaRPr lang="en-US" smtClean="0">
              <a:latin typeface="Arial"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3D4A59A-3A14-4EA9-888A-6AABD9D80533}" type="slidenum">
              <a:rPr lang="en-US" smtClean="0">
                <a:latin typeface="Arial" pitchFamily="34" charset="0"/>
              </a:rPr>
              <a:pPr>
                <a:defRPr/>
              </a:pPr>
              <a:t>19</a:t>
            </a:fld>
            <a:endParaRPr lang="en-US" smtClean="0">
              <a:latin typeface="Arial" pitchFamily="34"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390D27F-BB28-4FC6-9586-89951E6E3547}" type="slidenum">
              <a:rPr lang="en-US" smtClean="0">
                <a:latin typeface="Arial" pitchFamily="34" charset="0"/>
              </a:rPr>
              <a:pPr>
                <a:defRPr/>
              </a:pPr>
              <a:t>2</a:t>
            </a:fld>
            <a:endParaRPr lang="en-US" smtClean="0">
              <a:latin typeface="Arial"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8E2105C9-E725-4067-8FA9-098D5E497890}" type="slidenum">
              <a:rPr lang="en-US" smtClean="0">
                <a:latin typeface="Arial" pitchFamily="34" charset="0"/>
              </a:rPr>
              <a:pPr>
                <a:defRPr/>
              </a:pPr>
              <a:t>20</a:t>
            </a:fld>
            <a:endParaRPr lang="en-US" smtClean="0">
              <a:latin typeface="Arial" pitchFamily="34"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68B68827-2617-4B1C-808D-E18031606E64}" type="slidenum">
              <a:rPr lang="en-US" smtClean="0">
                <a:latin typeface="Arial" pitchFamily="34" charset="0"/>
              </a:rPr>
              <a:pPr>
                <a:defRPr/>
              </a:pPr>
              <a:t>21</a:t>
            </a:fld>
            <a:endParaRPr lang="en-US" smtClean="0">
              <a:latin typeface="Arial" pitchFamily="34" charset="0"/>
            </a:endParaRPr>
          </a:p>
        </p:txBody>
      </p:sp>
      <p:sp>
        <p:nvSpPr>
          <p:cNvPr id="2"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6153F83F-1DE2-4A63-95D5-327D24F0E023}" type="slidenum">
              <a:rPr lang="en-US" smtClean="0">
                <a:latin typeface="Arial" pitchFamily="34" charset="0"/>
              </a:rPr>
              <a:pPr>
                <a:defRPr/>
              </a:pPr>
              <a:t>23</a:t>
            </a:fld>
            <a:endParaRPr lang="en-US" smtClean="0">
              <a:latin typeface="Arial" pitchFamily="34"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r>
              <a:rPr lang="en-US" smtClean="0">
                <a:latin typeface="Calibri" pitchFamily="34" charset="0"/>
                <a:ea typeface="Calibri" pitchFamily="34" charset="0"/>
                <a:cs typeface="Times New Roman" pitchFamily="18" charset="0"/>
              </a:rPr>
              <a:t>.</a:t>
            </a:r>
          </a:p>
          <a:p>
            <a:pPr eaLnBrk="1" hangingPunct="1"/>
            <a:endParaRPr lang="en-US" smtClean="0">
              <a:ea typeface="Calibri" pitchFamily="34" charset="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C2616144-1F16-4BB6-8689-0B74CC699C55}" type="slidenum">
              <a:rPr lang="en-US" smtClean="0">
                <a:latin typeface="Arial" pitchFamily="34" charset="0"/>
              </a:rPr>
              <a:pPr>
                <a:defRPr/>
              </a:pPr>
              <a:t>24</a:t>
            </a:fld>
            <a:endParaRPr lang="en-US" smtClean="0">
              <a:latin typeface="Arial" pitchFamily="34"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30237378-2FC5-4FA3-A5BF-17C91BA6593F}" type="slidenum">
              <a:rPr lang="en-US" smtClean="0">
                <a:latin typeface="Arial" pitchFamily="34" charset="0"/>
              </a:rPr>
              <a:pPr>
                <a:defRPr/>
              </a:pPr>
              <a:t>25</a:t>
            </a:fld>
            <a:endParaRPr lang="en-US" smtClean="0">
              <a:latin typeface="Arial" pitchFamily="34"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E37DA32E-9A58-4C65-8921-A2F16D52769D}" type="slidenum">
              <a:rPr lang="en-US" smtClean="0">
                <a:latin typeface="Arial" pitchFamily="34" charset="0"/>
              </a:rPr>
              <a:pPr>
                <a:defRPr/>
              </a:pPr>
              <a:t>26</a:t>
            </a:fld>
            <a:endParaRPr lang="en-US" smtClean="0">
              <a:latin typeface="Arial" pitchFamily="34"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B1726DC1-FD15-489D-924F-5E296A775C1E}" type="slidenum">
              <a:rPr lang="en-US" smtClean="0">
                <a:latin typeface="Arial" pitchFamily="34" charset="0"/>
              </a:rPr>
              <a:pPr>
                <a:defRPr/>
              </a:pPr>
              <a:t>27</a:t>
            </a:fld>
            <a:endParaRPr lang="en-US" smtClean="0">
              <a:latin typeface="Arial"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04D51E91-B317-4249-98CA-E58D755C22C1}" type="slidenum">
              <a:rPr lang="en-US" smtClean="0">
                <a:latin typeface="Arial" pitchFamily="34" charset="0"/>
              </a:rPr>
              <a:pPr>
                <a:defRPr/>
              </a:pPr>
              <a:t>28</a:t>
            </a:fld>
            <a:endParaRPr lang="en-US" smtClean="0">
              <a:latin typeface="Arial" pitchFamily="34"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latin typeface="Calibri" pitchFamily="34" charset="0"/>
              <a:ea typeface="Calibri" pitchFamily="34"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57BC1361-AED9-4846-BC76-2103DDA15FD5}" type="slidenum">
              <a:rPr lang="en-US" smtClean="0">
                <a:latin typeface="Arial" pitchFamily="34" charset="0"/>
              </a:rPr>
              <a:pPr>
                <a:defRPr/>
              </a:pPr>
              <a:t>29</a:t>
            </a:fld>
            <a:endParaRPr lang="en-US" smtClean="0">
              <a:latin typeface="Arial" pitchFamily="34"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9A1E63DA-2C87-436E-B87F-54DDAF71C3ED}" type="slidenum">
              <a:rPr lang="en-US" smtClean="0">
                <a:latin typeface="Arial" pitchFamily="34" charset="0"/>
              </a:rPr>
              <a:pPr>
                <a:defRPr/>
              </a:pPr>
              <a:t>30</a:t>
            </a:fld>
            <a:endParaRPr lang="en-US" smtClean="0">
              <a:latin typeface="Arial" pitchFamily="34"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D6D314EB-3CC7-4AEC-B8F7-71A4AEFC66E4}" type="slidenum">
              <a:rPr lang="en-US" smtClean="0">
                <a:latin typeface="Arial" pitchFamily="34" charset="0"/>
              </a:rPr>
              <a:pPr>
                <a:defRPr/>
              </a:pPr>
              <a:t>3</a:t>
            </a:fld>
            <a:endParaRPr lang="en-US" smtClean="0">
              <a:latin typeface="Arial"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A9C855AD-2EB9-4400-993E-121DBF20ACF9}" type="slidenum">
              <a:rPr lang="en-US" smtClean="0">
                <a:latin typeface="Arial" pitchFamily="34" charset="0"/>
              </a:rPr>
              <a:pPr>
                <a:defRPr/>
              </a:pPr>
              <a:t>31</a:t>
            </a:fld>
            <a:endParaRPr lang="en-US" smtClean="0">
              <a:latin typeface="Arial" pitchFamily="34"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C00505F4-5DEB-41B0-93BB-3AD286B52AEE}" type="slidenum">
              <a:rPr lang="en-US" smtClean="0">
                <a:latin typeface="Arial" pitchFamily="34" charset="0"/>
              </a:rPr>
              <a:pPr>
                <a:defRPr/>
              </a:pPr>
              <a:t>32</a:t>
            </a:fld>
            <a:endParaRPr lang="en-US" smtClean="0">
              <a:latin typeface="Arial"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a:lnSpc>
                <a:spcPct val="115000"/>
              </a:lnSpc>
              <a:spcBef>
                <a:spcPct val="0"/>
              </a:spcBef>
              <a:spcAft>
                <a:spcPts val="1000"/>
              </a:spcAft>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62C30D39-56A9-4F1A-8E06-993590B18778}" type="slidenum">
              <a:rPr lang="en-US" smtClean="0">
                <a:latin typeface="Arial" pitchFamily="34" charset="0"/>
              </a:rPr>
              <a:pPr>
                <a:defRPr/>
              </a:pPr>
              <a:t>34</a:t>
            </a:fld>
            <a:endParaRPr lang="en-US" smtClean="0">
              <a:latin typeface="Arial" pitchFamily="34"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E27B6C3-F6CC-44D5-AC9E-B82B408E5D38}" type="slidenum">
              <a:rPr lang="en-US" smtClean="0">
                <a:latin typeface="Arial" pitchFamily="34" charset="0"/>
              </a:rPr>
              <a:pPr>
                <a:defRPr/>
              </a:pPr>
              <a:t>35</a:t>
            </a:fld>
            <a:endParaRPr lang="en-US" smtClean="0">
              <a:latin typeface="Arial" pitchFamily="34"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13696B7B-85A4-4726-A8B2-F8B162C756B2}" type="slidenum">
              <a:rPr lang="en-US" smtClean="0">
                <a:latin typeface="Arial" pitchFamily="34" charset="0"/>
              </a:rPr>
              <a:pPr>
                <a:defRPr/>
              </a:pPr>
              <a:t>36</a:t>
            </a:fld>
            <a:endParaRPr lang="en-US" smtClean="0">
              <a:latin typeface="Arial" pitchFamily="34"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B6E2B91C-48DF-4A7C-A281-52C425DB0CB7}" type="slidenum">
              <a:rPr lang="en-US" smtClean="0">
                <a:latin typeface="Arial" pitchFamily="34" charset="0"/>
              </a:rPr>
              <a:pPr>
                <a:defRPr/>
              </a:pPr>
              <a:t>37</a:t>
            </a:fld>
            <a:endParaRPr lang="en-US" smtClean="0">
              <a:latin typeface="Arial" pitchFamily="34"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2F0C0960-3E90-4931-9BE6-FFD12A1E19A2}" type="slidenum">
              <a:rPr lang="en-US" smtClean="0"/>
              <a:pPr>
                <a:defRPr/>
              </a:pPr>
              <a:t>38</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816C35B2-7506-49FB-A271-60C2CAAEB15F}" type="slidenum">
              <a:rPr lang="en-US" smtClean="0">
                <a:latin typeface="Arial" pitchFamily="34" charset="0"/>
              </a:rPr>
              <a:pPr>
                <a:defRPr/>
              </a:pPr>
              <a:t>40</a:t>
            </a:fld>
            <a:endParaRPr lang="en-US" smtClean="0">
              <a:latin typeface="Arial" pitchFamily="34"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D58A3A81-6835-4B4A-BE8A-7DFC0A9C4DC7}" type="slidenum">
              <a:rPr lang="en-US" smtClean="0"/>
              <a:pPr>
                <a:defRPr/>
              </a:pPr>
              <a:t>41</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latin typeface="Calibri" pitchFamily="34" charset="0"/>
                <a:ea typeface="Calibri" pitchFamily="34" charset="0"/>
                <a:cs typeface="Times New Roman" pitchFamily="18" charset="0"/>
              </a:rPr>
              <a:t>.</a:t>
            </a:r>
          </a:p>
          <a:p>
            <a:endParaRPr lang="en-US" smtClean="0">
              <a:ea typeface="Calibri"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1F3D2D99-5876-4F29-A63F-9207597D276B}" type="slidenum">
              <a:rPr lang="en-US" smtClean="0">
                <a:latin typeface="Arial" pitchFamily="34" charset="0"/>
              </a:rPr>
              <a:pPr>
                <a:defRPr/>
              </a:pPr>
              <a:t>4</a:t>
            </a:fld>
            <a:endParaRPr lang="en-US" smtClean="0">
              <a:latin typeface="Arial"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4EFDA6E8-0C0B-4D64-AB70-584A3968F856}" type="slidenum">
              <a:rPr lang="en-US" smtClean="0">
                <a:latin typeface="Arial" pitchFamily="34" charset="0"/>
              </a:rPr>
              <a:pPr>
                <a:defRPr/>
              </a:pPr>
              <a:t>5</a:t>
            </a:fld>
            <a:endParaRPr lang="en-US" smtClean="0">
              <a:latin typeface="Arial" pitchFamily="34"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D706AAD-B1E2-4330-9661-7C7D5F80755C}" type="slidenum">
              <a:rPr lang="en-US" smtClean="0">
                <a:latin typeface="Arial" pitchFamily="34" charset="0"/>
              </a:rPr>
              <a:pPr>
                <a:defRPr/>
              </a:pPr>
              <a:t>6</a:t>
            </a:fld>
            <a:endParaRPr lang="en-US" smtClean="0">
              <a:latin typeface="Arial" pitchFamily="34"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3DD2ED2A-37CE-43C6-BBFA-95AB7A3E078B}" type="slidenum">
              <a:rPr lang="en-US" smtClean="0">
                <a:latin typeface="Arial" pitchFamily="34" charset="0"/>
              </a:rPr>
              <a:pPr>
                <a:defRPr/>
              </a:pPr>
              <a:t>7</a:t>
            </a:fld>
            <a:endParaRPr lang="en-US" smtClean="0">
              <a:latin typeface="Arial" pitchFamily="34"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4C12E2A-710C-45F3-99F0-E2D4E2CE62E5}" type="slidenum">
              <a:rPr lang="en-US" smtClean="0">
                <a:latin typeface="Arial" pitchFamily="34" charset="0"/>
              </a:rPr>
              <a:pPr>
                <a:defRPr/>
              </a:pPr>
              <a:t>8</a:t>
            </a:fld>
            <a:endParaRPr lang="en-US"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230B0AF7-F3A9-48D0-85E9-521EFFBED2B8}" type="slidenum">
              <a:rPr lang="en-US" smtClean="0">
                <a:latin typeface="Arial" pitchFamily="34" charset="0"/>
              </a:rPr>
              <a:pPr>
                <a:defRPr/>
              </a:pPr>
              <a:t>9</a:t>
            </a:fld>
            <a:endParaRPr lang="en-US" smtClean="0">
              <a:latin typeface="Arial" pitchFamily="34"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6" name="Rectangle 10"/>
          <p:cNvSpPr>
            <a:spLocks noGrp="1" noChangeArrowheads="1"/>
          </p:cNvSpPr>
          <p:nvPr>
            <p:ph type="sldNum" sz="quarter" idx="11"/>
          </p:nvPr>
        </p:nvSpPr>
        <p:spPr/>
        <p:txBody>
          <a:bodyPr/>
          <a:lstStyle>
            <a:lvl1pPr>
              <a:defRPr/>
            </a:lvl1pPr>
          </a:lstStyle>
          <a:p>
            <a:pPr>
              <a:defRPr/>
            </a:pPr>
            <a:fld id="{BAA5E70B-3D07-4BBC-BBB1-FC462946345E}" type="slidenum">
              <a:rPr lang="en-US"/>
              <a:pPr>
                <a:defRPr/>
              </a:pPr>
              <a:t>‹#›</a:t>
            </a:fld>
            <a:endParaRPr lang="en-US"/>
          </a:p>
        </p:txBody>
      </p:sp>
    </p:spTree>
    <p:extLst>
      <p:ext uri="{BB962C8B-B14F-4D97-AF65-F5344CB8AC3E}">
        <p14:creationId xmlns:p14="http://schemas.microsoft.com/office/powerpoint/2010/main" val="334925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51624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0913" y="1905000"/>
            <a:ext cx="3770312"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65465058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
        <p:nvSpPr>
          <p:cNvPr id="6"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246217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693025"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71938"/>
            <a:ext cx="7693025"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6950801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05000"/>
            <a:ext cx="3770313" cy="418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7" name="Rectangle 10"/>
          <p:cNvSpPr>
            <a:spLocks noGrp="1" noChangeArrowheads="1"/>
          </p:cNvSpPr>
          <p:nvPr>
            <p:ph type="sldNum" sz="quarter" idx="11"/>
          </p:nvPr>
        </p:nvSpPr>
        <p:spPr/>
        <p:txBody>
          <a:bodyPr/>
          <a:lstStyle>
            <a:lvl1pPr>
              <a:defRPr/>
            </a:lvl1pPr>
          </a:lstStyle>
          <a:p>
            <a:pPr>
              <a:defRPr/>
            </a:pPr>
            <a:fld id="{7357604E-9C40-4AD6-A4FE-9EFCCEC6470F}" type="slidenum">
              <a:rPr lang="en-US"/>
              <a:pPr>
                <a:defRPr/>
              </a:pPr>
              <a:t>‹#›</a:t>
            </a:fld>
            <a:endParaRPr lang="en-US"/>
          </a:p>
        </p:txBody>
      </p:sp>
    </p:spTree>
    <p:extLst>
      <p:ext uri="{BB962C8B-B14F-4D97-AF65-F5344CB8AC3E}">
        <p14:creationId xmlns:p14="http://schemas.microsoft.com/office/powerpoint/2010/main" val="1539236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914400"/>
          </a:xfrm>
        </p:spPr>
        <p:txBody>
          <a:bodyPr/>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838200" y="1905000"/>
            <a:ext cx="3770313" cy="4181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437686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457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770313"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1905000"/>
            <a:ext cx="3770312" cy="201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1938"/>
            <a:ext cx="3770313"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071938"/>
            <a:ext cx="3770312" cy="201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r>
              <a:rPr lang="en-US" smtClean="0"/>
              <a:t>13-</a:t>
            </a:r>
            <a:endParaRPr lang="en-US"/>
          </a:p>
        </p:txBody>
      </p:sp>
      <p:sp>
        <p:nvSpPr>
          <p:cNvPr id="8" name="Rectangle 10"/>
          <p:cNvSpPr>
            <a:spLocks noGrp="1" noChangeArrowheads="1"/>
          </p:cNvSpPr>
          <p:nvPr>
            <p:ph type="sldNum" sz="quarter" idx="11"/>
          </p:nvPr>
        </p:nvSpPr>
        <p:spPr/>
        <p:txBody>
          <a:bodyPr/>
          <a:lstStyle>
            <a:lvl1pPr>
              <a:defRPr/>
            </a:lvl1pPr>
          </a:lstStyle>
          <a:p>
            <a:pPr>
              <a:defRPr/>
            </a:pPr>
            <a:fld id="{CFF59E39-85D1-4072-A600-0635B9975E63}" type="slidenum">
              <a:rPr lang="en-US"/>
              <a:pPr>
                <a:defRPr/>
              </a:pPr>
              <a:t>‹#›</a:t>
            </a:fld>
            <a:endParaRPr lang="en-US"/>
          </a:p>
        </p:txBody>
      </p:sp>
    </p:spTree>
    <p:extLst>
      <p:ext uri="{BB962C8B-B14F-4D97-AF65-F5344CB8AC3E}">
        <p14:creationId xmlns:p14="http://schemas.microsoft.com/office/powerpoint/2010/main" val="20847261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a:effectLst/>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grpSp>
          <p:nvGrpSpPr>
            <p:cNvPr id="7" name="Group 5"/>
            <p:cNvGrpSpPr>
              <a:grpSpLocks/>
            </p:cNvGrpSpPr>
            <p:nvPr/>
          </p:nvGrpSpPr>
          <p:grpSpPr bwMode="auto">
            <a:xfrm>
              <a:off x="361" y="1065"/>
              <a:ext cx="1445" cy="1596"/>
              <a:chOff x="361" y="1065"/>
              <a:chExt cx="1445" cy="1596"/>
            </a:xfrm>
          </p:grpSpPr>
          <p:sp>
            <p:nvSpPr>
              <p:cNvPr id="8" name="Rectangle 6"/>
              <p:cNvSpPr>
                <a:spLocks noChangeArrowheads="1"/>
              </p:cNvSpPr>
              <p:nvPr userDrawn="1"/>
            </p:nvSpPr>
            <p:spPr bwMode="auto">
              <a:xfrm>
                <a:off x="361" y="2257"/>
                <a:ext cx="363" cy="404"/>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rgbClr val="0073E6"/>
              </a:solidFill>
              <a:ln w="9525">
                <a:noFill/>
                <a:miter lim="800000"/>
                <a:headEnd/>
                <a:tailEnd/>
              </a:ln>
            </p:spPr>
            <p:txBody>
              <a:bodyPr/>
              <a:lstStyle/>
              <a:p>
                <a:pPr>
                  <a:defRPr/>
                </a:pPr>
                <a:endParaRPr lang="en-US" sz="2400">
                  <a:latin typeface="Times New Roman" charset="0"/>
                  <a:cs typeface="Arial" pitchFamily="34" charset="0"/>
                </a:endParaRPr>
              </a:p>
            </p:txBody>
          </p:sp>
        </p:grpSp>
      </p:grpSp>
      <p:sp>
        <p:nvSpPr>
          <p:cNvPr id="809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09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22" name="Rectangle 13"/>
          <p:cNvSpPr>
            <a:spLocks noChangeArrowheads="1"/>
          </p:cNvSpPr>
          <p:nvPr userDrawn="1"/>
        </p:nvSpPr>
        <p:spPr bwMode="auto">
          <a:xfrm>
            <a:off x="152400" y="662940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altLang="en-US" sz="1000" dirty="0">
                <a:latin typeface="Times New Roman" pitchFamily="18" charset="0"/>
                <a:cs typeface="Times New Roman" pitchFamily="18" charset="0"/>
              </a:rPr>
              <a:t>Copyright © 2015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239993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1245227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333CD40-5E19-415C-803B-F100F9BB7EB7}"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1929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
        <p:nvSpPr>
          <p:cNvPr id="8" name="Slide Number Placeholder 2"/>
          <p:cNvSpPr txBox="1">
            <a:spLocks noGrp="1"/>
          </p:cNvSpPr>
          <p:nvPr userDrawn="1"/>
        </p:nvSpPr>
        <p:spPr bwMode="auto">
          <a:xfrm>
            <a:off x="6705600" y="6507163"/>
            <a:ext cx="2413000"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latin typeface="Times New Roman" charset="0"/>
                <a:ea typeface="宋体" charset="-122"/>
              </a:rPr>
              <a:t>18-</a:t>
            </a:r>
            <a:fld id="{40D76254-D19B-4652-BAA6-76C74FC70DD0}" type="slidenum">
              <a:rPr lang="en-US" altLang="zh-CN" sz="1000" smtClean="0">
                <a:latin typeface="Times New Roman" charset="0"/>
                <a:ea typeface="宋体" charset="-122"/>
              </a:rPr>
              <a:pPr algn="r" eaLnBrk="1" hangingPunct="1">
                <a:defRPr/>
              </a:pPr>
              <a:t>‹#›</a:t>
            </a:fld>
            <a:endParaRPr lang="en-US" altLang="zh-CN" sz="1000" dirty="0" smtClean="0">
              <a:latin typeface="Times New Roman" charset="0"/>
              <a:ea typeface="宋体" charset="-122"/>
            </a:endParaRPr>
          </a:p>
        </p:txBody>
      </p:sp>
    </p:spTree>
    <p:extLst>
      <p:ext uri="{BB962C8B-B14F-4D97-AF65-F5344CB8AC3E}">
        <p14:creationId xmlns:p14="http://schemas.microsoft.com/office/powerpoint/2010/main" val="3316548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109C387-09F6-4834-8D0F-CE82FF5E2D81}"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441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90ECFBD-C449-484B-9E13-032D79FD51D5}"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388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CAED432-FA35-4B5B-BB1B-DC360B4CDCFB}"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65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13-</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D460028-50DD-4D0B-A338-ACBE693A84D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519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875" name="Rectangle 3"/>
          <p:cNvSpPr>
            <a:spLocks noGrp="1" noChangeArrowheads="1"/>
          </p:cNvSpPr>
          <p:nvPr>
            <p:ph type="sldNum" sz="quarter" idx="4"/>
          </p:nvPr>
        </p:nvSpPr>
        <p:spPr bwMode="auto">
          <a:xfrm>
            <a:off x="7683334" y="6248400"/>
            <a:ext cx="100346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cs typeface="Arial" pitchFamily="34" charset="0"/>
              </a:defRPr>
            </a:lvl1pPr>
          </a:lstStyle>
          <a:p>
            <a:pPr>
              <a:defRPr/>
            </a:pPr>
            <a:fld id="{71C4D2E4-4352-4FF3-8582-958A811C3070}"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798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charset="0"/>
                <a:cs typeface="Arial" pitchFamily="34" charset="0"/>
              </a:endParaRPr>
            </a:p>
          </p:txBody>
        </p:sp>
        <p:sp>
          <p:nvSpPr>
            <p:cNvPr id="798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charset="0"/>
                <a:cs typeface="Arial" pitchFamily="34" charset="0"/>
              </a:endParaRPr>
            </a:p>
          </p:txBody>
        </p:sp>
        <p:sp>
          <p:nvSpPr>
            <p:cNvPr id="798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798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charset="0"/>
                <a:cs typeface="Arial" pitchFamily="34" charset="0"/>
              </a:endParaRPr>
            </a:p>
          </p:txBody>
        </p:sp>
        <p:sp>
          <p:nvSpPr>
            <p:cNvPr id="798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798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cs typeface="Arial" pitchFamily="34" charset="0"/>
              </a:defRPr>
            </a:lvl1pPr>
          </a:lstStyle>
          <a:p>
            <a:pPr>
              <a:defRPr/>
            </a:pPr>
            <a:endParaRPr lang="en-US"/>
          </a:p>
        </p:txBody>
      </p:sp>
      <p:sp>
        <p:nvSpPr>
          <p:cNvPr id="79874" name="Rectangle 2"/>
          <p:cNvSpPr>
            <a:spLocks noGrp="1" noChangeArrowheads="1"/>
          </p:cNvSpPr>
          <p:nvPr>
            <p:ph type="ftr" sz="quarter" idx="3"/>
          </p:nvPr>
        </p:nvSpPr>
        <p:spPr bwMode="auto">
          <a:xfrm>
            <a:off x="7683334" y="6248400"/>
            <a:ext cx="117565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Black" panose="020B0A04020102020204" pitchFamily="34" charset="0"/>
                <a:cs typeface="Arial" pitchFamily="34" charset="0"/>
              </a:defRPr>
            </a:lvl1pPr>
          </a:lstStyle>
          <a:p>
            <a:pPr>
              <a:defRPr/>
            </a:pPr>
            <a:r>
              <a:rPr lang="en-US" dirty="0" smtClean="0"/>
              <a:t>13-</a:t>
            </a:r>
            <a:endParaRPr lang="en-US" dirty="0"/>
          </a:p>
        </p:txBody>
      </p:sp>
    </p:spTree>
    <p:extLst>
      <p:ext uri="{BB962C8B-B14F-4D97-AF65-F5344CB8AC3E}">
        <p14:creationId xmlns:p14="http://schemas.microsoft.com/office/powerpoint/2010/main" val="2390496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ctrTitle"/>
          </p:nvPr>
        </p:nvSpPr>
        <p:spPr/>
        <p:txBody>
          <a:bodyPr/>
          <a:lstStyle/>
          <a:p>
            <a:pPr eaLnBrk="1" hangingPunct="1"/>
            <a:r>
              <a:rPr lang="en-US" smtClean="0"/>
              <a:t>Time Series and Forecasting</a:t>
            </a:r>
          </a:p>
        </p:txBody>
      </p:sp>
      <p:sp>
        <p:nvSpPr>
          <p:cNvPr id="19458" name="Rectangle 3"/>
          <p:cNvSpPr>
            <a:spLocks noGrp="1" noChangeArrowheads="1"/>
          </p:cNvSpPr>
          <p:nvPr>
            <p:ph type="subTitle" idx="1"/>
          </p:nvPr>
        </p:nvSpPr>
        <p:spPr>
          <a:xfrm>
            <a:off x="4586662" y="4267200"/>
            <a:ext cx="4404937" cy="1752600"/>
          </a:xfrm>
        </p:spPr>
        <p:txBody>
          <a:bodyPr/>
          <a:lstStyle/>
          <a:p>
            <a:pPr eaLnBrk="1" hangingPunct="1"/>
            <a:r>
              <a:rPr lang="en-US" dirty="0" smtClean="0"/>
              <a:t>Chapter 18</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86200"/>
            <a:ext cx="4114800" cy="266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5"/>
          <p:cNvSpPr>
            <a:spLocks noGrp="1" noChangeArrowheads="1"/>
          </p:cNvSpPr>
          <p:nvPr>
            <p:ph type="title"/>
          </p:nvPr>
        </p:nvSpPr>
        <p:spPr>
          <a:xfrm>
            <a:off x="509649" y="990600"/>
            <a:ext cx="8839200" cy="533400"/>
          </a:xfrm>
        </p:spPr>
        <p:txBody>
          <a:bodyPr/>
          <a:lstStyle/>
          <a:p>
            <a:pPr eaLnBrk="1" hangingPunct="1"/>
            <a:r>
              <a:rPr lang="en-US" sz="4000" dirty="0" smtClean="0"/>
              <a:t>3-year and 5-Year Moving Averages:</a:t>
            </a:r>
            <a:br>
              <a:rPr lang="en-US" sz="4000" dirty="0" smtClean="0"/>
            </a:br>
            <a:r>
              <a:rPr lang="en-US" sz="4000" dirty="0" smtClean="0"/>
              <a:t>Example</a:t>
            </a:r>
          </a:p>
        </p:txBody>
      </p:sp>
      <p:sp>
        <p:nvSpPr>
          <p:cNvPr id="7" name="Rectangle 6"/>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LO18-2</a:t>
            </a:r>
            <a:endParaRPr lang="en-US" sz="2000" dirty="0">
              <a:solidFill>
                <a:schemeClr val="tx1"/>
              </a:solidFill>
            </a:endParaRPr>
          </a:p>
        </p:txBody>
      </p:sp>
      <p:grpSp>
        <p:nvGrpSpPr>
          <p:cNvPr id="4" name="Group 3"/>
          <p:cNvGrpSpPr/>
          <p:nvPr/>
        </p:nvGrpSpPr>
        <p:grpSpPr>
          <a:xfrm>
            <a:off x="533400" y="2209800"/>
            <a:ext cx="8001000" cy="3086100"/>
            <a:chOff x="457200" y="2209800"/>
            <a:chExt cx="8001000" cy="3086100"/>
          </a:xfrm>
        </p:grpSpPr>
        <p:pic>
          <p:nvPicPr>
            <p:cNvPr id="2" name="Picture 1"/>
            <p:cNvPicPr>
              <a:picLocks noChangeAspect="1"/>
            </p:cNvPicPr>
            <p:nvPr/>
          </p:nvPicPr>
          <p:blipFill>
            <a:blip r:embed="rId3"/>
            <a:stretch>
              <a:fillRect/>
            </a:stretch>
          </p:blipFill>
          <p:spPr>
            <a:xfrm>
              <a:off x="457200" y="2209800"/>
              <a:ext cx="3846758" cy="3086100"/>
            </a:xfrm>
            <a:prstGeom prst="rect">
              <a:avLst/>
            </a:prstGeom>
          </p:spPr>
        </p:pic>
        <p:pic>
          <p:nvPicPr>
            <p:cNvPr id="3" name="Picture 2"/>
            <p:cNvPicPr>
              <a:picLocks noChangeAspect="1"/>
            </p:cNvPicPr>
            <p:nvPr/>
          </p:nvPicPr>
          <p:blipFill>
            <a:blip r:embed="rId4"/>
            <a:stretch>
              <a:fillRect/>
            </a:stretch>
          </p:blipFill>
          <p:spPr>
            <a:xfrm>
              <a:off x="4419600" y="2500106"/>
              <a:ext cx="4038600" cy="2403386"/>
            </a:xfrm>
            <a:prstGeom prst="rect">
              <a:avLst/>
            </a:prstGeom>
          </p:spPr>
        </p:pic>
      </p:grpSp>
      <p:sp>
        <p:nvSpPr>
          <p:cNvPr id="5" name="Right Brace 4"/>
          <p:cNvSpPr/>
          <p:nvPr/>
        </p:nvSpPr>
        <p:spPr bwMode="auto">
          <a:xfrm>
            <a:off x="1371600" y="2667000"/>
            <a:ext cx="152400" cy="457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8" name="Straight Arrow Connector 7"/>
          <p:cNvCxnSpPr/>
          <p:nvPr/>
        </p:nvCxnSpPr>
        <p:spPr bwMode="auto">
          <a:xfrm>
            <a:off x="1524000" y="2895600"/>
            <a:ext cx="533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Right Brace 9"/>
          <p:cNvSpPr/>
          <p:nvPr/>
        </p:nvSpPr>
        <p:spPr bwMode="auto">
          <a:xfrm>
            <a:off x="1371600" y="2819400"/>
            <a:ext cx="304800" cy="381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2" name="Straight Arrow Connector 11"/>
          <p:cNvCxnSpPr/>
          <p:nvPr/>
        </p:nvCxnSpPr>
        <p:spPr bwMode="auto">
          <a:xfrm>
            <a:off x="1600200" y="3048000"/>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ight Brace 16"/>
          <p:cNvSpPr/>
          <p:nvPr/>
        </p:nvSpPr>
        <p:spPr bwMode="auto">
          <a:xfrm>
            <a:off x="1371600" y="3657600"/>
            <a:ext cx="76200" cy="6858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9" name="Straight Arrow Connector 18"/>
          <p:cNvCxnSpPr/>
          <p:nvPr/>
        </p:nvCxnSpPr>
        <p:spPr bwMode="auto">
          <a:xfrm flipV="1">
            <a:off x="1447800" y="3962400"/>
            <a:ext cx="19812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2"/>
          <p:cNvSpPr>
            <a:spLocks noGrp="1" noChangeArrowheads="1"/>
          </p:cNvSpPr>
          <p:nvPr>
            <p:ph type="title"/>
          </p:nvPr>
        </p:nvSpPr>
        <p:spPr/>
        <p:txBody>
          <a:bodyPr/>
          <a:lstStyle/>
          <a:p>
            <a:pPr eaLnBrk="1" hangingPunct="1"/>
            <a:r>
              <a:rPr lang="en-US" dirty="0" smtClean="0"/>
              <a:t>Weighted Moving Average</a:t>
            </a:r>
          </a:p>
        </p:txBody>
      </p:sp>
      <p:sp>
        <p:nvSpPr>
          <p:cNvPr id="31747" name="Rectangle 3"/>
          <p:cNvSpPr>
            <a:spLocks noGrp="1" noChangeArrowheads="1"/>
          </p:cNvSpPr>
          <p:nvPr>
            <p:ph idx="1"/>
          </p:nvPr>
        </p:nvSpPr>
        <p:spPr>
          <a:xfrm>
            <a:off x="457200" y="1752600"/>
            <a:ext cx="8229600" cy="4114800"/>
          </a:xfrm>
        </p:spPr>
        <p:txBody>
          <a:bodyPr/>
          <a:lstStyle/>
          <a:p>
            <a:pPr algn="just" eaLnBrk="1" hangingPunct="1"/>
            <a:r>
              <a:rPr lang="en-US" sz="2800" dirty="0" smtClean="0"/>
              <a:t>A simple moving average assigns </a:t>
            </a:r>
            <a:r>
              <a:rPr lang="en-US" sz="2800" u="sng" dirty="0" smtClean="0"/>
              <a:t>the same</a:t>
            </a:r>
            <a:r>
              <a:rPr lang="en-US" sz="2800" dirty="0" smtClean="0"/>
              <a:t> </a:t>
            </a:r>
            <a:r>
              <a:rPr lang="en-US" sz="2800" u="sng" dirty="0" smtClean="0"/>
              <a:t>weight</a:t>
            </a:r>
            <a:r>
              <a:rPr lang="en-US" sz="2800" dirty="0" smtClean="0"/>
              <a:t> to each observation in the averages.</a:t>
            </a:r>
          </a:p>
          <a:p>
            <a:pPr algn="just" eaLnBrk="1" hangingPunct="1"/>
            <a:r>
              <a:rPr lang="en-US" sz="2800" dirty="0" smtClean="0"/>
              <a:t>Weighted moving average assigns </a:t>
            </a:r>
            <a:r>
              <a:rPr lang="en-US" sz="2800" u="sng" dirty="0" smtClean="0"/>
              <a:t>different</a:t>
            </a:r>
            <a:r>
              <a:rPr lang="en-US" sz="2800" dirty="0" smtClean="0"/>
              <a:t> </a:t>
            </a:r>
            <a:r>
              <a:rPr lang="en-US" sz="2800" u="sng" dirty="0" smtClean="0"/>
              <a:t>weights</a:t>
            </a:r>
            <a:r>
              <a:rPr lang="en-US" sz="2800" dirty="0" smtClean="0"/>
              <a:t> to each observation in the average.</a:t>
            </a:r>
          </a:p>
          <a:p>
            <a:pPr algn="just" eaLnBrk="1" hangingPunct="1"/>
            <a:r>
              <a:rPr lang="en-US" sz="2800" dirty="0" smtClean="0"/>
              <a:t>Most recent observations receive the most weight, and the weight decreases for older data values.</a:t>
            </a:r>
          </a:p>
          <a:p>
            <a:pPr algn="just" eaLnBrk="1" hangingPunct="1"/>
            <a:r>
              <a:rPr lang="en-US" sz="2800" dirty="0" smtClean="0"/>
              <a:t>We assign the weights so that the sum of the weights = 1.</a:t>
            </a:r>
          </a:p>
        </p:txBody>
      </p:sp>
      <p:sp>
        <p:nvSpPr>
          <p:cNvPr id="5" name="Rectangle 4"/>
          <p:cNvSpPr/>
          <p:nvPr/>
        </p:nvSpPr>
        <p:spPr>
          <a:xfrm>
            <a:off x="4038600" y="0"/>
            <a:ext cx="51054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LO18-3</a:t>
            </a:r>
            <a:r>
              <a:rPr lang="en-US" sz="2000" dirty="0"/>
              <a:t> Smooth a time series by </a:t>
            </a:r>
            <a:r>
              <a:rPr lang="en-US" sz="2000" dirty="0" smtClean="0"/>
              <a:t>computing </a:t>
            </a:r>
            <a:r>
              <a:rPr lang="en-US" sz="2000" dirty="0"/>
              <a:t>a weighted moving average.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left)">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4"/>
          <p:cNvSpPr>
            <a:spLocks noGrp="1" noChangeArrowheads="1"/>
          </p:cNvSpPr>
          <p:nvPr>
            <p:ph type="title"/>
          </p:nvPr>
        </p:nvSpPr>
        <p:spPr>
          <a:xfrm>
            <a:off x="457200" y="514350"/>
            <a:ext cx="8229600" cy="1143000"/>
          </a:xfrm>
        </p:spPr>
        <p:txBody>
          <a:bodyPr/>
          <a:lstStyle/>
          <a:p>
            <a:pPr eaLnBrk="1" hangingPunct="1"/>
            <a:r>
              <a:rPr lang="en-US" sz="4000" dirty="0" smtClean="0"/>
              <a:t>Weighted Moving Average - Example</a:t>
            </a:r>
          </a:p>
        </p:txBody>
      </p:sp>
      <p:sp>
        <p:nvSpPr>
          <p:cNvPr id="41986" name="Rectangle 3"/>
          <p:cNvSpPr>
            <a:spLocks noGrp="1" noChangeArrowheads="1"/>
          </p:cNvSpPr>
          <p:nvPr>
            <p:ph idx="1"/>
          </p:nvPr>
        </p:nvSpPr>
        <p:spPr>
          <a:xfrm>
            <a:off x="838200" y="1676400"/>
            <a:ext cx="4876800" cy="1981200"/>
          </a:xfrm>
        </p:spPr>
        <p:txBody>
          <a:bodyPr/>
          <a:lstStyle/>
          <a:p>
            <a:pPr marL="0" indent="0" algn="just" eaLnBrk="1" hangingPunct="1">
              <a:buFont typeface="Wingdings" pitchFamily="2" charset="2"/>
              <a:buNone/>
            </a:pPr>
            <a:r>
              <a:rPr lang="en-US" sz="1800" dirty="0" smtClean="0">
                <a:solidFill>
                  <a:srgbClr val="000000"/>
                </a:solidFill>
              </a:rPr>
              <a:t>Cedar Fair operates seven amusement parks and five separately gated water parks. Its combined attendance (in thousands) for the last 20 years is given in the following table. A partner asks you to study the trend in attendance. Compute a three-year moving average and a three-year weighted moving average with weights of 0.2, 0.3, and 0.5 for successive years.</a:t>
            </a:r>
          </a:p>
          <a:p>
            <a:pPr eaLnBrk="1" hangingPunct="1"/>
            <a:endParaRPr lang="en-US" sz="2000" dirty="0" smtClean="0"/>
          </a:p>
        </p:txBody>
      </p:sp>
      <p:sp>
        <p:nvSpPr>
          <p:cNvPr id="7" name="Rectangle 6"/>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LO18-3</a:t>
            </a:r>
            <a:endParaRPr lang="en-US" sz="2000" dirty="0">
              <a:solidFill>
                <a:schemeClr val="tx1"/>
              </a:solidFill>
            </a:endParaRPr>
          </a:p>
        </p:txBody>
      </p:sp>
      <p:pic>
        <p:nvPicPr>
          <p:cNvPr id="41994" name="Picture 10"/>
          <p:cNvPicPr>
            <a:picLocks noChangeAspect="1" noChangeArrowheads="1"/>
          </p:cNvPicPr>
          <p:nvPr/>
        </p:nvPicPr>
        <p:blipFill>
          <a:blip r:embed="rId3"/>
          <a:srcRect/>
          <a:stretch>
            <a:fillRect/>
          </a:stretch>
        </p:blipFill>
        <p:spPr bwMode="auto">
          <a:xfrm>
            <a:off x="1600200" y="4343400"/>
            <a:ext cx="3505200" cy="2267488"/>
          </a:xfrm>
          <a:prstGeom prst="rect">
            <a:avLst/>
          </a:prstGeom>
          <a:noFill/>
          <a:ln w="9525">
            <a:noFill/>
            <a:miter lim="800000"/>
            <a:headEnd/>
            <a:tailEnd/>
          </a:ln>
          <a:effectLst/>
        </p:spPr>
      </p:pic>
      <p:pic>
        <p:nvPicPr>
          <p:cNvPr id="2" name="Picture 1"/>
          <p:cNvPicPr>
            <a:picLocks noChangeAspect="1"/>
          </p:cNvPicPr>
          <p:nvPr/>
        </p:nvPicPr>
        <p:blipFill>
          <a:blip r:embed="rId4"/>
          <a:stretch>
            <a:fillRect/>
          </a:stretch>
        </p:blipFill>
        <p:spPr>
          <a:xfrm>
            <a:off x="6324600" y="1447800"/>
            <a:ext cx="1933674" cy="4940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4"/>
          <p:cNvSpPr>
            <a:spLocks noGrp="1" noChangeArrowheads="1"/>
          </p:cNvSpPr>
          <p:nvPr>
            <p:ph type="title"/>
          </p:nvPr>
        </p:nvSpPr>
        <p:spPr>
          <a:xfrm>
            <a:off x="457200" y="647700"/>
            <a:ext cx="8229600" cy="914400"/>
          </a:xfrm>
        </p:spPr>
        <p:txBody>
          <a:bodyPr/>
          <a:lstStyle/>
          <a:p>
            <a:pPr eaLnBrk="1" hangingPunct="1"/>
            <a:r>
              <a:rPr lang="en-US" sz="4000" dirty="0" smtClean="0"/>
              <a:t>Smoothing with a Weighted Moving Average - Example</a:t>
            </a:r>
          </a:p>
        </p:txBody>
      </p:sp>
      <p:sp>
        <p:nvSpPr>
          <p:cNvPr id="5" name="Rectangle 4"/>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LO18-3</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524000" y="1828800"/>
            <a:ext cx="5727700" cy="46233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p:cNvSpPr>
            <a:spLocks noGrp="1" noChangeArrowheads="1"/>
          </p:cNvSpPr>
          <p:nvPr>
            <p:ph type="title"/>
          </p:nvPr>
        </p:nvSpPr>
        <p:spPr/>
        <p:txBody>
          <a:bodyPr/>
          <a:lstStyle/>
          <a:p>
            <a:pPr eaLnBrk="1" hangingPunct="1"/>
            <a:r>
              <a:rPr lang="en-US" sz="4000" dirty="0"/>
              <a:t>Smoothing with a Weighted Moving Average - Example</a:t>
            </a:r>
            <a:endParaRPr lang="en-US" sz="4000" dirty="0" smtClean="0"/>
          </a:p>
        </p:txBody>
      </p:sp>
      <p:sp>
        <p:nvSpPr>
          <p:cNvPr id="6" name="Rectangle 5"/>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LO18-3</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600200" y="2133600"/>
            <a:ext cx="6096000" cy="4205323"/>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2"/>
          <p:cNvSpPr>
            <a:spLocks noGrp="1" noChangeArrowheads="1"/>
          </p:cNvSpPr>
          <p:nvPr>
            <p:ph type="title"/>
          </p:nvPr>
        </p:nvSpPr>
        <p:spPr>
          <a:xfrm>
            <a:off x="457200" y="762000"/>
            <a:ext cx="7924800" cy="609600"/>
          </a:xfrm>
        </p:spPr>
        <p:txBody>
          <a:bodyPr/>
          <a:lstStyle/>
          <a:p>
            <a:pPr eaLnBrk="1" hangingPunct="1"/>
            <a:r>
              <a:rPr lang="en-US" dirty="0" smtClean="0"/>
              <a:t>Linear Trend</a:t>
            </a:r>
          </a:p>
        </p:txBody>
      </p:sp>
      <p:sp>
        <p:nvSpPr>
          <p:cNvPr id="1029" name="Rectangle 3"/>
          <p:cNvSpPr>
            <a:spLocks noGrp="1" noChangeArrowheads="1"/>
          </p:cNvSpPr>
          <p:nvPr>
            <p:ph type="body" sz="half" idx="1"/>
          </p:nvPr>
        </p:nvSpPr>
        <p:spPr>
          <a:xfrm>
            <a:off x="762000" y="1524000"/>
            <a:ext cx="7924800" cy="990600"/>
          </a:xfrm>
        </p:spPr>
        <p:txBody>
          <a:bodyPr/>
          <a:lstStyle/>
          <a:p>
            <a:pPr eaLnBrk="1" hangingPunct="1">
              <a:buClrTx/>
              <a:buSzPct val="100000"/>
            </a:pPr>
            <a:r>
              <a:rPr lang="en-US" sz="2400" dirty="0" smtClean="0"/>
              <a:t>The long term trend of a time series may approximate a straight line.</a:t>
            </a:r>
          </a:p>
        </p:txBody>
      </p:sp>
      <p:sp>
        <p:nvSpPr>
          <p:cNvPr id="7" name="Rectangle 6"/>
          <p:cNvSpPr/>
          <p:nvPr/>
        </p:nvSpPr>
        <p:spPr>
          <a:xfrm>
            <a:off x="4472113" y="24042"/>
            <a:ext cx="4702632"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t>LO18-4</a:t>
            </a:r>
            <a:r>
              <a:rPr lang="en-US" sz="2000" dirty="0"/>
              <a:t> Use regression analysis to fit a linear trend line to a time </a:t>
            </a:r>
            <a:r>
              <a:rPr lang="en-US" sz="2000" dirty="0" smtClean="0"/>
              <a:t>series</a:t>
            </a:r>
            <a:endParaRPr lang="en-US" sz="2000" dirty="0">
              <a:solidFill>
                <a:schemeClr val="tx1"/>
              </a:solidFill>
            </a:endParaRPr>
          </a:p>
        </p:txBody>
      </p:sp>
      <p:pic>
        <p:nvPicPr>
          <p:cNvPr id="8" name="Picture 7"/>
          <p:cNvPicPr>
            <a:picLocks noChangeAspect="1"/>
          </p:cNvPicPr>
          <p:nvPr/>
        </p:nvPicPr>
        <p:blipFill>
          <a:blip r:embed="rId3"/>
          <a:stretch>
            <a:fillRect/>
          </a:stretch>
        </p:blipFill>
        <p:spPr>
          <a:xfrm>
            <a:off x="1219200" y="2514600"/>
            <a:ext cx="6477000" cy="2139253"/>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p:cNvSpPr>
            <a:spLocks noGrp="1" noChangeArrowheads="1"/>
          </p:cNvSpPr>
          <p:nvPr>
            <p:ph type="title"/>
          </p:nvPr>
        </p:nvSpPr>
        <p:spPr>
          <a:xfrm>
            <a:off x="457200" y="457200"/>
            <a:ext cx="8229600" cy="838200"/>
          </a:xfrm>
        </p:spPr>
        <p:txBody>
          <a:bodyPr/>
          <a:lstStyle/>
          <a:p>
            <a:pPr eaLnBrk="1" hangingPunct="1"/>
            <a:r>
              <a:rPr lang="en-US" dirty="0" smtClean="0"/>
              <a:t>Linear Trend Plot</a:t>
            </a:r>
          </a:p>
        </p:txBody>
      </p:sp>
      <p:sp>
        <p:nvSpPr>
          <p:cNvPr id="5" name="Rectangle 4"/>
          <p:cNvSpPr/>
          <p:nvPr/>
        </p:nvSpPr>
        <p:spPr>
          <a:xfrm>
            <a:off x="8001000" y="0"/>
            <a:ext cx="116697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LO18-4</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527554" y="1828800"/>
            <a:ext cx="8088893" cy="243408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2"/>
          <p:cNvSpPr>
            <a:spLocks noGrp="1" noChangeArrowheads="1"/>
          </p:cNvSpPr>
          <p:nvPr>
            <p:ph type="title"/>
          </p:nvPr>
        </p:nvSpPr>
        <p:spPr>
          <a:xfrm>
            <a:off x="457200" y="1028700"/>
            <a:ext cx="7924800" cy="838200"/>
          </a:xfrm>
        </p:spPr>
        <p:txBody>
          <a:bodyPr/>
          <a:lstStyle/>
          <a:p>
            <a:pPr eaLnBrk="1" hangingPunct="1"/>
            <a:r>
              <a:rPr lang="en-US" sz="4000" dirty="0" smtClean="0"/>
              <a:t>Linear Trend – Using the Least Squares Method, Regression Analysis, and Excel</a:t>
            </a:r>
          </a:p>
        </p:txBody>
      </p:sp>
      <p:sp>
        <p:nvSpPr>
          <p:cNvPr id="36867" name="Rectangle 3"/>
          <p:cNvSpPr>
            <a:spLocks noGrp="1" noChangeArrowheads="1"/>
          </p:cNvSpPr>
          <p:nvPr>
            <p:ph idx="1"/>
          </p:nvPr>
        </p:nvSpPr>
        <p:spPr>
          <a:xfrm>
            <a:off x="1143000" y="2743200"/>
            <a:ext cx="6781800" cy="3048000"/>
          </a:xfrm>
        </p:spPr>
        <p:txBody>
          <a:bodyPr/>
          <a:lstStyle/>
          <a:p>
            <a:pPr algn="just" eaLnBrk="1" hangingPunct="1"/>
            <a:r>
              <a:rPr lang="en-US" sz="2400" dirty="0" smtClean="0"/>
              <a:t>Use the least squares method in Simple Linear Regression (Chapter 13) to find the best linear relationship between 2 variables</a:t>
            </a:r>
          </a:p>
          <a:p>
            <a:pPr algn="just" eaLnBrk="1" hangingPunct="1"/>
            <a:r>
              <a:rPr lang="en-US" sz="2400" dirty="0" smtClean="0"/>
              <a:t>Code time (</a:t>
            </a:r>
            <a:r>
              <a:rPr lang="en-US" sz="2400" i="1" dirty="0" smtClean="0"/>
              <a:t>t</a:t>
            </a:r>
            <a:r>
              <a:rPr lang="en-US" sz="2400" dirty="0" smtClean="0"/>
              <a:t>) and use it as the independent variable.  That is, let </a:t>
            </a:r>
            <a:r>
              <a:rPr lang="en-US" sz="2400" i="1" dirty="0" smtClean="0"/>
              <a:t>t</a:t>
            </a:r>
            <a:r>
              <a:rPr lang="en-US" sz="2400" dirty="0" smtClean="0"/>
              <a:t> be 1 for the first year, 2 for the second, and so on. </a:t>
            </a:r>
          </a:p>
        </p:txBody>
      </p:sp>
      <p:sp>
        <p:nvSpPr>
          <p:cNvPr id="5" name="Rectangle 4"/>
          <p:cNvSpPr/>
          <p:nvPr/>
        </p:nvSpPr>
        <p:spPr>
          <a:xfrm>
            <a:off x="8000999" y="0"/>
            <a:ext cx="1154677"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LO18-4</a:t>
            </a:r>
            <a:endParaRPr lang="en-US" sz="20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52" name="AutoShape 4"/>
          <p:cNvSpPr>
            <a:spLocks noChangeArrowheads="1"/>
          </p:cNvSpPr>
          <p:nvPr/>
        </p:nvSpPr>
        <p:spPr bwMode="auto">
          <a:xfrm>
            <a:off x="533400" y="1466850"/>
            <a:ext cx="7924800" cy="838200"/>
          </a:xfrm>
          <a:prstGeom prst="roundRect">
            <a:avLst>
              <a:gd name="adj" fmla="val 21667"/>
            </a:avLst>
          </a:prstGeom>
          <a:noFill/>
          <a:ln w="9525">
            <a:noFill/>
            <a:round/>
            <a:headEnd/>
            <a:tailEnd/>
          </a:ln>
        </p:spPr>
        <p:txBody>
          <a:bodyPr anchor="b"/>
          <a:lstStyle/>
          <a:p>
            <a:pPr>
              <a:lnSpc>
                <a:spcPct val="90000"/>
              </a:lnSpc>
            </a:pPr>
            <a:r>
              <a:rPr lang="en-US" sz="4000" dirty="0"/>
              <a:t>Linear Trend – Using the Least Squares Method, Regression Analysis, </a:t>
            </a:r>
            <a:r>
              <a:rPr lang="en-US" sz="4000" dirty="0" smtClean="0"/>
              <a:t>and Excel</a:t>
            </a:r>
            <a:endParaRPr lang="en-US" sz="4000" dirty="0">
              <a:solidFill>
                <a:srgbClr val="000000"/>
              </a:solidFill>
            </a:endParaRPr>
          </a:p>
        </p:txBody>
      </p:sp>
      <p:sp>
        <p:nvSpPr>
          <p:cNvPr id="7" name="Rectangle 6"/>
          <p:cNvSpPr/>
          <p:nvPr/>
        </p:nvSpPr>
        <p:spPr>
          <a:xfrm>
            <a:off x="8077200" y="0"/>
            <a:ext cx="105653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LO18-4</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990600" y="2438400"/>
            <a:ext cx="7010400" cy="2894473"/>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AutoShape 32"/>
          <p:cNvSpPr>
            <a:spLocks noGrp="1" noChangeArrowheads="1"/>
          </p:cNvSpPr>
          <p:nvPr>
            <p:ph type="title"/>
          </p:nvPr>
        </p:nvSpPr>
        <p:spPr>
          <a:xfrm>
            <a:off x="457200" y="400050"/>
            <a:ext cx="8534400" cy="1371600"/>
          </a:xfrm>
        </p:spPr>
        <p:txBody>
          <a:bodyPr/>
          <a:lstStyle/>
          <a:p>
            <a:pPr eaLnBrk="1" hangingPunct="1"/>
            <a:r>
              <a:rPr lang="en-US" sz="3600" dirty="0"/>
              <a:t>Linear Trend – Using the Least Squares Method, Regression Analysis, </a:t>
            </a:r>
            <a:r>
              <a:rPr lang="en-US" sz="3600" dirty="0" smtClean="0"/>
              <a:t>and Excel</a:t>
            </a:r>
          </a:p>
        </p:txBody>
      </p:sp>
      <p:sp>
        <p:nvSpPr>
          <p:cNvPr id="6" name="Rectangle 5"/>
          <p:cNvSpPr/>
          <p:nvPr/>
        </p:nvSpPr>
        <p:spPr>
          <a:xfrm>
            <a:off x="8001000" y="0"/>
            <a:ext cx="1133006"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LO18-4</a:t>
            </a:r>
            <a:endParaRPr lang="en-US" sz="2000" dirty="0">
              <a:solidFill>
                <a:schemeClr val="tx1"/>
              </a:solidFill>
            </a:endParaRPr>
          </a:p>
        </p:txBody>
      </p:sp>
      <p:grpSp>
        <p:nvGrpSpPr>
          <p:cNvPr id="4" name="Group 3"/>
          <p:cNvGrpSpPr/>
          <p:nvPr/>
        </p:nvGrpSpPr>
        <p:grpSpPr>
          <a:xfrm>
            <a:off x="152400" y="1752600"/>
            <a:ext cx="8686800" cy="4762129"/>
            <a:chOff x="152400" y="1752600"/>
            <a:chExt cx="8686800" cy="4762129"/>
          </a:xfrm>
        </p:grpSpPr>
        <p:pic>
          <p:nvPicPr>
            <p:cNvPr id="3" name="Picture 2"/>
            <p:cNvPicPr>
              <a:picLocks noChangeAspect="1"/>
            </p:cNvPicPr>
            <p:nvPr/>
          </p:nvPicPr>
          <p:blipFill>
            <a:blip r:embed="rId3"/>
            <a:stretch>
              <a:fillRect/>
            </a:stretch>
          </p:blipFill>
          <p:spPr>
            <a:xfrm>
              <a:off x="152400" y="1752600"/>
              <a:ext cx="4775655" cy="2841011"/>
            </a:xfrm>
            <a:prstGeom prst="rect">
              <a:avLst/>
            </a:prstGeom>
          </p:spPr>
        </p:pic>
        <p:pic>
          <p:nvPicPr>
            <p:cNvPr id="2" name="Picture 1"/>
            <p:cNvPicPr>
              <a:picLocks noChangeAspect="1"/>
            </p:cNvPicPr>
            <p:nvPr/>
          </p:nvPicPr>
          <p:blipFill>
            <a:blip r:embed="rId4"/>
            <a:stretch>
              <a:fillRect/>
            </a:stretch>
          </p:blipFill>
          <p:spPr>
            <a:xfrm>
              <a:off x="4572000" y="3886200"/>
              <a:ext cx="4267200" cy="2628529"/>
            </a:xfrm>
            <a:prstGeom prst="rect">
              <a:avLst/>
            </a:prstGeom>
          </p:spPr>
        </p:pic>
      </p:gr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a:xfrm>
            <a:off x="457200" y="609600"/>
            <a:ext cx="8229600" cy="533400"/>
          </a:xfrm>
        </p:spPr>
        <p:txBody>
          <a:bodyPr/>
          <a:lstStyle/>
          <a:p>
            <a:pPr eaLnBrk="1" hangingPunct="1"/>
            <a:r>
              <a:rPr lang="en-US" dirty="0" smtClean="0"/>
              <a:t>Learning Objectives</a:t>
            </a:r>
          </a:p>
        </p:txBody>
      </p:sp>
      <p:sp>
        <p:nvSpPr>
          <p:cNvPr id="3075" name="Rectangle 3"/>
          <p:cNvSpPr>
            <a:spLocks noGrp="1" noChangeArrowheads="1"/>
          </p:cNvSpPr>
          <p:nvPr>
            <p:ph idx="1"/>
          </p:nvPr>
        </p:nvSpPr>
        <p:spPr>
          <a:xfrm>
            <a:off x="381000" y="1295400"/>
            <a:ext cx="8305799" cy="4953000"/>
          </a:xfrm>
        </p:spPr>
        <p:txBody>
          <a:bodyPr/>
          <a:lstStyle/>
          <a:p>
            <a:r>
              <a:rPr lang="en-US" sz="2200" b="1" dirty="0"/>
              <a:t>LO18-1</a:t>
            </a:r>
            <a:r>
              <a:rPr lang="en-US" sz="2200" dirty="0"/>
              <a:t> Define and describe the components of a time series.</a:t>
            </a:r>
          </a:p>
          <a:p>
            <a:r>
              <a:rPr lang="en-US" sz="2200" b="1" dirty="0"/>
              <a:t>LO18-2</a:t>
            </a:r>
            <a:r>
              <a:rPr lang="en-US" sz="2200" dirty="0"/>
              <a:t> Smooth a time series by computing a moving average.</a:t>
            </a:r>
          </a:p>
          <a:p>
            <a:r>
              <a:rPr lang="en-US" sz="2200" b="1" dirty="0"/>
              <a:t>LO18-3</a:t>
            </a:r>
            <a:r>
              <a:rPr lang="en-US" sz="2200" dirty="0"/>
              <a:t> Smooth a time series by computing a weighted moving average.</a:t>
            </a:r>
          </a:p>
          <a:p>
            <a:r>
              <a:rPr lang="en-US" sz="2200" b="1" dirty="0"/>
              <a:t>LO18-4</a:t>
            </a:r>
            <a:r>
              <a:rPr lang="en-US" sz="2200" dirty="0"/>
              <a:t> Use regression analysis to fit a linear trend line to a time series.</a:t>
            </a:r>
          </a:p>
          <a:p>
            <a:r>
              <a:rPr lang="en-US" sz="2200" b="1" dirty="0"/>
              <a:t>LO18-5</a:t>
            </a:r>
            <a:r>
              <a:rPr lang="en-US" sz="2200" dirty="0"/>
              <a:t> Use regression analysis to fit a nonlinear time series.</a:t>
            </a:r>
          </a:p>
          <a:p>
            <a:r>
              <a:rPr lang="en-US" sz="2200" b="1" dirty="0"/>
              <a:t>LO18-6</a:t>
            </a:r>
            <a:r>
              <a:rPr lang="en-US" sz="2200" dirty="0"/>
              <a:t> Compute and apply seasonal indexes to make seasonally </a:t>
            </a:r>
            <a:r>
              <a:rPr lang="en-US" sz="2200" dirty="0" smtClean="0"/>
              <a:t>	adjusted </a:t>
            </a:r>
            <a:r>
              <a:rPr lang="en-US" sz="2200" dirty="0"/>
              <a:t>forecasts.</a:t>
            </a:r>
          </a:p>
          <a:p>
            <a:r>
              <a:rPr lang="en-US" sz="2200" b="1" dirty="0"/>
              <a:t>LO18-7</a:t>
            </a:r>
            <a:r>
              <a:rPr lang="en-US" sz="2200" dirty="0"/>
              <a:t> Deseasonalize a time series using seasonal indexes.</a:t>
            </a:r>
          </a:p>
          <a:p>
            <a:r>
              <a:rPr lang="en-US" sz="2200" b="1" dirty="0"/>
              <a:t>LO18-8</a:t>
            </a:r>
            <a:r>
              <a:rPr lang="en-US" sz="2200" dirty="0"/>
              <a:t> Conduct a hypothesis test of autocorrelation.</a:t>
            </a:r>
          </a:p>
          <a:p>
            <a:pPr marL="457200" indent="-457200" eaLnBrk="1" hangingPunct="1">
              <a:buFont typeface="Wingdings" pitchFamily="2" charset="2"/>
              <a:buNone/>
              <a:defRPr/>
            </a:pPr>
            <a:endParaRPr lang="en-US" sz="24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wipe(left)">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wipe(left)">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wipe(left)">
                                      <p:cBhvr>
                                        <p:cTn id="4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2"/>
          <p:cNvSpPr>
            <a:spLocks noGrp="1" noChangeArrowheads="1"/>
          </p:cNvSpPr>
          <p:nvPr>
            <p:ph type="title"/>
          </p:nvPr>
        </p:nvSpPr>
        <p:spPr>
          <a:xfrm>
            <a:off x="457200" y="762000"/>
            <a:ext cx="8229600" cy="1371600"/>
          </a:xfrm>
        </p:spPr>
        <p:txBody>
          <a:bodyPr/>
          <a:lstStyle/>
          <a:p>
            <a:pPr eaLnBrk="1" hangingPunct="1"/>
            <a:r>
              <a:rPr lang="en-US" sz="4000" dirty="0" smtClean="0"/>
              <a:t>Nonlinear Trend – Using Regression Analysis and Excel</a:t>
            </a:r>
          </a:p>
        </p:txBody>
      </p:sp>
      <p:sp>
        <p:nvSpPr>
          <p:cNvPr id="49155" name="Rectangle 3"/>
          <p:cNvSpPr>
            <a:spLocks noGrp="1" noChangeArrowheads="1"/>
          </p:cNvSpPr>
          <p:nvPr>
            <p:ph idx="1"/>
          </p:nvPr>
        </p:nvSpPr>
        <p:spPr>
          <a:xfrm>
            <a:off x="914400" y="2286000"/>
            <a:ext cx="7467600" cy="3276600"/>
          </a:xfrm>
        </p:spPr>
        <p:txBody>
          <a:bodyPr/>
          <a:lstStyle/>
          <a:p>
            <a:pPr algn="just" eaLnBrk="1" hangingPunct="1"/>
            <a:r>
              <a:rPr lang="en-US" sz="2400" dirty="0" smtClean="0"/>
              <a:t>A linear trend equation is used when the data are increasing (or decreasing) by </a:t>
            </a:r>
            <a:r>
              <a:rPr lang="en-US" sz="2400" u="sng" dirty="0" smtClean="0"/>
              <a:t>equal </a:t>
            </a:r>
            <a:r>
              <a:rPr lang="en-US" sz="2400" dirty="0" smtClean="0"/>
              <a:t>amounts.</a:t>
            </a:r>
          </a:p>
          <a:p>
            <a:pPr algn="just" eaLnBrk="1" hangingPunct="1"/>
            <a:r>
              <a:rPr lang="en-US" sz="2400" dirty="0" smtClean="0"/>
              <a:t>A nonlinear trend equation is used when the data are increasing (or decreasing) by </a:t>
            </a:r>
            <a:r>
              <a:rPr lang="en-US" sz="2400" u="sng" dirty="0" smtClean="0"/>
              <a:t>increasing</a:t>
            </a:r>
            <a:r>
              <a:rPr lang="en-US" sz="2400" dirty="0" smtClean="0"/>
              <a:t> amounts over time.</a:t>
            </a:r>
          </a:p>
          <a:p>
            <a:pPr algn="just" eaLnBrk="1" hangingPunct="1"/>
            <a:r>
              <a:rPr lang="en-US" sz="2400" dirty="0" smtClean="0"/>
              <a:t>When data increase (or decrease) by equal </a:t>
            </a:r>
            <a:r>
              <a:rPr lang="en-US" sz="2400" i="1" dirty="0" err="1" smtClean="0"/>
              <a:t>percents</a:t>
            </a:r>
            <a:r>
              <a:rPr lang="en-US" sz="2400" i="1" dirty="0" smtClean="0"/>
              <a:t> or proportions</a:t>
            </a:r>
            <a:r>
              <a:rPr lang="en-US" sz="2400" dirty="0" smtClean="0"/>
              <a:t> a scatter plot will show a nonlinear pattern.</a:t>
            </a:r>
          </a:p>
        </p:txBody>
      </p:sp>
      <p:sp>
        <p:nvSpPr>
          <p:cNvPr id="5" name="Rectangle 4"/>
          <p:cNvSpPr/>
          <p:nvPr/>
        </p:nvSpPr>
        <p:spPr>
          <a:xfrm>
            <a:off x="5279568" y="0"/>
            <a:ext cx="386443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LO18-5</a:t>
            </a:r>
            <a:r>
              <a:rPr lang="en-US" sz="2000" dirty="0"/>
              <a:t> Use regression analysis to fit a nonlinear time series.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3"/>
          <p:cNvGraphicFramePr>
            <a:graphicFrameLocks noGrp="1"/>
          </p:cNvGraphicFramePr>
          <p:nvPr>
            <p:ph sz="half" idx="1"/>
          </p:nvPr>
        </p:nvGraphicFramePr>
        <p:xfrm>
          <a:off x="1952625" y="3400425"/>
          <a:ext cx="1047750" cy="1047750"/>
        </p:xfrm>
        <a:graphic>
          <a:graphicData uri="http://schemas.openxmlformats.org/presentationml/2006/ole">
            <mc:AlternateContent xmlns:mc="http://schemas.openxmlformats.org/markup-compatibility/2006">
              <mc:Choice xmlns:v="urn:schemas-microsoft-com:vml" Requires="v">
                <p:oleObj spid="_x0000_s2079" name="Equation" r:id="rId4" imgW="0" imgH="0" progId="">
                  <p:embed/>
                </p:oleObj>
              </mc:Choice>
              <mc:Fallback>
                <p:oleObj name="Equation" r:id="rId4" imgW="0" imgH="0" progId="">
                  <p:embed/>
                  <p:pic>
                    <p:nvPicPr>
                      <p:cNvPr id="0"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52625" y="34004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6" name="Rectangle 6"/>
          <p:cNvSpPr>
            <a:spLocks noGrp="1" noChangeArrowheads="1"/>
          </p:cNvSpPr>
          <p:nvPr>
            <p:ph sz="half" idx="2"/>
          </p:nvPr>
        </p:nvSpPr>
        <p:spPr>
          <a:xfrm>
            <a:off x="533400" y="4419600"/>
            <a:ext cx="8305800" cy="685800"/>
          </a:xfrm>
        </p:spPr>
        <p:txBody>
          <a:bodyPr/>
          <a:lstStyle/>
          <a:p>
            <a:pPr eaLnBrk="1" hangingPunct="1">
              <a:buClrTx/>
              <a:buSzPct val="100000"/>
            </a:pPr>
            <a:r>
              <a:rPr lang="en-US" sz="1800" dirty="0" smtClean="0"/>
              <a:t>Must transform the data to create a linear relationship.  We will convert the data using log function as follows:   </a:t>
            </a:r>
          </a:p>
        </p:txBody>
      </p:sp>
      <p:sp>
        <p:nvSpPr>
          <p:cNvPr id="9" name="Rectangle 8"/>
          <p:cNvSpPr/>
          <p:nvPr/>
        </p:nvSpPr>
        <p:spPr>
          <a:xfrm>
            <a:off x="8001000" y="0"/>
            <a:ext cx="117387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LO18-5</a:t>
            </a:r>
            <a:endParaRPr lang="en-US" sz="2000" dirty="0">
              <a:solidFill>
                <a:schemeClr val="tx1"/>
              </a:solidFill>
            </a:endParaRPr>
          </a:p>
        </p:txBody>
      </p:sp>
      <p:sp>
        <p:nvSpPr>
          <p:cNvPr id="2" name="TextBox 1"/>
          <p:cNvSpPr txBox="1"/>
          <p:nvPr/>
        </p:nvSpPr>
        <p:spPr>
          <a:xfrm>
            <a:off x="381000" y="457200"/>
            <a:ext cx="8610600" cy="1323439"/>
          </a:xfrm>
          <a:prstGeom prst="rect">
            <a:avLst/>
          </a:prstGeom>
          <a:noFill/>
        </p:spPr>
        <p:txBody>
          <a:bodyPr wrap="square" rtlCol="0">
            <a:spAutoFit/>
          </a:bodyPr>
          <a:lstStyle/>
          <a:p>
            <a:r>
              <a:rPr lang="en-US" sz="4000" dirty="0"/>
              <a:t>Nonlinear Trend – Using </a:t>
            </a:r>
            <a:r>
              <a:rPr lang="en-US" sz="4000" dirty="0" smtClean="0"/>
              <a:t>Regression Analysis, an Excel Example </a:t>
            </a:r>
            <a:endParaRPr lang="en-US" sz="4000" dirty="0"/>
          </a:p>
        </p:txBody>
      </p:sp>
      <p:pic>
        <p:nvPicPr>
          <p:cNvPr id="4" name="Picture 3"/>
          <p:cNvPicPr>
            <a:picLocks noChangeAspect="1"/>
          </p:cNvPicPr>
          <p:nvPr/>
        </p:nvPicPr>
        <p:blipFill>
          <a:blip r:embed="rId5"/>
          <a:stretch>
            <a:fillRect/>
          </a:stretch>
        </p:blipFill>
        <p:spPr>
          <a:xfrm>
            <a:off x="1600200" y="1828800"/>
            <a:ext cx="6166060" cy="2315262"/>
          </a:xfrm>
          <a:prstGeom prst="rect">
            <a:avLst/>
          </a:prstGeom>
        </p:spPr>
      </p:pic>
      <p:pic>
        <p:nvPicPr>
          <p:cNvPr id="5" name="Picture 4"/>
          <p:cNvPicPr>
            <a:picLocks noChangeAspect="1"/>
          </p:cNvPicPr>
          <p:nvPr/>
        </p:nvPicPr>
        <p:blipFill>
          <a:blip r:embed="rId6"/>
          <a:stretch>
            <a:fillRect/>
          </a:stretch>
        </p:blipFill>
        <p:spPr>
          <a:xfrm>
            <a:off x="1219200" y="5486400"/>
            <a:ext cx="6781800" cy="43686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Effect transition="in" filter="wipe(left)">
                                      <p:cBhvr>
                                        <p:cTn id="7" dur="500"/>
                                        <p:tgtEl>
                                          <p:spTgt spid="61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2950"/>
            <a:ext cx="8610600" cy="1371600"/>
          </a:xfrm>
        </p:spPr>
        <p:txBody>
          <a:bodyPr/>
          <a:lstStyle/>
          <a:p>
            <a:r>
              <a:rPr lang="en-US" sz="4000" dirty="0"/>
              <a:t>Nonlinear Trend – </a:t>
            </a:r>
            <a:r>
              <a:rPr lang="en-US" sz="4000" dirty="0" smtClean="0"/>
              <a:t>Using Regression Analysis, an </a:t>
            </a:r>
            <a:r>
              <a:rPr lang="en-US" sz="4000" dirty="0"/>
              <a:t>Excel Example </a:t>
            </a:r>
            <a:r>
              <a:rPr lang="en-US" dirty="0"/>
              <a:t/>
            </a:r>
            <a:br>
              <a:rPr lang="en-US" dirty="0"/>
            </a:br>
            <a:endParaRPr lang="en-US" dirty="0"/>
          </a:p>
        </p:txBody>
      </p:sp>
      <p:sp>
        <p:nvSpPr>
          <p:cNvPr id="9" name="Rectangle 8"/>
          <p:cNvSpPr/>
          <p:nvPr/>
        </p:nvSpPr>
        <p:spPr>
          <a:xfrm>
            <a:off x="8001000" y="0"/>
            <a:ext cx="1173874"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LO18-5</a:t>
            </a:r>
            <a:endParaRPr lang="en-US" sz="2000" dirty="0">
              <a:solidFill>
                <a:schemeClr val="tx1"/>
              </a:solidFill>
            </a:endParaRPr>
          </a:p>
        </p:txBody>
      </p:sp>
      <p:graphicFrame>
        <p:nvGraphicFramePr>
          <p:cNvPr id="10" name="Chart 9"/>
          <p:cNvGraphicFramePr>
            <a:graphicFrameLocks/>
          </p:cNvGraphicFramePr>
          <p:nvPr>
            <p:extLst>
              <p:ext uri="{D42A27DB-BD31-4B8C-83A1-F6EECF244321}">
                <p14:modId xmlns:p14="http://schemas.microsoft.com/office/powerpoint/2010/main" val="1047753485"/>
              </p:ext>
            </p:extLst>
          </p:nvPr>
        </p:nvGraphicFramePr>
        <p:xfrm>
          <a:off x="1828800" y="2133600"/>
          <a:ext cx="5105400" cy="3613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395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p:cNvSpPr>
            <a:spLocks noGrp="1" noChangeArrowheads="1"/>
          </p:cNvSpPr>
          <p:nvPr>
            <p:ph type="title"/>
          </p:nvPr>
        </p:nvSpPr>
        <p:spPr>
          <a:xfrm>
            <a:off x="457200" y="647700"/>
            <a:ext cx="8534400" cy="1371600"/>
          </a:xfrm>
        </p:spPr>
        <p:txBody>
          <a:bodyPr/>
          <a:lstStyle/>
          <a:p>
            <a:pPr eaLnBrk="1" hangingPunct="1"/>
            <a:r>
              <a:rPr lang="en-US" sz="4000" dirty="0"/>
              <a:t>Nonlinear Trend – Using </a:t>
            </a:r>
            <a:r>
              <a:rPr lang="en-US" sz="4000" dirty="0" smtClean="0"/>
              <a:t>Regression Analysis, an </a:t>
            </a:r>
            <a:r>
              <a:rPr lang="en-US" sz="4000" dirty="0"/>
              <a:t>Excel Example </a:t>
            </a:r>
            <a:r>
              <a:rPr lang="en-US" sz="3200" dirty="0"/>
              <a:t/>
            </a:r>
            <a:br>
              <a:rPr lang="en-US" sz="3200" dirty="0"/>
            </a:br>
            <a:endParaRPr lang="en-US" sz="3200" dirty="0" smtClean="0"/>
          </a:p>
        </p:txBody>
      </p:sp>
      <p:graphicFrame>
        <p:nvGraphicFramePr>
          <p:cNvPr id="3074" name="Rectangle 4"/>
          <p:cNvGraphicFramePr>
            <a:graphicFrameLocks noGrp="1"/>
          </p:cNvGraphicFramePr>
          <p:nvPr>
            <p:ph sz="half" idx="1"/>
          </p:nvPr>
        </p:nvGraphicFramePr>
        <p:xfrm>
          <a:off x="1952625" y="3400425"/>
          <a:ext cx="1047750" cy="1047750"/>
        </p:xfrm>
        <a:graphic>
          <a:graphicData uri="http://schemas.openxmlformats.org/presentationml/2006/ole">
            <mc:AlternateContent xmlns:mc="http://schemas.openxmlformats.org/markup-compatibility/2006">
              <mc:Choice xmlns:v="urn:schemas-microsoft-com:vml" Requires="v">
                <p:oleObj spid="_x0000_s3109" name="Equation" r:id="rId4" imgW="0" imgH="0" progId="">
                  <p:embed/>
                </p:oleObj>
              </mc:Choice>
              <mc:Fallback>
                <p:oleObj name="Equation" r:id="rId4"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52625" y="3400425"/>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LO18-5</a:t>
            </a:r>
            <a:endParaRPr lang="en-US" sz="2000" dirty="0">
              <a:solidFill>
                <a:schemeClr val="tx1"/>
              </a:solidFill>
            </a:endParaRPr>
          </a:p>
        </p:txBody>
      </p:sp>
      <p:pic>
        <p:nvPicPr>
          <p:cNvPr id="2" name="Picture 1"/>
          <p:cNvPicPr>
            <a:picLocks noChangeAspect="1"/>
          </p:cNvPicPr>
          <p:nvPr/>
        </p:nvPicPr>
        <p:blipFill>
          <a:blip r:embed="rId5"/>
          <a:stretch>
            <a:fillRect/>
          </a:stretch>
        </p:blipFill>
        <p:spPr>
          <a:xfrm>
            <a:off x="914400" y="1905000"/>
            <a:ext cx="7315200" cy="3541854"/>
          </a:xfrm>
          <a:prstGeom prst="rect">
            <a:avLst/>
          </a:prstGeo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4"/>
          <p:cNvSpPr>
            <a:spLocks noGrp="1" noChangeArrowheads="1"/>
          </p:cNvSpPr>
          <p:nvPr>
            <p:ph type="title"/>
          </p:nvPr>
        </p:nvSpPr>
        <p:spPr>
          <a:xfrm>
            <a:off x="304800" y="723900"/>
            <a:ext cx="8763000" cy="1371600"/>
          </a:xfrm>
        </p:spPr>
        <p:txBody>
          <a:bodyPr/>
          <a:lstStyle/>
          <a:p>
            <a:pPr eaLnBrk="1" hangingPunct="1"/>
            <a:r>
              <a:rPr lang="en-US" sz="4000" dirty="0"/>
              <a:t>Nonlinear Trend – Using </a:t>
            </a:r>
            <a:r>
              <a:rPr lang="en-US" sz="4000" dirty="0" smtClean="0"/>
              <a:t>Regression Analysis, an </a:t>
            </a:r>
            <a:r>
              <a:rPr lang="en-US" sz="4000" dirty="0"/>
              <a:t>Excel Example </a:t>
            </a:r>
            <a:br>
              <a:rPr lang="en-US" sz="4000" dirty="0"/>
            </a:br>
            <a:endParaRPr lang="en-US" sz="4000" dirty="0" smtClean="0"/>
          </a:p>
        </p:txBody>
      </p:sp>
      <p:graphicFrame>
        <p:nvGraphicFramePr>
          <p:cNvPr id="4098" name="Object 5"/>
          <p:cNvGraphicFramePr>
            <a:graphicFrameLocks noGrp="1" noChangeAspect="1"/>
          </p:cNvGraphicFramePr>
          <p:nvPr>
            <p:ph idx="1"/>
            <p:extLst>
              <p:ext uri="{D42A27DB-BD31-4B8C-83A1-F6EECF244321}">
                <p14:modId xmlns:p14="http://schemas.microsoft.com/office/powerpoint/2010/main" val="4114040976"/>
              </p:ext>
            </p:extLst>
          </p:nvPr>
        </p:nvGraphicFramePr>
        <p:xfrm>
          <a:off x="1219200" y="2133600"/>
          <a:ext cx="6607257" cy="3138487"/>
        </p:xfrm>
        <a:graphic>
          <a:graphicData uri="http://schemas.openxmlformats.org/presentationml/2006/ole">
            <mc:AlternateContent xmlns:mc="http://schemas.openxmlformats.org/markup-compatibility/2006">
              <mc:Choice xmlns:v="urn:schemas-microsoft-com:vml" Requires="v">
                <p:oleObj spid="_x0000_s4125" name="Equation" r:id="rId4" imgW="6604000" imgH="3136900" progId="Equation.3">
                  <p:embed/>
                </p:oleObj>
              </mc:Choice>
              <mc:Fallback>
                <p:oleObj name="Equation" r:id="rId4" imgW="6604000" imgH="3136900" progId="Equation.3">
                  <p:embed/>
                  <p:pic>
                    <p:nvPicPr>
                      <p:cNvPr id="0" name="Object 5"/>
                      <p:cNvPicPr>
                        <a:picLocks noChangeAspect="1" noChangeArrowheads="1"/>
                      </p:cNvPicPr>
                      <p:nvPr/>
                    </p:nvPicPr>
                    <p:blipFill>
                      <a:blip r:embed="rId5"/>
                      <a:srcRect/>
                      <a:stretch>
                        <a:fillRect/>
                      </a:stretch>
                    </p:blipFill>
                    <p:spPr bwMode="auto">
                      <a:xfrm>
                        <a:off x="1219200" y="2133600"/>
                        <a:ext cx="6607257" cy="3138487"/>
                      </a:xfrm>
                      <a:prstGeom prst="rect">
                        <a:avLst/>
                      </a:prstGeom>
                      <a:solidFill>
                        <a:schemeClr val="folHlink">
                          <a:alpha val="16000"/>
                        </a:schemeClr>
                      </a:solidFill>
                      <a:ln>
                        <a:noFill/>
                      </a:ln>
                      <a:extLst/>
                    </p:spPr>
                  </p:pic>
                </p:oleObj>
              </mc:Fallback>
            </mc:AlternateContent>
          </a:graphicData>
        </a:graphic>
      </p:graphicFrame>
      <p:sp>
        <p:nvSpPr>
          <p:cNvPr id="5" name="Rectangle 4"/>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LO18-5</a:t>
            </a:r>
            <a:endParaRPr lang="en-US" sz="20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a:xfrm>
            <a:off x="381000" y="685800"/>
            <a:ext cx="8229600" cy="1371600"/>
          </a:xfrm>
        </p:spPr>
        <p:txBody>
          <a:bodyPr/>
          <a:lstStyle/>
          <a:p>
            <a:pPr eaLnBrk="1" hangingPunct="1"/>
            <a:r>
              <a:rPr lang="en-US" smtClean="0"/>
              <a:t>Seasonal Variation</a:t>
            </a:r>
          </a:p>
        </p:txBody>
      </p:sp>
      <p:sp>
        <p:nvSpPr>
          <p:cNvPr id="64515" name="Rectangle 3"/>
          <p:cNvSpPr>
            <a:spLocks noGrp="1" noChangeArrowheads="1"/>
          </p:cNvSpPr>
          <p:nvPr>
            <p:ph idx="1"/>
          </p:nvPr>
        </p:nvSpPr>
        <p:spPr>
          <a:xfrm>
            <a:off x="152400" y="1905000"/>
            <a:ext cx="8229600" cy="1676400"/>
          </a:xfrm>
        </p:spPr>
        <p:txBody>
          <a:bodyPr/>
          <a:lstStyle/>
          <a:p>
            <a:pPr algn="just" eaLnBrk="1" hangingPunct="1">
              <a:lnSpc>
                <a:spcPct val="80000"/>
              </a:lnSpc>
            </a:pPr>
            <a:r>
              <a:rPr lang="en-US" sz="2000" dirty="0" smtClean="0"/>
              <a:t>One of the components of a time series.</a:t>
            </a:r>
          </a:p>
          <a:p>
            <a:pPr algn="just" eaLnBrk="1" hangingPunct="1">
              <a:spcBef>
                <a:spcPts val="0"/>
              </a:spcBef>
            </a:pPr>
            <a:r>
              <a:rPr lang="en-US" sz="2000" dirty="0" smtClean="0"/>
              <a:t>Seasonal variations are fluctuations that coincide with certain seasons and are repeated year after year.</a:t>
            </a:r>
          </a:p>
          <a:p>
            <a:pPr algn="just" eaLnBrk="1" hangingPunct="1"/>
            <a:r>
              <a:rPr lang="en-US" sz="2000" dirty="0" smtClean="0"/>
              <a:t>Understanding seasonal fluctuations help plan for sufficient goods and materials on hand to meet varying seasonal demand.</a:t>
            </a:r>
          </a:p>
          <a:p>
            <a:pPr algn="just" eaLnBrk="1" hangingPunct="1"/>
            <a:r>
              <a:rPr lang="en-US" sz="2000" dirty="0" smtClean="0"/>
              <a:t>Analysis of seasonal fluctuations over a period of years help in evaluating current sales.</a:t>
            </a:r>
          </a:p>
        </p:txBody>
      </p:sp>
      <p:sp>
        <p:nvSpPr>
          <p:cNvPr id="6" name="Rectangle 5"/>
          <p:cNvSpPr/>
          <p:nvPr/>
        </p:nvSpPr>
        <p:spPr>
          <a:xfrm>
            <a:off x="3679368" y="0"/>
            <a:ext cx="546463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LO18-6</a:t>
            </a:r>
            <a:r>
              <a:rPr lang="en-US" sz="2000" dirty="0"/>
              <a:t> Compute and apply seasonal indexes to make seasonally adjusted forecasts.</a:t>
            </a:r>
          </a:p>
        </p:txBody>
      </p:sp>
      <p:grpSp>
        <p:nvGrpSpPr>
          <p:cNvPr id="70663" name="Group 10"/>
          <p:cNvGrpSpPr>
            <a:grpSpLocks/>
          </p:cNvGrpSpPr>
          <p:nvPr/>
        </p:nvGrpSpPr>
        <p:grpSpPr bwMode="auto">
          <a:xfrm>
            <a:off x="2144484" y="4298950"/>
            <a:ext cx="4267200" cy="2406650"/>
            <a:chOff x="4876800" y="2927350"/>
            <a:chExt cx="4267200" cy="2406650"/>
          </a:xfrm>
        </p:grpSpPr>
        <p:pic>
          <p:nvPicPr>
            <p:cNvPr id="70664" name="Picture 5" descr="1626"/>
            <p:cNvPicPr>
              <a:picLocks noChangeAspect="1" noChangeArrowheads="1"/>
            </p:cNvPicPr>
            <p:nvPr/>
          </p:nvPicPr>
          <p:blipFill>
            <a:blip r:embed="rId3"/>
            <a:srcRect/>
            <a:stretch>
              <a:fillRect/>
            </a:stretch>
          </p:blipFill>
          <p:spPr bwMode="auto">
            <a:xfrm>
              <a:off x="4876800" y="2927350"/>
              <a:ext cx="4267200" cy="2406650"/>
            </a:xfrm>
            <a:prstGeom prst="rect">
              <a:avLst/>
            </a:prstGeom>
            <a:noFill/>
            <a:ln w="9525">
              <a:noFill/>
              <a:miter lim="800000"/>
              <a:headEnd/>
              <a:tailEnd/>
            </a:ln>
          </p:spPr>
        </p:pic>
        <p:cxnSp>
          <p:nvCxnSpPr>
            <p:cNvPr id="70665" name="Straight Connector 7"/>
            <p:cNvCxnSpPr>
              <a:cxnSpLocks noChangeShapeType="1"/>
            </p:cNvCxnSpPr>
            <p:nvPr/>
          </p:nvCxnSpPr>
          <p:spPr bwMode="auto">
            <a:xfrm rot="5400000" flipH="1" flipV="1">
              <a:off x="6362700" y="3771900"/>
              <a:ext cx="533400" cy="457200"/>
            </a:xfrm>
            <a:prstGeom prst="line">
              <a:avLst/>
            </a:prstGeom>
            <a:noFill/>
            <a:ln w="22225" algn="ctr">
              <a:solidFill>
                <a:srgbClr val="0070C0"/>
              </a:solidFill>
              <a:round/>
              <a:headEnd/>
              <a:tailEnd/>
            </a:ln>
          </p:spPr>
        </p:cxnSp>
        <p:cxnSp>
          <p:nvCxnSpPr>
            <p:cNvPr id="70666" name="Straight Connector 8"/>
            <p:cNvCxnSpPr>
              <a:cxnSpLocks noChangeShapeType="1"/>
            </p:cNvCxnSpPr>
            <p:nvPr/>
          </p:nvCxnSpPr>
          <p:spPr bwMode="auto">
            <a:xfrm rot="5400000" flipH="1" flipV="1">
              <a:off x="7353300" y="3390900"/>
              <a:ext cx="685800" cy="457200"/>
            </a:xfrm>
            <a:prstGeom prst="line">
              <a:avLst/>
            </a:prstGeom>
            <a:noFill/>
            <a:ln w="22225" algn="ctr">
              <a:solidFill>
                <a:srgbClr val="0070C0"/>
              </a:solidFill>
              <a:round/>
              <a:headEnd/>
              <a:tailEnd/>
            </a:ln>
          </p:spPr>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left)">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Grp="1" noChangeArrowheads="1"/>
          </p:cNvSpPr>
          <p:nvPr>
            <p:ph type="title"/>
          </p:nvPr>
        </p:nvSpPr>
        <p:spPr/>
        <p:txBody>
          <a:bodyPr/>
          <a:lstStyle/>
          <a:p>
            <a:pPr eaLnBrk="1" hangingPunct="1"/>
            <a:r>
              <a:rPr lang="en-US" sz="4000" dirty="0" smtClean="0"/>
              <a:t>Seasonal Variation – Computing Seasonal Indexes</a:t>
            </a:r>
          </a:p>
        </p:txBody>
      </p:sp>
      <p:sp>
        <p:nvSpPr>
          <p:cNvPr id="66563" name="Rectangle 3"/>
          <p:cNvSpPr>
            <a:spLocks noGrp="1" noChangeArrowheads="1"/>
          </p:cNvSpPr>
          <p:nvPr>
            <p:ph idx="1"/>
          </p:nvPr>
        </p:nvSpPr>
        <p:spPr>
          <a:xfrm>
            <a:off x="533400" y="2209800"/>
            <a:ext cx="8229600" cy="3886200"/>
          </a:xfrm>
        </p:spPr>
        <p:txBody>
          <a:bodyPr/>
          <a:lstStyle/>
          <a:p>
            <a:pPr algn="just" eaLnBrk="1" hangingPunct="1">
              <a:buSzPct val="100000"/>
            </a:pPr>
            <a:r>
              <a:rPr lang="en-US" sz="2000" dirty="0" smtClean="0"/>
              <a:t>A number, usually expressed in percent, that expresses the relative value of a season with respect to the average for the year. </a:t>
            </a:r>
          </a:p>
          <a:p>
            <a:pPr algn="just" eaLnBrk="1" hangingPunct="1">
              <a:buSzPct val="100000"/>
            </a:pPr>
            <a:r>
              <a:rPr lang="en-US" sz="2000" dirty="0" smtClean="0"/>
              <a:t>Ratio-to-moving-average method.</a:t>
            </a:r>
          </a:p>
          <a:p>
            <a:pPr lvl="1" algn="just" eaLnBrk="1" hangingPunct="1">
              <a:buClrTx/>
              <a:buSzPct val="100000"/>
            </a:pPr>
            <a:r>
              <a:rPr lang="en-US" sz="2000" dirty="0" smtClean="0"/>
              <a:t>The method most commonly used to compute the typical seasonal pattern.</a:t>
            </a:r>
          </a:p>
          <a:p>
            <a:pPr lvl="1" algn="just" eaLnBrk="1" hangingPunct="1">
              <a:buClrTx/>
              <a:buSzPct val="100000"/>
            </a:pPr>
            <a:r>
              <a:rPr lang="en-US" sz="2000" dirty="0" smtClean="0"/>
              <a:t>It eliminates the trend (</a:t>
            </a:r>
            <a:r>
              <a:rPr lang="en-US" sz="2000" i="1" dirty="0" smtClean="0"/>
              <a:t>T</a:t>
            </a:r>
            <a:r>
              <a:rPr lang="en-US" sz="2000" dirty="0" smtClean="0"/>
              <a:t>), cyclical (</a:t>
            </a:r>
            <a:r>
              <a:rPr lang="en-US" sz="2000" i="1" dirty="0" smtClean="0"/>
              <a:t>C</a:t>
            </a:r>
            <a:r>
              <a:rPr lang="en-US" sz="2000" dirty="0" smtClean="0"/>
              <a:t>), and irregular (</a:t>
            </a:r>
            <a:r>
              <a:rPr lang="en-US" sz="2000" i="1" dirty="0" smtClean="0"/>
              <a:t>I</a:t>
            </a:r>
            <a:r>
              <a:rPr lang="en-US" sz="2000" dirty="0" smtClean="0"/>
              <a:t>) components from the time series.</a:t>
            </a:r>
          </a:p>
          <a:p>
            <a:pPr eaLnBrk="1" hangingPunct="1">
              <a:buFont typeface="Wingdings" pitchFamily="2" charset="2"/>
              <a:buNone/>
            </a:pPr>
            <a:endParaRPr lang="en-US" dirty="0" smtClean="0"/>
          </a:p>
        </p:txBody>
      </p:sp>
      <p:sp>
        <p:nvSpPr>
          <p:cNvPr id="6" name="Rectangle 5"/>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LO18-6</a:t>
            </a:r>
            <a:endParaRPr lang="en-US" sz="20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sz="half" idx="1"/>
          </p:nvPr>
        </p:nvSpPr>
        <p:spPr>
          <a:xfrm>
            <a:off x="533400" y="1752600"/>
            <a:ext cx="7467600" cy="1219200"/>
          </a:xfrm>
        </p:spPr>
        <p:txBody>
          <a:bodyPr/>
          <a:lstStyle/>
          <a:p>
            <a:pPr marL="0" indent="0" algn="just" eaLnBrk="1" hangingPunct="1">
              <a:buFont typeface="Wingdings" pitchFamily="2" charset="2"/>
              <a:buNone/>
            </a:pPr>
            <a:r>
              <a:rPr lang="en-US" sz="1800" dirty="0" smtClean="0"/>
              <a:t>The table below shows the quarterly sales for Toys International for the years 2001 through 2006.  The sales are reported in millions of dollars. Determine a quarterly seasonal index using the ratio-to-moving-average method.</a:t>
            </a:r>
          </a:p>
        </p:txBody>
      </p:sp>
      <p:sp>
        <p:nvSpPr>
          <p:cNvPr id="74755" name="AutoShape 4"/>
          <p:cNvSpPr>
            <a:spLocks noChangeArrowheads="1"/>
          </p:cNvSpPr>
          <p:nvPr/>
        </p:nvSpPr>
        <p:spPr bwMode="auto">
          <a:xfrm>
            <a:off x="533400" y="952500"/>
            <a:ext cx="8534400" cy="838200"/>
          </a:xfrm>
          <a:prstGeom prst="roundRect">
            <a:avLst>
              <a:gd name="adj" fmla="val 21667"/>
            </a:avLst>
          </a:prstGeom>
          <a:noFill/>
          <a:ln w="9525">
            <a:noFill/>
            <a:round/>
            <a:headEnd/>
            <a:tailEnd/>
          </a:ln>
        </p:spPr>
        <p:txBody>
          <a:bodyPr anchor="b"/>
          <a:lstStyle/>
          <a:p>
            <a:pPr>
              <a:lnSpc>
                <a:spcPct val="90000"/>
              </a:lnSpc>
            </a:pPr>
            <a:r>
              <a:rPr lang="en-US" sz="4400" dirty="0"/>
              <a:t>Seasonal Variation – Computing Seasonal Indexes</a:t>
            </a:r>
            <a:r>
              <a:rPr lang="en-US" sz="4400" dirty="0" smtClean="0">
                <a:solidFill>
                  <a:srgbClr val="000000"/>
                </a:solidFill>
              </a:rPr>
              <a:t>– Example</a:t>
            </a:r>
            <a:endParaRPr lang="en-US" sz="4400" dirty="0">
              <a:solidFill>
                <a:srgbClr val="000000"/>
              </a:solidFill>
            </a:endParaRPr>
          </a:p>
        </p:txBody>
      </p:sp>
      <p:sp>
        <p:nvSpPr>
          <p:cNvPr id="9" name="Rectangle 8"/>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LO18-6</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990600" y="3200400"/>
            <a:ext cx="6934200" cy="2634706"/>
          </a:xfrm>
          <a:prstGeom prst="rect">
            <a:avLst/>
          </a:prstGeo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457200" y="1981200"/>
            <a:ext cx="3124200" cy="3657600"/>
          </a:xfrm>
        </p:spPr>
        <p:txBody>
          <a:bodyPr/>
          <a:lstStyle/>
          <a:p>
            <a:pPr algn="just" eaLnBrk="1" hangingPunct="1">
              <a:buFont typeface="Wingdings" pitchFamily="2" charset="2"/>
              <a:buNone/>
            </a:pPr>
            <a:r>
              <a:rPr lang="en-US" sz="1600" dirty="0" smtClean="0"/>
              <a:t>Step (1) – Organize time series data in column form.</a:t>
            </a:r>
          </a:p>
          <a:p>
            <a:pPr algn="just" eaLnBrk="1" hangingPunct="1">
              <a:buFont typeface="Wingdings" pitchFamily="2" charset="2"/>
              <a:buNone/>
            </a:pPr>
            <a:r>
              <a:rPr lang="en-US" sz="1600" dirty="0" smtClean="0"/>
              <a:t>Step (2) Compute the 4-quarter moving totals.</a:t>
            </a:r>
          </a:p>
          <a:p>
            <a:pPr algn="just" eaLnBrk="1" hangingPunct="1">
              <a:buFont typeface="Wingdings" pitchFamily="2" charset="2"/>
              <a:buNone/>
            </a:pPr>
            <a:r>
              <a:rPr lang="en-US" sz="1600" dirty="0" smtClean="0"/>
              <a:t>Step (3) Compute the 4-quarter moving averages.</a:t>
            </a:r>
          </a:p>
          <a:p>
            <a:pPr algn="just" eaLnBrk="1" hangingPunct="1">
              <a:buFont typeface="Wingdings" pitchFamily="2" charset="2"/>
              <a:buNone/>
            </a:pPr>
            <a:r>
              <a:rPr lang="en-US" sz="1600" dirty="0" smtClean="0"/>
              <a:t>Step (4) Compute the centered moving averages by getting the average of two 4-quarter moving averages.</a:t>
            </a:r>
          </a:p>
          <a:p>
            <a:pPr algn="just" eaLnBrk="1" hangingPunct="1">
              <a:buFont typeface="Wingdings" pitchFamily="2" charset="2"/>
              <a:buNone/>
            </a:pPr>
            <a:r>
              <a:rPr lang="en-US" sz="1600" dirty="0" smtClean="0"/>
              <a:t>Step (5) Compute ratio by dividing actual sales by the centered moving averages.</a:t>
            </a:r>
          </a:p>
        </p:txBody>
      </p:sp>
      <p:sp>
        <p:nvSpPr>
          <p:cNvPr id="6" name="Rectangle 5"/>
          <p:cNvSpPr/>
          <p:nvPr/>
        </p:nvSpPr>
        <p:spPr>
          <a:xfrm>
            <a:off x="8001000" y="0"/>
            <a:ext cx="115344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LO18-6</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3886200" y="609600"/>
            <a:ext cx="3908951" cy="6172200"/>
          </a:xfrm>
          <a:prstGeom prst="rect">
            <a:avLst/>
          </a:prstGeom>
        </p:spPr>
      </p:pic>
      <p:sp>
        <p:nvSpPr>
          <p:cNvPr id="3" name="TextBox 2"/>
          <p:cNvSpPr txBox="1"/>
          <p:nvPr/>
        </p:nvSpPr>
        <p:spPr>
          <a:xfrm>
            <a:off x="228600" y="628472"/>
            <a:ext cx="3581400" cy="1200328"/>
          </a:xfrm>
          <a:prstGeom prst="rect">
            <a:avLst/>
          </a:prstGeom>
          <a:noFill/>
        </p:spPr>
        <p:txBody>
          <a:bodyPr wrap="square" rtlCol="0">
            <a:spAutoFit/>
          </a:bodyPr>
          <a:lstStyle/>
          <a:p>
            <a:r>
              <a:rPr lang="en-US" sz="2400" dirty="0" smtClean="0"/>
              <a:t>Seasonal Index: using the ratio-to-moving-average method.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ipe(left)">
                                      <p:cBhvr>
                                        <p:cTn id="27" dur="500"/>
                                        <p:tgtEl>
                                          <p:spTgt spid="145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utoShape 8"/>
          <p:cNvSpPr>
            <a:spLocks noGrp="1" noChangeArrowheads="1"/>
          </p:cNvSpPr>
          <p:nvPr>
            <p:ph type="title"/>
          </p:nvPr>
        </p:nvSpPr>
        <p:spPr/>
        <p:txBody>
          <a:bodyPr/>
          <a:lstStyle/>
          <a:p>
            <a:pPr>
              <a:lnSpc>
                <a:spcPct val="90000"/>
              </a:lnSpc>
            </a:pPr>
            <a:r>
              <a:rPr lang="en-US" dirty="0"/>
              <a:t>Seasonal Variation – Computing Seasonal Indexes</a:t>
            </a:r>
            <a:r>
              <a:rPr lang="en-US" dirty="0">
                <a:solidFill>
                  <a:srgbClr val="000000"/>
                </a:solidFill>
              </a:rPr>
              <a:t>– Example</a:t>
            </a:r>
          </a:p>
        </p:txBody>
      </p:sp>
      <p:sp>
        <p:nvSpPr>
          <p:cNvPr id="9" name="Rectangle 8"/>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LO18-6</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4648200" y="1981200"/>
            <a:ext cx="4267200" cy="2228427"/>
          </a:xfrm>
          <a:prstGeom prst="rect">
            <a:avLst/>
          </a:prstGeom>
        </p:spPr>
      </p:pic>
      <p:sp>
        <p:nvSpPr>
          <p:cNvPr id="3" name="TextBox 2"/>
          <p:cNvSpPr txBox="1"/>
          <p:nvPr/>
        </p:nvSpPr>
        <p:spPr>
          <a:xfrm>
            <a:off x="609600" y="1828800"/>
            <a:ext cx="3382596" cy="3416320"/>
          </a:xfrm>
          <a:prstGeom prst="rect">
            <a:avLst/>
          </a:prstGeom>
          <a:noFill/>
        </p:spPr>
        <p:txBody>
          <a:bodyPr wrap="square" rtlCol="0">
            <a:spAutoFit/>
          </a:bodyPr>
          <a:lstStyle/>
          <a:p>
            <a:pPr marL="285750" indent="-285750" algn="just">
              <a:buFont typeface="Wingdings" charset="2"/>
              <a:buChar char="§"/>
            </a:pPr>
            <a:r>
              <a:rPr lang="en-US" dirty="0" smtClean="0"/>
              <a:t>List all the specific seasonal indexes for each season and average the specific indexes to compute a single seasonal index for each season.</a:t>
            </a:r>
          </a:p>
          <a:p>
            <a:pPr marL="285750" indent="-285750" algn="just">
              <a:buFont typeface="Wingdings" charset="2"/>
              <a:buChar char="§"/>
            </a:pPr>
            <a:r>
              <a:rPr lang="en-US" dirty="0" smtClean="0"/>
              <a:t>The indexes should sum to 4.0 because there are four seasons.  </a:t>
            </a:r>
          </a:p>
          <a:p>
            <a:pPr marL="285750" indent="-285750" algn="just">
              <a:buFont typeface="Wingdings" charset="2"/>
              <a:buChar char="§"/>
            </a:pPr>
            <a:r>
              <a:rPr lang="en-US" dirty="0" smtClean="0"/>
              <a:t>A correction factor is used to adjust each seasonal index so that they add to 4.0.</a:t>
            </a:r>
          </a:p>
        </p:txBody>
      </p:sp>
      <p:pic>
        <p:nvPicPr>
          <p:cNvPr id="4" name="Picture 3"/>
          <p:cNvPicPr>
            <a:picLocks noChangeAspect="1"/>
          </p:cNvPicPr>
          <p:nvPr/>
        </p:nvPicPr>
        <p:blipFill>
          <a:blip r:embed="rId4"/>
          <a:stretch>
            <a:fillRect/>
          </a:stretch>
        </p:blipFill>
        <p:spPr>
          <a:xfrm>
            <a:off x="2286000" y="5181600"/>
            <a:ext cx="4724400" cy="14774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752600"/>
            <a:ext cx="8229600" cy="1524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a:solidFill>
                <a:schemeClr val="tx1"/>
              </a:solidFill>
            </a:endParaRPr>
          </a:p>
        </p:txBody>
      </p:sp>
      <p:sp>
        <p:nvSpPr>
          <p:cNvPr id="23554" name="Rectangle 4"/>
          <p:cNvSpPr>
            <a:spLocks noChangeArrowheads="1"/>
          </p:cNvSpPr>
          <p:nvPr/>
        </p:nvSpPr>
        <p:spPr bwMode="auto">
          <a:xfrm>
            <a:off x="685800" y="1905000"/>
            <a:ext cx="8001000" cy="1200150"/>
          </a:xfrm>
          <a:prstGeom prst="rect">
            <a:avLst/>
          </a:prstGeom>
          <a:noFill/>
          <a:ln w="9525">
            <a:noFill/>
            <a:miter lim="800000"/>
            <a:headEnd/>
            <a:tailEnd/>
          </a:ln>
        </p:spPr>
        <p:txBody>
          <a:bodyPr>
            <a:spAutoFit/>
          </a:bodyPr>
          <a:lstStyle/>
          <a:p>
            <a:pPr algn="just" eaLnBrk="0" hangingPunct="0">
              <a:buFont typeface="Wingdings" pitchFamily="2" charset="2"/>
              <a:buNone/>
            </a:pPr>
            <a:r>
              <a:rPr lang="en-US" dirty="0" smtClean="0"/>
              <a:t>A </a:t>
            </a:r>
            <a:r>
              <a:rPr lang="en-US" b="1" dirty="0" smtClean="0"/>
              <a:t>TIME </a:t>
            </a:r>
            <a:r>
              <a:rPr lang="en-US" b="1" dirty="0"/>
              <a:t>SERIES </a:t>
            </a:r>
            <a:r>
              <a:rPr lang="en-US" dirty="0"/>
              <a:t>is a collection of data recorded over a period of time (weekly, monthly, </a:t>
            </a:r>
            <a:r>
              <a:rPr lang="en-US" dirty="0" smtClean="0"/>
              <a:t>or quarterly</a:t>
            </a:r>
            <a:r>
              <a:rPr lang="en-US" dirty="0"/>
              <a:t>), </a:t>
            </a:r>
            <a:r>
              <a:rPr lang="en-US" dirty="0" smtClean="0"/>
              <a:t>that </a:t>
            </a:r>
            <a:r>
              <a:rPr lang="en-US" dirty="0"/>
              <a:t>can be used by management to </a:t>
            </a:r>
            <a:r>
              <a:rPr lang="en-US" dirty="0" smtClean="0"/>
              <a:t>compute forecasts as input to planning and decision making. It </a:t>
            </a:r>
            <a:r>
              <a:rPr lang="en-US" dirty="0"/>
              <a:t>usually assumes past </a:t>
            </a:r>
            <a:r>
              <a:rPr lang="en-US" dirty="0" smtClean="0"/>
              <a:t>patterns will </a:t>
            </a:r>
            <a:r>
              <a:rPr lang="en-US" dirty="0"/>
              <a:t>continue into the </a:t>
            </a:r>
            <a:r>
              <a:rPr lang="en-US" dirty="0" smtClean="0"/>
              <a:t>future.</a:t>
            </a:r>
            <a:endParaRPr lang="en-US" dirty="0"/>
          </a:p>
        </p:txBody>
      </p:sp>
      <p:sp>
        <p:nvSpPr>
          <p:cNvPr id="23555" name="AutoShape 2"/>
          <p:cNvSpPr>
            <a:spLocks noGrp="1" noChangeArrowheads="1"/>
          </p:cNvSpPr>
          <p:nvPr>
            <p:ph type="title"/>
          </p:nvPr>
        </p:nvSpPr>
        <p:spPr>
          <a:xfrm>
            <a:off x="381000" y="609600"/>
            <a:ext cx="8001000" cy="990600"/>
          </a:xfrm>
        </p:spPr>
        <p:txBody>
          <a:bodyPr/>
          <a:lstStyle/>
          <a:p>
            <a:pPr eaLnBrk="1" hangingPunct="1"/>
            <a:r>
              <a:rPr lang="en-US" sz="4000" smtClean="0"/>
              <a:t>Time Series and its Components</a:t>
            </a:r>
          </a:p>
        </p:txBody>
      </p:sp>
      <p:sp>
        <p:nvSpPr>
          <p:cNvPr id="4099" name="Rectangle 3"/>
          <p:cNvSpPr>
            <a:spLocks noGrp="1" noChangeArrowheads="1"/>
          </p:cNvSpPr>
          <p:nvPr>
            <p:ph idx="1"/>
          </p:nvPr>
        </p:nvSpPr>
        <p:spPr>
          <a:xfrm>
            <a:off x="533400" y="3581400"/>
            <a:ext cx="8382000" cy="2971800"/>
          </a:xfrm>
        </p:spPr>
        <p:txBody>
          <a:bodyPr/>
          <a:lstStyle/>
          <a:p>
            <a:pPr algn="just" eaLnBrk="1" hangingPunct="1">
              <a:buFont typeface="Wingdings" pitchFamily="2" charset="2"/>
              <a:buNone/>
              <a:defRPr/>
            </a:pPr>
            <a:r>
              <a:rPr lang="en-US" sz="1800" dirty="0" smtClean="0"/>
              <a:t>Components of a Time Series</a:t>
            </a:r>
          </a:p>
          <a:p>
            <a:pPr algn="just" eaLnBrk="1" hangingPunct="1">
              <a:defRPr/>
            </a:pPr>
            <a:r>
              <a:rPr lang="en-US" sz="1800" b="1" dirty="0" smtClean="0">
                <a:solidFill>
                  <a:srgbClr val="000000"/>
                </a:solidFill>
              </a:rPr>
              <a:t>Secular Trend </a:t>
            </a:r>
            <a:r>
              <a:rPr lang="en-US" sz="1800" dirty="0" smtClean="0">
                <a:solidFill>
                  <a:srgbClr val="000000"/>
                </a:solidFill>
              </a:rPr>
              <a:t>– the smooth long term direction of a time series</a:t>
            </a:r>
          </a:p>
          <a:p>
            <a:pPr algn="just" eaLnBrk="1" hangingPunct="1">
              <a:defRPr/>
            </a:pPr>
            <a:r>
              <a:rPr lang="en-US" sz="1800" b="1" dirty="0" smtClean="0">
                <a:solidFill>
                  <a:srgbClr val="000000"/>
                </a:solidFill>
              </a:rPr>
              <a:t>Cyclical Variation </a:t>
            </a:r>
            <a:r>
              <a:rPr lang="en-US" sz="1800" dirty="0" smtClean="0">
                <a:solidFill>
                  <a:srgbClr val="000000"/>
                </a:solidFill>
              </a:rPr>
              <a:t>– the rise and fall of a time series over periods longer than one year</a:t>
            </a:r>
          </a:p>
          <a:p>
            <a:pPr algn="just" eaLnBrk="1" hangingPunct="1">
              <a:defRPr/>
            </a:pPr>
            <a:r>
              <a:rPr lang="en-US" sz="1800" b="1" dirty="0" smtClean="0">
                <a:solidFill>
                  <a:srgbClr val="000000"/>
                </a:solidFill>
              </a:rPr>
              <a:t>Seasonal Variation </a:t>
            </a:r>
            <a:r>
              <a:rPr lang="en-US" sz="1800" dirty="0" smtClean="0">
                <a:solidFill>
                  <a:srgbClr val="000000"/>
                </a:solidFill>
              </a:rPr>
              <a:t>– Patterns of change in a time series within a year which tends to repeat each year</a:t>
            </a:r>
          </a:p>
          <a:p>
            <a:pPr algn="just" eaLnBrk="1" hangingPunct="1">
              <a:defRPr/>
            </a:pPr>
            <a:r>
              <a:rPr lang="en-US" sz="1800" b="1" dirty="0" smtClean="0">
                <a:solidFill>
                  <a:srgbClr val="000000"/>
                </a:solidFill>
              </a:rPr>
              <a:t>Irregular Variation </a:t>
            </a:r>
            <a:r>
              <a:rPr lang="en-US" sz="1800" dirty="0" smtClean="0">
                <a:solidFill>
                  <a:srgbClr val="000000"/>
                </a:solidFill>
              </a:rPr>
              <a:t>– classified into:</a:t>
            </a:r>
          </a:p>
          <a:p>
            <a:pPr lvl="1" algn="just" eaLnBrk="1" hangingPunct="1">
              <a:buClrTx/>
              <a:buSzPct val="100000"/>
              <a:defRPr/>
            </a:pPr>
            <a:r>
              <a:rPr lang="en-US" sz="1800" dirty="0" smtClean="0">
                <a:solidFill>
                  <a:srgbClr val="000000"/>
                </a:solidFill>
              </a:rPr>
              <a:t>	Episodic – unpredictable but identifiable</a:t>
            </a:r>
          </a:p>
          <a:p>
            <a:pPr lvl="1" algn="just" eaLnBrk="1" hangingPunct="1">
              <a:buClrTx/>
              <a:buSzPct val="100000"/>
              <a:defRPr/>
            </a:pPr>
            <a:r>
              <a:rPr lang="en-US" sz="1800" dirty="0" smtClean="0">
                <a:solidFill>
                  <a:srgbClr val="000000"/>
                </a:solidFill>
              </a:rPr>
              <a:t>	Residual – also called chance fluctuation and unidentifiable</a:t>
            </a:r>
          </a:p>
          <a:p>
            <a:pPr lvl="1" eaLnBrk="1" hangingPunct="1">
              <a:defRPr/>
            </a:pPr>
            <a:endParaRPr lang="en-US" sz="1800" dirty="0"/>
          </a:p>
          <a:p>
            <a:pPr eaLnBrk="1" hangingPunct="1">
              <a:buFont typeface="Wingdings" pitchFamily="2" charset="2"/>
              <a:buNone/>
              <a:defRPr/>
            </a:pPr>
            <a:endParaRPr lang="en-US" sz="1800" dirty="0"/>
          </a:p>
          <a:p>
            <a:pPr eaLnBrk="1" hangingPunct="1">
              <a:defRPr/>
            </a:pPr>
            <a:endParaRPr lang="en-US" dirty="0"/>
          </a:p>
        </p:txBody>
      </p:sp>
      <p:sp>
        <p:nvSpPr>
          <p:cNvPr id="7" name="Rectangle 6"/>
          <p:cNvSpPr/>
          <p:nvPr/>
        </p:nvSpPr>
        <p:spPr>
          <a:xfrm>
            <a:off x="5334000" y="0"/>
            <a:ext cx="380015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b="1" dirty="0"/>
              <a:t>LO18-1</a:t>
            </a:r>
            <a:r>
              <a:rPr lang="en-US" sz="2000" dirty="0"/>
              <a:t> Define and describe the components of a time series.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wipe(left)">
                                      <p:cBhvr>
                                        <p:cTn id="27" dur="500"/>
                                        <p:tgtEl>
                                          <p:spTgt spid="4099">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wipe(left)">
                                      <p:cBhvr>
                                        <p:cTn id="30" dur="500"/>
                                        <p:tgtEl>
                                          <p:spTgt spid="4099">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Effect transition="in" filter="wipe(left)">
                                      <p:cBhvr>
                                        <p:cTn id="33"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600200" y="1866900"/>
            <a:ext cx="6019800" cy="381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defRPr/>
            </a:pPr>
            <a:endParaRPr lang="en-US">
              <a:solidFill>
                <a:schemeClr val="tx1"/>
              </a:solidFill>
            </a:endParaRPr>
          </a:p>
        </p:txBody>
      </p:sp>
      <p:sp>
        <p:nvSpPr>
          <p:cNvPr id="82946" name="AutoShape 2"/>
          <p:cNvSpPr>
            <a:spLocks noGrp="1" noChangeArrowheads="1"/>
          </p:cNvSpPr>
          <p:nvPr>
            <p:ph type="title"/>
          </p:nvPr>
        </p:nvSpPr>
        <p:spPr>
          <a:xfrm>
            <a:off x="381000" y="800100"/>
            <a:ext cx="8229600" cy="1066800"/>
          </a:xfrm>
        </p:spPr>
        <p:txBody>
          <a:bodyPr/>
          <a:lstStyle/>
          <a:p>
            <a:pPr eaLnBrk="1" hangingPunct="1"/>
            <a:r>
              <a:rPr lang="en-US" sz="3600" dirty="0" smtClean="0"/>
              <a:t>Seasonal indexes can be used to “de-seasonalize” a time series.  </a:t>
            </a:r>
          </a:p>
        </p:txBody>
      </p:sp>
      <p:sp>
        <p:nvSpPr>
          <p:cNvPr id="82947" name="Rectangle 3"/>
          <p:cNvSpPr>
            <a:spLocks noGrp="1" noChangeArrowheads="1"/>
          </p:cNvSpPr>
          <p:nvPr>
            <p:ph idx="1"/>
          </p:nvPr>
        </p:nvSpPr>
        <p:spPr>
          <a:xfrm>
            <a:off x="1755775" y="1905000"/>
            <a:ext cx="7007225" cy="381000"/>
          </a:xfrm>
        </p:spPr>
        <p:txBody>
          <a:bodyPr/>
          <a:lstStyle/>
          <a:p>
            <a:pPr eaLnBrk="1" hangingPunct="1">
              <a:lnSpc>
                <a:spcPct val="90000"/>
              </a:lnSpc>
              <a:buFont typeface="Wingdings" pitchFamily="2" charset="2"/>
              <a:buNone/>
            </a:pPr>
            <a:r>
              <a:rPr lang="en-US" sz="2000" dirty="0" smtClean="0"/>
              <a:t>Deseasonalized Sales = Sales / Seasonal Index</a:t>
            </a:r>
          </a:p>
        </p:txBody>
      </p:sp>
      <p:sp>
        <p:nvSpPr>
          <p:cNvPr id="8" name="Rectangle 7"/>
          <p:cNvSpPr/>
          <p:nvPr/>
        </p:nvSpPr>
        <p:spPr>
          <a:xfrm>
            <a:off x="5355768" y="0"/>
            <a:ext cx="3788232"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b="1" dirty="0"/>
              <a:t>LO18-7</a:t>
            </a:r>
            <a:r>
              <a:rPr lang="en-US" sz="2000" dirty="0"/>
              <a:t> Deseasonalize a time series using seasonal indexes.</a:t>
            </a:r>
          </a:p>
        </p:txBody>
      </p:sp>
      <p:pic>
        <p:nvPicPr>
          <p:cNvPr id="2" name="Picture 1"/>
          <p:cNvPicPr>
            <a:picLocks noChangeAspect="1"/>
          </p:cNvPicPr>
          <p:nvPr/>
        </p:nvPicPr>
        <p:blipFill>
          <a:blip r:embed="rId3"/>
          <a:stretch>
            <a:fillRect/>
          </a:stretch>
        </p:blipFill>
        <p:spPr>
          <a:xfrm>
            <a:off x="1905000" y="2324100"/>
            <a:ext cx="4863144" cy="4419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4"/>
          <p:cNvSpPr>
            <a:spLocks noGrp="1" noChangeArrowheads="1"/>
          </p:cNvSpPr>
          <p:nvPr>
            <p:ph type="title"/>
          </p:nvPr>
        </p:nvSpPr>
        <p:spPr>
          <a:xfrm>
            <a:off x="457200" y="609600"/>
            <a:ext cx="8229600" cy="1371600"/>
          </a:xfrm>
        </p:spPr>
        <p:txBody>
          <a:bodyPr/>
          <a:lstStyle/>
          <a:p>
            <a:pPr eaLnBrk="1" hangingPunct="1"/>
            <a:r>
              <a:rPr lang="en-US" sz="3600" dirty="0"/>
              <a:t>Seasonal indexes can be used to “de-seasonalize” a time </a:t>
            </a:r>
            <a:r>
              <a:rPr lang="en-US" sz="3600" dirty="0" smtClean="0"/>
              <a:t>series and find the underlying trend component. </a:t>
            </a:r>
          </a:p>
        </p:txBody>
      </p:sp>
      <p:sp>
        <p:nvSpPr>
          <p:cNvPr id="5" name="Rectangle 4"/>
          <p:cNvSpPr/>
          <p:nvPr/>
        </p:nvSpPr>
        <p:spPr>
          <a:xfrm>
            <a:off x="8001000" y="0"/>
            <a:ext cx="113963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LO18-7</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143000" y="2133600"/>
            <a:ext cx="6996223" cy="2606266"/>
          </a:xfrm>
          <a:prstGeom prst="rect">
            <a:avLst/>
          </a:prstGeom>
        </p:spPr>
      </p:pic>
      <p:sp>
        <p:nvSpPr>
          <p:cNvPr id="3" name="TextBox 2"/>
          <p:cNvSpPr txBox="1"/>
          <p:nvPr/>
        </p:nvSpPr>
        <p:spPr>
          <a:xfrm>
            <a:off x="838200" y="4800600"/>
            <a:ext cx="7924800" cy="1754327"/>
          </a:xfrm>
          <a:prstGeom prst="rect">
            <a:avLst/>
          </a:prstGeom>
          <a:noFill/>
        </p:spPr>
        <p:txBody>
          <a:bodyPr wrap="square" rtlCol="0">
            <a:spAutoFit/>
          </a:bodyPr>
          <a:lstStyle/>
          <a:p>
            <a:r>
              <a:rPr lang="en-US" dirty="0" smtClean="0"/>
              <a:t>To find the trend component of the time series, run a regression analysis of: </a:t>
            </a:r>
          </a:p>
          <a:p>
            <a:pPr algn="ctr"/>
            <a:endParaRPr lang="en-US" dirty="0" smtClean="0"/>
          </a:p>
          <a:p>
            <a:pPr algn="ctr"/>
            <a:r>
              <a:rPr lang="en-US" dirty="0" smtClean="0"/>
              <a:t>deseasonalized sales = a + b(time).  </a:t>
            </a:r>
          </a:p>
          <a:p>
            <a:r>
              <a:rPr lang="en-US" dirty="0" smtClean="0"/>
              <a:t>The result is: </a:t>
            </a:r>
          </a:p>
          <a:p>
            <a:endParaRPr lang="en-US" dirty="0" smtClean="0"/>
          </a:p>
          <a:p>
            <a:pPr algn="ctr"/>
            <a:r>
              <a:rPr lang="en-US" dirty="0" smtClean="0"/>
              <a:t>Deseasonalized sales = 8.11043 + .08988(time)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4"/>
          <p:cNvSpPr>
            <a:spLocks noGrp="1" noChangeArrowheads="1"/>
          </p:cNvSpPr>
          <p:nvPr>
            <p:ph type="title"/>
          </p:nvPr>
        </p:nvSpPr>
        <p:spPr>
          <a:xfrm>
            <a:off x="457200" y="609600"/>
            <a:ext cx="8686800" cy="914400"/>
          </a:xfrm>
        </p:spPr>
        <p:txBody>
          <a:bodyPr/>
          <a:lstStyle/>
          <a:p>
            <a:pPr eaLnBrk="1" hangingPunct="1"/>
            <a:r>
              <a:rPr lang="en-US" sz="3600" dirty="0" smtClean="0"/>
              <a:t>Computing seasonally adjusted trend forecasts</a:t>
            </a:r>
          </a:p>
        </p:txBody>
      </p:sp>
      <p:sp>
        <p:nvSpPr>
          <p:cNvPr id="87043" name="Rectangle 3"/>
          <p:cNvSpPr>
            <a:spLocks noGrp="1" noChangeArrowheads="1"/>
          </p:cNvSpPr>
          <p:nvPr>
            <p:ph type="body" sz="half" idx="1"/>
          </p:nvPr>
        </p:nvSpPr>
        <p:spPr>
          <a:xfrm>
            <a:off x="533400" y="1752600"/>
            <a:ext cx="8229600" cy="1905000"/>
          </a:xfrm>
        </p:spPr>
        <p:txBody>
          <a:bodyPr/>
          <a:lstStyle/>
          <a:p>
            <a:pPr marL="0" indent="0" eaLnBrk="1" hangingPunct="1">
              <a:buFont typeface="Wingdings" pitchFamily="2" charset="2"/>
              <a:buNone/>
            </a:pPr>
            <a:r>
              <a:rPr lang="en-US" sz="2000" dirty="0" smtClean="0"/>
              <a:t>Given the deseasonalized linear equation for Toys International sales as: </a:t>
            </a:r>
          </a:p>
          <a:p>
            <a:pPr algn="ctr" eaLnBrk="1" hangingPunct="1">
              <a:buNone/>
            </a:pPr>
            <a:r>
              <a:rPr lang="en-US" sz="2000" dirty="0"/>
              <a:t>Deseasonalized sales = 8.11043 + .08988(time</a:t>
            </a:r>
            <a:r>
              <a:rPr lang="en-US" sz="2000" dirty="0" smtClean="0"/>
              <a:t>)</a:t>
            </a:r>
          </a:p>
          <a:p>
            <a:pPr algn="ctr" eaLnBrk="1" hangingPunct="1">
              <a:buNone/>
            </a:pPr>
            <a:endParaRPr lang="en-US" sz="2000" dirty="0"/>
          </a:p>
          <a:p>
            <a:pPr marL="457200" indent="-457200" eaLnBrk="1" hangingPunct="1">
              <a:buClrTx/>
              <a:buSzPct val="100000"/>
              <a:buFont typeface="Wingdings" pitchFamily="2" charset="2"/>
              <a:buAutoNum type="arabicPeriod"/>
            </a:pPr>
            <a:r>
              <a:rPr lang="en-US" sz="2000" dirty="0" smtClean="0"/>
              <a:t>Compute the Deseasonalized (estimated) sales.</a:t>
            </a:r>
          </a:p>
          <a:p>
            <a:pPr marL="457200" indent="-457200" eaLnBrk="1" hangingPunct="1">
              <a:buClrTx/>
              <a:buSzPct val="100000"/>
              <a:buFont typeface="Wingdings" pitchFamily="2" charset="2"/>
              <a:buAutoNum type="arabicPeriod"/>
            </a:pPr>
            <a:r>
              <a:rPr lang="en-US" sz="2000" dirty="0" smtClean="0"/>
              <a:t>Multiply the Estimated sales by the seasonal index.</a:t>
            </a:r>
          </a:p>
          <a:p>
            <a:pPr marL="457200" indent="-457200" eaLnBrk="1" hangingPunct="1">
              <a:buClrTx/>
              <a:buSzPct val="100000"/>
              <a:buFont typeface="Wingdings" pitchFamily="2" charset="2"/>
              <a:buAutoNum type="arabicPeriod"/>
            </a:pPr>
            <a:r>
              <a:rPr lang="en-US" sz="2000" dirty="0" smtClean="0"/>
              <a:t>The result is the quarterly forecast.  </a:t>
            </a:r>
          </a:p>
          <a:p>
            <a:pPr eaLnBrk="1" hangingPunct="1">
              <a:buFont typeface="Wingdings" pitchFamily="2" charset="2"/>
              <a:buNone/>
            </a:pPr>
            <a:endParaRPr lang="en-US" sz="2400" i="1" dirty="0">
              <a:solidFill>
                <a:srgbClr val="FF0000"/>
              </a:solidFill>
              <a:cs typeface="Arial" charset="0"/>
            </a:endParaRPr>
          </a:p>
          <a:p>
            <a:pPr eaLnBrk="1" hangingPunct="1">
              <a:buFont typeface="Wingdings" pitchFamily="2" charset="2"/>
              <a:buNone/>
            </a:pPr>
            <a:endParaRPr lang="en-US" sz="2400" i="1" dirty="0" smtClean="0">
              <a:solidFill>
                <a:srgbClr val="FF0000"/>
              </a:solidFill>
              <a:cs typeface="Arial" charset="0"/>
            </a:endParaRPr>
          </a:p>
        </p:txBody>
      </p:sp>
      <p:sp>
        <p:nvSpPr>
          <p:cNvPr id="13" name="Rectangle 12"/>
          <p:cNvSpPr/>
          <p:nvPr/>
        </p:nvSpPr>
        <p:spPr>
          <a:xfrm>
            <a:off x="8000999" y="0"/>
            <a:ext cx="117722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LO18-7</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524000" y="4495800"/>
            <a:ext cx="5892800" cy="2032000"/>
          </a:xfrm>
          <a:prstGeom prst="rect">
            <a:avLst/>
          </a:prstGeom>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19150"/>
            <a:ext cx="8229600" cy="1371600"/>
          </a:xfrm>
        </p:spPr>
        <p:txBody>
          <a:bodyPr/>
          <a:lstStyle/>
          <a:p>
            <a:r>
              <a:rPr lang="en-US" dirty="0"/>
              <a:t>Testing for Autocorrelation: Durbin-Watson Statistic</a:t>
            </a:r>
          </a:p>
        </p:txBody>
      </p:sp>
      <p:pic>
        <p:nvPicPr>
          <p:cNvPr id="6" name="Picture 5"/>
          <p:cNvPicPr>
            <a:picLocks noChangeAspect="1"/>
          </p:cNvPicPr>
          <p:nvPr/>
        </p:nvPicPr>
        <p:blipFill>
          <a:blip r:embed="rId2"/>
          <a:stretch>
            <a:fillRect/>
          </a:stretch>
        </p:blipFill>
        <p:spPr>
          <a:xfrm>
            <a:off x="2362200" y="3200400"/>
            <a:ext cx="3708400" cy="2588537"/>
          </a:xfrm>
          <a:prstGeom prst="rect">
            <a:avLst/>
          </a:prstGeom>
        </p:spPr>
      </p:pic>
      <p:pic>
        <p:nvPicPr>
          <p:cNvPr id="7" name="Picture 6"/>
          <p:cNvPicPr>
            <a:picLocks noChangeAspect="1"/>
          </p:cNvPicPr>
          <p:nvPr/>
        </p:nvPicPr>
        <p:blipFill>
          <a:blip r:embed="rId3"/>
          <a:stretch>
            <a:fillRect/>
          </a:stretch>
        </p:blipFill>
        <p:spPr>
          <a:xfrm>
            <a:off x="1371600" y="2438400"/>
            <a:ext cx="6400800" cy="457200"/>
          </a:xfrm>
          <a:prstGeom prst="rect">
            <a:avLst/>
          </a:prstGeom>
        </p:spPr>
      </p:pic>
      <p:sp>
        <p:nvSpPr>
          <p:cNvPr id="8" name="Rectangle 7"/>
          <p:cNvSpPr/>
          <p:nvPr/>
        </p:nvSpPr>
        <p:spPr>
          <a:xfrm>
            <a:off x="5562600" y="0"/>
            <a:ext cx="35814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2000" b="1" dirty="0"/>
              <a:t>LO18-8</a:t>
            </a:r>
            <a:r>
              <a:rPr lang="en-US" sz="2000" dirty="0"/>
              <a:t> Conduct a hypothesis test of </a:t>
            </a:r>
            <a:r>
              <a:rPr lang="en-US" sz="2000" dirty="0" smtClean="0"/>
              <a:t>autocorrelation</a:t>
            </a:r>
            <a:endParaRPr lang="en-US" sz="2000" dirty="0"/>
          </a:p>
        </p:txBody>
      </p:sp>
    </p:spTree>
    <p:extLst>
      <p:ext uri="{BB962C8B-B14F-4D97-AF65-F5344CB8AC3E}">
        <p14:creationId xmlns:p14="http://schemas.microsoft.com/office/powerpoint/2010/main" val="352902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2"/>
          <p:cNvSpPr>
            <a:spLocks noGrp="1" noChangeArrowheads="1"/>
          </p:cNvSpPr>
          <p:nvPr>
            <p:ph type="title"/>
          </p:nvPr>
        </p:nvSpPr>
        <p:spPr>
          <a:xfrm>
            <a:off x="457200" y="800100"/>
            <a:ext cx="7924800" cy="914400"/>
          </a:xfrm>
        </p:spPr>
        <p:txBody>
          <a:bodyPr/>
          <a:lstStyle/>
          <a:p>
            <a:pPr eaLnBrk="1" hangingPunct="1"/>
            <a:r>
              <a:rPr lang="en-US" sz="4000" dirty="0" smtClean="0"/>
              <a:t>Testing for Autocorrelation: Durbin-Watson Statistic</a:t>
            </a:r>
          </a:p>
        </p:txBody>
      </p:sp>
      <p:sp>
        <p:nvSpPr>
          <p:cNvPr id="89090" name="Rectangle 3"/>
          <p:cNvSpPr>
            <a:spLocks noGrp="1" noChangeArrowheads="1"/>
          </p:cNvSpPr>
          <p:nvPr>
            <p:ph type="body" sz="half" idx="1"/>
          </p:nvPr>
        </p:nvSpPr>
        <p:spPr>
          <a:xfrm>
            <a:off x="838200" y="1905000"/>
            <a:ext cx="7010400" cy="2209800"/>
          </a:xfrm>
        </p:spPr>
        <p:txBody>
          <a:bodyPr/>
          <a:lstStyle/>
          <a:p>
            <a:pPr eaLnBrk="1" hangingPunct="1">
              <a:buClrTx/>
            </a:pPr>
            <a:r>
              <a:rPr lang="en-US" sz="2400" dirty="0" smtClean="0"/>
              <a:t>Tests the autocorrelation among the residuals.</a:t>
            </a:r>
          </a:p>
          <a:p>
            <a:pPr eaLnBrk="1" hangingPunct="1">
              <a:buClrTx/>
            </a:pPr>
            <a:r>
              <a:rPr lang="en-US" sz="2400" dirty="0" smtClean="0"/>
              <a:t>The Durbin-Watson statistic, </a:t>
            </a:r>
            <a:r>
              <a:rPr lang="en-US" sz="2400" i="1" dirty="0" smtClean="0"/>
              <a:t>d</a:t>
            </a:r>
            <a:r>
              <a:rPr lang="en-US" sz="2400" dirty="0" smtClean="0"/>
              <a:t>, is computed by first determining the residuals for each observation</a:t>
            </a:r>
            <a:r>
              <a:rPr lang="en-US" sz="2400" b="1" dirty="0" smtClean="0">
                <a:solidFill>
                  <a:srgbClr val="000000"/>
                </a:solidFill>
              </a:rPr>
              <a:t>:  </a:t>
            </a:r>
            <a:r>
              <a:rPr lang="en-US" sz="2400" b="1" i="1" dirty="0" smtClean="0">
                <a:solidFill>
                  <a:srgbClr val="000000"/>
                </a:solidFill>
              </a:rPr>
              <a:t>e</a:t>
            </a:r>
            <a:r>
              <a:rPr lang="en-US" sz="2400" b="1" baseline="-25000" dirty="0" smtClean="0">
                <a:solidFill>
                  <a:srgbClr val="000000"/>
                </a:solidFill>
              </a:rPr>
              <a:t>t</a:t>
            </a:r>
            <a:r>
              <a:rPr lang="en-US" sz="2400" b="1" dirty="0" smtClean="0">
                <a:solidFill>
                  <a:srgbClr val="000000"/>
                </a:solidFill>
              </a:rPr>
              <a:t> = (</a:t>
            </a:r>
            <a:r>
              <a:rPr lang="en-US" sz="2400" b="1" i="1" dirty="0" smtClean="0">
                <a:solidFill>
                  <a:srgbClr val="000000"/>
                </a:solidFill>
              </a:rPr>
              <a:t>Y</a:t>
            </a:r>
            <a:r>
              <a:rPr lang="en-US" sz="2400" b="1" baseline="-25000" dirty="0" smtClean="0">
                <a:solidFill>
                  <a:srgbClr val="000000"/>
                </a:solidFill>
              </a:rPr>
              <a:t>t</a:t>
            </a:r>
            <a:r>
              <a:rPr lang="en-US" sz="2400" b="1" dirty="0" smtClean="0">
                <a:solidFill>
                  <a:srgbClr val="000000"/>
                </a:solidFill>
              </a:rPr>
              <a:t> – </a:t>
            </a:r>
            <a:r>
              <a:rPr lang="en-US" sz="2400" b="1" i="1" dirty="0" smtClean="0">
                <a:solidFill>
                  <a:srgbClr val="000000"/>
                </a:solidFill>
                <a:cs typeface="Arial" charset="0"/>
              </a:rPr>
              <a:t>Ŷ</a:t>
            </a:r>
            <a:r>
              <a:rPr lang="en-US" sz="2400" b="1" baseline="-25000" dirty="0" smtClean="0">
                <a:solidFill>
                  <a:srgbClr val="000000"/>
                </a:solidFill>
                <a:cs typeface="Arial" charset="0"/>
              </a:rPr>
              <a:t>t</a:t>
            </a:r>
            <a:r>
              <a:rPr lang="en-US" sz="2400" b="1" dirty="0" smtClean="0">
                <a:solidFill>
                  <a:srgbClr val="000000"/>
                </a:solidFill>
                <a:cs typeface="Arial" charset="0"/>
              </a:rPr>
              <a:t>).</a:t>
            </a:r>
          </a:p>
          <a:p>
            <a:pPr eaLnBrk="1" hangingPunct="1">
              <a:buClrTx/>
            </a:pPr>
            <a:r>
              <a:rPr lang="en-US" sz="2400" dirty="0" smtClean="0"/>
              <a:t>Then compute </a:t>
            </a:r>
            <a:r>
              <a:rPr lang="en-US" sz="2400" b="1" i="1" dirty="0" smtClean="0"/>
              <a:t>d</a:t>
            </a:r>
            <a:r>
              <a:rPr lang="en-US" sz="2400" dirty="0" smtClean="0"/>
              <a:t> using the following equation:</a:t>
            </a:r>
          </a:p>
        </p:txBody>
      </p:sp>
      <p:sp>
        <p:nvSpPr>
          <p:cNvPr id="6" name="Rectangle 5"/>
          <p:cNvSpPr/>
          <p:nvPr/>
        </p:nvSpPr>
        <p:spPr>
          <a:xfrm>
            <a:off x="8001000" y="0"/>
            <a:ext cx="1143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2000" b="1" dirty="0"/>
              <a:t>LO18-</a:t>
            </a:r>
            <a:r>
              <a:rPr lang="en-US" sz="2000" b="1" dirty="0" smtClean="0"/>
              <a:t>8</a:t>
            </a:r>
            <a:endParaRPr lang="en-US" sz="2000" dirty="0"/>
          </a:p>
        </p:txBody>
      </p:sp>
      <p:pic>
        <p:nvPicPr>
          <p:cNvPr id="2" name="Picture 1"/>
          <p:cNvPicPr>
            <a:picLocks noChangeAspect="1"/>
          </p:cNvPicPr>
          <p:nvPr/>
        </p:nvPicPr>
        <p:blipFill>
          <a:blip r:embed="rId3"/>
          <a:stretch>
            <a:fillRect/>
          </a:stretch>
        </p:blipFill>
        <p:spPr>
          <a:xfrm>
            <a:off x="1143000" y="4419600"/>
            <a:ext cx="6248400" cy="1153708"/>
          </a:xfrm>
          <a:prstGeom prst="rect">
            <a:avLst/>
          </a:prstGeom>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AutoShape 4"/>
          <p:cNvSpPr>
            <a:spLocks noGrp="1" noChangeArrowheads="1"/>
          </p:cNvSpPr>
          <p:nvPr>
            <p:ph type="title"/>
          </p:nvPr>
        </p:nvSpPr>
        <p:spPr>
          <a:xfrm>
            <a:off x="533400" y="609600"/>
            <a:ext cx="7924800" cy="914400"/>
          </a:xfrm>
        </p:spPr>
        <p:txBody>
          <a:bodyPr/>
          <a:lstStyle/>
          <a:p>
            <a:pPr eaLnBrk="1" hangingPunct="1"/>
            <a:r>
              <a:rPr lang="en-US" sz="3200" dirty="0"/>
              <a:t>Testing for Autocorrelation: Durbin-Watson </a:t>
            </a:r>
            <a:r>
              <a:rPr lang="en-US" sz="3200" dirty="0" smtClean="0"/>
              <a:t>Statistic - Example</a:t>
            </a:r>
          </a:p>
        </p:txBody>
      </p:sp>
      <p:sp>
        <p:nvSpPr>
          <p:cNvPr id="95234" name="Rectangle 3"/>
          <p:cNvSpPr>
            <a:spLocks noGrp="1" noChangeArrowheads="1"/>
          </p:cNvSpPr>
          <p:nvPr>
            <p:ph type="body" sz="half" idx="1"/>
          </p:nvPr>
        </p:nvSpPr>
        <p:spPr>
          <a:xfrm>
            <a:off x="304800" y="1676400"/>
            <a:ext cx="7696200" cy="2286000"/>
          </a:xfrm>
        </p:spPr>
        <p:txBody>
          <a:bodyPr/>
          <a:lstStyle/>
          <a:p>
            <a:pPr marL="0" indent="0" algn="just" eaLnBrk="1" hangingPunct="1">
              <a:lnSpc>
                <a:spcPct val="90000"/>
              </a:lnSpc>
              <a:buFont typeface="Wingdings" pitchFamily="2" charset="2"/>
              <a:buNone/>
            </a:pPr>
            <a:r>
              <a:rPr lang="en-US" sz="1600" dirty="0" smtClean="0"/>
              <a:t>The Banner Rock Company manufactures and markets its own rocking chair. The company developed special rocker for senior citizens which it advertises extensively on TV.  Banner’s market for the special chair is the Carolinas, Florida and Arizona, areas where there are many senior citizens and retired people The president of Banner Rocker is studying the association between his advertising expense (</a:t>
            </a:r>
            <a:r>
              <a:rPr lang="en-US" sz="1600" i="1" dirty="0" smtClean="0"/>
              <a:t>X</a:t>
            </a:r>
            <a:r>
              <a:rPr lang="en-US" sz="1600" dirty="0" smtClean="0"/>
              <a:t>) and the number of rockers sold over the last 20 months (</a:t>
            </a:r>
            <a:r>
              <a:rPr lang="en-US" sz="1600" i="1" dirty="0" smtClean="0"/>
              <a:t>Y</a:t>
            </a:r>
            <a:r>
              <a:rPr lang="en-US" sz="1600" dirty="0" smtClean="0"/>
              <a:t>). He collected the following data. He would like to use the model to forecast sales, based on the amount spent on advertising, but is concerned that because he gathered these data over consecutive months that there might be problems of autocorrelation.</a:t>
            </a:r>
          </a:p>
        </p:txBody>
      </p:sp>
      <p:sp>
        <p:nvSpPr>
          <p:cNvPr id="6" name="Rectangle 5"/>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LO18-8</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295400" y="4191000"/>
            <a:ext cx="5562600" cy="2305050"/>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AutoShape 5"/>
          <p:cNvSpPr>
            <a:spLocks noGrp="1" noChangeArrowheads="1"/>
          </p:cNvSpPr>
          <p:nvPr>
            <p:ph type="title"/>
          </p:nvPr>
        </p:nvSpPr>
        <p:spPr/>
        <p:txBody>
          <a:bodyPr/>
          <a:lstStyle/>
          <a:p>
            <a:pPr eaLnBrk="1" hangingPunct="1"/>
            <a:r>
              <a:rPr lang="en-US" sz="3200" dirty="0"/>
              <a:t>Testing for Autocorrelation: Durbin-Watson </a:t>
            </a:r>
            <a:r>
              <a:rPr lang="en-US" sz="3200" dirty="0" smtClean="0"/>
              <a:t>Statistic - Example</a:t>
            </a:r>
          </a:p>
        </p:txBody>
      </p:sp>
      <p:sp>
        <p:nvSpPr>
          <p:cNvPr id="97282" name="Rectangle 8"/>
          <p:cNvSpPr>
            <a:spLocks noGrp="1" noChangeArrowheads="1"/>
          </p:cNvSpPr>
          <p:nvPr>
            <p:ph idx="1"/>
          </p:nvPr>
        </p:nvSpPr>
        <p:spPr>
          <a:xfrm>
            <a:off x="457200" y="1676400"/>
            <a:ext cx="7693025" cy="4181475"/>
          </a:xfrm>
        </p:spPr>
        <p:txBody>
          <a:bodyPr/>
          <a:lstStyle/>
          <a:p>
            <a:pPr eaLnBrk="1" hangingPunct="1"/>
            <a:r>
              <a:rPr lang="en-US" sz="2400" smtClean="0"/>
              <a:t>Step 1: Generate the regression equation</a:t>
            </a:r>
          </a:p>
        </p:txBody>
      </p:sp>
      <p:sp>
        <p:nvSpPr>
          <p:cNvPr id="7" name="Rectangle 6"/>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LO18-8</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600200" y="2286000"/>
            <a:ext cx="5905500" cy="3748104"/>
          </a:xfrm>
          <a:prstGeom prst="rect">
            <a:avLst/>
          </a:prstGeom>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AutoShape 3"/>
          <p:cNvSpPr>
            <a:spLocks noGrp="1" noChangeArrowheads="1"/>
          </p:cNvSpPr>
          <p:nvPr>
            <p:ph type="title"/>
          </p:nvPr>
        </p:nvSpPr>
        <p:spPr/>
        <p:txBody>
          <a:bodyPr/>
          <a:lstStyle/>
          <a:p>
            <a:pPr eaLnBrk="1" hangingPunct="1"/>
            <a:r>
              <a:rPr lang="en-US" sz="3200" dirty="0"/>
              <a:t>Testing for Autocorrelation: Durbin-Watson Statistic</a:t>
            </a:r>
            <a:endParaRPr lang="en-US" sz="3200" dirty="0" smtClean="0"/>
          </a:p>
        </p:txBody>
      </p:sp>
      <p:sp>
        <p:nvSpPr>
          <p:cNvPr id="84997" name="Rectangle 5"/>
          <p:cNvSpPr>
            <a:spLocks noGrp="1" noChangeArrowheads="1"/>
          </p:cNvSpPr>
          <p:nvPr>
            <p:ph idx="1"/>
          </p:nvPr>
        </p:nvSpPr>
        <p:spPr>
          <a:xfrm>
            <a:off x="457200" y="1905000"/>
            <a:ext cx="8305800" cy="3952875"/>
          </a:xfrm>
        </p:spPr>
        <p:txBody>
          <a:bodyPr/>
          <a:lstStyle/>
          <a:p>
            <a:pPr eaLnBrk="1" hangingPunct="1"/>
            <a:r>
              <a:rPr lang="en-US" sz="2800" dirty="0" smtClean="0">
                <a:solidFill>
                  <a:srgbClr val="000000"/>
                </a:solidFill>
              </a:rPr>
              <a:t>The resulting equation is: </a:t>
            </a:r>
            <a:r>
              <a:rPr lang="en-US" sz="2800" b="1" i="1" dirty="0" err="1" smtClean="0">
                <a:solidFill>
                  <a:srgbClr val="000000"/>
                </a:solidFill>
                <a:cs typeface="Arial" charset="0"/>
              </a:rPr>
              <a:t>Ŷ</a:t>
            </a:r>
            <a:r>
              <a:rPr lang="en-US" sz="2800" b="1" dirty="0" smtClean="0">
                <a:solidFill>
                  <a:srgbClr val="000000"/>
                </a:solidFill>
              </a:rPr>
              <a:t> = - 43.80 + 35.95</a:t>
            </a:r>
            <a:r>
              <a:rPr lang="en-US" sz="2800" b="1" i="1" dirty="0" smtClean="0">
                <a:solidFill>
                  <a:srgbClr val="000000"/>
                </a:solidFill>
              </a:rPr>
              <a:t>X</a:t>
            </a:r>
          </a:p>
          <a:p>
            <a:pPr eaLnBrk="1" hangingPunct="1"/>
            <a:r>
              <a:rPr lang="en-US" sz="2800" dirty="0" smtClean="0">
                <a:solidFill>
                  <a:srgbClr val="000000"/>
                </a:solidFill>
              </a:rPr>
              <a:t>The correlation coefficient </a:t>
            </a:r>
            <a:r>
              <a:rPr lang="en-US" sz="2800" b="1" dirty="0" smtClean="0">
                <a:solidFill>
                  <a:srgbClr val="000000"/>
                </a:solidFill>
              </a:rPr>
              <a:t>(</a:t>
            </a:r>
            <a:r>
              <a:rPr lang="en-US" sz="2800" b="1" i="1" dirty="0" smtClean="0">
                <a:solidFill>
                  <a:srgbClr val="000000"/>
                </a:solidFill>
              </a:rPr>
              <a:t>r</a:t>
            </a:r>
            <a:r>
              <a:rPr lang="en-US" sz="2800" b="1" dirty="0" smtClean="0">
                <a:solidFill>
                  <a:srgbClr val="000000"/>
                </a:solidFill>
              </a:rPr>
              <a:t>) is 0.828</a:t>
            </a:r>
          </a:p>
          <a:p>
            <a:pPr eaLnBrk="1" hangingPunct="1"/>
            <a:r>
              <a:rPr lang="en-US" sz="2800" dirty="0" smtClean="0">
                <a:solidFill>
                  <a:srgbClr val="000000"/>
                </a:solidFill>
              </a:rPr>
              <a:t>The coefficient of determination </a:t>
            </a:r>
            <a:r>
              <a:rPr lang="en-US" sz="2800" b="1" dirty="0" smtClean="0">
                <a:solidFill>
                  <a:srgbClr val="000000"/>
                </a:solidFill>
              </a:rPr>
              <a:t>(</a:t>
            </a:r>
            <a:r>
              <a:rPr lang="en-US" sz="2800" b="1" i="1" dirty="0" smtClean="0">
                <a:solidFill>
                  <a:srgbClr val="000000"/>
                </a:solidFill>
              </a:rPr>
              <a:t>r</a:t>
            </a:r>
            <a:r>
              <a:rPr lang="en-US" sz="2800" b="1" i="1" baseline="30000" dirty="0" smtClean="0">
                <a:solidFill>
                  <a:srgbClr val="000000"/>
                </a:solidFill>
              </a:rPr>
              <a:t>2</a:t>
            </a:r>
            <a:r>
              <a:rPr lang="en-US" sz="2800" b="1" dirty="0" smtClean="0">
                <a:solidFill>
                  <a:srgbClr val="000000"/>
                </a:solidFill>
              </a:rPr>
              <a:t>) is 68.5%</a:t>
            </a:r>
          </a:p>
          <a:p>
            <a:pPr lvl="1" eaLnBrk="1" hangingPunct="1">
              <a:buFontTx/>
              <a:buNone/>
            </a:pPr>
            <a:r>
              <a:rPr lang="en-US" sz="1400" dirty="0" smtClean="0"/>
              <a:t>	(note: Excel reports </a:t>
            </a:r>
            <a:r>
              <a:rPr lang="en-US" sz="1400" i="1" dirty="0" smtClean="0"/>
              <a:t>r</a:t>
            </a:r>
            <a:r>
              <a:rPr lang="en-US" sz="1400" baseline="30000" dirty="0" smtClean="0"/>
              <a:t>2</a:t>
            </a:r>
            <a:r>
              <a:rPr lang="en-US" sz="1400" dirty="0" smtClean="0"/>
              <a:t> as a ratio. Multiply by 100 to convert into percent)</a:t>
            </a:r>
          </a:p>
          <a:p>
            <a:pPr eaLnBrk="1" hangingPunct="1"/>
            <a:r>
              <a:rPr lang="en-US" sz="2800" dirty="0" smtClean="0"/>
              <a:t>There is a strong, positive association between sales and advertising.</a:t>
            </a:r>
          </a:p>
          <a:p>
            <a:pPr eaLnBrk="1" hangingPunct="1"/>
            <a:r>
              <a:rPr lang="en-US" sz="2800" dirty="0" smtClean="0"/>
              <a:t>Is there potential problem with autocorrelation?</a:t>
            </a:r>
          </a:p>
          <a:p>
            <a:pPr lvl="1" eaLnBrk="1" hangingPunct="1">
              <a:buFontTx/>
              <a:buNone/>
            </a:pPr>
            <a:endParaRPr lang="en-US" dirty="0" smtClean="0"/>
          </a:p>
        </p:txBody>
      </p:sp>
      <p:sp>
        <p:nvSpPr>
          <p:cNvPr id="5" name="Rectangle 4"/>
          <p:cNvSpPr/>
          <p:nvPr/>
        </p:nvSpPr>
        <p:spPr>
          <a:xfrm>
            <a:off x="8001000" y="0"/>
            <a:ext cx="116724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LO18-8</a:t>
            </a:r>
            <a:endParaRPr lang="en-US" sz="20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wipe(left)">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wipe(left)">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wipe(left)">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wipe(left)">
                                      <p:cBhvr>
                                        <p:cTn id="22" dur="500"/>
                                        <p:tgtEl>
                                          <p:spTgt spid="849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7">
                                            <p:txEl>
                                              <p:pRg st="4" end="4"/>
                                            </p:txEl>
                                          </p:spTgt>
                                        </p:tgtEl>
                                        <p:attrNameLst>
                                          <p:attrName>style.visibility</p:attrName>
                                        </p:attrNameLst>
                                      </p:cBhvr>
                                      <p:to>
                                        <p:strVal val="visible"/>
                                      </p:to>
                                    </p:set>
                                    <p:animEffect transition="in" filter="wipe(left)">
                                      <p:cBhvr>
                                        <p:cTn id="27" dur="500"/>
                                        <p:tgtEl>
                                          <p:spTgt spid="849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997">
                                            <p:txEl>
                                              <p:pRg st="5" end="5"/>
                                            </p:txEl>
                                          </p:spTgt>
                                        </p:tgtEl>
                                        <p:attrNameLst>
                                          <p:attrName>style.visibility</p:attrName>
                                        </p:attrNameLst>
                                      </p:cBhvr>
                                      <p:to>
                                        <p:strVal val="visible"/>
                                      </p:to>
                                    </p:set>
                                    <p:animEffect transition="in" filter="wipe(left)">
                                      <p:cBhvr>
                                        <p:cTn id="32" dur="500"/>
                                        <p:tgtEl>
                                          <p:spTgt spid="849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a:xfrm>
            <a:off x="443470" y="550906"/>
            <a:ext cx="8229600" cy="1371600"/>
          </a:xfrm>
        </p:spPr>
        <p:txBody>
          <a:bodyPr lIns="92075" tIns="46038" rIns="92075" bIns="46038"/>
          <a:lstStyle/>
          <a:p>
            <a:pPr eaLnBrk="1" hangingPunct="1"/>
            <a:r>
              <a:rPr lang="en-US" dirty="0"/>
              <a:t>Testing for Autocorrelation: Durbin-Watson Statistic</a:t>
            </a:r>
            <a:endParaRPr lang="en-US" dirty="0" smtClean="0"/>
          </a:p>
        </p:txBody>
      </p:sp>
      <p:sp>
        <p:nvSpPr>
          <p:cNvPr id="94211" name="Rectangle 3"/>
          <p:cNvSpPr>
            <a:spLocks noGrp="1" noChangeArrowheads="1"/>
          </p:cNvSpPr>
          <p:nvPr>
            <p:ph idx="1"/>
          </p:nvPr>
        </p:nvSpPr>
        <p:spPr>
          <a:xfrm>
            <a:off x="685800" y="2095500"/>
            <a:ext cx="7784072" cy="4355757"/>
          </a:xfrm>
        </p:spPr>
        <p:txBody>
          <a:bodyPr/>
          <a:lstStyle/>
          <a:p>
            <a:pPr eaLnBrk="1" hangingPunct="1">
              <a:lnSpc>
                <a:spcPct val="90000"/>
              </a:lnSpc>
              <a:buFont typeface="Wingdings" pitchFamily="2" charset="2"/>
              <a:buNone/>
            </a:pPr>
            <a:r>
              <a:rPr lang="en-US" sz="2000" b="1" dirty="0" smtClean="0"/>
              <a:t>Step 1: State the null hypothesis and the alternate hypothesis. </a:t>
            </a:r>
            <a:endParaRPr lang="en-US" sz="1200" dirty="0" smtClean="0"/>
          </a:p>
          <a:p>
            <a:pPr lvl="1" eaLnBrk="1" hangingPunct="1">
              <a:lnSpc>
                <a:spcPct val="80000"/>
              </a:lnSpc>
              <a:buFontTx/>
              <a:buNone/>
            </a:pPr>
            <a:r>
              <a:rPr lang="en-US" sz="2000" b="1" dirty="0" smtClean="0"/>
              <a:t>		</a:t>
            </a:r>
            <a:r>
              <a:rPr lang="en-US" sz="2000" i="1" dirty="0"/>
              <a:t>H</a:t>
            </a:r>
            <a:r>
              <a:rPr lang="en-US" sz="2000" baseline="-25000" dirty="0"/>
              <a:t>0</a:t>
            </a:r>
            <a:r>
              <a:rPr lang="en-US" sz="2000" dirty="0"/>
              <a:t>: No </a:t>
            </a:r>
            <a:r>
              <a:rPr lang="en-US" sz="2000" dirty="0" smtClean="0"/>
              <a:t>correlation among the residuals (</a:t>
            </a:r>
            <a:r>
              <a:rPr lang="el-GR" sz="2000" dirty="0">
                <a:cs typeface="Arial" charset="0"/>
              </a:rPr>
              <a:t>ρ</a:t>
            </a:r>
            <a:r>
              <a:rPr lang="en-US" sz="2000" dirty="0">
                <a:cs typeface="Arial" charset="0"/>
              </a:rPr>
              <a:t> = 0)</a:t>
            </a:r>
          </a:p>
          <a:p>
            <a:pPr lvl="1" eaLnBrk="1" hangingPunct="1">
              <a:lnSpc>
                <a:spcPct val="80000"/>
              </a:lnSpc>
              <a:buFontTx/>
              <a:buNone/>
            </a:pPr>
            <a:r>
              <a:rPr lang="en-US" sz="2000" dirty="0"/>
              <a:t>	</a:t>
            </a:r>
            <a:r>
              <a:rPr lang="en-US" sz="2000" dirty="0" smtClean="0"/>
              <a:t>  </a:t>
            </a:r>
            <a:r>
              <a:rPr lang="en-US" sz="2000" i="1" dirty="0" smtClean="0"/>
              <a:t>H</a:t>
            </a:r>
            <a:r>
              <a:rPr lang="en-US" sz="2000" baseline="-25000" dirty="0" smtClean="0"/>
              <a:t>1</a:t>
            </a:r>
            <a:r>
              <a:rPr lang="en-US" sz="2000" dirty="0"/>
              <a:t>: </a:t>
            </a:r>
            <a:r>
              <a:rPr lang="en-US" sz="2000" dirty="0" smtClean="0"/>
              <a:t>There is a positive </a:t>
            </a:r>
            <a:r>
              <a:rPr lang="en-US" sz="2000" dirty="0"/>
              <a:t>residual correlation (</a:t>
            </a:r>
            <a:r>
              <a:rPr lang="el-GR" sz="2000" dirty="0">
                <a:cs typeface="Arial" charset="0"/>
              </a:rPr>
              <a:t>ρ</a:t>
            </a:r>
            <a:r>
              <a:rPr lang="en-US" sz="2000" dirty="0">
                <a:cs typeface="Arial" charset="0"/>
              </a:rPr>
              <a:t> &gt; 0)</a:t>
            </a:r>
          </a:p>
          <a:p>
            <a:pPr eaLnBrk="1" hangingPunct="1">
              <a:lnSpc>
                <a:spcPct val="90000"/>
              </a:lnSpc>
              <a:buFont typeface="Wingdings" pitchFamily="2" charset="2"/>
              <a:buNone/>
            </a:pPr>
            <a:r>
              <a:rPr lang="en-US" sz="2000" b="1" dirty="0" smtClean="0"/>
              <a:t>	</a:t>
            </a:r>
          </a:p>
          <a:p>
            <a:pPr eaLnBrk="1" hangingPunct="1">
              <a:lnSpc>
                <a:spcPct val="90000"/>
              </a:lnSpc>
              <a:buFont typeface="Wingdings" pitchFamily="2" charset="2"/>
              <a:buNone/>
            </a:pPr>
            <a:r>
              <a:rPr lang="en-US" sz="2000" b="1" dirty="0" smtClean="0"/>
              <a:t>Step 2: Select the level of significance.</a:t>
            </a:r>
          </a:p>
          <a:p>
            <a:pPr eaLnBrk="1" hangingPunct="1">
              <a:lnSpc>
                <a:spcPct val="90000"/>
              </a:lnSpc>
              <a:buFont typeface="Wingdings" pitchFamily="2" charset="2"/>
              <a:buNone/>
            </a:pPr>
            <a:r>
              <a:rPr lang="en-US" sz="2000" b="1" dirty="0" smtClean="0"/>
              <a:t>		</a:t>
            </a:r>
            <a:r>
              <a:rPr lang="en-US" sz="2000" dirty="0" smtClean="0"/>
              <a:t>We select an</a:t>
            </a:r>
            <a:r>
              <a:rPr lang="en-US" sz="2000" b="1" dirty="0" smtClean="0"/>
              <a:t> </a:t>
            </a:r>
            <a:r>
              <a:rPr lang="el-GR" sz="2000" dirty="0" smtClean="0">
                <a:cs typeface="Arial" charset="0"/>
              </a:rPr>
              <a:t>α</a:t>
            </a:r>
            <a:r>
              <a:rPr lang="en-US" sz="2000" dirty="0" smtClean="0">
                <a:cs typeface="Arial" charset="0"/>
              </a:rPr>
              <a:t> = 0.05. </a:t>
            </a:r>
          </a:p>
          <a:p>
            <a:pPr eaLnBrk="1" hangingPunct="1">
              <a:lnSpc>
                <a:spcPct val="90000"/>
              </a:lnSpc>
              <a:buFont typeface="Wingdings" pitchFamily="2" charset="2"/>
              <a:buNone/>
            </a:pPr>
            <a:endParaRPr lang="el-GR" sz="1400" b="1" dirty="0" smtClean="0">
              <a:cs typeface="Arial" charset="0"/>
            </a:endParaRPr>
          </a:p>
          <a:p>
            <a:pPr eaLnBrk="1" hangingPunct="1">
              <a:lnSpc>
                <a:spcPct val="90000"/>
              </a:lnSpc>
              <a:buFont typeface="Wingdings" pitchFamily="2" charset="2"/>
              <a:buNone/>
            </a:pPr>
            <a:r>
              <a:rPr lang="en-US" sz="2000" b="1" dirty="0" smtClean="0"/>
              <a:t>Step 3: Select the test statistic.</a:t>
            </a:r>
          </a:p>
          <a:p>
            <a:pPr eaLnBrk="1" hangingPunct="1">
              <a:lnSpc>
                <a:spcPct val="90000"/>
              </a:lnSpc>
              <a:buFont typeface="Wingdings" pitchFamily="2" charset="2"/>
              <a:buNone/>
            </a:pPr>
            <a:r>
              <a:rPr lang="en-US" sz="2000" dirty="0" smtClean="0"/>
              <a:t>		Use the Durbin-Watson </a:t>
            </a:r>
            <a:r>
              <a:rPr lang="en-US" sz="2000" b="1" i="1" dirty="0" smtClean="0"/>
              <a:t>d</a:t>
            </a:r>
            <a:r>
              <a:rPr lang="en-US" sz="2000" dirty="0" smtClean="0"/>
              <a:t> statistic.</a:t>
            </a:r>
          </a:p>
          <a:p>
            <a:pPr lvl="2" eaLnBrk="1" hangingPunct="1">
              <a:lnSpc>
                <a:spcPct val="90000"/>
              </a:lnSpc>
              <a:buFont typeface="Wingdings" pitchFamily="2" charset="2"/>
              <a:buNone/>
            </a:pPr>
            <a:endParaRPr lang="en-US" sz="1000" dirty="0" smtClean="0">
              <a:solidFill>
                <a:schemeClr val="accent1"/>
              </a:solidFill>
            </a:endParaRPr>
          </a:p>
          <a:p>
            <a:pPr eaLnBrk="1" hangingPunct="1">
              <a:lnSpc>
                <a:spcPct val="90000"/>
              </a:lnSpc>
              <a:buFont typeface="Wingdings" pitchFamily="2" charset="2"/>
              <a:buNone/>
            </a:pPr>
            <a:endParaRPr lang="en-US" sz="2000" dirty="0" smtClean="0"/>
          </a:p>
        </p:txBody>
      </p:sp>
      <p:sp>
        <p:nvSpPr>
          <p:cNvPr id="6" name="Rectangle 5"/>
          <p:cNvSpPr/>
          <p:nvPr/>
        </p:nvSpPr>
        <p:spPr>
          <a:xfrm>
            <a:off x="8025027" y="0"/>
            <a:ext cx="111897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LO15-1</a:t>
            </a:r>
            <a:endParaRPr lang="en-US" sz="2000" dirty="0">
              <a:solidFill>
                <a:schemeClr val="tx1"/>
              </a:solidFill>
            </a:endParaRPr>
          </a:p>
        </p:txBody>
      </p:sp>
    </p:spTree>
    <p:extLst>
      <p:ext uri="{BB962C8B-B14F-4D97-AF65-F5344CB8AC3E}">
        <p14:creationId xmlns:p14="http://schemas.microsoft.com/office/powerpoint/2010/main" val="26346140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Testing for Autocorrelation: Durbin-Watson Statistic</a:t>
            </a:r>
          </a:p>
        </p:txBody>
      </p:sp>
      <p:sp>
        <p:nvSpPr>
          <p:cNvPr id="5" name="Rectangle 4"/>
          <p:cNvSpPr/>
          <p:nvPr/>
        </p:nvSpPr>
        <p:spPr>
          <a:xfrm>
            <a:off x="762000" y="2057400"/>
            <a:ext cx="8077200" cy="1431161"/>
          </a:xfrm>
          <a:prstGeom prst="rect">
            <a:avLst/>
          </a:prstGeom>
        </p:spPr>
        <p:txBody>
          <a:bodyPr wrap="square">
            <a:spAutoFit/>
          </a:bodyPr>
          <a:lstStyle/>
          <a:p>
            <a:pPr eaLnBrk="1" hangingPunct="1">
              <a:lnSpc>
                <a:spcPct val="80000"/>
              </a:lnSpc>
            </a:pPr>
            <a:r>
              <a:rPr lang="en-US" sz="2400" dirty="0"/>
              <a:t>Critical values for </a:t>
            </a:r>
            <a:r>
              <a:rPr lang="en-US" sz="2400" i="1" dirty="0"/>
              <a:t>d</a:t>
            </a:r>
            <a:r>
              <a:rPr lang="en-US" sz="2400" dirty="0"/>
              <a:t> are found in </a:t>
            </a:r>
            <a:r>
              <a:rPr lang="en-US" sz="2400" dirty="0" smtClean="0"/>
              <a:t>Appendix B.9.  For this example: </a:t>
            </a:r>
          </a:p>
          <a:p>
            <a:pPr eaLnBrk="1" hangingPunct="1">
              <a:lnSpc>
                <a:spcPct val="80000"/>
              </a:lnSpc>
            </a:pPr>
            <a:r>
              <a:rPr lang="en-US" sz="2400" dirty="0"/>
              <a:t>	</a:t>
            </a:r>
            <a:r>
              <a:rPr lang="el-GR" dirty="0" smtClean="0"/>
              <a:t>α</a:t>
            </a:r>
            <a:r>
              <a:rPr lang="en-US" dirty="0" smtClean="0"/>
              <a:t> </a:t>
            </a:r>
            <a:r>
              <a:rPr lang="en-US" dirty="0"/>
              <a:t>- significance </a:t>
            </a:r>
            <a:r>
              <a:rPr lang="en-US" dirty="0" smtClean="0"/>
              <a:t>level = 0.05</a:t>
            </a:r>
            <a:endParaRPr lang="en-US" dirty="0"/>
          </a:p>
          <a:p>
            <a:pPr lvl="2" eaLnBrk="1" hangingPunct="1">
              <a:lnSpc>
                <a:spcPct val="80000"/>
              </a:lnSpc>
            </a:pPr>
            <a:r>
              <a:rPr lang="en-US" dirty="0"/>
              <a:t>n – sample </a:t>
            </a:r>
            <a:r>
              <a:rPr lang="en-US" dirty="0" smtClean="0"/>
              <a:t>size = 20</a:t>
            </a:r>
            <a:endParaRPr lang="en-US" dirty="0"/>
          </a:p>
          <a:p>
            <a:pPr lvl="2" eaLnBrk="1" hangingPunct="1">
              <a:lnSpc>
                <a:spcPct val="80000"/>
              </a:lnSpc>
            </a:pPr>
            <a:r>
              <a:rPr lang="en-US" dirty="0"/>
              <a:t>K – the number of predictor </a:t>
            </a:r>
            <a:r>
              <a:rPr lang="en-US" dirty="0" smtClean="0"/>
              <a:t>variables = 1</a:t>
            </a:r>
            <a:endParaRPr lang="en-US" dirty="0"/>
          </a:p>
        </p:txBody>
      </p:sp>
    </p:spTree>
    <p:extLst>
      <p:ext uri="{BB962C8B-B14F-4D97-AF65-F5344CB8AC3E}">
        <p14:creationId xmlns:p14="http://schemas.microsoft.com/office/powerpoint/2010/main" val="210314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p:cNvSpPr>
            <a:spLocks noGrp="1" noChangeArrowheads="1"/>
          </p:cNvSpPr>
          <p:nvPr>
            <p:ph type="title"/>
          </p:nvPr>
        </p:nvSpPr>
        <p:spPr>
          <a:xfrm>
            <a:off x="457200" y="457200"/>
            <a:ext cx="8229600" cy="838200"/>
          </a:xfrm>
        </p:spPr>
        <p:txBody>
          <a:bodyPr/>
          <a:lstStyle/>
          <a:p>
            <a:pPr eaLnBrk="1" hangingPunct="1"/>
            <a:r>
              <a:rPr lang="en-US" dirty="0" smtClean="0"/>
              <a:t>Secular Trend – Example</a:t>
            </a:r>
          </a:p>
        </p:txBody>
      </p:sp>
      <p:sp>
        <p:nvSpPr>
          <p:cNvPr id="10" name="Rectangle 9"/>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LO18-1</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152400" y="2286000"/>
            <a:ext cx="8759901" cy="2667000"/>
          </a:xfrm>
          <a:prstGeom prst="rect">
            <a:avLst/>
          </a:prstGeom>
        </p:spPr>
      </p:pic>
      <p:pic>
        <p:nvPicPr>
          <p:cNvPr id="3" name="Picture 2"/>
          <p:cNvPicPr>
            <a:picLocks noChangeAspect="1"/>
          </p:cNvPicPr>
          <p:nvPr/>
        </p:nvPicPr>
        <p:blipFill>
          <a:blip r:embed="rId4"/>
          <a:stretch>
            <a:fillRect/>
          </a:stretch>
        </p:blipFill>
        <p:spPr>
          <a:xfrm>
            <a:off x="685800" y="1447800"/>
            <a:ext cx="7772400" cy="469900"/>
          </a:xfrm>
          <a:prstGeom prst="rect">
            <a:avLst/>
          </a:prstGeom>
        </p:spPr>
      </p:pic>
      <p:cxnSp>
        <p:nvCxnSpPr>
          <p:cNvPr id="5" name="Straight Connector 4"/>
          <p:cNvCxnSpPr/>
          <p:nvPr/>
        </p:nvCxnSpPr>
        <p:spPr bwMode="auto">
          <a:xfrm flipV="1">
            <a:off x="5105400" y="2819400"/>
            <a:ext cx="2895600" cy="11430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0" y="0"/>
            <a:ext cx="113990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LO18-8</a:t>
            </a:r>
            <a:endParaRPr lang="en-US" sz="2000" dirty="0">
              <a:solidFill>
                <a:schemeClr val="tx1"/>
              </a:solidFill>
            </a:endParaRPr>
          </a:p>
        </p:txBody>
      </p:sp>
      <p:sp>
        <p:nvSpPr>
          <p:cNvPr id="2" name="TextBox 1"/>
          <p:cNvSpPr txBox="1"/>
          <p:nvPr/>
        </p:nvSpPr>
        <p:spPr>
          <a:xfrm>
            <a:off x="609600" y="457200"/>
            <a:ext cx="7976396" cy="1200329"/>
          </a:xfrm>
          <a:prstGeom prst="rect">
            <a:avLst/>
          </a:prstGeom>
          <a:noFill/>
        </p:spPr>
        <p:txBody>
          <a:bodyPr wrap="square" rtlCol="0">
            <a:spAutoFit/>
          </a:bodyPr>
          <a:lstStyle/>
          <a:p>
            <a:r>
              <a:rPr lang="en-US" sz="3600" dirty="0"/>
              <a:t>Testing for Autocorrelation: Durbin-Watson Statistic</a:t>
            </a:r>
          </a:p>
        </p:txBody>
      </p:sp>
      <p:pic>
        <p:nvPicPr>
          <p:cNvPr id="6" name="Picture 5"/>
          <p:cNvPicPr>
            <a:picLocks noChangeAspect="1"/>
          </p:cNvPicPr>
          <p:nvPr/>
        </p:nvPicPr>
        <p:blipFill>
          <a:blip r:embed="rId3"/>
          <a:stretch>
            <a:fillRect/>
          </a:stretch>
        </p:blipFill>
        <p:spPr>
          <a:xfrm>
            <a:off x="1600200" y="1765741"/>
            <a:ext cx="5600700" cy="4711259"/>
          </a:xfrm>
          <a:prstGeom prst="rect">
            <a:avLst/>
          </a:prstGeom>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AutoShape 2"/>
          <p:cNvSpPr>
            <a:spLocks noGrp="1" noChangeArrowheads="1"/>
          </p:cNvSpPr>
          <p:nvPr>
            <p:ph type="title"/>
          </p:nvPr>
        </p:nvSpPr>
        <p:spPr>
          <a:xfrm>
            <a:off x="409831" y="685800"/>
            <a:ext cx="8329141" cy="914400"/>
          </a:xfrm>
        </p:spPr>
        <p:txBody>
          <a:bodyPr/>
          <a:lstStyle/>
          <a:p>
            <a:r>
              <a:rPr lang="en-US" dirty="0"/>
              <a:t>Testing for Autocorrelation: Durbin-Watson Statistic</a:t>
            </a:r>
          </a:p>
        </p:txBody>
      </p:sp>
      <p:sp>
        <p:nvSpPr>
          <p:cNvPr id="96258" name="Rectangle 3"/>
          <p:cNvSpPr>
            <a:spLocks noGrp="1" noChangeArrowheads="1"/>
          </p:cNvSpPr>
          <p:nvPr>
            <p:ph type="body" sz="half" idx="1"/>
          </p:nvPr>
        </p:nvSpPr>
        <p:spPr>
          <a:xfrm>
            <a:off x="514865" y="2107512"/>
            <a:ext cx="7638535" cy="1550088"/>
          </a:xfrm>
        </p:spPr>
        <p:txBody>
          <a:bodyPr/>
          <a:lstStyle/>
          <a:p>
            <a:pPr eaLnBrk="1" hangingPunct="1">
              <a:lnSpc>
                <a:spcPct val="80000"/>
              </a:lnSpc>
              <a:buFont typeface="Wingdings" pitchFamily="2" charset="2"/>
              <a:buNone/>
            </a:pPr>
            <a:r>
              <a:rPr lang="en-US" sz="1800" b="1" dirty="0" smtClean="0"/>
              <a:t>Step 4: Formulate the decision rule.</a:t>
            </a:r>
          </a:p>
          <a:p>
            <a:pPr lvl="1" eaLnBrk="1" hangingPunct="1">
              <a:lnSpc>
                <a:spcPct val="90000"/>
              </a:lnSpc>
              <a:buFont typeface="Wingdings" pitchFamily="2" charset="2"/>
              <a:buNone/>
            </a:pPr>
            <a:endParaRPr lang="en-US" sz="1050" dirty="0" smtClean="0"/>
          </a:p>
          <a:p>
            <a:pPr lvl="1" eaLnBrk="1" hangingPunct="1">
              <a:lnSpc>
                <a:spcPct val="90000"/>
              </a:lnSpc>
              <a:buFont typeface="Wingdings" pitchFamily="2" charset="2"/>
              <a:buNone/>
            </a:pPr>
            <a:r>
              <a:rPr lang="en-US" sz="1800" dirty="0" smtClean="0"/>
              <a:t>Reject </a:t>
            </a:r>
            <a:r>
              <a:rPr lang="en-US" sz="1800" i="1" dirty="0" smtClean="0"/>
              <a:t>H</a:t>
            </a:r>
            <a:r>
              <a:rPr lang="en-US" sz="1800" baseline="-25000" dirty="0" smtClean="0"/>
              <a:t>0</a:t>
            </a:r>
            <a:r>
              <a:rPr lang="en-US" sz="1800" dirty="0" smtClean="0"/>
              <a:t> if d &lt; 1.20, i.e., the residuals are correlated</a:t>
            </a:r>
            <a:endParaRPr lang="en-US" sz="1800" baseline="-25000" dirty="0" smtClean="0">
              <a:sym typeface="Symbol" pitchFamily="18" charset="2"/>
            </a:endParaRPr>
          </a:p>
          <a:p>
            <a:pPr lvl="1" eaLnBrk="1" hangingPunct="1">
              <a:lnSpc>
                <a:spcPct val="90000"/>
              </a:lnSpc>
              <a:buFont typeface="Wingdings" pitchFamily="2" charset="2"/>
              <a:buNone/>
            </a:pPr>
            <a:r>
              <a:rPr lang="en-US" sz="1800" dirty="0" smtClean="0">
                <a:sym typeface="Symbol" pitchFamily="18" charset="2"/>
              </a:rPr>
              <a:t>Fail to reject </a:t>
            </a:r>
            <a:r>
              <a:rPr lang="en-US" sz="1800" i="1" dirty="0" smtClean="0">
                <a:sym typeface="Symbol" pitchFamily="18" charset="2"/>
              </a:rPr>
              <a:t>H</a:t>
            </a:r>
            <a:r>
              <a:rPr lang="en-US" sz="1800" baseline="-25000" dirty="0" smtClean="0">
                <a:sym typeface="Symbol" pitchFamily="18" charset="2"/>
              </a:rPr>
              <a:t>0</a:t>
            </a:r>
            <a:r>
              <a:rPr lang="en-US" sz="1800" dirty="0" smtClean="0">
                <a:sym typeface="Symbol" pitchFamily="18" charset="2"/>
              </a:rPr>
              <a:t> if d &gt; 1.41, i.e., the residuals are not correlated. </a:t>
            </a:r>
          </a:p>
          <a:p>
            <a:pPr lvl="1" eaLnBrk="1" hangingPunct="1">
              <a:lnSpc>
                <a:spcPct val="90000"/>
              </a:lnSpc>
              <a:buFont typeface="Wingdings" pitchFamily="2" charset="2"/>
              <a:buNone/>
            </a:pPr>
            <a:r>
              <a:rPr lang="en-US" sz="1800" dirty="0" smtClean="0">
                <a:sym typeface="Symbol" pitchFamily="18" charset="2"/>
              </a:rPr>
              <a:t>If 1.20 &lt; d &lt; 1.41, then no decision can be made.  </a:t>
            </a:r>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cs typeface="Arial" charset="0"/>
            </a:endParaRPr>
          </a:p>
          <a:p>
            <a:pPr eaLnBrk="1" hangingPunct="1">
              <a:lnSpc>
                <a:spcPct val="80000"/>
              </a:lnSpc>
              <a:buFont typeface="Wingdings" pitchFamily="2" charset="2"/>
              <a:buNone/>
            </a:pPr>
            <a:endParaRPr lang="en-US" sz="1800" b="1" dirty="0" smtClean="0">
              <a:cs typeface="Arial" charset="0"/>
            </a:endParaRPr>
          </a:p>
          <a:p>
            <a:pPr eaLnBrk="1" hangingPunct="1">
              <a:lnSpc>
                <a:spcPct val="80000"/>
              </a:lnSpc>
              <a:buFont typeface="Wingdings" pitchFamily="2" charset="2"/>
              <a:buNone/>
            </a:pPr>
            <a:endParaRPr lang="el-GR" sz="1800" b="1" dirty="0" smtClean="0">
              <a:cs typeface="Arial" charset="0"/>
            </a:endParaRPr>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a:p>
            <a:pPr eaLnBrk="1" hangingPunct="1">
              <a:lnSpc>
                <a:spcPct val="80000"/>
              </a:lnSpc>
              <a:buFont typeface="Wingdings" pitchFamily="2" charset="2"/>
              <a:buNone/>
            </a:pPr>
            <a:endParaRPr lang="en-US" sz="1800" b="1" dirty="0" smtClean="0"/>
          </a:p>
        </p:txBody>
      </p:sp>
      <p:sp>
        <p:nvSpPr>
          <p:cNvPr id="7" name="Rectangle 6"/>
          <p:cNvSpPr/>
          <p:nvPr/>
        </p:nvSpPr>
        <p:spPr>
          <a:xfrm>
            <a:off x="8025027" y="0"/>
            <a:ext cx="111897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LO18-8</a:t>
            </a:r>
            <a:endParaRPr lang="en-US" sz="2000" dirty="0">
              <a:solidFill>
                <a:schemeClr val="tx1"/>
              </a:solidFill>
            </a:endParaRPr>
          </a:p>
        </p:txBody>
      </p:sp>
      <p:pic>
        <p:nvPicPr>
          <p:cNvPr id="4" name="Picture 3"/>
          <p:cNvPicPr>
            <a:picLocks noChangeAspect="1"/>
          </p:cNvPicPr>
          <p:nvPr/>
        </p:nvPicPr>
        <p:blipFill>
          <a:blip r:embed="rId3"/>
          <a:stretch>
            <a:fillRect/>
          </a:stretch>
        </p:blipFill>
        <p:spPr>
          <a:xfrm>
            <a:off x="2133600" y="3772428"/>
            <a:ext cx="3962400" cy="2094972"/>
          </a:xfrm>
          <a:prstGeom prst="rect">
            <a:avLst/>
          </a:prstGeom>
        </p:spPr>
      </p:pic>
    </p:spTree>
    <p:extLst>
      <p:ext uri="{BB962C8B-B14F-4D97-AF65-F5344CB8AC3E}">
        <p14:creationId xmlns:p14="http://schemas.microsoft.com/office/powerpoint/2010/main" val="3750801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Testing for Autocorrelation: Durbin-Watson Statistic</a:t>
            </a:r>
          </a:p>
        </p:txBody>
      </p:sp>
      <p:sp>
        <p:nvSpPr>
          <p:cNvPr id="7" name="Rectangle 12"/>
          <p:cNvSpPr>
            <a:spLocks noChangeArrowheads="1"/>
          </p:cNvSpPr>
          <p:nvPr/>
        </p:nvSpPr>
        <p:spPr bwMode="auto">
          <a:xfrm>
            <a:off x="457200" y="1981200"/>
            <a:ext cx="8316912" cy="338554"/>
          </a:xfrm>
          <a:prstGeom prst="rect">
            <a:avLst/>
          </a:prstGeom>
          <a:noFill/>
          <a:ln w="9525">
            <a:noFill/>
            <a:miter lim="800000"/>
            <a:headEnd/>
            <a:tailEnd/>
          </a:ln>
        </p:spPr>
        <p:txBody>
          <a:bodyPr wrap="square">
            <a:spAutoFit/>
          </a:bodyPr>
          <a:lstStyle/>
          <a:p>
            <a:pPr eaLnBrk="0" hangingPunct="0"/>
            <a:r>
              <a:rPr lang="en-US" sz="1600" b="1" dirty="0">
                <a:latin typeface="Arial" charset="0"/>
              </a:rPr>
              <a:t>Step 5: </a:t>
            </a:r>
            <a:r>
              <a:rPr lang="en-US" sz="1600" b="1" dirty="0" smtClean="0">
                <a:latin typeface="Arial" charset="0"/>
              </a:rPr>
              <a:t>Take a sample, do the analysis, make </a:t>
            </a:r>
            <a:r>
              <a:rPr lang="en-US" sz="1600" b="1" dirty="0">
                <a:latin typeface="Arial" charset="0"/>
              </a:rPr>
              <a:t>a </a:t>
            </a:r>
            <a:r>
              <a:rPr lang="en-US" sz="1600" b="1" dirty="0" smtClean="0">
                <a:latin typeface="Arial" charset="0"/>
              </a:rPr>
              <a:t>decision.</a:t>
            </a:r>
            <a:endParaRPr lang="en-US" sz="1600" dirty="0"/>
          </a:p>
        </p:txBody>
      </p:sp>
      <p:pic>
        <p:nvPicPr>
          <p:cNvPr id="8" name="Picture 7"/>
          <p:cNvPicPr>
            <a:picLocks noChangeAspect="1"/>
          </p:cNvPicPr>
          <p:nvPr/>
        </p:nvPicPr>
        <p:blipFill>
          <a:blip r:embed="rId2"/>
          <a:stretch>
            <a:fillRect/>
          </a:stretch>
        </p:blipFill>
        <p:spPr>
          <a:xfrm>
            <a:off x="1295399" y="2438400"/>
            <a:ext cx="3913115" cy="3189005"/>
          </a:xfrm>
          <a:prstGeom prst="rect">
            <a:avLst/>
          </a:prstGeom>
        </p:spPr>
      </p:pic>
      <p:pic>
        <p:nvPicPr>
          <p:cNvPr id="9" name="Picture 8"/>
          <p:cNvPicPr>
            <a:picLocks noChangeAspect="1"/>
          </p:cNvPicPr>
          <p:nvPr/>
        </p:nvPicPr>
        <p:blipFill>
          <a:blip r:embed="rId3"/>
          <a:stretch>
            <a:fillRect/>
          </a:stretch>
        </p:blipFill>
        <p:spPr>
          <a:xfrm>
            <a:off x="5257800" y="3124200"/>
            <a:ext cx="3619500" cy="1155160"/>
          </a:xfrm>
          <a:prstGeom prst="rect">
            <a:avLst/>
          </a:prstGeom>
        </p:spPr>
      </p:pic>
      <p:sp>
        <p:nvSpPr>
          <p:cNvPr id="10" name="TextBox 9"/>
          <p:cNvSpPr txBox="1"/>
          <p:nvPr/>
        </p:nvSpPr>
        <p:spPr>
          <a:xfrm>
            <a:off x="152400" y="5791200"/>
            <a:ext cx="8915400" cy="646331"/>
          </a:xfrm>
          <a:prstGeom prst="rect">
            <a:avLst/>
          </a:prstGeom>
          <a:noFill/>
        </p:spPr>
        <p:txBody>
          <a:bodyPr wrap="square" rtlCol="0">
            <a:spAutoFit/>
          </a:bodyPr>
          <a:lstStyle/>
          <a:p>
            <a:pPr algn="just"/>
            <a:r>
              <a:rPr lang="en-US" dirty="0" smtClean="0"/>
              <a:t>The</a:t>
            </a:r>
            <a:r>
              <a:rPr lang="en-US" i="1" dirty="0" smtClean="0"/>
              <a:t> d </a:t>
            </a:r>
            <a:r>
              <a:rPr lang="en-US" dirty="0" smtClean="0"/>
              <a:t>statistic is 0.8522 which is less than 1.20.  Therefore we reject the null hypothesis and conclude that the observations are correlated and not independent.  </a:t>
            </a:r>
            <a:endParaRPr lang="en-US" dirty="0"/>
          </a:p>
        </p:txBody>
      </p:sp>
    </p:spTree>
    <p:extLst>
      <p:ext uri="{BB962C8B-B14F-4D97-AF65-F5344CB8AC3E}">
        <p14:creationId xmlns:p14="http://schemas.microsoft.com/office/powerpoint/2010/main" val="29818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Testing for Autocorrelation: Durbin-Watson Statistic</a:t>
            </a:r>
          </a:p>
        </p:txBody>
      </p:sp>
      <p:sp>
        <p:nvSpPr>
          <p:cNvPr id="7" name="Rectangle 6"/>
          <p:cNvSpPr/>
          <p:nvPr/>
        </p:nvSpPr>
        <p:spPr>
          <a:xfrm>
            <a:off x="1371600" y="2136339"/>
            <a:ext cx="6477000" cy="1754327"/>
          </a:xfrm>
          <a:prstGeom prst="rect">
            <a:avLst/>
          </a:prstGeom>
        </p:spPr>
        <p:txBody>
          <a:bodyPr wrap="square">
            <a:spAutoFit/>
          </a:bodyPr>
          <a:lstStyle/>
          <a:p>
            <a:pPr algn="just" eaLnBrk="0" hangingPunct="0"/>
            <a:r>
              <a:rPr lang="en-US" b="1" dirty="0"/>
              <a:t>Step 6: Interpret the </a:t>
            </a:r>
            <a:r>
              <a:rPr lang="en-US" b="1" dirty="0" smtClean="0"/>
              <a:t>results.  </a:t>
            </a:r>
            <a:r>
              <a:rPr lang="en-US" dirty="0" smtClean="0"/>
              <a:t>The observations are autocorrelated.  A key assumption of regression analysis, the observations are independent and uncorrelated, is not true.  Therefore, we cannot make reliable conclusions for any hypothesis tests concerning the significance of the regression equation or the regression coefficients.  </a:t>
            </a:r>
            <a:endParaRPr lang="el-GR" dirty="0"/>
          </a:p>
        </p:txBody>
      </p:sp>
    </p:spTree>
    <p:extLst>
      <p:ext uri="{BB962C8B-B14F-4D97-AF65-F5344CB8AC3E}">
        <p14:creationId xmlns:p14="http://schemas.microsoft.com/office/powerpoint/2010/main" val="328844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a:xfrm>
            <a:off x="457200" y="457200"/>
            <a:ext cx="8534400" cy="762000"/>
          </a:xfrm>
        </p:spPr>
        <p:txBody>
          <a:bodyPr/>
          <a:lstStyle/>
          <a:p>
            <a:pPr eaLnBrk="1" hangingPunct="1"/>
            <a:r>
              <a:rPr lang="en-US" dirty="0" smtClean="0"/>
              <a:t>Cyclical Variation – Sample Chart</a:t>
            </a:r>
          </a:p>
        </p:txBody>
      </p:sp>
      <p:sp>
        <p:nvSpPr>
          <p:cNvPr id="12" name="Rectangle 11"/>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LO18-1</a:t>
            </a:r>
            <a:endParaRPr lang="en-US" sz="2000" dirty="0">
              <a:solidFill>
                <a:schemeClr val="tx1"/>
              </a:solidFill>
            </a:endParaRPr>
          </a:p>
        </p:txBody>
      </p:sp>
      <p:grpSp>
        <p:nvGrpSpPr>
          <p:cNvPr id="4" name="Group 3"/>
          <p:cNvGrpSpPr/>
          <p:nvPr/>
        </p:nvGrpSpPr>
        <p:grpSpPr>
          <a:xfrm>
            <a:off x="1219200" y="1524000"/>
            <a:ext cx="6553200" cy="3691095"/>
            <a:chOff x="1219200" y="1524000"/>
            <a:chExt cx="6553200" cy="3691095"/>
          </a:xfrm>
        </p:grpSpPr>
        <p:pic>
          <p:nvPicPr>
            <p:cNvPr id="2" name="Picture 1"/>
            <p:cNvPicPr>
              <a:picLocks noChangeAspect="1"/>
            </p:cNvPicPr>
            <p:nvPr/>
          </p:nvPicPr>
          <p:blipFill>
            <a:blip r:embed="rId3"/>
            <a:stretch>
              <a:fillRect/>
            </a:stretch>
          </p:blipFill>
          <p:spPr>
            <a:xfrm>
              <a:off x="1219200" y="1524000"/>
              <a:ext cx="6553200" cy="587971"/>
            </a:xfrm>
            <a:prstGeom prst="rect">
              <a:avLst/>
            </a:prstGeom>
          </p:spPr>
        </p:pic>
        <p:pic>
          <p:nvPicPr>
            <p:cNvPr id="3" name="Picture 2"/>
            <p:cNvPicPr>
              <a:picLocks noChangeAspect="1"/>
            </p:cNvPicPr>
            <p:nvPr/>
          </p:nvPicPr>
          <p:blipFill>
            <a:blip r:embed="rId4"/>
            <a:stretch>
              <a:fillRect/>
            </a:stretch>
          </p:blipFill>
          <p:spPr>
            <a:xfrm>
              <a:off x="1981200" y="2286000"/>
              <a:ext cx="5029200" cy="2929095"/>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457200" y="838200"/>
            <a:ext cx="8724900" cy="762000"/>
          </a:xfrm>
        </p:spPr>
        <p:txBody>
          <a:bodyPr/>
          <a:lstStyle/>
          <a:p>
            <a:pPr eaLnBrk="1" hangingPunct="1"/>
            <a:r>
              <a:rPr lang="en-US" dirty="0" smtClean="0"/>
              <a:t>Seasonal Variation – Sample Chart</a:t>
            </a:r>
          </a:p>
        </p:txBody>
      </p:sp>
      <p:cxnSp>
        <p:nvCxnSpPr>
          <p:cNvPr id="29701" name="Straight Connector 6"/>
          <p:cNvCxnSpPr>
            <a:cxnSpLocks noChangeShapeType="1"/>
          </p:cNvCxnSpPr>
          <p:nvPr/>
        </p:nvCxnSpPr>
        <p:spPr bwMode="auto">
          <a:xfrm rot="5400000" flipH="1" flipV="1">
            <a:off x="4038600" y="3962400"/>
            <a:ext cx="762000" cy="609600"/>
          </a:xfrm>
          <a:prstGeom prst="line">
            <a:avLst/>
          </a:prstGeom>
          <a:noFill/>
          <a:ln w="38100" algn="ctr">
            <a:solidFill>
              <a:srgbClr val="00B0F0"/>
            </a:solidFill>
            <a:round/>
            <a:headEnd/>
            <a:tailEnd/>
          </a:ln>
        </p:spPr>
      </p:cxnSp>
      <p:cxnSp>
        <p:nvCxnSpPr>
          <p:cNvPr id="29702" name="Straight Connector 7"/>
          <p:cNvCxnSpPr>
            <a:cxnSpLocks noChangeShapeType="1"/>
          </p:cNvCxnSpPr>
          <p:nvPr/>
        </p:nvCxnSpPr>
        <p:spPr bwMode="auto">
          <a:xfrm rot="5400000" flipH="1" flipV="1">
            <a:off x="5486400" y="3429000"/>
            <a:ext cx="1066800" cy="609600"/>
          </a:xfrm>
          <a:prstGeom prst="line">
            <a:avLst/>
          </a:prstGeom>
          <a:noFill/>
          <a:ln w="38100" algn="ctr">
            <a:solidFill>
              <a:srgbClr val="00B0F0"/>
            </a:solidFill>
            <a:round/>
            <a:headEnd/>
            <a:tailEnd/>
          </a:ln>
        </p:spPr>
      </p:cxnSp>
      <p:sp>
        <p:nvSpPr>
          <p:cNvPr id="11" name="Rectangle 10"/>
          <p:cNvSpPr/>
          <p:nvPr/>
        </p:nvSpPr>
        <p:spPr>
          <a:xfrm>
            <a:off x="8001000" y="0"/>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LO18-1</a:t>
            </a:r>
            <a:endParaRPr lang="en-US" sz="2000" dirty="0">
              <a:solidFill>
                <a:schemeClr val="tx1"/>
              </a:solidFill>
            </a:endParaRPr>
          </a:p>
        </p:txBody>
      </p:sp>
      <p:grpSp>
        <p:nvGrpSpPr>
          <p:cNvPr id="4" name="Group 3"/>
          <p:cNvGrpSpPr/>
          <p:nvPr/>
        </p:nvGrpSpPr>
        <p:grpSpPr>
          <a:xfrm>
            <a:off x="1257300" y="2133600"/>
            <a:ext cx="7162800" cy="3279618"/>
            <a:chOff x="1257300" y="1371600"/>
            <a:chExt cx="7162800" cy="3279618"/>
          </a:xfrm>
        </p:grpSpPr>
        <p:pic>
          <p:nvPicPr>
            <p:cNvPr id="2" name="Picture 1"/>
            <p:cNvPicPr>
              <a:picLocks noChangeAspect="1"/>
            </p:cNvPicPr>
            <p:nvPr/>
          </p:nvPicPr>
          <p:blipFill>
            <a:blip r:embed="rId3"/>
            <a:stretch>
              <a:fillRect/>
            </a:stretch>
          </p:blipFill>
          <p:spPr>
            <a:xfrm>
              <a:off x="1638300" y="1371600"/>
              <a:ext cx="6400800" cy="586653"/>
            </a:xfrm>
            <a:prstGeom prst="rect">
              <a:avLst/>
            </a:prstGeom>
          </p:spPr>
        </p:pic>
        <p:pic>
          <p:nvPicPr>
            <p:cNvPr id="3" name="Picture 2"/>
            <p:cNvPicPr>
              <a:picLocks noChangeAspect="1"/>
            </p:cNvPicPr>
            <p:nvPr/>
          </p:nvPicPr>
          <p:blipFill>
            <a:blip r:embed="rId4"/>
            <a:stretch>
              <a:fillRect/>
            </a:stretch>
          </p:blipFill>
          <p:spPr>
            <a:xfrm>
              <a:off x="1257300" y="2133600"/>
              <a:ext cx="7162800" cy="2517618"/>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a:xfrm>
            <a:off x="457200" y="381000"/>
            <a:ext cx="8229600" cy="838200"/>
          </a:xfrm>
        </p:spPr>
        <p:txBody>
          <a:bodyPr/>
          <a:lstStyle/>
          <a:p>
            <a:pPr eaLnBrk="1" hangingPunct="1"/>
            <a:r>
              <a:rPr lang="en-US" dirty="0" smtClean="0"/>
              <a:t>Irregular variation</a:t>
            </a:r>
          </a:p>
        </p:txBody>
      </p:sp>
      <p:sp>
        <p:nvSpPr>
          <p:cNvPr id="31746" name="Content Placeholder 8"/>
          <p:cNvSpPr>
            <a:spLocks noGrp="1"/>
          </p:cNvSpPr>
          <p:nvPr>
            <p:ph idx="1"/>
          </p:nvPr>
        </p:nvSpPr>
        <p:spPr>
          <a:xfrm>
            <a:off x="533400" y="1371600"/>
            <a:ext cx="8229600" cy="3733800"/>
          </a:xfrm>
        </p:spPr>
        <p:txBody>
          <a:bodyPr/>
          <a:lstStyle/>
          <a:p>
            <a:pPr eaLnBrk="1" hangingPunct="1"/>
            <a:r>
              <a:rPr lang="en-US" dirty="0" smtClean="0"/>
              <a:t>Behavior of a time series other than trend cycle or seasonal.</a:t>
            </a:r>
          </a:p>
          <a:p>
            <a:pPr eaLnBrk="1" hangingPunct="1"/>
            <a:r>
              <a:rPr lang="en-US" dirty="0" smtClean="0"/>
              <a:t>Subdivided into:	</a:t>
            </a:r>
          </a:p>
          <a:p>
            <a:pPr lvl="1" eaLnBrk="1" hangingPunct="1">
              <a:buClrTx/>
              <a:buSzPct val="100000"/>
            </a:pPr>
            <a:r>
              <a:rPr lang="en-US" dirty="0" smtClean="0"/>
              <a:t>Episodic.</a:t>
            </a:r>
          </a:p>
          <a:p>
            <a:pPr lvl="1" eaLnBrk="1" hangingPunct="1">
              <a:buClrTx/>
              <a:buSzPct val="100000"/>
            </a:pPr>
            <a:r>
              <a:rPr lang="en-US" dirty="0" smtClean="0"/>
              <a:t>Residual.</a:t>
            </a:r>
          </a:p>
          <a:p>
            <a:pPr eaLnBrk="1" hangingPunct="1"/>
            <a:r>
              <a:rPr lang="en-US" dirty="0" smtClean="0"/>
              <a:t>Also known as forecasting error. </a:t>
            </a:r>
          </a:p>
        </p:txBody>
      </p:sp>
      <p:sp>
        <p:nvSpPr>
          <p:cNvPr id="11" name="Rectangle 10"/>
          <p:cNvSpPr/>
          <p:nvPr/>
        </p:nvSpPr>
        <p:spPr>
          <a:xfrm>
            <a:off x="8001000" y="0"/>
            <a:ext cx="1132733"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LO18-1</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420583" y="838200"/>
            <a:ext cx="8229600" cy="762000"/>
          </a:xfrm>
        </p:spPr>
        <p:txBody>
          <a:bodyPr/>
          <a:lstStyle/>
          <a:p>
            <a:pPr eaLnBrk="1" hangingPunct="1"/>
            <a:r>
              <a:rPr lang="en-US" dirty="0" smtClean="0"/>
              <a:t>The Moving Average Method</a:t>
            </a:r>
          </a:p>
        </p:txBody>
      </p:sp>
      <p:sp>
        <p:nvSpPr>
          <p:cNvPr id="26627" name="Rectangle 3"/>
          <p:cNvSpPr>
            <a:spLocks noGrp="1" noChangeArrowheads="1"/>
          </p:cNvSpPr>
          <p:nvPr>
            <p:ph idx="1"/>
          </p:nvPr>
        </p:nvSpPr>
        <p:spPr>
          <a:xfrm>
            <a:off x="457199" y="1752600"/>
            <a:ext cx="8229600" cy="3886200"/>
          </a:xfrm>
        </p:spPr>
        <p:txBody>
          <a:bodyPr/>
          <a:lstStyle/>
          <a:p>
            <a:pPr algn="just" eaLnBrk="1" hangingPunct="1"/>
            <a:r>
              <a:rPr lang="en-US" dirty="0" smtClean="0"/>
              <a:t>Useful in smoothing time series to see its trend.</a:t>
            </a:r>
          </a:p>
          <a:p>
            <a:pPr algn="just" eaLnBrk="1" hangingPunct="1"/>
            <a:r>
              <a:rPr lang="en-US" dirty="0" smtClean="0"/>
              <a:t>Basic method used in measuring seasonal fluctuation.</a:t>
            </a:r>
          </a:p>
          <a:p>
            <a:pPr algn="just" eaLnBrk="1" hangingPunct="1"/>
            <a:r>
              <a:rPr lang="en-US" dirty="0" smtClean="0"/>
              <a:t>Applicable when a time series follows a fairly linear trend. </a:t>
            </a:r>
          </a:p>
        </p:txBody>
      </p:sp>
      <p:sp>
        <p:nvSpPr>
          <p:cNvPr id="5" name="Rectangle 4"/>
          <p:cNvSpPr/>
          <p:nvPr/>
        </p:nvSpPr>
        <p:spPr>
          <a:xfrm>
            <a:off x="5127168" y="-6068"/>
            <a:ext cx="4016832"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en-US" sz="2000" b="1" dirty="0"/>
              <a:t>LO18-2</a:t>
            </a:r>
            <a:r>
              <a:rPr lang="en-US" sz="2000" dirty="0"/>
              <a:t> Smooth a time series by computing a moving average.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ket 3"/>
          <p:cNvSpPr/>
          <p:nvPr/>
        </p:nvSpPr>
        <p:spPr bwMode="auto">
          <a:xfrm>
            <a:off x="1295400" y="1752600"/>
            <a:ext cx="304800" cy="1219200"/>
          </a:xfrm>
          <a:prstGeom prst="bracketPai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41" name="AutoShape 2"/>
          <p:cNvSpPr>
            <a:spLocks noGrp="1" noChangeArrowheads="1"/>
          </p:cNvSpPr>
          <p:nvPr>
            <p:ph type="title"/>
          </p:nvPr>
        </p:nvSpPr>
        <p:spPr>
          <a:xfrm>
            <a:off x="152400" y="552450"/>
            <a:ext cx="9144000" cy="685800"/>
          </a:xfrm>
        </p:spPr>
        <p:txBody>
          <a:bodyPr/>
          <a:lstStyle/>
          <a:p>
            <a:pPr eaLnBrk="1" hangingPunct="1"/>
            <a:r>
              <a:rPr lang="en-US" dirty="0" smtClean="0"/>
              <a:t>Moving Average Method - Example</a:t>
            </a:r>
          </a:p>
        </p:txBody>
      </p:sp>
      <p:sp>
        <p:nvSpPr>
          <p:cNvPr id="7" name="Rectangle 6"/>
          <p:cNvSpPr/>
          <p:nvPr/>
        </p:nvSpPr>
        <p:spPr>
          <a:xfrm>
            <a:off x="8001000" y="8014"/>
            <a:ext cx="1143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sz="2000" b="1" dirty="0" smtClean="0">
                <a:solidFill>
                  <a:schemeClr val="tx1"/>
                </a:solidFill>
              </a:rPr>
              <a:t>LO18-2</a:t>
            </a: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4572000" y="1676400"/>
            <a:ext cx="4267200" cy="3606800"/>
          </a:xfrm>
          <a:prstGeom prst="rect">
            <a:avLst/>
          </a:prstGeom>
        </p:spPr>
      </p:pic>
      <p:grpSp>
        <p:nvGrpSpPr>
          <p:cNvPr id="12" name="Group 11"/>
          <p:cNvGrpSpPr/>
          <p:nvPr/>
        </p:nvGrpSpPr>
        <p:grpSpPr>
          <a:xfrm>
            <a:off x="381000" y="1295400"/>
            <a:ext cx="3809153" cy="5029200"/>
            <a:chOff x="381000" y="1295400"/>
            <a:chExt cx="3809153" cy="5029200"/>
          </a:xfrm>
        </p:grpSpPr>
        <p:pic>
          <p:nvPicPr>
            <p:cNvPr id="2" name="Picture 1"/>
            <p:cNvPicPr>
              <a:picLocks noChangeAspect="1"/>
            </p:cNvPicPr>
            <p:nvPr/>
          </p:nvPicPr>
          <p:blipFill>
            <a:blip r:embed="rId4"/>
            <a:stretch>
              <a:fillRect/>
            </a:stretch>
          </p:blipFill>
          <p:spPr>
            <a:xfrm>
              <a:off x="381000" y="1295400"/>
              <a:ext cx="3809153" cy="5029200"/>
            </a:xfrm>
            <a:prstGeom prst="rect">
              <a:avLst/>
            </a:prstGeom>
          </p:spPr>
        </p:pic>
        <p:sp>
          <p:nvSpPr>
            <p:cNvPr id="5" name="Right Brace 4"/>
            <p:cNvSpPr/>
            <p:nvPr/>
          </p:nvSpPr>
          <p:spPr bwMode="auto">
            <a:xfrm>
              <a:off x="1447800" y="1752600"/>
              <a:ext cx="152400" cy="1219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8" name="Straight Arrow Connector 7"/>
            <p:cNvCxnSpPr/>
            <p:nvPr/>
          </p:nvCxnSpPr>
          <p:spPr bwMode="auto">
            <a:xfrm>
              <a:off x="1600200" y="2362200"/>
              <a:ext cx="762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Right Brace 10"/>
            <p:cNvSpPr/>
            <p:nvPr/>
          </p:nvSpPr>
          <p:spPr bwMode="auto">
            <a:xfrm>
              <a:off x="1447800" y="1905000"/>
              <a:ext cx="304800" cy="1219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6" name="Straight Arrow Connector 15"/>
            <p:cNvCxnSpPr/>
            <p:nvPr/>
          </p:nvCxnSpPr>
          <p:spPr bwMode="auto">
            <a:xfrm>
              <a:off x="1600200" y="2514600"/>
              <a:ext cx="762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ixel">
  <a:themeElements>
    <a:clrScheme name="Custom 2">
      <a:dk1>
        <a:srgbClr val="000000"/>
      </a:dk1>
      <a:lt1>
        <a:srgbClr val="FFFFFF"/>
      </a:lt1>
      <a:dk2>
        <a:srgbClr val="000000"/>
      </a:dk2>
      <a:lt2>
        <a:srgbClr val="0066CC"/>
      </a:lt2>
      <a:accent1>
        <a:srgbClr val="75BAFF"/>
      </a:accent1>
      <a:accent2>
        <a:srgbClr val="2592FF"/>
      </a:accent2>
      <a:accent3>
        <a:srgbClr val="FFFFFF"/>
      </a:accent3>
      <a:accent4>
        <a:srgbClr val="000000"/>
      </a:accent4>
      <a:accent5>
        <a:srgbClr val="C5E2FF"/>
      </a:accent5>
      <a:accent6>
        <a:srgbClr val="5BADFF"/>
      </a:accent6>
      <a:hlink>
        <a:srgbClr val="CC3300"/>
      </a:hlink>
      <a:folHlink>
        <a:srgbClr val="0066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6363</TotalTime>
  <Words>1700</Words>
  <Application>Microsoft Office PowerPoint</Application>
  <PresentationFormat>On-screen Show (4:3)</PresentationFormat>
  <Paragraphs>231</Paragraphs>
  <Slides>43</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1_Pixel</vt:lpstr>
      <vt:lpstr>Equation</vt:lpstr>
      <vt:lpstr>Time Series and Forecasting</vt:lpstr>
      <vt:lpstr>Learning Objectives</vt:lpstr>
      <vt:lpstr>Time Series and its Components</vt:lpstr>
      <vt:lpstr>Secular Trend – Example</vt:lpstr>
      <vt:lpstr>Cyclical Variation – Sample Chart</vt:lpstr>
      <vt:lpstr>Seasonal Variation – Sample Chart</vt:lpstr>
      <vt:lpstr>Irregular variation</vt:lpstr>
      <vt:lpstr>The Moving Average Method</vt:lpstr>
      <vt:lpstr>Moving Average Method - Example</vt:lpstr>
      <vt:lpstr>3-year and 5-Year Moving Averages: Example</vt:lpstr>
      <vt:lpstr>Weighted Moving Average</vt:lpstr>
      <vt:lpstr>Weighted Moving Average - Example</vt:lpstr>
      <vt:lpstr>Smoothing with a Weighted Moving Average - Example</vt:lpstr>
      <vt:lpstr>Smoothing with a Weighted Moving Average - Example</vt:lpstr>
      <vt:lpstr>Linear Trend</vt:lpstr>
      <vt:lpstr>Linear Trend Plot</vt:lpstr>
      <vt:lpstr>Linear Trend – Using the Least Squares Method, Regression Analysis, and Excel</vt:lpstr>
      <vt:lpstr>PowerPoint Presentation</vt:lpstr>
      <vt:lpstr>Linear Trend – Using the Least Squares Method, Regression Analysis, and Excel</vt:lpstr>
      <vt:lpstr>Nonlinear Trend – Using Regression Analysis and Excel</vt:lpstr>
      <vt:lpstr>PowerPoint Presentation</vt:lpstr>
      <vt:lpstr>Nonlinear Trend – Using Regression Analysis, an Excel Example  </vt:lpstr>
      <vt:lpstr>Nonlinear Trend – Using Regression Analysis, an Excel Example  </vt:lpstr>
      <vt:lpstr>Nonlinear Trend – Using Regression Analysis, an Excel Example  </vt:lpstr>
      <vt:lpstr>Seasonal Variation</vt:lpstr>
      <vt:lpstr>Seasonal Variation – Computing Seasonal Indexes</vt:lpstr>
      <vt:lpstr>PowerPoint Presentation</vt:lpstr>
      <vt:lpstr>PowerPoint Presentation</vt:lpstr>
      <vt:lpstr>Seasonal Variation – Computing Seasonal Indexes– Example</vt:lpstr>
      <vt:lpstr>Seasonal indexes can be used to “de-seasonalize” a time series.  </vt:lpstr>
      <vt:lpstr>Seasonal indexes can be used to “de-seasonalize” a time series and find the underlying trend component. </vt:lpstr>
      <vt:lpstr>Computing seasonally adjusted trend forecasts</vt:lpstr>
      <vt:lpstr>Testing for Autocorrelation: Durbin-Watson Statistic</vt:lpstr>
      <vt:lpstr>Testing for Autocorrelation: Durbin-Watson Statistic</vt:lpstr>
      <vt:lpstr>Testing for Autocorrelation: Durbin-Watson Statistic - Example</vt:lpstr>
      <vt:lpstr>Testing for Autocorrelation: Durbin-Watson Statistic - Example</vt:lpstr>
      <vt:lpstr>Testing for Autocorrelation: Durbin-Watson Statistic</vt:lpstr>
      <vt:lpstr>Testing for Autocorrelation: Durbin-Watson Statistic</vt:lpstr>
      <vt:lpstr>Testing for Autocorrelation: Durbin-Watson Statistic</vt:lpstr>
      <vt:lpstr>PowerPoint Presentation</vt:lpstr>
      <vt:lpstr>Testing for Autocorrelation: Durbin-Watson Statistic</vt:lpstr>
      <vt:lpstr>Testing for Autocorrelation: Durbin-Watson Statistic</vt:lpstr>
      <vt:lpstr>Testing for Autocorrelation: Durbin-Watson Statistic</vt:lpstr>
    </vt:vector>
  </TitlesOfParts>
  <Company>NerdZoo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Forecasting</dc:title>
  <dc:creator>Rene Leo E. Ordonez</dc:creator>
  <cp:lastModifiedBy>Pavendan Pugalendi</cp:lastModifiedBy>
  <cp:revision>189</cp:revision>
  <dcterms:created xsi:type="dcterms:W3CDTF">2006-04-23T14:05:01Z</dcterms:created>
  <dcterms:modified xsi:type="dcterms:W3CDTF">2014-03-31T13:19:35Z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Chapter 18-16th Instructor Version</vt:lpwstr>
  </property>
  <property fmtid="{D5CDD505-2E9C-101B-9397-08002B2CF9AE}" pid="4" name="ArticulateGUID">
    <vt:lpwstr>A51E3856-708C-427C-8110-868DB7F4B797</vt:lpwstr>
  </property>
  <property fmtid="{D5CDD505-2E9C-101B-9397-08002B2CF9AE}" pid="5" name="ArticulateProjectFull">
    <vt:lpwstr>\\172.50.10.4\epub\P16280043_BEC OLCs 2014\WIP\Development\Lind_16e\Instructor\Instructor PPTs\Updated IPPT\IPPTChap018.ppta</vt:lpwstr>
  </property>
</Properties>
</file>