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1" r:id="rId1"/>
  </p:sldMasterIdLst>
  <p:notesMasterIdLst>
    <p:notesMasterId r:id="rId40"/>
  </p:notesMasterIdLst>
  <p:handoutMasterIdLst>
    <p:handoutMasterId r:id="rId41"/>
  </p:handoutMasterIdLst>
  <p:sldIdLst>
    <p:sldId id="365" r:id="rId2"/>
    <p:sldId id="366" r:id="rId3"/>
    <p:sldId id="399" r:id="rId4"/>
    <p:sldId id="328" r:id="rId5"/>
    <p:sldId id="369" r:id="rId6"/>
    <p:sldId id="333" r:id="rId7"/>
    <p:sldId id="370" r:id="rId8"/>
    <p:sldId id="371" r:id="rId9"/>
    <p:sldId id="330" r:id="rId10"/>
    <p:sldId id="331" r:id="rId11"/>
    <p:sldId id="397" r:id="rId12"/>
    <p:sldId id="398" r:id="rId13"/>
    <p:sldId id="403" r:id="rId14"/>
    <p:sldId id="402" r:id="rId15"/>
    <p:sldId id="404" r:id="rId16"/>
    <p:sldId id="405" r:id="rId17"/>
    <p:sldId id="336" r:id="rId18"/>
    <p:sldId id="337" r:id="rId19"/>
    <p:sldId id="374" r:id="rId20"/>
    <p:sldId id="378" r:id="rId21"/>
    <p:sldId id="377" r:id="rId22"/>
    <p:sldId id="375" r:id="rId23"/>
    <p:sldId id="380" r:id="rId24"/>
    <p:sldId id="379" r:id="rId25"/>
    <p:sldId id="381" r:id="rId26"/>
    <p:sldId id="382" r:id="rId27"/>
    <p:sldId id="383" r:id="rId28"/>
    <p:sldId id="384" r:id="rId29"/>
    <p:sldId id="344" r:id="rId30"/>
    <p:sldId id="386" r:id="rId31"/>
    <p:sldId id="387" r:id="rId32"/>
    <p:sldId id="389" r:id="rId33"/>
    <p:sldId id="390" r:id="rId34"/>
    <p:sldId id="349" r:id="rId35"/>
    <p:sldId id="392" r:id="rId36"/>
    <p:sldId id="406" r:id="rId37"/>
    <p:sldId id="393" r:id="rId38"/>
    <p:sldId id="394" r:id="rId39"/>
  </p:sldIdLst>
  <p:sldSz cx="9144000" cy="6858000" type="screen4x3"/>
  <p:notesSz cx="6858000" cy="9117013"/>
  <p:custDataLst>
    <p:tags r:id="rId42"/>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A8"/>
    <a:srgbClr val="FFD699"/>
    <a:srgbClr val="FFE8C5"/>
    <a:srgbClr val="333333"/>
    <a:srgbClr val="FFBFFF"/>
    <a:srgbClr val="FF3101"/>
    <a:srgbClr val="4DB14B"/>
    <a:srgbClr val="791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4242" autoAdjust="0"/>
  </p:normalViewPr>
  <p:slideViewPr>
    <p:cSldViewPr snapToGrid="0">
      <p:cViewPr>
        <p:scale>
          <a:sx n="50" d="100"/>
          <a:sy n="50" d="100"/>
        </p:scale>
        <p:origin x="-2256" y="-8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p:scale>
          <a:sx n="120" d="100"/>
          <a:sy n="120" d="100"/>
        </p:scale>
        <p:origin x="-3126" y="786"/>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826"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461827"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461828"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461829"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CF341739-9275-428B-BA18-EEF3719214D7}" type="slidenum">
              <a:rPr lang="en-US"/>
              <a:pPr>
                <a:defRPr/>
              </a:pPr>
              <a:t>‹#›</a:t>
            </a:fld>
            <a:endParaRPr lang="en-US"/>
          </a:p>
        </p:txBody>
      </p:sp>
    </p:spTree>
    <p:extLst>
      <p:ext uri="{BB962C8B-B14F-4D97-AF65-F5344CB8AC3E}">
        <p14:creationId xmlns:p14="http://schemas.microsoft.com/office/powerpoint/2010/main" val="1243623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27651"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27655"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0263D1C0-E16A-4E9A-9049-B6703C97E81B}" type="slidenum">
              <a:rPr lang="en-US"/>
              <a:pPr>
                <a:defRPr/>
              </a:pPr>
              <a:t>‹#›</a:t>
            </a:fld>
            <a:endParaRPr lang="en-US"/>
          </a:p>
        </p:txBody>
      </p:sp>
    </p:spTree>
    <p:extLst>
      <p:ext uri="{BB962C8B-B14F-4D97-AF65-F5344CB8AC3E}">
        <p14:creationId xmlns:p14="http://schemas.microsoft.com/office/powerpoint/2010/main" val="1899756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A0CA4A4B-5CA1-4594-BC76-D6694E74D6F0}" type="slidenum">
              <a:rPr lang="en-US" smtClean="0"/>
              <a:pPr>
                <a:defRPr/>
              </a:pPr>
              <a:t>1</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CE645C03-B39C-4CCE-AB9E-36C64326EB38}" type="slidenum">
              <a:rPr lang="en-US" smtClean="0"/>
              <a:pPr>
                <a:defRPr/>
              </a:pPr>
              <a:t>10</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smtClean="0">
              <a:latin typeface="Calibri" pitchFamily="34" charset="0"/>
              <a:ea typeface="Calibri" pitchFamily="34" charset="0"/>
              <a:cs typeface="Times New Roman" pitchFamily="18" charset="0"/>
            </a:endParaRPr>
          </a:p>
          <a:p>
            <a:endParaRPr lang="en-US" smtClean="0">
              <a:ea typeface="Calibri" pitchFamily="34" charset="0"/>
              <a:cs typeface="Times New Roman" pitchFamily="18" charset="0"/>
            </a:endParaRPr>
          </a:p>
          <a:p>
            <a:endParaRPr lang="en-US" smtClean="0">
              <a:ea typeface="Calibri" pitchFamily="34"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C30BDCAF-DA3A-4220-890F-DD7375B7A3AC}" type="slidenum">
              <a:rPr lang="en-US" smtClean="0"/>
              <a:pPr>
                <a:defRPr/>
              </a:pPr>
              <a:t>11</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C3EDFCA1-CFF9-46D3-A0AE-2848A8D79DD1}" type="slidenum">
              <a:rPr lang="en-US" smtClean="0"/>
              <a:pPr>
                <a:defRPr/>
              </a:pPr>
              <a:t>12</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C122B057-AC89-461B-8908-C75A4E009887}" type="slidenum">
              <a:rPr lang="en-US" smtClean="0"/>
              <a:pPr>
                <a:defRPr/>
              </a:pPr>
              <a:t>15</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C3EDFCA1-CFF9-46D3-A0AE-2848A8D79DD1}" type="slidenum">
              <a:rPr lang="en-US" smtClean="0"/>
              <a:pPr>
                <a:defRPr/>
              </a:pPr>
              <a:t>16</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DCC63EB2-6E46-48A4-8C71-837B8E3C5658}" type="slidenum">
              <a:rPr lang="en-US" smtClean="0"/>
              <a:pPr>
                <a:defRPr/>
              </a:pPr>
              <a:t>17</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p>
          <a:p>
            <a:endParaRPr lang="en-US" smtClean="0">
              <a:ea typeface="Calibri" pitchFamily="34" charset="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1C53106A-129E-42C9-B058-2D99E8EE5076}" type="slidenum">
              <a:rPr lang="en-US" smtClean="0"/>
              <a:pPr>
                <a:defRPr/>
              </a:pPr>
              <a:t>18</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a:lnSpc>
                <a:spcPct val="115000"/>
              </a:lnSpc>
              <a:spcBef>
                <a:spcPct val="0"/>
              </a:spcBef>
              <a:spcAft>
                <a:spcPts val="1000"/>
              </a:spcAft>
            </a:pPr>
            <a:endParaRPr lang="en-US" smtClean="0">
              <a:latin typeface="Calibri" pitchFamily="34" charset="0"/>
              <a:ea typeface="Calibri" pitchFamily="34" charset="0"/>
              <a:cs typeface="Times New Roman" pitchFamily="18" charset="0"/>
            </a:endParaRPr>
          </a:p>
          <a:p>
            <a:pPr>
              <a:lnSpc>
                <a:spcPct val="115000"/>
              </a:lnSpc>
              <a:spcBef>
                <a:spcPct val="0"/>
              </a:spcBef>
              <a:spcAft>
                <a:spcPts val="1000"/>
              </a:spcAft>
            </a:pPr>
            <a:endParaRPr lang="en-US" smtClean="0">
              <a:latin typeface="Calibri" pitchFamily="34" charset="0"/>
              <a:ea typeface="Calibri" pitchFamily="34" charset="0"/>
              <a:cs typeface="Times New Roman" pitchFamily="18" charset="0"/>
            </a:endParaRPr>
          </a:p>
          <a:p>
            <a:endParaRPr lang="en-US" smtClean="0">
              <a:ea typeface="Calibri" pitchFamily="34" charset="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F7FFF497-AB52-4CE9-9491-49052C6F6856}" type="slidenum">
              <a:rPr lang="en-US" smtClean="0"/>
              <a:pPr>
                <a:defRPr/>
              </a:pPr>
              <a:t>19</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lnSpc>
                <a:spcPct val="80000"/>
              </a:lnSpc>
              <a:buFont typeface="Wingdings" pitchFamily="2" charset="2"/>
              <a:buNone/>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FA1835CE-2DC9-4F6A-B6A6-FEC3867502FA}" type="slidenum">
              <a:rPr lang="en-US" smtClean="0"/>
              <a:pPr>
                <a:defRPr/>
              </a:pPr>
              <a:t>20</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D2B9D2AC-9A1F-4546-A2CD-94BA0FD00E91}" type="slidenum">
              <a:rPr lang="en-US" smtClean="0"/>
              <a:pPr>
                <a:defRPr/>
              </a:pPr>
              <a:t>21</a:t>
            </a:fld>
            <a:endParaRPr 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CCD3145B-1376-42D7-9847-6E5EB346C56A}" type="slidenum">
              <a:rPr lang="en-US" smtClean="0"/>
              <a:pPr>
                <a:defRPr/>
              </a:pPr>
              <a:t>2</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1B909536-A542-42FA-AC51-04E67253BD6B}" type="slidenum">
              <a:rPr lang="en-US" smtClean="0"/>
              <a:pPr>
                <a:defRPr/>
              </a:pPr>
              <a:t>22</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AEFF3CDD-C52A-4D8C-B192-6BC4BF7E93B2}" type="slidenum">
              <a:rPr lang="en-US" smtClean="0"/>
              <a:pPr>
                <a:defRPr/>
              </a:pPr>
              <a:t>23</a:t>
            </a:fld>
            <a:endParaRPr lang="en-US"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26AEF7C1-3DCA-4BAD-ADB3-9FD27DE978D6}" type="slidenum">
              <a:rPr lang="en-US" smtClean="0"/>
              <a:pPr>
                <a:defRPr/>
              </a:pPr>
              <a:t>24</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BC30C223-B46A-4318-A0BC-7ACFF188A654}" type="slidenum">
              <a:rPr lang="en-US" smtClean="0"/>
              <a:pPr>
                <a:defRPr/>
              </a:pPr>
              <a:t>25</a:t>
            </a:fld>
            <a:endParaRPr lang="en-US" smtClean="0"/>
          </a:p>
        </p:txBody>
      </p:sp>
      <p:sp>
        <p:nvSpPr>
          <p:cNvPr id="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a:lnSpc>
                <a:spcPct val="115000"/>
              </a:lnSpc>
              <a:spcBef>
                <a:spcPct val="0"/>
              </a:spcBef>
              <a:spcAft>
                <a:spcPts val="1000"/>
              </a:spcAft>
            </a:pPr>
            <a:endParaRPr lang="en-US" smtClean="0">
              <a:latin typeface="Calibri" pitchFamily="34" charset="0"/>
              <a:ea typeface="Calibri" pitchFamily="34" charset="0"/>
              <a:cs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EA1AD153-18C6-44A4-85A1-EDFE0FA86E82}" type="slidenum">
              <a:rPr lang="en-US" smtClean="0"/>
              <a:pPr>
                <a:defRPr/>
              </a:pPr>
              <a:t>26</a:t>
            </a:fld>
            <a:endParaRPr lang="en-US"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04701083-2CF1-4A69-ACAE-35DB175F9362}" type="slidenum">
              <a:rPr lang="en-US" smtClean="0"/>
              <a:pPr>
                <a:defRPr/>
              </a:pPr>
              <a:t>27</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F29C2970-80F8-4057-8F33-36D2E041DA4F}" type="slidenum">
              <a:rPr lang="en-US" smtClean="0"/>
              <a:pPr>
                <a:defRPr/>
              </a:pPr>
              <a:t>28</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D926F1EA-4202-4E78-ACD2-1686C536F2F5}" type="slidenum">
              <a:rPr lang="en-US" smtClean="0"/>
              <a:pPr>
                <a:defRPr/>
              </a:pPr>
              <a:t>29</a:t>
            </a:fld>
            <a:endParaRPr lang="en-US"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045518A6-E5A0-47FF-B6AD-BBC98F495C09}" type="slidenum">
              <a:rPr lang="en-US" smtClean="0"/>
              <a:pPr>
                <a:defRPr/>
              </a:pPr>
              <a:t>30</a:t>
            </a:fld>
            <a:endParaRPr lang="en-US"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8F9D7E0F-0970-4150-8477-3E7AAC01AD50}" type="slidenum">
              <a:rPr lang="en-US" smtClean="0"/>
              <a:pPr>
                <a:defRPr/>
              </a:pPr>
              <a:t>31</a:t>
            </a:fld>
            <a:endParaRPr lang="en-US"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A9B4C2C-3554-4BE6-85A2-3305BB465D2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43E467C0-A00E-4536-992D-FD825643E9BA}" type="slidenum">
              <a:rPr lang="en-US" smtClean="0"/>
              <a:pPr>
                <a:defRPr/>
              </a:pPr>
              <a:t>32</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F22A0001-6D72-4167-90AA-EAC02E67BF8A}" type="slidenum">
              <a:rPr lang="en-US" smtClean="0"/>
              <a:pPr>
                <a:defRPr/>
              </a:pPr>
              <a:t>33</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E0DD247D-C793-4C26-922D-51320AAB95C8}" type="slidenum">
              <a:rPr lang="en-US" smtClean="0"/>
              <a:pPr>
                <a:defRPr/>
              </a:pPr>
              <a:t>34</a:t>
            </a:fld>
            <a:endParaRPr lang="en-US"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17E0142F-ADEE-458E-9D19-0DA8726E8615}" type="slidenum">
              <a:rPr lang="en-US" smtClean="0"/>
              <a:pPr>
                <a:defRPr/>
              </a:pPr>
              <a:t>35</a:t>
            </a:fld>
            <a:endParaRPr lang="en-US" smtClean="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endParaRPr lang="en-US" smtClean="0">
              <a:ea typeface="Calibri" pitchFamily="34" charset="0"/>
              <a:cs typeface="Times New Roman" pitchFamily="18" charset="0"/>
            </a:endParaRPr>
          </a:p>
          <a:p>
            <a:pPr>
              <a:lnSpc>
                <a:spcPct val="115000"/>
              </a:lnSpc>
              <a:spcBef>
                <a:spcPct val="0"/>
              </a:spcBef>
              <a:spcAft>
                <a:spcPts val="1000"/>
              </a:spcAft>
            </a:pPr>
            <a:endParaRPr lang="en-US" smtClean="0">
              <a:latin typeface="Calibri" pitchFamily="34" charset="0"/>
              <a:ea typeface="Calibri" pitchFamily="34" charset="0"/>
              <a:cs typeface="Times New Roman" pitchFamily="18" charset="0"/>
            </a:endParaRPr>
          </a:p>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297ADD97-C2AB-4330-972D-571AC5184DE3}" type="slidenum">
              <a:rPr lang="en-US" smtClean="0"/>
              <a:pPr>
                <a:defRPr/>
              </a:pPr>
              <a:t>37</a:t>
            </a:fld>
            <a:endParaRPr lang="en-US"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A64F9BA4-00BD-4B49-A818-E297E29C3227}" type="slidenum">
              <a:rPr lang="en-US" smtClean="0"/>
              <a:pPr>
                <a:defRPr/>
              </a:pPr>
              <a:t>38</a:t>
            </a:fld>
            <a:endParaRPr 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C44DFCA4-30D0-4BB6-B536-2BA64F86D43C}" type="slidenum">
              <a:rPr lang="en-US" smtClean="0"/>
              <a:pPr>
                <a:defRPr/>
              </a:pPr>
              <a:t>4</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latin typeface="Calibri" pitchFamily="34" charset="0"/>
              <a:ea typeface="Calibri" pitchFamily="34" charset="0"/>
              <a:cs typeface="Times New Roman" pitchFamily="18" charset="0"/>
            </a:endParaRPr>
          </a:p>
          <a:p>
            <a:endParaRPr lang="en-US" smtClean="0">
              <a:ea typeface="Calibri" pitchFamily="34"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742A2DA7-1C85-43CA-9581-0C77ADEC8D87}" type="slidenum">
              <a:rPr lang="en-US" smtClean="0"/>
              <a:pPr>
                <a:defRPr/>
              </a:pPr>
              <a:t>5</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C122B057-AC89-461B-8908-C75A4E009887}" type="slidenum">
              <a:rPr lang="en-US" smtClean="0"/>
              <a:pPr>
                <a:defRPr/>
              </a:pPr>
              <a:t>6</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DE9517BC-92FB-4A59-99AF-B02EB71C817F}" type="slidenum">
              <a:rPr lang="en-US" smtClean="0"/>
              <a:pPr>
                <a:defRPr/>
              </a:pPr>
              <a:t>7</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DD0348FB-9F3D-44BC-86E3-6FBA53394361}" type="slidenum">
              <a:rPr lang="en-US" smtClean="0"/>
              <a:pPr>
                <a:defRPr/>
              </a:pPr>
              <a:t>8</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51062611-8BD3-471C-83B0-324395DD27C8}" type="slidenum">
              <a:rPr lang="en-US" smtClean="0"/>
              <a:pPr>
                <a:defRPr/>
              </a:pPr>
              <a:t>9</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latin typeface="Calibri" pitchFamily="34" charset="0"/>
              <a:ea typeface="Calibri" pitchFamily="34"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lvl1pPr>
              <a:defRPr>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838200" y="1905000"/>
            <a:ext cx="3770313"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1905000"/>
            <a:ext cx="3770312"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r>
              <a:rPr lang="en-US" smtClean="0"/>
              <a:t>13-</a:t>
            </a:r>
            <a:endParaRPr lang="en-US"/>
          </a:p>
        </p:txBody>
      </p:sp>
      <p:sp>
        <p:nvSpPr>
          <p:cNvPr id="6" name="Rectangle 10"/>
          <p:cNvSpPr>
            <a:spLocks noGrp="1" noChangeArrowheads="1"/>
          </p:cNvSpPr>
          <p:nvPr>
            <p:ph type="sldNum" sz="quarter" idx="11"/>
          </p:nvPr>
        </p:nvSpPr>
        <p:spPr/>
        <p:txBody>
          <a:bodyPr/>
          <a:lstStyle>
            <a:lvl1pPr>
              <a:defRPr/>
            </a:lvl1pPr>
          </a:lstStyle>
          <a:p>
            <a:pPr>
              <a:defRPr/>
            </a:pPr>
            <a:fld id="{BAA5E70B-3D07-4BBC-BBB1-FC462946345E}" type="slidenum">
              <a:rPr lang="en-US"/>
              <a:pPr>
                <a:defRPr/>
              </a:pPr>
              <a:t>‹#›</a:t>
            </a:fld>
            <a:endParaRPr lang="en-US"/>
          </a:p>
        </p:txBody>
      </p:sp>
    </p:spTree>
    <p:extLst>
      <p:ext uri="{BB962C8B-B14F-4D97-AF65-F5344CB8AC3E}">
        <p14:creationId xmlns:p14="http://schemas.microsoft.com/office/powerpoint/2010/main" val="108785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lvl1pPr>
              <a:defRPr>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838200" y="1905000"/>
            <a:ext cx="3770313"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1905000"/>
            <a:ext cx="3770312"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16-</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324896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770313"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38200" y="4071938"/>
            <a:ext cx="3770313"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60913" y="1905000"/>
            <a:ext cx="3770312"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ftr" sz="quarter" idx="10"/>
          </p:nvPr>
        </p:nvSpPr>
        <p:spPr/>
        <p:txBody>
          <a:bodyPr/>
          <a:lstStyle>
            <a:lvl1pPr>
              <a:defRPr/>
            </a:lvl1pPr>
          </a:lstStyle>
          <a:p>
            <a:pPr>
              <a:defRPr/>
            </a:pPr>
            <a:r>
              <a:rPr lang="en-US" smtClean="0"/>
              <a:t>13-</a:t>
            </a:r>
            <a:endParaRPr lang="en-US"/>
          </a:p>
        </p:txBody>
      </p:sp>
      <p:sp>
        <p:nvSpPr>
          <p:cNvPr id="7" name="Rectangle 10"/>
          <p:cNvSpPr>
            <a:spLocks noGrp="1" noChangeArrowheads="1"/>
          </p:cNvSpPr>
          <p:nvPr>
            <p:ph type="sldNum" sz="quarter" idx="11"/>
          </p:nvPr>
        </p:nvSpPr>
        <p:spPr/>
        <p:txBody>
          <a:bodyPr/>
          <a:lstStyle>
            <a:lvl1pPr>
              <a:defRPr/>
            </a:lvl1pPr>
          </a:lstStyle>
          <a:p>
            <a:pPr>
              <a:defRPr/>
            </a:pPr>
            <a:fld id="{A4BE032F-864A-4160-A13A-EDC68BA709CD}" type="slidenum">
              <a:rPr lang="en-US"/>
              <a:pPr>
                <a:defRPr/>
              </a:pPr>
              <a:t>‹#›</a:t>
            </a:fld>
            <a:endParaRPr lang="en-US"/>
          </a:p>
        </p:txBody>
      </p:sp>
    </p:spTree>
    <p:extLst>
      <p:ext uri="{BB962C8B-B14F-4D97-AF65-F5344CB8AC3E}">
        <p14:creationId xmlns:p14="http://schemas.microsoft.com/office/powerpoint/2010/main" val="29142468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
        <p:nvSpPr>
          <p:cNvPr id="6"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16-</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2088824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7693025"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071938"/>
            <a:ext cx="7693025"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r>
              <a:rPr lang="en-US" smtClean="0"/>
              <a:t>13-</a:t>
            </a:r>
            <a:endParaRPr lang="en-US"/>
          </a:p>
        </p:txBody>
      </p:sp>
      <p:sp>
        <p:nvSpPr>
          <p:cNvPr id="6" name="Rectangle 10"/>
          <p:cNvSpPr>
            <a:spLocks noGrp="1" noChangeArrowheads="1"/>
          </p:cNvSpPr>
          <p:nvPr>
            <p:ph type="sldNum" sz="quarter" idx="11"/>
          </p:nvPr>
        </p:nvSpPr>
        <p:spPr/>
        <p:txBody>
          <a:bodyPr/>
          <a:lstStyle>
            <a:lvl1pPr>
              <a:defRPr/>
            </a:lvl1pPr>
          </a:lstStyle>
          <a:p>
            <a:pPr>
              <a:defRPr/>
            </a:pPr>
            <a:fld id="{0992153E-3AF1-4B12-9930-E470C0C88300}" type="slidenum">
              <a:rPr lang="en-US"/>
              <a:pPr>
                <a:defRPr/>
              </a:pPr>
              <a:t>‹#›</a:t>
            </a:fld>
            <a:endParaRPr lang="en-US"/>
          </a:p>
        </p:txBody>
      </p:sp>
    </p:spTree>
    <p:extLst>
      <p:ext uri="{BB962C8B-B14F-4D97-AF65-F5344CB8AC3E}">
        <p14:creationId xmlns:p14="http://schemas.microsoft.com/office/powerpoint/2010/main" val="362318268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905000"/>
            <a:ext cx="3770313"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1905000"/>
            <a:ext cx="3770312"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071938"/>
            <a:ext cx="3770312"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ftr" sz="quarter" idx="10"/>
          </p:nvPr>
        </p:nvSpPr>
        <p:spPr/>
        <p:txBody>
          <a:bodyPr/>
          <a:lstStyle>
            <a:lvl1pPr>
              <a:defRPr/>
            </a:lvl1pPr>
          </a:lstStyle>
          <a:p>
            <a:pPr>
              <a:defRPr/>
            </a:pPr>
            <a:r>
              <a:rPr lang="en-US" smtClean="0"/>
              <a:t>13-</a:t>
            </a:r>
            <a:endParaRPr lang="en-US"/>
          </a:p>
        </p:txBody>
      </p:sp>
      <p:sp>
        <p:nvSpPr>
          <p:cNvPr id="7" name="Rectangle 10"/>
          <p:cNvSpPr>
            <a:spLocks noGrp="1" noChangeArrowheads="1"/>
          </p:cNvSpPr>
          <p:nvPr>
            <p:ph type="sldNum" sz="quarter" idx="11"/>
          </p:nvPr>
        </p:nvSpPr>
        <p:spPr/>
        <p:txBody>
          <a:bodyPr/>
          <a:lstStyle>
            <a:lvl1pPr>
              <a:defRPr/>
            </a:lvl1pPr>
          </a:lstStyle>
          <a:p>
            <a:pPr>
              <a:defRPr/>
            </a:pPr>
            <a:fld id="{7357604E-9C40-4AD6-A4FE-9EFCCEC6470F}" type="slidenum">
              <a:rPr lang="en-US"/>
              <a:pPr>
                <a:defRPr/>
              </a:pPr>
              <a:t>‹#›</a:t>
            </a:fld>
            <a:endParaRPr lang="en-US"/>
          </a:p>
        </p:txBody>
      </p:sp>
    </p:spTree>
    <p:extLst>
      <p:ext uri="{BB962C8B-B14F-4D97-AF65-F5344CB8AC3E}">
        <p14:creationId xmlns:p14="http://schemas.microsoft.com/office/powerpoint/2010/main" val="4214121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lvl1pPr>
              <a:defRPr>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838200" y="1905000"/>
            <a:ext cx="3770313" cy="41814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760913" y="1905000"/>
            <a:ext cx="3770312"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071938"/>
            <a:ext cx="3770312"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ftr" sz="quarter" idx="10"/>
          </p:nvPr>
        </p:nvSpPr>
        <p:spPr/>
        <p:txBody>
          <a:bodyPr/>
          <a:lstStyle>
            <a:lvl1pPr>
              <a:defRPr/>
            </a:lvl1pPr>
          </a:lstStyle>
          <a:p>
            <a:pPr>
              <a:defRPr/>
            </a:pPr>
            <a:r>
              <a:rPr lang="en-US" smtClean="0"/>
              <a:t>13-</a:t>
            </a:r>
            <a:endParaRPr lang="en-US"/>
          </a:p>
        </p:txBody>
      </p:sp>
      <p:sp>
        <p:nvSpPr>
          <p:cNvPr id="7" name="Rectangle 10"/>
          <p:cNvSpPr>
            <a:spLocks noGrp="1" noChangeArrowheads="1"/>
          </p:cNvSpPr>
          <p:nvPr>
            <p:ph type="sldNum" sz="quarter" idx="11"/>
          </p:nvPr>
        </p:nvSpPr>
        <p:spPr/>
        <p:txBody>
          <a:bodyPr/>
          <a:lstStyle>
            <a:lvl1pPr>
              <a:defRPr/>
            </a:lvl1pPr>
          </a:lstStyle>
          <a:p>
            <a:pPr>
              <a:defRPr/>
            </a:pPr>
            <a:fld id="{D287472B-8CE6-4B36-9751-0BD400EC412F}" type="slidenum">
              <a:rPr lang="en-US"/>
              <a:pPr>
                <a:defRPr/>
              </a:pPr>
              <a:t>‹#›</a:t>
            </a:fld>
            <a:endParaRPr lang="en-US"/>
          </a:p>
        </p:txBody>
      </p:sp>
    </p:spTree>
    <p:extLst>
      <p:ext uri="{BB962C8B-B14F-4D97-AF65-F5344CB8AC3E}">
        <p14:creationId xmlns:p14="http://schemas.microsoft.com/office/powerpoint/2010/main" val="2829936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457200"/>
            <a:ext cx="7924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770313"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1905000"/>
            <a:ext cx="3770312"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71938"/>
            <a:ext cx="3770313"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0913" y="4071938"/>
            <a:ext cx="3770312"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r>
              <a:rPr lang="en-US" smtClean="0"/>
              <a:t>13-</a:t>
            </a:r>
            <a:endParaRPr lang="en-US"/>
          </a:p>
        </p:txBody>
      </p:sp>
      <p:sp>
        <p:nvSpPr>
          <p:cNvPr id="8" name="Rectangle 10"/>
          <p:cNvSpPr>
            <a:spLocks noGrp="1" noChangeArrowheads="1"/>
          </p:cNvSpPr>
          <p:nvPr>
            <p:ph type="sldNum" sz="quarter" idx="11"/>
          </p:nvPr>
        </p:nvSpPr>
        <p:spPr/>
        <p:txBody>
          <a:bodyPr/>
          <a:lstStyle>
            <a:lvl1pPr>
              <a:defRPr/>
            </a:lvl1pPr>
          </a:lstStyle>
          <a:p>
            <a:pPr>
              <a:defRPr/>
            </a:pPr>
            <a:fld id="{CFF59E39-85D1-4072-A600-0635B9975E63}" type="slidenum">
              <a:rPr lang="en-US"/>
              <a:pPr>
                <a:defRPr/>
              </a:pPr>
              <a:t>‹#›</a:t>
            </a:fld>
            <a:endParaRPr lang="en-US"/>
          </a:p>
        </p:txBody>
      </p:sp>
    </p:spTree>
    <p:extLst>
      <p:ext uri="{BB962C8B-B14F-4D97-AF65-F5344CB8AC3E}">
        <p14:creationId xmlns:p14="http://schemas.microsoft.com/office/powerpoint/2010/main" val="14086533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9144000" cy="6858000"/>
            <a:chOff x="0" y="0"/>
            <a:chExt cx="5760" cy="4320"/>
          </a:xfrm>
          <a:effectLst/>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charset="0"/>
                <a:cs typeface="Arial" pitchFamily="34"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charset="0"/>
                <a:cs typeface="Arial" pitchFamily="34" charset="0"/>
              </a:endParaRPr>
            </a:p>
          </p:txBody>
        </p:sp>
        <p:grpSp>
          <p:nvGrpSpPr>
            <p:cNvPr id="7" name="Group 5"/>
            <p:cNvGrpSpPr>
              <a:grpSpLocks/>
            </p:cNvGrpSpPr>
            <p:nvPr/>
          </p:nvGrpSpPr>
          <p:grpSpPr bwMode="auto">
            <a:xfrm>
              <a:off x="361" y="1065"/>
              <a:ext cx="1445" cy="1596"/>
              <a:chOff x="361" y="1065"/>
              <a:chExt cx="1445" cy="1596"/>
            </a:xfrm>
          </p:grpSpPr>
          <p:sp>
            <p:nvSpPr>
              <p:cNvPr id="8" name="Rectangle 6"/>
              <p:cNvSpPr>
                <a:spLocks noChangeArrowheads="1"/>
              </p:cNvSpPr>
              <p:nvPr userDrawn="1"/>
            </p:nvSpPr>
            <p:spPr bwMode="auto">
              <a:xfrm>
                <a:off x="361" y="2257"/>
                <a:ext cx="363" cy="404"/>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2" name="Rectangle 10"/>
              <p:cNvSpPr>
                <a:spLocks noChangeArrowheads="1"/>
              </p:cNvSpPr>
              <p:nvPr userDrawn="1"/>
            </p:nvSpPr>
            <p:spPr bwMode="auto">
              <a:xfrm>
                <a:off x="1437" y="1065"/>
                <a:ext cx="369" cy="405"/>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5" name="Rectangle 13"/>
              <p:cNvSpPr>
                <a:spLocks noChangeArrowheads="1"/>
              </p:cNvSpPr>
              <p:nvPr userDrawn="1"/>
            </p:nvSpPr>
            <p:spPr bwMode="auto">
              <a:xfrm>
                <a:off x="1081" y="1464"/>
                <a:ext cx="362" cy="399"/>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7" name="Rectangle 15"/>
              <p:cNvSpPr>
                <a:spLocks noChangeArrowheads="1"/>
              </p:cNvSpPr>
              <p:nvPr userDrawn="1"/>
            </p:nvSpPr>
            <p:spPr bwMode="auto">
              <a:xfrm>
                <a:off x="719" y="1857"/>
                <a:ext cx="368" cy="406"/>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grpSp>
      </p:grpSp>
      <p:sp>
        <p:nvSpPr>
          <p:cNvPr id="809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09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22" name="Rectangle 13"/>
          <p:cNvSpPr>
            <a:spLocks noChangeArrowheads="1"/>
          </p:cNvSpPr>
          <p:nvPr userDrawn="1"/>
        </p:nvSpPr>
        <p:spPr bwMode="auto">
          <a:xfrm>
            <a:off x="152400" y="6629400"/>
            <a:ext cx="890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altLang="en-US" sz="1000" dirty="0">
                <a:latin typeface="Times New Roman" pitchFamily="18" charset="0"/>
                <a:cs typeface="Times New Roman" pitchFamily="18" charset="0"/>
              </a:rPr>
              <a:t>Copyright © 2015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2242626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16-</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3322011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13-</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333CD40-5E19-415C-803B-F100F9BB7EB7}"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777734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
        <p:nvSpPr>
          <p:cNvPr id="8"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16-</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23745580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smtClean="0"/>
              <a:t>13-</a:t>
            </a: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8109C387-09F6-4834-8D0F-CE82FF5E2D81}"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437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smtClean="0"/>
              <a:t>13-</a:t>
            </a: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090ECFBD-C449-484B-9E13-032D79FD51D5}"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1599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13-</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CAED432-FA35-4B5B-BB1B-DC360B4CDCFB}"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6175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13-</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D460028-50DD-4D0B-A338-ACBE693A84D2}"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3446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9875" name="Rectangle 3"/>
          <p:cNvSpPr>
            <a:spLocks noGrp="1" noChangeArrowheads="1"/>
          </p:cNvSpPr>
          <p:nvPr>
            <p:ph type="sldNum" sz="quarter" idx="4"/>
          </p:nvPr>
        </p:nvSpPr>
        <p:spPr bwMode="auto">
          <a:xfrm>
            <a:off x="7683334" y="6248400"/>
            <a:ext cx="100346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cs typeface="Arial" pitchFamily="34" charset="0"/>
              </a:defRPr>
            </a:lvl1pPr>
          </a:lstStyle>
          <a:p>
            <a:pPr>
              <a:defRPr/>
            </a:pPr>
            <a:fld id="{71C4D2E4-4352-4FF3-8582-958A811C3070}"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798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charset="0"/>
                <a:cs typeface="Arial" pitchFamily="34" charset="0"/>
              </a:endParaRPr>
            </a:p>
          </p:txBody>
        </p:sp>
        <p:sp>
          <p:nvSpPr>
            <p:cNvPr id="798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charset="0"/>
                <a:cs typeface="Arial" pitchFamily="34" charset="0"/>
              </a:endParaRPr>
            </a:p>
          </p:txBody>
        </p:sp>
        <p:sp>
          <p:nvSpPr>
            <p:cNvPr id="798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798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798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sp>
          <p:nvSpPr>
            <p:cNvPr id="798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798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charset="0"/>
                <a:cs typeface="Arial" pitchFamily="34" charset="0"/>
              </a:endParaRPr>
            </a:p>
          </p:txBody>
        </p:sp>
        <p:sp>
          <p:nvSpPr>
            <p:cNvPr id="798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sp>
          <p:nvSpPr>
            <p:cNvPr id="798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pitchFamily="34" charset="0"/>
                <a:cs typeface="Arial" pitchFamily="34" charset="0"/>
              </a:defRPr>
            </a:lvl1pPr>
          </a:lstStyle>
          <a:p>
            <a:pPr>
              <a:defRPr/>
            </a:pPr>
            <a:endParaRPr lang="en-US"/>
          </a:p>
        </p:txBody>
      </p:sp>
      <p:sp>
        <p:nvSpPr>
          <p:cNvPr id="79874" name="Rectangle 2"/>
          <p:cNvSpPr>
            <a:spLocks noGrp="1" noChangeArrowheads="1"/>
          </p:cNvSpPr>
          <p:nvPr>
            <p:ph type="ftr" sz="quarter" idx="3"/>
          </p:nvPr>
        </p:nvSpPr>
        <p:spPr bwMode="auto">
          <a:xfrm>
            <a:off x="7683334" y="6248400"/>
            <a:ext cx="117565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Black" panose="020B0A04020102020204" pitchFamily="34" charset="0"/>
                <a:cs typeface="Arial" pitchFamily="34" charset="0"/>
              </a:defRPr>
            </a:lvl1pPr>
          </a:lstStyle>
          <a:p>
            <a:pPr>
              <a:defRPr/>
            </a:pPr>
            <a:r>
              <a:rPr lang="en-US" dirty="0" smtClean="0"/>
              <a:t>13-</a:t>
            </a:r>
            <a:endParaRPr lang="en-US" dirty="0"/>
          </a:p>
        </p:txBody>
      </p:sp>
    </p:spTree>
    <p:extLst>
      <p:ext uri="{BB962C8B-B14F-4D97-AF65-F5344CB8AC3E}">
        <p14:creationId xmlns:p14="http://schemas.microsoft.com/office/powerpoint/2010/main" val="37835633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imgres?imgurl=http://www.popandroll.com/coke-art/Coca-Cola_Art_Coke_Bottles3.jpg&amp;imgrefurl=http://coca-cola-art.com/2008/10/08/free-coca-cola-vectors/&amp;h=832&amp;w=850&amp;sz=228&amp;tbnid=t9ZBbvkw9pj4EM:&amp;tbnh=142&amp;tbnw=145&amp;prev=/images?q=coca+cola+graphics&amp;usg=__xqzL8fnLJ0X62DgWinca-nfVIJY=&amp;sa=X&amp;ei=H95nTILUI4G6sQOEibH4DQ&amp;ved=0CCQQ9QEwA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2"/>
          <p:cNvSpPr>
            <a:spLocks noGrp="1" noChangeArrowheads="1"/>
          </p:cNvSpPr>
          <p:nvPr>
            <p:ph type="ctrTitle"/>
          </p:nvPr>
        </p:nvSpPr>
        <p:spPr>
          <a:xfrm>
            <a:off x="2914650" y="1567543"/>
            <a:ext cx="6019800" cy="2209800"/>
          </a:xfrm>
        </p:spPr>
        <p:txBody>
          <a:bodyPr/>
          <a:lstStyle/>
          <a:p>
            <a:pPr eaLnBrk="1" hangingPunct="1"/>
            <a:r>
              <a:rPr lang="en-US" sz="4000" dirty="0" smtClean="0"/>
              <a:t>Nonparametric Methods: </a:t>
            </a:r>
            <a:r>
              <a:rPr lang="en-US" sz="4000" dirty="0" smtClean="0">
                <a:solidFill>
                  <a:schemeClr val="bg1"/>
                </a:solidFill>
              </a:rPr>
              <a:t>Analysis of Ordinal Data</a:t>
            </a:r>
          </a:p>
        </p:txBody>
      </p:sp>
      <p:sp>
        <p:nvSpPr>
          <p:cNvPr id="20482" name="Rectangle 3"/>
          <p:cNvSpPr>
            <a:spLocks noGrp="1" noChangeArrowheads="1"/>
          </p:cNvSpPr>
          <p:nvPr>
            <p:ph type="subTitle" idx="1"/>
          </p:nvPr>
        </p:nvSpPr>
        <p:spPr>
          <a:xfrm>
            <a:off x="4441370" y="4246856"/>
            <a:ext cx="4476998" cy="1752600"/>
          </a:xfrm>
        </p:spPr>
        <p:txBody>
          <a:bodyPr/>
          <a:lstStyle/>
          <a:p>
            <a:pPr eaLnBrk="1" hangingPunct="1"/>
            <a:r>
              <a:rPr lang="en-US" dirty="0" smtClean="0"/>
              <a:t>Chapter 16</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5" y="3835032"/>
            <a:ext cx="4203865" cy="2720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idx="1"/>
          </p:nvPr>
        </p:nvSpPr>
        <p:spPr>
          <a:xfrm>
            <a:off x="457200" y="1827213"/>
            <a:ext cx="7505700" cy="4287837"/>
          </a:xfrm>
        </p:spPr>
        <p:txBody>
          <a:bodyPr lIns="92075" tIns="46038" rIns="92075" bIns="46038"/>
          <a:lstStyle/>
          <a:p>
            <a:pPr marL="0" indent="0" algn="just" eaLnBrk="1" hangingPunct="1">
              <a:buFont typeface="Wingdings" pitchFamily="2" charset="2"/>
              <a:buNone/>
            </a:pPr>
            <a:r>
              <a:rPr lang="en-US" sz="2000" dirty="0" smtClean="0"/>
              <a:t>The market research department of Cola, Inc., has been assigned to test a new soft drink. Two versions of the drink are considered—a rather sweet drink and a somewhat bitter one. A preference test is conducted consisting of a sample of 64 consumers. Each consumer will taste both the sweet cola (labeled A) and the bitter one (labeled B) and indicate a preference. </a:t>
            </a:r>
          </a:p>
          <a:p>
            <a:pPr marL="0" indent="0" algn="just" eaLnBrk="1" hangingPunct="1">
              <a:buFont typeface="Wingdings" pitchFamily="2" charset="2"/>
              <a:buNone/>
            </a:pPr>
            <a:r>
              <a:rPr lang="en-US" sz="2000" dirty="0" smtClean="0"/>
              <a:t>Conduct a test of hypothesis to determine if there is a difference in the preference for the sweet and bitter tastes. Use the .05 significance level.</a:t>
            </a:r>
          </a:p>
          <a:p>
            <a:pPr eaLnBrk="1" hangingPunct="1"/>
            <a:endParaRPr lang="en-US" sz="2000" dirty="0" smtClean="0"/>
          </a:p>
        </p:txBody>
      </p:sp>
      <p:sp>
        <p:nvSpPr>
          <p:cNvPr id="38915" name="AutoShape 7"/>
          <p:cNvSpPr>
            <a:spLocks noChangeArrowheads="1"/>
          </p:cNvSpPr>
          <p:nvPr/>
        </p:nvSpPr>
        <p:spPr bwMode="auto">
          <a:xfrm>
            <a:off x="294684" y="757111"/>
            <a:ext cx="8665137" cy="784225"/>
          </a:xfrm>
          <a:prstGeom prst="roundRect">
            <a:avLst>
              <a:gd name="adj" fmla="val 21667"/>
            </a:avLst>
          </a:prstGeom>
          <a:noFill/>
          <a:ln w="9525">
            <a:noFill/>
            <a:round/>
            <a:headEnd/>
            <a:tailEnd/>
          </a:ln>
        </p:spPr>
        <p:txBody>
          <a:bodyPr lIns="92075" tIns="46038" rIns="92075" bIns="46038" anchor="ctr"/>
          <a:lstStyle/>
          <a:p>
            <a:pPr>
              <a:lnSpc>
                <a:spcPct val="90000"/>
              </a:lnSpc>
            </a:pPr>
            <a:r>
              <a:rPr lang="en-US" sz="3600" dirty="0" smtClean="0">
                <a:solidFill>
                  <a:srgbClr val="000000"/>
                </a:solidFill>
                <a:latin typeface="Arial" charset="0"/>
              </a:rPr>
              <a:t>The Sign Test: Normal </a:t>
            </a:r>
            <a:r>
              <a:rPr lang="en-US" sz="3600" dirty="0">
                <a:solidFill>
                  <a:srgbClr val="000000"/>
                </a:solidFill>
                <a:latin typeface="Arial" charset="0"/>
              </a:rPr>
              <a:t>Approximation - Example</a:t>
            </a:r>
          </a:p>
        </p:txBody>
      </p:sp>
      <p:sp>
        <p:nvSpPr>
          <p:cNvPr id="38916" name="AutoShape 6" descr="data:image/jpg;base64,/9j/4AAQSkZJRgABAQAAAQABAAD/2wBDAAkGBwgHBgkIBwgKCgkLDRYPDQwMDRsUFRAWIB0iIiAdHx8kKDQsJCYxJx8fLT0tMTU3Ojo6Iys/RD84QzQ5Ojf/2wBDAQoKCg0MDRoPDxo3JR8lNzc3Nzc3Nzc3Nzc3Nzc3Nzc3Nzc3Nzc3Nzc3Nzc3Nzc3Nzc3Nzc3Nzc3Nzc3Nzc3Nzf/wAARCABeAGADASIAAhEBAxEB/8QAGgAAAgMBAQAAAAAAAAAAAAAABAUBAgMABv/EADoQAAIBAwMCAggEBQIHAAAAAAECAwAEEQUSIQYxE0EHFCIyUWFxgSORocFCQ1JysWLRFRYXJDOSk//EABoBAQADAQEBAAAAAAAAAAAAAAQDBQYCAQf/xAAzEQABAwIDBQYEBwEAAAAAAAABAAIDBBEFEjETIVFxsQYyMzRBgRRhwfAiI0JScpGh0f/aAAwDAQACEQMRAD8A89XV1QzBeWYKvmzHCqMgZJ+GSB28x3zVOASbBfUXvaxpc42AU1DsEDE59kFiAMkAdzgeXzqXK/y1aT/VIDGg+g99vuU+9ZGEOPxjvGQdmAEB/tHB+pyfnXeQDvFF28svgs3cTu/zXorxusiK6HKsMg/EVaux8KguisBI4RSQNzAkZIOB7IJJODwB5eXeuQC42CQ+RsTM0h0U1nLNHEjO7YVCAxAJ25OBnHbn41dmzxEjEf1zfsin/LEf6RVPBUlWlJlZfdL4wv8AaBwv2ArqzRqUfbTSH8tthxd/zXotK6uqN8YYiRynHACFi39oHfGRnJA5HNctaXGwSJZmRNzPNgprNpo1KBm/8jbVODgn4Z7ZqzEtlUXYv9cuHb/19wfQ7/rULEgfxDl5MY8RyWbHwyew+Q4rotaNSoGyzyEFjcreJ19h98lepu7G8FrDIsNrMLsotqBdR5ZxIrENnhMBGBJ7dqij+pWuj6NdHaF2SO3vbxDErsolQCQksQc55YfD2jUtM0Ocbqtx6olhibsza53/AH7JTZXIu7dJgNucgj5jv+tb0JpMKwafCinuMn5nNF1A8AONlbUr3PgY5+pAUMQqljwAMk1Gr2t7p7R+LBaSSorXJMd2jAQhcFg3nyw4HJxwDiukRZI2RyQrAgkfA0Z6T5Luex6avHdliudHto5YA7BEZzuyBnn3BnJPur8KRTMa691SY9UzQbMRmwPUEIKGQTQpIvuuoYcfGr1SBFjhjRfdVAB9AKvRjruV+wksBOtlKI0kkcaGMPI4RTK4RQScDLHgfWh9T9Y02Y+sW0P4IVbl0nRtpcnYBjluF+3njNb7zE8cqKrPFIkiq2cMysCAcc9xWnpTin/6g3cM80kltJMrIHkP4ZWFHIA7Y9oUqBjXMJKzuM1U8VVG2M2G4+muizrqlu5+tRRFpQqyOscbO5wqgk1GodRtc+ju1PqvhWkc8tqyFg7O8qljIDxtxhgF+BHNB62T/wAOkUSRoGwD4j7dw7kA/E4xVdUhtrX0b2sEMqy79Tld2TkZEIQYPYgsrYNPpW/hLlkO0U+aVsXAX/tV0C5Wa1kiBOYH2c9yMDB++DTOk2iBURNrRszIj5Q5JVlTduHkA7YB+bCnNHqG5X81c4LUbakaPVu5DajcraWM078hV7Zxknj96v1trb6lpOhNLB6vb3MCLbxKQ7QCBmUZbgPu35PAxjFL+oUWeKC3knhijaQF/EkCnGcZ+YGST9qnrUw2+idMQwuJEjshICAfeaWR2XnzAZKTTNsy/FZ/H589SI/2jrvROkXYvdPimHcjDD4EUZQGmKsO+FGifw2ZHaHlcgnaT8GKg8d/Zo+iTMyvIWnwyo+IpWO9dD7Ia91CPTmtpZYTMDOmIhIE385xuIOOQPKs/SHrU131CJrlQLgxpfIY1GMTQRfhk55CquN3nzxS7XokubuNJbiJVRGIQv7W7BI47nJ2gY+dGekKK2frf1e3kAtxFFAkmDgxiBEBH5N9xTadto+ayWNVBlrDb9O7790fBKs8EcqHKyKGH3q9C6fIJIcjZg8nwjlA38QUjggH4fH6UVQJG5XELZ0c4qIGyD1Cymtba6kQXYDJEjSqhXduYYHu/wAWASceeBnjNVm0ZVhSzn1We4sUkmuY9O9YCQgpu9oxgnarMV7eTnBJGSr6ryLW3cF12yE7kOCDtPnWmqaVLp2jaFftrepubuzuZotpJWErkFF9rIDEjJ44PnT6bwwsbjvnXcgnUtidM02W5eysLd5pOEt0BaJNoXw95AOdzliOeFBHGDVPP968xZ2yRizlzNcXE9mJiZX9iP8AF8PAHf3Ux3+HHFenqCr1CtezXhycwsJdLsL5pZtRl2rGixRgqzBGff7ZC4JxsAHOOfPAB2n6bL+DHe6heaqbSGJLW0vJWWOPxCQi98gbUJwMdl8q8z1WubuHcxUNFt3D+7nPyrfrHQIenbia0TUr2Z4re3kj3JhG3gtjOfZAHb4n6GkweGFR4t52Tmn09kmjR2MJtLeKW/QSNJAZMMyge0A3AXazDI7kngCrfM/4pNa2EWn6rLbQCSURSIrTytyfYyQAPmfnwTTmi1XfWj7O+Vd/L6BL7nSUupILiCFbm7n1D1aVndgtogRNjnaQVyWY7jx+H9adXvRcupaZeXd7qNzf6l4uIprlmNxiJrhCoBJyGMQYeYAbGSOfIT6euqdXwWEk7wLdzxQmRRnCttHbz71OqaHHa9SjR11C8dxqpsWeRcYVSqhwc8nLNx5DHPNMj7gWWr/NScz1T1NPTQryTRVmlmeFpHd3i2LksF9nnkEIrDH9WOa3pJ0+ka49XhdI/wAX25H3M2GUeWB+nl3p3QanxCthgXkm8z1SrqZN2kSMP5ZVv2/etepZ9/o56OfPter6hGftMn7Ghuq5/C0rYO8rhfsOf2FadUwOvS3R+lRFXmFhPduQwwoml3DP0C80mlvkVB2gLTV7uAV9KCnR7Vto3+BbRj5KZLlj+qimVee0Ke5uIIRbwF7a2hU3MnGECyEIe3BzKR353fKvQ/aoKrvBWvZu2wfxv9F57rFSLWCQD+Iofvg/tTH0qzia8sZR/P0qxlP/AM3/AN6V9Yy7vVbVfeYlufyH70d6TYCOoHsYWSSPTNPtLZ5A3GUi/Xk0mnvswqTGy01r8vy6JlIVN3LgDc1/cFj8kihA/VjWlK9Lnurx5L31dhZPNjxyBjxpEDMoP0iHHlj500olVfOtD2ft8Hu4lIdQf1Xq3SLgHH48Tfk9H9VME9LEijsuu7vzeOgjCdV660fT1YLm4iQsTgDLAk/lWPVF60vW2oa3EAbaPVndHBzuw/GPsuabD3AsvihaayTLxTfT1VLWxVB2sUYn4s8kjn/IH2oul+keterxtcQPHA6FLVm53pGdpOfP2ief9qYUGo8QrX4IW/Ast8+qmKz0m8nEevW081oUZd1s+2SJuMOueD2IIPkflRtt0v0itxbXH/NF9siK/wDb3Gmy+2AezGPGfLkHyFA11exzuY2y5rMGhq5DKXEFDXlhBbatcppux9OuiGmWMSQpkZKYWTLHDHd8+3niia6uriSQyapNDh8dE0hm+/FTFpmgX5mTX4r1CQvgXVmQXiIJyCh4IOQeOcj50xtem+k7a7e7bqSS83IwFtdaZcKhJAGSIyvPHJ5Bz2pbXY4qRlQ5rbWQqrA4KiUylxBKBtbL1W4e3iPiWEUjS253MoWRtoLBDzyi4wT/AIo79a6uqKSQvNyn0VHHSR5I+a2tdK6ZvAr6q+oWWoJKWW8tVEqOp8njOeR24HIxmiF6a6Ts7K7jj186g86BUW5066XwsZ93YQPPgEGga6pW1L2i1lWz4DTyyGTMRdB6fBJFGizoT4C+FbuZCcRZZtuPIbnY85PYcUZ5V1dUL3l5uVa0lKyliEcei//Z">
            <a:hlinkClick r:id="rId3"/>
          </p:cNvPr>
          <p:cNvSpPr>
            <a:spLocks noChangeAspect="1" noChangeArrowheads="1"/>
          </p:cNvSpPr>
          <p:nvPr/>
        </p:nvSpPr>
        <p:spPr bwMode="auto">
          <a:xfrm>
            <a:off x="168275" y="-427038"/>
            <a:ext cx="914400" cy="895351"/>
          </a:xfrm>
          <a:prstGeom prst="rect">
            <a:avLst/>
          </a:prstGeom>
          <a:noFill/>
          <a:ln w="9525">
            <a:noFill/>
            <a:miter lim="800000"/>
            <a:headEnd/>
            <a:tailEnd/>
          </a:ln>
        </p:spPr>
        <p:txBody>
          <a:bodyPr/>
          <a:lstStyle/>
          <a:p>
            <a:endParaRPr lang="en-US"/>
          </a:p>
        </p:txBody>
      </p:sp>
      <p:sp>
        <p:nvSpPr>
          <p:cNvPr id="38917" name="AutoShape 8" descr="data:image/jpg;base64,/9j/4AAQSkZJRgABAQAAAQABAAD/2wBDAAkGBwgHBgkIBwgKCgkLDRYPDQwMDRsUFRAWIB0iIiAdHx8kKDQsJCYxJx8fLT0tMTU3Ojo6Iys/RD84QzQ5Ojf/2wBDAQoKCg0MDRoPDxo3JR8lNzc3Nzc3Nzc3Nzc3Nzc3Nzc3Nzc3Nzc3Nzc3Nzc3Nzc3Nzc3Nzc3Nzc3Nzc3Nzc3Nzf/wAARCABeAGADASIAAhEBAxEB/8QAGgAAAgMBAQAAAAAAAAAAAAAABAUBAgMABv/EADoQAAIBAwMCAggEBQIHAAAAAAECAwAEEQUSIQYxE0EHFCIyUWFxgSORocFCQ1JysWLRFRYXJDOSk//EABoBAQADAQEBAAAAAAAAAAAAAAQDBQYCAQf/xAAzEQABAwIDBQYEBwEAAAAAAAABAAIDBBEFEjETIVFxsQYyMzRBgRRhwfAiI0JScpGh0f/aAAwDAQACEQMRAD8A89XV1QzBeWYKvmzHCqMgZJ+GSB28x3zVOASbBfUXvaxpc42AU1DsEDE59kFiAMkAdzgeXzqXK/y1aT/VIDGg+g99vuU+9ZGEOPxjvGQdmAEB/tHB+pyfnXeQDvFF28svgs3cTu/zXorxusiK6HKsMg/EVaux8KguisBI4RSQNzAkZIOB7IJJODwB5eXeuQC42CQ+RsTM0h0U1nLNHEjO7YVCAxAJ25OBnHbn41dmzxEjEf1zfsin/LEf6RVPBUlWlJlZfdL4wv8AaBwv2ArqzRqUfbTSH8tthxd/zXotK6uqN8YYiRynHACFi39oHfGRnJA5HNctaXGwSJZmRNzPNgprNpo1KBm/8jbVODgn4Z7ZqzEtlUXYv9cuHb/19wfQ7/rULEgfxDl5MY8RyWbHwyew+Q4rotaNSoGyzyEFjcreJ19h98lepu7G8FrDIsNrMLsotqBdR5ZxIrENnhMBGBJ7dqij+pWuj6NdHaF2SO3vbxDErsolQCQksQc55YfD2jUtM0Ocbqtx6olhibsza53/AH7JTZXIu7dJgNucgj5jv+tb0JpMKwafCinuMn5nNF1A8AONlbUr3PgY5+pAUMQqljwAMk1Gr2t7p7R+LBaSSorXJMd2jAQhcFg3nyw4HJxwDiukRZI2RyQrAgkfA0Z6T5Luex6avHdliudHto5YA7BEZzuyBnn3BnJPur8KRTMa691SY9UzQbMRmwPUEIKGQTQpIvuuoYcfGr1SBFjhjRfdVAB9AKvRjruV+wksBOtlKI0kkcaGMPI4RTK4RQScDLHgfWh9T9Y02Y+sW0P4IVbl0nRtpcnYBjluF+3njNb7zE8cqKrPFIkiq2cMysCAcc9xWnpTin/6g3cM80kltJMrIHkP4ZWFHIA7Y9oUqBjXMJKzuM1U8VVG2M2G4+muizrqlu5+tRRFpQqyOscbO5wqgk1GodRtc+ju1PqvhWkc8tqyFg7O8qljIDxtxhgF+BHNB62T/wAOkUSRoGwD4j7dw7kA/E4xVdUhtrX0b2sEMqy79Tld2TkZEIQYPYgsrYNPpW/hLlkO0U+aVsXAX/tV0C5Wa1kiBOYH2c9yMDB++DTOk2iBURNrRszIj5Q5JVlTduHkA7YB+bCnNHqG5X81c4LUbakaPVu5DajcraWM078hV7Zxknj96v1trb6lpOhNLB6vb3MCLbxKQ7QCBmUZbgPu35PAxjFL+oUWeKC3knhijaQF/EkCnGcZ+YGST9qnrUw2+idMQwuJEjshICAfeaWR2XnzAZKTTNsy/FZ/H589SI/2jrvROkXYvdPimHcjDD4EUZQGmKsO+FGifw2ZHaHlcgnaT8GKg8d/Zo+iTMyvIWnwyo+IpWO9dD7Ia91CPTmtpZYTMDOmIhIE385xuIOOQPKs/SHrU131CJrlQLgxpfIY1GMTQRfhk55CquN3nzxS7XokubuNJbiJVRGIQv7W7BI47nJ2gY+dGekKK2frf1e3kAtxFFAkmDgxiBEBH5N9xTadto+ayWNVBlrDb9O7790fBKs8EcqHKyKGH3q9C6fIJIcjZg8nwjlA38QUjggH4fH6UVQJG5XELZ0c4qIGyD1Cymtba6kQXYDJEjSqhXduYYHu/wAWASceeBnjNVm0ZVhSzn1We4sUkmuY9O9YCQgpu9oxgnarMV7eTnBJGSr6ryLW3cF12yE7kOCDtPnWmqaVLp2jaFftrepubuzuZotpJWErkFF9rIDEjJ44PnT6bwwsbjvnXcgnUtidM02W5eysLd5pOEt0BaJNoXw95AOdzliOeFBHGDVPP968xZ2yRizlzNcXE9mJiZX9iP8AF8PAHf3Ux3+HHFenqCr1CtezXhycwsJdLsL5pZtRl2rGixRgqzBGff7ZC4JxsAHOOfPAB2n6bL+DHe6heaqbSGJLW0vJWWOPxCQi98gbUJwMdl8q8z1WubuHcxUNFt3D+7nPyrfrHQIenbia0TUr2Z4re3kj3JhG3gtjOfZAHb4n6GkweGFR4t52Tmn09kmjR2MJtLeKW/QSNJAZMMyge0A3AXazDI7kngCrfM/4pNa2EWn6rLbQCSURSIrTytyfYyQAPmfnwTTmi1XfWj7O+Vd/L6BL7nSUupILiCFbm7n1D1aVndgtogRNjnaQVyWY7jx+H9adXvRcupaZeXd7qNzf6l4uIprlmNxiJrhCoBJyGMQYeYAbGSOfIT6euqdXwWEk7wLdzxQmRRnCttHbz71OqaHHa9SjR11C8dxqpsWeRcYVSqhwc8nLNx5DHPNMj7gWWr/NScz1T1NPTQryTRVmlmeFpHd3i2LksF9nnkEIrDH9WOa3pJ0+ka49XhdI/wAX25H3M2GUeWB+nl3p3QanxCthgXkm8z1SrqZN2kSMP5ZVv2/etepZ9/o56OfPter6hGftMn7Ghuq5/C0rYO8rhfsOf2FadUwOvS3R+lRFXmFhPduQwwoml3DP0C80mlvkVB2gLTV7uAV9KCnR7Vto3+BbRj5KZLlj+qimVee0Ke5uIIRbwF7a2hU3MnGECyEIe3BzKR353fKvQ/aoKrvBWvZu2wfxv9F57rFSLWCQD+Iofvg/tTH0qzia8sZR/P0qxlP/AM3/AN6V9Yy7vVbVfeYlufyH70d6TYCOoHsYWSSPTNPtLZ5A3GUi/Xk0mnvswqTGy01r8vy6JlIVN3LgDc1/cFj8kihA/VjWlK9Lnurx5L31dhZPNjxyBjxpEDMoP0iHHlj500olVfOtD2ft8Hu4lIdQf1Xq3SLgHH48Tfk9H9VME9LEijsuu7vzeOgjCdV660fT1YLm4iQsTgDLAk/lWPVF60vW2oa3EAbaPVndHBzuw/GPsuabD3AsvihaayTLxTfT1VLWxVB2sUYn4s8kjn/IH2oul+keterxtcQPHA6FLVm53pGdpOfP2ief9qYUGo8QrX4IW/Ast8+qmKz0m8nEevW081oUZd1s+2SJuMOueD2IIPkflRtt0v0itxbXH/NF9siK/wDb3Gmy+2AezGPGfLkHyFA11exzuY2y5rMGhq5DKXEFDXlhBbatcppux9OuiGmWMSQpkZKYWTLHDHd8+3niia6uriSQyapNDh8dE0hm+/FTFpmgX5mTX4r1CQvgXVmQXiIJyCh4IOQeOcj50xtem+k7a7e7bqSS83IwFtdaZcKhJAGSIyvPHJ5Bz2pbXY4qRlQ5rbWQqrA4KiUylxBKBtbL1W4e3iPiWEUjS253MoWRtoLBDzyi4wT/AIo79a6uqKSQvNyn0VHHSR5I+a2tdK6ZvAr6q+oWWoJKWW8tVEqOp8njOeR24HIxmiF6a6Ts7K7jj186g86BUW5066XwsZ93YQPPgEGga6pW1L2i1lWz4DTyyGTMRdB6fBJFGizoT4C+FbuZCcRZZtuPIbnY85PYcUZ5V1dUL3l5uVa0lKyliEcei//Z">
            <a:hlinkClick r:id="rId3"/>
          </p:cNvPr>
          <p:cNvSpPr>
            <a:spLocks noChangeAspect="1" noChangeArrowheads="1"/>
          </p:cNvSpPr>
          <p:nvPr/>
        </p:nvSpPr>
        <p:spPr bwMode="auto">
          <a:xfrm>
            <a:off x="168275" y="-427038"/>
            <a:ext cx="914400" cy="895351"/>
          </a:xfrm>
          <a:prstGeom prst="rect">
            <a:avLst/>
          </a:prstGeom>
          <a:noFill/>
          <a:ln w="9525">
            <a:noFill/>
            <a:miter lim="800000"/>
            <a:headEnd/>
            <a:tailEnd/>
          </a:ln>
        </p:spPr>
        <p:txBody>
          <a:bodyPr/>
          <a:lstStyle/>
          <a:p>
            <a:endParaRPr lang="en-US"/>
          </a:p>
        </p:txBody>
      </p:sp>
      <p:sp>
        <p:nvSpPr>
          <p:cNvPr id="38918" name="AutoShape 10" descr="data:image/jpg;base64,/9j/4AAQSkZJRgABAQAAAQABAAD/2wBDAAkGBwgHBgkIBwgKCgkLDRYPDQwMDRsUFRAWIB0iIiAdHx8kKDQsJCYxJx8fLT0tMTU3Ojo6Iys/RD84QzQ5Ojf/2wBDAQoKCg0MDRoPDxo3JR8lNzc3Nzc3Nzc3Nzc3Nzc3Nzc3Nzc3Nzc3Nzc3Nzc3Nzc3Nzc3Nzc3Nzc3Nzc3Nzc3Nzf/wAARCABeAGADASIAAhEBAxEB/8QAGgAAAgMBAQAAAAAAAAAAAAAABAUBAgMABv/EADoQAAIBAwMCAggEBQIHAAAAAAECAwAEEQUSIQYxE0EHFCIyUWFxgSORocFCQ1JysWLRFRYXJDOSk//EABoBAQADAQEBAAAAAAAAAAAAAAQDBQYCAQf/xAAzEQABAwIDBQYEBwEAAAAAAAABAAIDBBEFEjETIVFxsQYyMzRBgRRhwfAiI0JScpGh0f/aAAwDAQACEQMRAD8A89XV1QzBeWYKvmzHCqMgZJ+GSB28x3zVOASbBfUXvaxpc42AU1DsEDE59kFiAMkAdzgeXzqXK/y1aT/VIDGg+g99vuU+9ZGEOPxjvGQdmAEB/tHB+pyfnXeQDvFF28svgs3cTu/zXorxusiK6HKsMg/EVaux8KguisBI4RSQNzAkZIOB7IJJODwB5eXeuQC42CQ+RsTM0h0U1nLNHEjO7YVCAxAJ25OBnHbn41dmzxEjEf1zfsin/LEf6RVPBUlWlJlZfdL4wv8AaBwv2ArqzRqUfbTSH8tthxd/zXotK6uqN8YYiRynHACFi39oHfGRnJA5HNctaXGwSJZmRNzPNgprNpo1KBm/8jbVODgn4Z7ZqzEtlUXYv9cuHb/19wfQ7/rULEgfxDl5MY8RyWbHwyew+Q4rotaNSoGyzyEFjcreJ19h98lepu7G8FrDIsNrMLsotqBdR5ZxIrENnhMBGBJ7dqij+pWuj6NdHaF2SO3vbxDErsolQCQksQc55YfD2jUtM0Ocbqtx6olhibsza53/AH7JTZXIu7dJgNucgj5jv+tb0JpMKwafCinuMn5nNF1A8AONlbUr3PgY5+pAUMQqljwAMk1Gr2t7p7R+LBaSSorXJMd2jAQhcFg3nyw4HJxwDiukRZI2RyQrAgkfA0Z6T5Luex6avHdliudHto5YA7BEZzuyBnn3BnJPur8KRTMa691SY9UzQbMRmwPUEIKGQTQpIvuuoYcfGr1SBFjhjRfdVAB9AKvRjruV+wksBOtlKI0kkcaGMPI4RTK4RQScDLHgfWh9T9Y02Y+sW0P4IVbl0nRtpcnYBjluF+3njNb7zE8cqKrPFIkiq2cMysCAcc9xWnpTin/6g3cM80kltJMrIHkP4ZWFHIA7Y9oUqBjXMJKzuM1U8VVG2M2G4+muizrqlu5+tRRFpQqyOscbO5wqgk1GodRtc+ju1PqvhWkc8tqyFg7O8qljIDxtxhgF+BHNB62T/wAOkUSRoGwD4j7dw7kA/E4xVdUhtrX0b2sEMqy79Tld2TkZEIQYPYgsrYNPpW/hLlkO0U+aVsXAX/tV0C5Wa1kiBOYH2c9yMDB++DTOk2iBURNrRszIj5Q5JVlTduHkA7YB+bCnNHqG5X81c4LUbakaPVu5DajcraWM078hV7Zxknj96v1trb6lpOhNLB6vb3MCLbxKQ7QCBmUZbgPu35PAxjFL+oUWeKC3knhijaQF/EkCnGcZ+YGST9qnrUw2+idMQwuJEjshICAfeaWR2XnzAZKTTNsy/FZ/H589SI/2jrvROkXYvdPimHcjDD4EUZQGmKsO+FGifw2ZHaHlcgnaT8GKg8d/Zo+iTMyvIWnwyo+IpWO9dD7Ia91CPTmtpZYTMDOmIhIE385xuIOOQPKs/SHrU131CJrlQLgxpfIY1GMTQRfhk55CquN3nzxS7XokubuNJbiJVRGIQv7W7BI47nJ2gY+dGekKK2frf1e3kAtxFFAkmDgxiBEBH5N9xTadto+ayWNVBlrDb9O7790fBKs8EcqHKyKGH3q9C6fIJIcjZg8nwjlA38QUjggH4fH6UVQJG5XELZ0c4qIGyD1Cymtba6kQXYDJEjSqhXduYYHu/wAWASceeBnjNVm0ZVhSzn1We4sUkmuY9O9YCQgpu9oxgnarMV7eTnBJGSr6ryLW3cF12yE7kOCDtPnWmqaVLp2jaFftrepubuzuZotpJWErkFF9rIDEjJ44PnT6bwwsbjvnXcgnUtidM02W5eysLd5pOEt0BaJNoXw95AOdzliOeFBHGDVPP968xZ2yRizlzNcXE9mJiZX9iP8AF8PAHf3Ux3+HHFenqCr1CtezXhycwsJdLsL5pZtRl2rGixRgqzBGff7ZC4JxsAHOOfPAB2n6bL+DHe6heaqbSGJLW0vJWWOPxCQi98gbUJwMdl8q8z1WubuHcxUNFt3D+7nPyrfrHQIenbia0TUr2Z4re3kj3JhG3gtjOfZAHb4n6GkweGFR4t52Tmn09kmjR2MJtLeKW/QSNJAZMMyge0A3AXazDI7kngCrfM/4pNa2EWn6rLbQCSURSIrTytyfYyQAPmfnwTTmi1XfWj7O+Vd/L6BL7nSUupILiCFbm7n1D1aVndgtogRNjnaQVyWY7jx+H9adXvRcupaZeXd7qNzf6l4uIprlmNxiJrhCoBJyGMQYeYAbGSOfIT6euqdXwWEk7wLdzxQmRRnCttHbz71OqaHHa9SjR11C8dxqpsWeRcYVSqhwc8nLNx5DHPNMj7gWWr/NScz1T1NPTQryTRVmlmeFpHd3i2LksF9nnkEIrDH9WOa3pJ0+ka49XhdI/wAX25H3M2GUeWB+nl3p3QanxCthgXkm8z1SrqZN2kSMP5ZVv2/etepZ9/o56OfPter6hGftMn7Ghuq5/C0rYO8rhfsOf2FadUwOvS3R+lRFXmFhPduQwwoml3DP0C80mlvkVB2gLTV7uAV9KCnR7Vto3+BbRj5KZLlj+qimVee0Ke5uIIRbwF7a2hU3MnGECyEIe3BzKR353fKvQ/aoKrvBWvZu2wfxv9F57rFSLWCQD+Iofvg/tTH0qzia8sZR/P0qxlP/AM3/AN6V9Yy7vVbVfeYlufyH70d6TYCOoHsYWSSPTNPtLZ5A3GUi/Xk0mnvswqTGy01r8vy6JlIVN3LgDc1/cFj8kihA/VjWlK9Lnurx5L31dhZPNjxyBjxpEDMoP0iHHlj500olVfOtD2ft8Hu4lIdQf1Xq3SLgHH48Tfk9H9VME9LEijsuu7vzeOgjCdV660fT1YLm4iQsTgDLAk/lWPVF60vW2oa3EAbaPVndHBzuw/GPsuabD3AsvihaayTLxTfT1VLWxVB2sUYn4s8kjn/IH2oul+keterxtcQPHA6FLVm53pGdpOfP2ief9qYUGo8QrX4IW/Ast8+qmKz0m8nEevW081oUZd1s+2SJuMOueD2IIPkflRtt0v0itxbXH/NF9siK/wDb3Gmy+2AezGPGfLkHyFA11exzuY2y5rMGhq5DKXEFDXlhBbatcppux9OuiGmWMSQpkZKYWTLHDHd8+3niia6uriSQyapNDh8dE0hm+/FTFpmgX5mTX4r1CQvgXVmQXiIJyCh4IOQeOcj50xtem+k7a7e7bqSS83IwFtdaZcKhJAGSIyvPHJ5Bz2pbXY4qRlQ5rbWQqrA4KiUylxBKBtbL1W4e3iPiWEUjS253MoWRtoLBDzyi4wT/AIo79a6uqKSQvNyn0VHHSR5I+a2tdK6ZvAr6q+oWWoJKWW8tVEqOp8njOeR24HIxmiF6a6Ts7K7jj186g86BUW5066XwsZ93YQPPgEGga6pW1L2i1lWz4DTyyGTMRdB6fBJFGizoT4C+FbuZCcRZZtuPIbnY85PYcUZ5V1dUL3l5uVa0lKyliEcei//Z">
            <a:hlinkClick r:id="rId3"/>
          </p:cNvPr>
          <p:cNvSpPr>
            <a:spLocks noChangeAspect="1" noChangeArrowheads="1"/>
          </p:cNvSpPr>
          <p:nvPr/>
        </p:nvSpPr>
        <p:spPr bwMode="auto">
          <a:xfrm>
            <a:off x="168275" y="-427038"/>
            <a:ext cx="914400" cy="895351"/>
          </a:xfrm>
          <a:prstGeom prst="rect">
            <a:avLst/>
          </a:prstGeom>
          <a:noFill/>
          <a:ln w="9525">
            <a:noFill/>
            <a:miter lim="800000"/>
            <a:headEnd/>
            <a:tailEnd/>
          </a:ln>
        </p:spPr>
        <p:txBody>
          <a:bodyPr/>
          <a:lstStyle/>
          <a:p>
            <a:endParaRPr lang="en-US"/>
          </a:p>
        </p:txBody>
      </p:sp>
      <p:sp>
        <p:nvSpPr>
          <p:cNvPr id="9" name="Rectangle 8"/>
          <p:cNvSpPr/>
          <p:nvPr/>
        </p:nvSpPr>
        <p:spPr>
          <a:xfrm>
            <a:off x="8012621" y="0"/>
            <a:ext cx="113137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LO16-1</a:t>
            </a:r>
            <a:endParaRPr 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sz="half" idx="1"/>
          </p:nvPr>
        </p:nvSpPr>
        <p:spPr>
          <a:xfrm>
            <a:off x="996950" y="2066925"/>
            <a:ext cx="7302500" cy="3438525"/>
          </a:xfrm>
        </p:spPr>
        <p:txBody>
          <a:bodyPr/>
          <a:lstStyle/>
          <a:p>
            <a:pPr eaLnBrk="1" hangingPunct="1">
              <a:buFont typeface="Wingdings" pitchFamily="2" charset="2"/>
              <a:buNone/>
            </a:pPr>
            <a:r>
              <a:rPr lang="en-US" sz="2000" b="1" dirty="0" smtClean="0"/>
              <a:t>Step 1: State the null hypothesis and the alternate hypothesis.</a:t>
            </a:r>
          </a:p>
          <a:p>
            <a:pPr eaLnBrk="1" hangingPunct="1">
              <a:buNone/>
            </a:pPr>
            <a:r>
              <a:rPr lang="en-US" sz="2000" b="1" dirty="0" smtClean="0"/>
              <a:t>		</a:t>
            </a:r>
            <a:r>
              <a:rPr lang="en-US" sz="2000" i="1" dirty="0" smtClean="0"/>
              <a:t>H</a:t>
            </a:r>
            <a:r>
              <a:rPr lang="en-US" sz="2000" baseline="-25000" dirty="0" smtClean="0"/>
              <a:t>0</a:t>
            </a:r>
            <a:r>
              <a:rPr lang="en-US" sz="2000" dirty="0" smtClean="0"/>
              <a:t>: </a:t>
            </a:r>
            <a:r>
              <a:rPr lang="en-US" sz="2000" dirty="0">
                <a:sym typeface="Symbol" pitchFamily="18" charset="2"/>
              </a:rPr>
              <a:t> </a:t>
            </a:r>
            <a:r>
              <a:rPr lang="en-US" sz="2000" dirty="0" smtClean="0">
                <a:cs typeface="Arial" charset="0"/>
                <a:sym typeface="Symbol" pitchFamily="18" charset="2"/>
              </a:rPr>
              <a:t>= .50  There is no preference</a:t>
            </a:r>
          </a:p>
          <a:p>
            <a:pPr eaLnBrk="1" hangingPunct="1">
              <a:buNone/>
            </a:pPr>
            <a:r>
              <a:rPr lang="en-US" sz="2000" dirty="0" smtClean="0"/>
              <a:t>		</a:t>
            </a:r>
            <a:r>
              <a:rPr lang="en-US" sz="2000" i="1" dirty="0" smtClean="0"/>
              <a:t>H</a:t>
            </a:r>
            <a:r>
              <a:rPr lang="en-US" sz="2000" baseline="-25000" dirty="0" smtClean="0"/>
              <a:t>1</a:t>
            </a:r>
            <a:r>
              <a:rPr lang="en-US" sz="2000" dirty="0" smtClean="0"/>
              <a:t>: </a:t>
            </a:r>
            <a:r>
              <a:rPr lang="en-US" sz="2000" dirty="0">
                <a:sym typeface="Symbol" pitchFamily="18" charset="2"/>
              </a:rPr>
              <a:t> </a:t>
            </a:r>
            <a:r>
              <a:rPr lang="en-US" sz="2000" dirty="0" smtClean="0">
                <a:cs typeface="Arial" charset="0"/>
                <a:sym typeface="Symbol" pitchFamily="18" charset="2"/>
              </a:rPr>
              <a:t>≠ .50  There is a preference</a:t>
            </a:r>
            <a:endParaRPr lang="en-US" sz="2000" b="1" dirty="0" smtClean="0"/>
          </a:p>
          <a:p>
            <a:pPr eaLnBrk="1" hangingPunct="1">
              <a:buFont typeface="Wingdings" pitchFamily="2" charset="2"/>
              <a:buNone/>
            </a:pPr>
            <a:endParaRPr lang="en-US" sz="2000" b="1" dirty="0" smtClean="0"/>
          </a:p>
          <a:p>
            <a:pPr eaLnBrk="1" hangingPunct="1">
              <a:buFont typeface="Wingdings" pitchFamily="2" charset="2"/>
              <a:buNone/>
            </a:pPr>
            <a:r>
              <a:rPr lang="en-US" sz="2000" b="1" dirty="0" smtClean="0"/>
              <a:t>Step 2: Select the level of significance.</a:t>
            </a:r>
          </a:p>
          <a:p>
            <a:pPr eaLnBrk="1" hangingPunct="1">
              <a:buFont typeface="Wingdings" pitchFamily="2" charset="2"/>
              <a:buNone/>
            </a:pPr>
            <a:r>
              <a:rPr lang="en-US" sz="2000" b="1" dirty="0" smtClean="0"/>
              <a:t>		</a:t>
            </a:r>
            <a:r>
              <a:rPr lang="el-GR" sz="2000" b="1" dirty="0" smtClean="0">
                <a:cs typeface="Arial" charset="0"/>
              </a:rPr>
              <a:t>α</a:t>
            </a:r>
            <a:r>
              <a:rPr lang="en-US" sz="2000" b="1" dirty="0" smtClean="0">
                <a:cs typeface="Arial" charset="0"/>
              </a:rPr>
              <a:t> = 0.05 as stated in the problem</a:t>
            </a:r>
          </a:p>
          <a:p>
            <a:pPr eaLnBrk="1" hangingPunct="1">
              <a:buFont typeface="Wingdings" pitchFamily="2" charset="2"/>
              <a:buNone/>
            </a:pPr>
            <a:endParaRPr lang="en-US" sz="2000" b="1" dirty="0" smtClean="0"/>
          </a:p>
        </p:txBody>
      </p:sp>
      <p:sp>
        <p:nvSpPr>
          <p:cNvPr id="1029" name="AutoShape 7"/>
          <p:cNvSpPr>
            <a:spLocks noChangeArrowheads="1"/>
          </p:cNvSpPr>
          <p:nvPr/>
        </p:nvSpPr>
        <p:spPr bwMode="auto">
          <a:xfrm>
            <a:off x="460375" y="730250"/>
            <a:ext cx="8513480" cy="784225"/>
          </a:xfrm>
          <a:prstGeom prst="roundRect">
            <a:avLst>
              <a:gd name="adj" fmla="val 21667"/>
            </a:avLst>
          </a:prstGeom>
          <a:noFill/>
          <a:ln w="9525">
            <a:noFill/>
            <a:round/>
            <a:headEnd/>
            <a:tailEnd/>
          </a:ln>
        </p:spPr>
        <p:txBody>
          <a:bodyPr lIns="92075" tIns="46038" rIns="92075" bIns="46038" anchor="ctr"/>
          <a:lstStyle/>
          <a:p>
            <a:pPr>
              <a:lnSpc>
                <a:spcPct val="90000"/>
              </a:lnSpc>
            </a:pPr>
            <a:r>
              <a:rPr lang="en-US" sz="3600" dirty="0" smtClean="0">
                <a:solidFill>
                  <a:srgbClr val="000000"/>
                </a:solidFill>
                <a:latin typeface="Arial" charset="0"/>
              </a:rPr>
              <a:t>The Sign Test: Normal </a:t>
            </a:r>
            <a:r>
              <a:rPr lang="en-US" sz="3600" dirty="0">
                <a:solidFill>
                  <a:srgbClr val="000000"/>
                </a:solidFill>
                <a:latin typeface="Arial" charset="0"/>
              </a:rPr>
              <a:t>Approximation - Example</a:t>
            </a:r>
          </a:p>
        </p:txBody>
      </p:sp>
      <p:grpSp>
        <p:nvGrpSpPr>
          <p:cNvPr id="1030" name="Group 8"/>
          <p:cNvGrpSpPr>
            <a:grpSpLocks/>
          </p:cNvGrpSpPr>
          <p:nvPr/>
        </p:nvGrpSpPr>
        <p:grpSpPr bwMode="auto">
          <a:xfrm>
            <a:off x="1039813" y="4487863"/>
            <a:ext cx="6889750" cy="1495425"/>
            <a:chOff x="952846" y="4279091"/>
            <a:chExt cx="6977495" cy="1494001"/>
          </a:xfrm>
        </p:grpSpPr>
        <p:sp>
          <p:nvSpPr>
            <p:cNvPr id="8" name="Rectangle 7"/>
            <p:cNvSpPr/>
            <p:nvPr/>
          </p:nvSpPr>
          <p:spPr bwMode="auto">
            <a:xfrm>
              <a:off x="952846" y="4279091"/>
              <a:ext cx="6977495" cy="1446421"/>
            </a:xfrm>
            <a:prstGeom prst="rect">
              <a:avLst/>
            </a:prstGeom>
          </p:spPr>
          <p:txBody>
            <a:bodyPr>
              <a:spAutoFit/>
            </a:bodyPr>
            <a:lstStyle/>
            <a:p>
              <a:pPr eaLnBrk="0" hangingPunct="0">
                <a:buFont typeface="Wingdings" pitchFamily="2" charset="2"/>
                <a:buNone/>
                <a:defRPr/>
              </a:pPr>
              <a:endParaRPr lang="el-GR" b="1" dirty="0"/>
            </a:p>
            <a:p>
              <a:pPr eaLnBrk="0" hangingPunct="0">
                <a:buFont typeface="Wingdings" pitchFamily="2" charset="2"/>
                <a:buNone/>
                <a:defRPr/>
              </a:pPr>
              <a:r>
                <a:rPr lang="en-US" sz="2000" b="1" dirty="0">
                  <a:latin typeface="+mn-lt"/>
                  <a:cs typeface="+mn-cs"/>
                </a:rPr>
                <a:t>Step 3: Select the test statistic.</a:t>
              </a:r>
            </a:p>
            <a:p>
              <a:pPr eaLnBrk="0" hangingPunct="0">
                <a:buFont typeface="Wingdings" pitchFamily="2" charset="2"/>
                <a:buNone/>
                <a:defRPr/>
              </a:pPr>
              <a:r>
                <a:rPr lang="en-US" dirty="0">
                  <a:cs typeface="+mn-cs"/>
                </a:rPr>
                <a:t>	</a:t>
              </a:r>
              <a:r>
                <a:rPr lang="en-US" sz="2000" dirty="0">
                  <a:latin typeface="+mn-lt"/>
                  <a:sym typeface="Symbol" pitchFamily="18" charset="2"/>
                </a:rPr>
                <a:t>Use </a:t>
              </a:r>
              <a:r>
                <a:rPr lang="en-US" sz="2000" dirty="0" smtClean="0">
                  <a:latin typeface="+mn-lt"/>
                  <a:sym typeface="Symbol" pitchFamily="18" charset="2"/>
                </a:rPr>
                <a:t>the </a:t>
              </a:r>
              <a:r>
                <a:rPr lang="en-US" sz="2000" i="1" dirty="0" smtClean="0">
                  <a:latin typeface="+mn-lt"/>
                  <a:sym typeface="Symbol" pitchFamily="18" charset="2"/>
                </a:rPr>
                <a:t>z</a:t>
              </a:r>
              <a:r>
                <a:rPr lang="en-US" sz="2000" dirty="0" smtClean="0">
                  <a:latin typeface="+mn-lt"/>
                  <a:sym typeface="Symbol" pitchFamily="18" charset="2"/>
                </a:rPr>
                <a:t>-</a:t>
              </a:r>
              <a:r>
                <a:rPr lang="en-US" sz="2000" dirty="0">
                  <a:latin typeface="+mn-lt"/>
                  <a:sym typeface="Symbol" pitchFamily="18" charset="2"/>
                </a:rPr>
                <a:t>distribution</a:t>
              </a:r>
            </a:p>
            <a:p>
              <a:pPr eaLnBrk="0" hangingPunct="0">
                <a:buFont typeface="Wingdings" pitchFamily="2" charset="2"/>
                <a:buNone/>
                <a:defRPr/>
              </a:pPr>
              <a:r>
                <a:rPr lang="en-US" sz="2000" dirty="0">
                  <a:latin typeface="+mn-lt"/>
                  <a:sym typeface="Symbol" pitchFamily="18" charset="2"/>
                </a:rPr>
                <a:t>	where µ=.50n and </a:t>
              </a:r>
              <a:r>
                <a:rPr lang="el-GR" sz="2000" dirty="0">
                  <a:latin typeface="+mn-lt"/>
                  <a:sym typeface="Symbol" pitchFamily="18" charset="2"/>
                </a:rPr>
                <a:t>σ</a:t>
              </a:r>
              <a:r>
                <a:rPr lang="en-US" sz="2000" dirty="0">
                  <a:latin typeface="+mn-lt"/>
                  <a:sym typeface="Symbol" pitchFamily="18" charset="2"/>
                </a:rPr>
                <a:t>=.50</a:t>
              </a:r>
              <a:endParaRPr lang="el-GR" sz="2000" dirty="0">
                <a:latin typeface="+mn-lt"/>
                <a:sym typeface="Symbol" pitchFamily="18" charset="2"/>
              </a:endParaRPr>
            </a:p>
          </p:txBody>
        </p:sp>
        <p:graphicFrame>
          <p:nvGraphicFramePr>
            <p:cNvPr id="1026" name="Object 2"/>
            <p:cNvGraphicFramePr>
              <a:graphicFrameLocks noChangeAspect="1"/>
            </p:cNvGraphicFramePr>
            <p:nvPr/>
          </p:nvGraphicFramePr>
          <p:xfrm>
            <a:off x="4746985" y="5336771"/>
            <a:ext cx="414273" cy="436321"/>
          </p:xfrm>
          <a:graphic>
            <a:graphicData uri="http://schemas.openxmlformats.org/presentationml/2006/ole">
              <mc:AlternateContent xmlns:mc="http://schemas.openxmlformats.org/markup-compatibility/2006">
                <mc:Choice xmlns:v="urn:schemas-microsoft-com:vml" Requires="v">
                  <p:oleObj spid="_x0000_s1069" name="Equation" r:id="rId4" imgW="241200" imgH="228600" progId="">
                    <p:embed/>
                  </p:oleObj>
                </mc:Choice>
                <mc:Fallback>
                  <p:oleObj name="Equation" r:id="rId4" imgW="241200" imgH="2286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985" y="5336771"/>
                          <a:ext cx="414273" cy="436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Rectangle 9"/>
          <p:cNvSpPr/>
          <p:nvPr/>
        </p:nvSpPr>
        <p:spPr>
          <a:xfrm>
            <a:off x="8005605" y="0"/>
            <a:ext cx="1138396" cy="41175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LO16-1</a:t>
            </a:r>
            <a:endParaRPr lang="en-US" sz="2000" dirty="0">
              <a:solidFill>
                <a:schemeClr val="tx2"/>
              </a:solidFill>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sz="half" idx="1"/>
          </p:nvPr>
        </p:nvSpPr>
        <p:spPr>
          <a:xfrm>
            <a:off x="620713" y="1495426"/>
            <a:ext cx="8264525" cy="2369822"/>
          </a:xfrm>
        </p:spPr>
        <p:txBody>
          <a:bodyPr/>
          <a:lstStyle/>
          <a:p>
            <a:pPr eaLnBrk="1" hangingPunct="1">
              <a:buFont typeface="Wingdings" pitchFamily="2" charset="2"/>
              <a:buNone/>
            </a:pPr>
            <a:r>
              <a:rPr lang="en-US" sz="2000" b="1" dirty="0" smtClean="0"/>
              <a:t>Step 4: Formulate the decision rule. </a:t>
            </a:r>
          </a:p>
          <a:p>
            <a:pPr eaLnBrk="1" hangingPunct="1">
              <a:buFont typeface="Wingdings" pitchFamily="2" charset="2"/>
              <a:buNone/>
            </a:pPr>
            <a:r>
              <a:rPr lang="en-US" sz="2000" b="1" dirty="0" smtClean="0"/>
              <a:t>	</a:t>
            </a:r>
            <a:r>
              <a:rPr lang="en-US" sz="1800" dirty="0" smtClean="0"/>
              <a:t>For a two-tailed hypothesis test with a.05 significance level, the critical </a:t>
            </a:r>
            <a:r>
              <a:rPr lang="en-US" sz="1800" i="1" dirty="0" smtClean="0"/>
              <a:t>z</a:t>
            </a:r>
            <a:r>
              <a:rPr lang="en-US" sz="1800" dirty="0" smtClean="0"/>
              <a:t>-values are -1.96 and +1.96.</a:t>
            </a:r>
          </a:p>
          <a:p>
            <a:pPr eaLnBrk="1" hangingPunct="1">
              <a:buFont typeface="Wingdings" pitchFamily="2" charset="2"/>
              <a:buNone/>
            </a:pPr>
            <a:endParaRPr lang="en-US" sz="1000" b="1" dirty="0" smtClean="0"/>
          </a:p>
          <a:p>
            <a:pPr eaLnBrk="1" hangingPunct="1">
              <a:buFont typeface="Wingdings" pitchFamily="2" charset="2"/>
              <a:buNone/>
            </a:pPr>
            <a:r>
              <a:rPr lang="en-US" sz="2000" b="1" dirty="0" smtClean="0"/>
              <a:t>Step 5: Collect a sample, do the analysis, make a decision.</a:t>
            </a:r>
            <a:endParaRPr lang="en-US" sz="2000" baseline="-25000" dirty="0" smtClean="0"/>
          </a:p>
          <a:p>
            <a:pPr eaLnBrk="1" hangingPunct="1">
              <a:buFont typeface="Wingdings" pitchFamily="2" charset="2"/>
              <a:buNone/>
            </a:pPr>
            <a:r>
              <a:rPr lang="en-US" sz="2000" dirty="0" smtClean="0"/>
              <a:t>	</a:t>
            </a:r>
            <a:r>
              <a:rPr lang="en-US" sz="1800" dirty="0" smtClean="0"/>
              <a:t>Note: There are 42 pluses. Since 42 is more than </a:t>
            </a:r>
            <a:r>
              <a:rPr lang="en-US" sz="1800" i="1" dirty="0" smtClean="0"/>
              <a:t>n/2 =64/2=32</a:t>
            </a:r>
            <a:r>
              <a:rPr lang="en-US" sz="1800" dirty="0" smtClean="0"/>
              <a:t>, we use formula (16–2) for </a:t>
            </a:r>
            <a:r>
              <a:rPr lang="en-US" sz="1800" i="1" dirty="0" smtClean="0"/>
              <a:t>z</a:t>
            </a:r>
            <a:r>
              <a:rPr lang="en-US" sz="1800" dirty="0" smtClean="0"/>
              <a:t>:</a:t>
            </a:r>
          </a:p>
          <a:p>
            <a:pPr eaLnBrk="1" hangingPunct="1">
              <a:buFont typeface="Wingdings" pitchFamily="2" charset="2"/>
              <a:buNone/>
            </a:pPr>
            <a:endParaRPr lang="en-US" sz="2000" b="1" dirty="0" smtClean="0"/>
          </a:p>
          <a:p>
            <a:pPr eaLnBrk="1" hangingPunct="1">
              <a:buFont typeface="Wingdings" pitchFamily="2" charset="2"/>
              <a:buNone/>
            </a:pPr>
            <a:endParaRPr lang="en-US" sz="2000" dirty="0" smtClean="0"/>
          </a:p>
          <a:p>
            <a:pPr eaLnBrk="1" hangingPunct="1">
              <a:buFont typeface="Wingdings" pitchFamily="2" charset="2"/>
              <a:buNone/>
            </a:pPr>
            <a:endParaRPr lang="en-US" sz="2000" b="1" dirty="0" smtClean="0">
              <a:cs typeface="Arial" charset="0"/>
            </a:endParaRPr>
          </a:p>
          <a:p>
            <a:pPr eaLnBrk="1" hangingPunct="1">
              <a:buFont typeface="Wingdings" pitchFamily="2" charset="2"/>
              <a:buNone/>
            </a:pPr>
            <a:endParaRPr lang="en-US" sz="2000" b="1" dirty="0" smtClean="0"/>
          </a:p>
        </p:txBody>
      </p:sp>
      <p:sp>
        <p:nvSpPr>
          <p:cNvPr id="2053" name="AutoShape 7"/>
          <p:cNvSpPr>
            <a:spLocks noChangeArrowheads="1"/>
          </p:cNvSpPr>
          <p:nvPr/>
        </p:nvSpPr>
        <p:spPr bwMode="auto">
          <a:xfrm>
            <a:off x="460374" y="635000"/>
            <a:ext cx="8324039" cy="784225"/>
          </a:xfrm>
          <a:prstGeom prst="roundRect">
            <a:avLst>
              <a:gd name="adj" fmla="val 21667"/>
            </a:avLst>
          </a:prstGeom>
          <a:noFill/>
          <a:ln w="9525">
            <a:noFill/>
            <a:round/>
            <a:headEnd/>
            <a:tailEnd/>
          </a:ln>
        </p:spPr>
        <p:txBody>
          <a:bodyPr lIns="92075" tIns="46038" rIns="92075" bIns="46038" anchor="ctr"/>
          <a:lstStyle/>
          <a:p>
            <a:pPr>
              <a:lnSpc>
                <a:spcPct val="90000"/>
              </a:lnSpc>
            </a:pPr>
            <a:r>
              <a:rPr lang="en-US" sz="3600" dirty="0" smtClean="0">
                <a:solidFill>
                  <a:srgbClr val="000000"/>
                </a:solidFill>
                <a:latin typeface="Arial" charset="0"/>
              </a:rPr>
              <a:t>The Sign Test: Normal </a:t>
            </a:r>
            <a:r>
              <a:rPr lang="en-US" sz="3600" dirty="0">
                <a:solidFill>
                  <a:srgbClr val="000000"/>
                </a:solidFill>
                <a:latin typeface="Arial" charset="0"/>
              </a:rPr>
              <a:t>Approximation - Example</a:t>
            </a:r>
          </a:p>
        </p:txBody>
      </p:sp>
      <p:grpSp>
        <p:nvGrpSpPr>
          <p:cNvPr id="2054" name="Group 9"/>
          <p:cNvGrpSpPr>
            <a:grpSpLocks/>
          </p:cNvGrpSpPr>
          <p:nvPr/>
        </p:nvGrpSpPr>
        <p:grpSpPr bwMode="auto">
          <a:xfrm>
            <a:off x="1080511" y="3724338"/>
            <a:ext cx="6890012" cy="842961"/>
            <a:chOff x="695652" y="3807194"/>
            <a:chExt cx="8106429" cy="914399"/>
          </a:xfrm>
        </p:grpSpPr>
        <p:sp>
          <p:nvSpPr>
            <p:cNvPr id="9" name="Rounded Rectangle 8"/>
            <p:cNvSpPr/>
            <p:nvPr/>
          </p:nvSpPr>
          <p:spPr bwMode="auto">
            <a:xfrm>
              <a:off x="695652" y="3807194"/>
              <a:ext cx="8106429" cy="914399"/>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eaLnBrk="0" hangingPunct="0">
                <a:defRPr/>
              </a:pPr>
              <a:endParaRPr lang="en-US">
                <a:solidFill>
                  <a:schemeClr val="tx1"/>
                </a:solidFill>
                <a:latin typeface="Times New Roman" pitchFamily="18" charset="0"/>
              </a:endParaRPr>
            </a:p>
          </p:txBody>
        </p:sp>
        <p:graphicFrame>
          <p:nvGraphicFramePr>
            <p:cNvPr id="2050" name="Object 3"/>
            <p:cNvGraphicFramePr>
              <a:graphicFrameLocks/>
            </p:cNvGraphicFramePr>
            <p:nvPr>
              <p:extLst>
                <p:ext uri="{D42A27DB-BD31-4B8C-83A1-F6EECF244321}">
                  <p14:modId xmlns:p14="http://schemas.microsoft.com/office/powerpoint/2010/main" val="524798457"/>
                </p:ext>
              </p:extLst>
            </p:nvPr>
          </p:nvGraphicFramePr>
          <p:xfrm>
            <a:off x="939210" y="3869358"/>
            <a:ext cx="7665327" cy="842075"/>
          </p:xfrm>
          <a:graphic>
            <a:graphicData uri="http://schemas.openxmlformats.org/presentationml/2006/ole">
              <mc:AlternateContent xmlns:mc="http://schemas.openxmlformats.org/markup-compatibility/2006">
                <mc:Choice xmlns:v="urn:schemas-microsoft-com:vml" Requires="v">
                  <p:oleObj spid="_x0000_s2093" name="Equation" r:id="rId4" imgW="3810000" imgH="520700" progId="Equation.3">
                    <p:embed/>
                  </p:oleObj>
                </mc:Choice>
                <mc:Fallback>
                  <p:oleObj name="Equation" r:id="rId4" imgW="3810000" imgH="520700" progId="Equation.3">
                    <p:embed/>
                    <p:pic>
                      <p:nvPicPr>
                        <p:cNvPr id="0" name="Object 3"/>
                        <p:cNvPicPr>
                          <a:picLocks noChangeArrowheads="1"/>
                        </p:cNvPicPr>
                        <p:nvPr/>
                      </p:nvPicPr>
                      <p:blipFill>
                        <a:blip r:embed="rId5"/>
                        <a:srcRect/>
                        <a:stretch>
                          <a:fillRect/>
                        </a:stretch>
                      </p:blipFill>
                      <p:spPr bwMode="auto">
                        <a:xfrm>
                          <a:off x="939210" y="3869358"/>
                          <a:ext cx="7665327" cy="8420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11" name="Rectangle 10"/>
          <p:cNvSpPr/>
          <p:nvPr/>
        </p:nvSpPr>
        <p:spPr>
          <a:xfrm>
            <a:off x="460373" y="4723511"/>
            <a:ext cx="8289925" cy="1938992"/>
          </a:xfrm>
          <a:prstGeom prst="rect">
            <a:avLst/>
          </a:prstGeom>
        </p:spPr>
        <p:txBody>
          <a:bodyPr>
            <a:spAutoFit/>
          </a:bodyPr>
          <a:lstStyle/>
          <a:p>
            <a:pPr eaLnBrk="0" hangingPunct="0">
              <a:defRPr/>
            </a:pPr>
            <a:r>
              <a:rPr lang="en-US" sz="2000" dirty="0">
                <a:latin typeface="+mn-lt"/>
                <a:cs typeface="+mn-cs"/>
              </a:rPr>
              <a:t>The computed </a:t>
            </a:r>
            <a:r>
              <a:rPr lang="en-US" sz="2000" i="1" dirty="0">
                <a:latin typeface="+mn-lt"/>
                <a:cs typeface="+mn-cs"/>
              </a:rPr>
              <a:t>z</a:t>
            </a:r>
            <a:r>
              <a:rPr lang="en-US" sz="2000" dirty="0">
                <a:latin typeface="+mn-lt"/>
                <a:cs typeface="+mn-cs"/>
              </a:rPr>
              <a:t> of 2.38 is beyond the critical value of 1.96. </a:t>
            </a:r>
            <a:r>
              <a:rPr lang="en-US" sz="2000" dirty="0" smtClean="0">
                <a:latin typeface="+mn-lt"/>
                <a:cs typeface="+mn-cs"/>
              </a:rPr>
              <a:t>  We decide to reject the null hypothesis </a:t>
            </a:r>
            <a:r>
              <a:rPr lang="en-US" sz="2000" dirty="0">
                <a:latin typeface="+mn-lt"/>
                <a:cs typeface="+mn-cs"/>
              </a:rPr>
              <a:t>of no difference </a:t>
            </a:r>
            <a:r>
              <a:rPr lang="en-US" sz="2000" dirty="0" smtClean="0">
                <a:latin typeface="+mn-lt"/>
                <a:cs typeface="+mn-cs"/>
              </a:rPr>
              <a:t>at </a:t>
            </a:r>
            <a:r>
              <a:rPr lang="en-US" sz="2000" dirty="0">
                <a:latin typeface="+mn-lt"/>
                <a:cs typeface="+mn-cs"/>
              </a:rPr>
              <a:t>the .05 significance level. </a:t>
            </a:r>
            <a:endParaRPr lang="en-US" sz="2000" dirty="0" smtClean="0">
              <a:latin typeface="+mn-lt"/>
              <a:cs typeface="+mn-cs"/>
            </a:endParaRPr>
          </a:p>
          <a:p>
            <a:pPr eaLnBrk="0" hangingPunct="0">
              <a:defRPr/>
            </a:pPr>
            <a:endParaRPr lang="en-US" sz="1600" dirty="0">
              <a:latin typeface="+mn-lt"/>
              <a:cs typeface="+mn-cs"/>
            </a:endParaRPr>
          </a:p>
          <a:p>
            <a:pPr eaLnBrk="0" hangingPunct="0">
              <a:defRPr/>
            </a:pPr>
            <a:r>
              <a:rPr lang="en-US" sz="2000" b="1" dirty="0" smtClean="0">
                <a:latin typeface="+mn-lt"/>
                <a:cs typeface="+mn-cs"/>
              </a:rPr>
              <a:t>Step 6: Interpret the result:</a:t>
            </a:r>
            <a:r>
              <a:rPr lang="en-US" sz="2000" dirty="0" smtClean="0">
                <a:latin typeface="+mn-lt"/>
                <a:cs typeface="+mn-cs"/>
              </a:rPr>
              <a:t>  The data provide evidence that there is a difference </a:t>
            </a:r>
            <a:r>
              <a:rPr lang="en-US" sz="2000" dirty="0">
                <a:latin typeface="+mn-lt"/>
                <a:cs typeface="+mn-cs"/>
              </a:rPr>
              <a:t>in consumer </a:t>
            </a:r>
            <a:r>
              <a:rPr lang="en-US" sz="2000" dirty="0" smtClean="0">
                <a:latin typeface="+mn-lt"/>
                <a:cs typeface="+mn-cs"/>
              </a:rPr>
              <a:t>preference between the two colas. </a:t>
            </a:r>
            <a:r>
              <a:rPr lang="en-US" sz="2000" dirty="0">
                <a:latin typeface="+mn-lt"/>
                <a:cs typeface="+mn-cs"/>
              </a:rPr>
              <a:t>That is, we conclude consumers prefer one cola over another.</a:t>
            </a:r>
          </a:p>
        </p:txBody>
      </p:sp>
      <p:sp>
        <p:nvSpPr>
          <p:cNvPr id="10" name="Rectangle 9"/>
          <p:cNvSpPr/>
          <p:nvPr/>
        </p:nvSpPr>
        <p:spPr>
          <a:xfrm>
            <a:off x="8005605" y="0"/>
            <a:ext cx="113839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LO16-1</a:t>
            </a:r>
            <a:endParaRPr lang="en-US" sz="2000" dirty="0">
              <a:solidFill>
                <a:schemeClr val="tx2"/>
              </a:solidFill>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90550"/>
            <a:ext cx="8229600" cy="1371600"/>
          </a:xfrm>
        </p:spPr>
        <p:txBody>
          <a:bodyPr/>
          <a:lstStyle/>
          <a:p>
            <a:r>
              <a:rPr lang="en-US" dirty="0" smtClean="0"/>
              <a:t>The Sign Test: A Hypothesis Test of the Median</a:t>
            </a:r>
            <a:endParaRPr lang="en-US" dirty="0"/>
          </a:p>
        </p:txBody>
      </p:sp>
      <p:sp>
        <p:nvSpPr>
          <p:cNvPr id="4" name="Rectangle 3"/>
          <p:cNvSpPr/>
          <p:nvPr/>
        </p:nvSpPr>
        <p:spPr>
          <a:xfrm>
            <a:off x="8005605" y="0"/>
            <a:ext cx="113839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LO16-2</a:t>
            </a:r>
            <a:endParaRPr lang="en-US" sz="2000" dirty="0">
              <a:solidFill>
                <a:schemeClr val="tx2"/>
              </a:solidFill>
            </a:endParaRPr>
          </a:p>
        </p:txBody>
      </p:sp>
      <p:sp>
        <p:nvSpPr>
          <p:cNvPr id="5" name="TextBox 4"/>
          <p:cNvSpPr txBox="1"/>
          <p:nvPr/>
        </p:nvSpPr>
        <p:spPr>
          <a:xfrm>
            <a:off x="624451" y="2242377"/>
            <a:ext cx="8089800" cy="2554545"/>
          </a:xfrm>
          <a:prstGeom prst="rect">
            <a:avLst/>
          </a:prstGeom>
          <a:noFill/>
        </p:spPr>
        <p:txBody>
          <a:bodyPr wrap="square" rtlCol="0">
            <a:spAutoFit/>
          </a:bodyPr>
          <a:lstStyle/>
          <a:p>
            <a:pPr algn="just"/>
            <a:r>
              <a:rPr lang="en-US" sz="2000" dirty="0" smtClean="0">
                <a:latin typeface="+mn-lt"/>
              </a:rPr>
              <a:t>For a distribution of a variable, the median is the value in the middle; 50% of the observations are greater than the median, and 50% of the observations are less than the median.  </a:t>
            </a:r>
          </a:p>
          <a:p>
            <a:pPr algn="just"/>
            <a:endParaRPr lang="en-US" sz="2000" dirty="0">
              <a:latin typeface="+mn-lt"/>
            </a:endParaRPr>
          </a:p>
          <a:p>
            <a:pPr algn="just"/>
            <a:r>
              <a:rPr lang="en-US" sz="2000" dirty="0" smtClean="0">
                <a:latin typeface="+mn-lt"/>
              </a:rPr>
              <a:t>We can use the Sign Test to test a hypothesis about the value of the median.  In this analysis, all values less than the hypothesized value of the median are assigned a “-” and all values more than the hypothesized value of the median are assigned a “+”.  </a:t>
            </a:r>
            <a:endParaRPr lang="en-US" sz="2000" dirty="0">
              <a:latin typeface="+mn-lt"/>
            </a:endParaRPr>
          </a:p>
        </p:txBody>
      </p:sp>
    </p:spTree>
    <p:extLst>
      <p:ext uri="{BB962C8B-B14F-4D97-AF65-F5344CB8AC3E}">
        <p14:creationId xmlns:p14="http://schemas.microsoft.com/office/powerpoint/2010/main" val="3018545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1233" y="436150"/>
            <a:ext cx="8229600" cy="1371600"/>
          </a:xfrm>
        </p:spPr>
        <p:txBody>
          <a:bodyPr/>
          <a:lstStyle/>
          <a:p>
            <a:r>
              <a:rPr lang="en-US" dirty="0"/>
              <a:t>The Sign Test: A Hypothesis Test of the </a:t>
            </a:r>
            <a:r>
              <a:rPr lang="en-US" dirty="0" smtClean="0"/>
              <a:t>Median - Example</a:t>
            </a:r>
            <a:endParaRPr lang="en-US" dirty="0"/>
          </a:p>
        </p:txBody>
      </p:sp>
      <p:sp>
        <p:nvSpPr>
          <p:cNvPr id="6" name="Rectangle 5"/>
          <p:cNvSpPr/>
          <p:nvPr/>
        </p:nvSpPr>
        <p:spPr>
          <a:xfrm>
            <a:off x="8005605" y="0"/>
            <a:ext cx="113839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LO16-2</a:t>
            </a:r>
            <a:endParaRPr lang="en-US" sz="2000" dirty="0">
              <a:solidFill>
                <a:schemeClr val="tx2"/>
              </a:solidFill>
            </a:endParaRPr>
          </a:p>
        </p:txBody>
      </p:sp>
      <p:sp>
        <p:nvSpPr>
          <p:cNvPr id="7" name="TextBox 6"/>
          <p:cNvSpPr txBox="1"/>
          <p:nvPr/>
        </p:nvSpPr>
        <p:spPr>
          <a:xfrm>
            <a:off x="771792" y="1964691"/>
            <a:ext cx="7191714" cy="3816429"/>
          </a:xfrm>
          <a:prstGeom prst="rect">
            <a:avLst/>
          </a:prstGeom>
          <a:noFill/>
        </p:spPr>
        <p:txBody>
          <a:bodyPr wrap="square" rtlCol="0">
            <a:spAutoFit/>
          </a:bodyPr>
          <a:lstStyle/>
          <a:p>
            <a:pPr algn="just"/>
            <a:r>
              <a:rPr lang="en-US" sz="2200" dirty="0">
                <a:latin typeface="+mn-lt"/>
              </a:rPr>
              <a:t>The U.S. Bureau of Labor Statistics reported in 2012 that the median </a:t>
            </a:r>
            <a:r>
              <a:rPr lang="en-US" sz="2200" dirty="0" smtClean="0">
                <a:latin typeface="+mn-lt"/>
              </a:rPr>
              <a:t>amount spent </a:t>
            </a:r>
            <a:r>
              <a:rPr lang="en-US" sz="2200" dirty="0">
                <a:latin typeface="+mn-lt"/>
              </a:rPr>
              <a:t>eating out by American families is $2,505 annually. The food editor of </a:t>
            </a:r>
            <a:r>
              <a:rPr lang="en-US" sz="2200" dirty="0" smtClean="0">
                <a:latin typeface="+mn-lt"/>
              </a:rPr>
              <a:t>the Portland </a:t>
            </a:r>
            <a:r>
              <a:rPr lang="en-US" sz="2200" dirty="0">
                <a:latin typeface="+mn-lt"/>
              </a:rPr>
              <a:t>(Oregon) Tribune wishes to know if the citizens of Portland differ </a:t>
            </a:r>
            <a:r>
              <a:rPr lang="en-US" sz="2200" dirty="0" smtClean="0">
                <a:latin typeface="+mn-lt"/>
              </a:rPr>
              <a:t>from </a:t>
            </a:r>
            <a:r>
              <a:rPr lang="en-US" sz="2200" dirty="0">
                <a:latin typeface="+mn-lt"/>
              </a:rPr>
              <a:t>this national </a:t>
            </a:r>
            <a:r>
              <a:rPr lang="en-US" sz="2200" dirty="0" smtClean="0">
                <a:latin typeface="+mn-lt"/>
              </a:rPr>
              <a:t>value. </a:t>
            </a:r>
            <a:r>
              <a:rPr lang="en-US" sz="2200" dirty="0">
                <a:latin typeface="+mn-lt"/>
              </a:rPr>
              <a:t>She selected a </a:t>
            </a:r>
            <a:r>
              <a:rPr lang="en-US" sz="2200" dirty="0" smtClean="0">
                <a:latin typeface="+mn-lt"/>
              </a:rPr>
              <a:t>random sample </a:t>
            </a:r>
            <a:r>
              <a:rPr lang="en-US" sz="2200" dirty="0">
                <a:latin typeface="+mn-lt"/>
              </a:rPr>
              <a:t>of 102 couples and found 60 spent more than $2,505 last year eating out</a:t>
            </a:r>
            <a:r>
              <a:rPr lang="en-US" sz="2200" dirty="0" smtClean="0">
                <a:latin typeface="+mn-lt"/>
              </a:rPr>
              <a:t>, 40 </a:t>
            </a:r>
            <a:r>
              <a:rPr lang="en-US" sz="2200" dirty="0">
                <a:latin typeface="+mn-lt"/>
              </a:rPr>
              <a:t>spent less than $2,505, and surprisingly 2 spent exactly $2,505. At the .</a:t>
            </a:r>
            <a:r>
              <a:rPr lang="en-US" sz="2200" dirty="0" smtClean="0">
                <a:latin typeface="+mn-lt"/>
              </a:rPr>
              <a:t>10 significance </a:t>
            </a:r>
            <a:r>
              <a:rPr lang="en-US" sz="2200" dirty="0">
                <a:latin typeface="+mn-lt"/>
              </a:rPr>
              <a:t>level, is it reasonable to conclude that the median amount </a:t>
            </a:r>
            <a:r>
              <a:rPr lang="en-US" sz="2200" dirty="0" smtClean="0">
                <a:latin typeface="+mn-lt"/>
              </a:rPr>
              <a:t>spent eating out in </a:t>
            </a:r>
            <a:r>
              <a:rPr lang="en-US" sz="2200" dirty="0">
                <a:latin typeface="+mn-lt"/>
              </a:rPr>
              <a:t>Portland, Oregon, is not equal to $2,505?</a:t>
            </a:r>
          </a:p>
        </p:txBody>
      </p:sp>
    </p:spTree>
    <p:extLst>
      <p:ext uri="{BB962C8B-B14F-4D97-AF65-F5344CB8AC3E}">
        <p14:creationId xmlns:p14="http://schemas.microsoft.com/office/powerpoint/2010/main" val="208749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450183" y="818393"/>
            <a:ext cx="8229600" cy="567246"/>
          </a:xfrm>
        </p:spPr>
        <p:txBody>
          <a:bodyPr/>
          <a:lstStyle/>
          <a:p>
            <a:pPr eaLnBrk="1" hangingPunct="1"/>
            <a:r>
              <a:rPr lang="en-US" dirty="0"/>
              <a:t>The Sign Test: A Hypothesis Test of the Median - Example</a:t>
            </a:r>
            <a:endParaRPr lang="en-US" dirty="0" smtClean="0"/>
          </a:p>
        </p:txBody>
      </p:sp>
      <p:sp>
        <p:nvSpPr>
          <p:cNvPr id="441347" name="Rectangle 3"/>
          <p:cNvSpPr>
            <a:spLocks noGrp="1" noChangeArrowheads="1"/>
          </p:cNvSpPr>
          <p:nvPr>
            <p:ph idx="1"/>
          </p:nvPr>
        </p:nvSpPr>
        <p:spPr>
          <a:xfrm>
            <a:off x="775052" y="1928081"/>
            <a:ext cx="7635875" cy="3617186"/>
          </a:xfrm>
        </p:spPr>
        <p:txBody>
          <a:bodyPr lIns="92075" tIns="46038" rIns="92075" bIns="46038"/>
          <a:lstStyle/>
          <a:p>
            <a:pPr eaLnBrk="1" hangingPunct="1">
              <a:lnSpc>
                <a:spcPct val="80000"/>
              </a:lnSpc>
              <a:buFont typeface="Wingdings" pitchFamily="2" charset="2"/>
              <a:buNone/>
            </a:pPr>
            <a:r>
              <a:rPr lang="en-US" sz="2200" b="1" dirty="0" smtClean="0"/>
              <a:t>Step 1: State the Null and Alternative Hypotheses.</a:t>
            </a:r>
          </a:p>
          <a:p>
            <a:pPr eaLnBrk="1" hangingPunct="1">
              <a:lnSpc>
                <a:spcPct val="80000"/>
              </a:lnSpc>
              <a:buNone/>
            </a:pPr>
            <a:r>
              <a:rPr lang="en-US" sz="2200" i="1" dirty="0" smtClean="0"/>
              <a:t>	H</a:t>
            </a:r>
            <a:r>
              <a:rPr lang="en-US" sz="2200" baseline="-25000" dirty="0" smtClean="0"/>
              <a:t>0</a:t>
            </a:r>
            <a:r>
              <a:rPr lang="en-US" sz="2200" dirty="0" smtClean="0"/>
              <a:t>: </a:t>
            </a:r>
            <a:r>
              <a:rPr lang="en-US" sz="2200" dirty="0" smtClean="0">
                <a:sym typeface="Symbol" pitchFamily="18" charset="2"/>
              </a:rPr>
              <a:t>Median = $2505</a:t>
            </a:r>
            <a:endParaRPr lang="en-US" sz="2200" dirty="0" smtClean="0"/>
          </a:p>
          <a:p>
            <a:pPr eaLnBrk="1" hangingPunct="1">
              <a:lnSpc>
                <a:spcPct val="80000"/>
              </a:lnSpc>
              <a:buNone/>
            </a:pPr>
            <a:r>
              <a:rPr lang="en-US" sz="2200" dirty="0" smtClean="0"/>
              <a:t>   	</a:t>
            </a:r>
            <a:r>
              <a:rPr lang="en-US" sz="2200" i="1" dirty="0" smtClean="0"/>
              <a:t>H</a:t>
            </a:r>
            <a:r>
              <a:rPr lang="en-US" sz="2200" baseline="-25000" dirty="0" smtClean="0"/>
              <a:t>1</a:t>
            </a:r>
            <a:r>
              <a:rPr lang="en-US" sz="2200" dirty="0" smtClean="0"/>
              <a:t>: Median </a:t>
            </a:r>
            <a:r>
              <a:rPr lang="en-US" sz="2200" dirty="0" smtClean="0">
                <a:ea typeface="ＭＳ ゴシック"/>
                <a:cs typeface="ＭＳ ゴシック"/>
              </a:rPr>
              <a:t>≠ $2505</a:t>
            </a:r>
            <a:endParaRPr lang="en-US" sz="2200" dirty="0" smtClean="0"/>
          </a:p>
          <a:p>
            <a:pPr eaLnBrk="1" hangingPunct="1">
              <a:lnSpc>
                <a:spcPct val="80000"/>
              </a:lnSpc>
              <a:buFont typeface="Wingdings" pitchFamily="2" charset="2"/>
              <a:buNone/>
            </a:pPr>
            <a:endParaRPr lang="en-US" sz="2200" b="1" dirty="0" smtClean="0"/>
          </a:p>
          <a:p>
            <a:pPr eaLnBrk="1" hangingPunct="1">
              <a:lnSpc>
                <a:spcPct val="80000"/>
              </a:lnSpc>
              <a:buFont typeface="Wingdings" pitchFamily="2" charset="2"/>
              <a:buNone/>
            </a:pPr>
            <a:r>
              <a:rPr lang="en-US" sz="2200" b="1" dirty="0" smtClean="0"/>
              <a:t>Step 2: Select a level of significance.  </a:t>
            </a:r>
          </a:p>
          <a:p>
            <a:pPr eaLnBrk="1" hangingPunct="1">
              <a:lnSpc>
                <a:spcPct val="80000"/>
              </a:lnSpc>
              <a:buFont typeface="Wingdings" pitchFamily="2" charset="2"/>
              <a:buNone/>
            </a:pPr>
            <a:r>
              <a:rPr lang="en-US" sz="2200" dirty="0" smtClean="0"/>
              <a:t>		We select the .10 level.</a:t>
            </a:r>
          </a:p>
          <a:p>
            <a:pPr eaLnBrk="1" hangingPunct="1">
              <a:lnSpc>
                <a:spcPct val="80000"/>
              </a:lnSpc>
              <a:buFont typeface="Wingdings" pitchFamily="2" charset="2"/>
              <a:buNone/>
            </a:pPr>
            <a:endParaRPr lang="en-US" sz="2200" dirty="0" smtClean="0"/>
          </a:p>
          <a:p>
            <a:pPr eaLnBrk="1" hangingPunct="1">
              <a:lnSpc>
                <a:spcPct val="80000"/>
              </a:lnSpc>
              <a:buFont typeface="Wingdings" pitchFamily="2" charset="2"/>
              <a:buNone/>
            </a:pPr>
            <a:r>
              <a:rPr lang="en-US" sz="2200" b="1" dirty="0" smtClean="0"/>
              <a:t>Step 3: Decide on the test statistic. </a:t>
            </a:r>
          </a:p>
          <a:p>
            <a:pPr algn="just" eaLnBrk="1" hangingPunct="1">
              <a:lnSpc>
                <a:spcPct val="80000"/>
              </a:lnSpc>
              <a:buNone/>
            </a:pPr>
            <a:r>
              <a:rPr lang="en-US" sz="2200" dirty="0" smtClean="0"/>
              <a:t>		We will use a normal approximation to the binomial 	distribution because n</a:t>
            </a:r>
            <a:r>
              <a:rPr lang="en-US" sz="2200" dirty="0" smtClean="0">
                <a:sym typeface="Symbol" pitchFamily="18" charset="2"/>
              </a:rPr>
              <a:t> (100*.5 = 50) and ( n(1 - ) = 50) 	are both greater than 5.</a:t>
            </a:r>
          </a:p>
          <a:p>
            <a:pPr eaLnBrk="1" hangingPunct="1">
              <a:lnSpc>
                <a:spcPct val="80000"/>
              </a:lnSpc>
              <a:buNone/>
            </a:pPr>
            <a:endParaRPr lang="en-US" sz="2000" dirty="0">
              <a:sym typeface="Symbol" pitchFamily="18" charset="2"/>
            </a:endParaRPr>
          </a:p>
          <a:p>
            <a:pPr eaLnBrk="1" hangingPunct="1">
              <a:lnSpc>
                <a:spcPct val="80000"/>
              </a:lnSpc>
              <a:buNone/>
            </a:pPr>
            <a:endParaRPr lang="en-US" sz="2000" dirty="0" smtClean="0"/>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endParaRPr lang="en-US" sz="2000" dirty="0" smtClean="0"/>
          </a:p>
        </p:txBody>
      </p:sp>
      <p:sp>
        <p:nvSpPr>
          <p:cNvPr id="6" name="Rectangle 5"/>
          <p:cNvSpPr/>
          <p:nvPr/>
        </p:nvSpPr>
        <p:spPr>
          <a:xfrm>
            <a:off x="8005605" y="0"/>
            <a:ext cx="113839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LO16-2</a:t>
            </a:r>
            <a:endParaRPr lang="en-US" sz="2000" dirty="0">
              <a:solidFill>
                <a:schemeClr val="tx2"/>
              </a:solidFill>
            </a:endParaRPr>
          </a:p>
        </p:txBody>
      </p:sp>
    </p:spTree>
    <p:extLst>
      <p:ext uri="{BB962C8B-B14F-4D97-AF65-F5344CB8AC3E}">
        <p14:creationId xmlns:p14="http://schemas.microsoft.com/office/powerpoint/2010/main" val="4267175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wipe(up)">
                                      <p:cBhvr>
                                        <p:cTn id="7" dur="500"/>
                                        <p:tgtEl>
                                          <p:spTgt spid="441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1347">
                                            <p:txEl>
                                              <p:pRg st="1" end="1"/>
                                            </p:txEl>
                                          </p:spTgt>
                                        </p:tgtEl>
                                        <p:attrNameLst>
                                          <p:attrName>style.visibility</p:attrName>
                                        </p:attrNameLst>
                                      </p:cBhvr>
                                      <p:to>
                                        <p:strVal val="visible"/>
                                      </p:to>
                                    </p:set>
                                    <p:animEffect transition="in" filter="wipe(up)">
                                      <p:cBhvr>
                                        <p:cTn id="12" dur="500"/>
                                        <p:tgtEl>
                                          <p:spTgt spid="441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1347">
                                            <p:txEl>
                                              <p:pRg st="2" end="2"/>
                                            </p:txEl>
                                          </p:spTgt>
                                        </p:tgtEl>
                                        <p:attrNameLst>
                                          <p:attrName>style.visibility</p:attrName>
                                        </p:attrNameLst>
                                      </p:cBhvr>
                                      <p:to>
                                        <p:strVal val="visible"/>
                                      </p:to>
                                    </p:set>
                                    <p:animEffect transition="in" filter="wipe(up)">
                                      <p:cBhvr>
                                        <p:cTn id="17" dur="500"/>
                                        <p:tgtEl>
                                          <p:spTgt spid="441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41347">
                                            <p:txEl>
                                              <p:pRg st="4" end="4"/>
                                            </p:txEl>
                                          </p:spTgt>
                                        </p:tgtEl>
                                        <p:attrNameLst>
                                          <p:attrName>style.visibility</p:attrName>
                                        </p:attrNameLst>
                                      </p:cBhvr>
                                      <p:to>
                                        <p:strVal val="visible"/>
                                      </p:to>
                                    </p:set>
                                    <p:animEffect transition="in" filter="wipe(up)">
                                      <p:cBhvr>
                                        <p:cTn id="22" dur="500"/>
                                        <p:tgtEl>
                                          <p:spTgt spid="4413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41347">
                                            <p:txEl>
                                              <p:pRg st="5" end="5"/>
                                            </p:txEl>
                                          </p:spTgt>
                                        </p:tgtEl>
                                        <p:attrNameLst>
                                          <p:attrName>style.visibility</p:attrName>
                                        </p:attrNameLst>
                                      </p:cBhvr>
                                      <p:to>
                                        <p:strVal val="visible"/>
                                      </p:to>
                                    </p:set>
                                    <p:animEffect transition="in" filter="wipe(up)">
                                      <p:cBhvr>
                                        <p:cTn id="27" dur="500"/>
                                        <p:tgtEl>
                                          <p:spTgt spid="4413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41347">
                                            <p:txEl>
                                              <p:pRg st="7" end="7"/>
                                            </p:txEl>
                                          </p:spTgt>
                                        </p:tgtEl>
                                        <p:attrNameLst>
                                          <p:attrName>style.visibility</p:attrName>
                                        </p:attrNameLst>
                                      </p:cBhvr>
                                      <p:to>
                                        <p:strVal val="visible"/>
                                      </p:to>
                                    </p:set>
                                    <p:animEffect transition="in" filter="wipe(up)">
                                      <p:cBhvr>
                                        <p:cTn id="32" dur="500"/>
                                        <p:tgtEl>
                                          <p:spTgt spid="44134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41347">
                                            <p:txEl>
                                              <p:pRg st="8" end="8"/>
                                            </p:txEl>
                                          </p:spTgt>
                                        </p:tgtEl>
                                        <p:attrNameLst>
                                          <p:attrName>style.visibility</p:attrName>
                                        </p:attrNameLst>
                                      </p:cBhvr>
                                      <p:to>
                                        <p:strVal val="visible"/>
                                      </p:to>
                                    </p:set>
                                    <p:animEffect transition="in" filter="wipe(up)">
                                      <p:cBhvr>
                                        <p:cTn id="37" dur="500"/>
                                        <p:tgtEl>
                                          <p:spTgt spid="4413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sz="half" idx="1"/>
          </p:nvPr>
        </p:nvSpPr>
        <p:spPr>
          <a:xfrm>
            <a:off x="599894" y="1700210"/>
            <a:ext cx="8264525" cy="2103185"/>
          </a:xfrm>
        </p:spPr>
        <p:txBody>
          <a:bodyPr/>
          <a:lstStyle/>
          <a:p>
            <a:pPr eaLnBrk="1" hangingPunct="1">
              <a:buFont typeface="Wingdings" pitchFamily="2" charset="2"/>
              <a:buNone/>
            </a:pPr>
            <a:r>
              <a:rPr lang="en-US" sz="1800" b="1" dirty="0" smtClean="0"/>
              <a:t>Step 4: Formulate the decision rule. </a:t>
            </a:r>
          </a:p>
          <a:p>
            <a:pPr eaLnBrk="1" hangingPunct="1">
              <a:buFont typeface="Wingdings" pitchFamily="2" charset="2"/>
              <a:buNone/>
            </a:pPr>
            <a:r>
              <a:rPr lang="en-US" sz="1800" b="1" dirty="0" smtClean="0"/>
              <a:t>	</a:t>
            </a:r>
            <a:r>
              <a:rPr lang="en-US" sz="1800" dirty="0" smtClean="0"/>
              <a:t>For a two-tailed hypothesis test with a.10 significance level, the critical </a:t>
            </a:r>
            <a:r>
              <a:rPr lang="en-US" sz="1800" i="1" dirty="0" smtClean="0"/>
              <a:t>z</a:t>
            </a:r>
            <a:r>
              <a:rPr lang="en-US" sz="1800" dirty="0" smtClean="0"/>
              <a:t>-values are -1.645 and +1.645.</a:t>
            </a:r>
          </a:p>
          <a:p>
            <a:pPr eaLnBrk="1" hangingPunct="1">
              <a:buFont typeface="Wingdings" pitchFamily="2" charset="2"/>
              <a:buNone/>
            </a:pPr>
            <a:endParaRPr lang="en-US" sz="1200" b="1" dirty="0" smtClean="0"/>
          </a:p>
          <a:p>
            <a:pPr eaLnBrk="1" hangingPunct="1">
              <a:buFont typeface="Wingdings" pitchFamily="2" charset="2"/>
              <a:buNone/>
            </a:pPr>
            <a:r>
              <a:rPr lang="en-US" sz="1800" b="1" dirty="0" smtClean="0"/>
              <a:t>Step 5: Collect a sample, do the analysis, make a decision.</a:t>
            </a:r>
            <a:endParaRPr lang="en-US" sz="1800" baseline="-25000" dirty="0" smtClean="0"/>
          </a:p>
          <a:p>
            <a:pPr eaLnBrk="1" hangingPunct="1">
              <a:buFont typeface="Wingdings" pitchFamily="2" charset="2"/>
              <a:buNone/>
            </a:pPr>
            <a:r>
              <a:rPr lang="en-US" sz="1800" dirty="0" smtClean="0"/>
              <a:t>	There are 60 pluses. Since 60 is more than </a:t>
            </a:r>
            <a:r>
              <a:rPr lang="en-US" sz="1800" i="1" dirty="0" smtClean="0"/>
              <a:t>n/2 =100/2=50</a:t>
            </a:r>
            <a:r>
              <a:rPr lang="en-US" sz="1800" dirty="0" smtClean="0"/>
              <a:t>, we use formula 16-2 to calculate </a:t>
            </a:r>
            <a:r>
              <a:rPr lang="en-US" sz="1800" i="1" dirty="0" smtClean="0"/>
              <a:t>z</a:t>
            </a:r>
            <a:r>
              <a:rPr lang="en-US" sz="1800" dirty="0" smtClean="0"/>
              <a:t>:</a:t>
            </a:r>
          </a:p>
          <a:p>
            <a:pPr eaLnBrk="1" hangingPunct="1">
              <a:buFont typeface="Wingdings" pitchFamily="2" charset="2"/>
              <a:buNone/>
            </a:pPr>
            <a:endParaRPr lang="en-US" sz="1600" b="1"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b="1" dirty="0" smtClean="0">
              <a:cs typeface="Arial" charset="0"/>
            </a:endParaRPr>
          </a:p>
          <a:p>
            <a:pPr eaLnBrk="1" hangingPunct="1">
              <a:buFont typeface="Wingdings" pitchFamily="2" charset="2"/>
              <a:buNone/>
            </a:pPr>
            <a:endParaRPr lang="en-US" sz="1600" b="1" dirty="0" smtClean="0"/>
          </a:p>
        </p:txBody>
      </p:sp>
      <p:sp>
        <p:nvSpPr>
          <p:cNvPr id="2053" name="AutoShape 7"/>
          <p:cNvSpPr>
            <a:spLocks noChangeArrowheads="1"/>
          </p:cNvSpPr>
          <p:nvPr/>
        </p:nvSpPr>
        <p:spPr bwMode="auto">
          <a:xfrm>
            <a:off x="453434" y="751203"/>
            <a:ext cx="8478399" cy="784225"/>
          </a:xfrm>
          <a:prstGeom prst="roundRect">
            <a:avLst>
              <a:gd name="adj" fmla="val 21667"/>
            </a:avLst>
          </a:prstGeom>
          <a:noFill/>
          <a:ln w="9525">
            <a:noFill/>
            <a:round/>
            <a:headEnd/>
            <a:tailEnd/>
          </a:ln>
        </p:spPr>
        <p:txBody>
          <a:bodyPr lIns="92075" tIns="46038" rIns="92075" bIns="46038" anchor="ctr"/>
          <a:lstStyle/>
          <a:p>
            <a:pPr>
              <a:lnSpc>
                <a:spcPct val="90000"/>
              </a:lnSpc>
            </a:pPr>
            <a:r>
              <a:rPr lang="en-US" sz="4400" dirty="0">
                <a:latin typeface="+mn-lt"/>
              </a:rPr>
              <a:t>The Sign Test: A Hypothesis Test of the Median - Example</a:t>
            </a:r>
            <a:endParaRPr lang="en-US" sz="4400" dirty="0">
              <a:solidFill>
                <a:srgbClr val="000000"/>
              </a:solidFill>
              <a:latin typeface="+mn-lt"/>
            </a:endParaRPr>
          </a:p>
        </p:txBody>
      </p:sp>
      <p:grpSp>
        <p:nvGrpSpPr>
          <p:cNvPr id="2054" name="Group 9"/>
          <p:cNvGrpSpPr>
            <a:grpSpLocks/>
          </p:cNvGrpSpPr>
          <p:nvPr/>
        </p:nvGrpSpPr>
        <p:grpSpPr bwMode="auto">
          <a:xfrm>
            <a:off x="1038490" y="3884102"/>
            <a:ext cx="6890012" cy="842961"/>
            <a:chOff x="695652" y="3807194"/>
            <a:chExt cx="8106429" cy="914399"/>
          </a:xfrm>
        </p:grpSpPr>
        <p:sp>
          <p:nvSpPr>
            <p:cNvPr id="9" name="Rounded Rectangle 8"/>
            <p:cNvSpPr/>
            <p:nvPr/>
          </p:nvSpPr>
          <p:spPr bwMode="auto">
            <a:xfrm>
              <a:off x="695652" y="3807194"/>
              <a:ext cx="8106429" cy="914399"/>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eaLnBrk="0" hangingPunct="0">
                <a:defRPr/>
              </a:pPr>
              <a:endParaRPr lang="en-US">
                <a:solidFill>
                  <a:schemeClr val="tx1"/>
                </a:solidFill>
                <a:latin typeface="Times New Roman" pitchFamily="18" charset="0"/>
              </a:endParaRPr>
            </a:p>
          </p:txBody>
        </p:sp>
        <p:graphicFrame>
          <p:nvGraphicFramePr>
            <p:cNvPr id="2050" name="Object 3"/>
            <p:cNvGraphicFramePr>
              <a:graphicFrameLocks/>
            </p:cNvGraphicFramePr>
            <p:nvPr>
              <p:extLst>
                <p:ext uri="{D42A27DB-BD31-4B8C-83A1-F6EECF244321}">
                  <p14:modId xmlns:p14="http://schemas.microsoft.com/office/powerpoint/2010/main" val="4259683027"/>
                </p:ext>
              </p:extLst>
            </p:nvPr>
          </p:nvGraphicFramePr>
          <p:xfrm>
            <a:off x="873768" y="3869119"/>
            <a:ext cx="7794204" cy="842076"/>
          </p:xfrm>
          <a:graphic>
            <a:graphicData uri="http://schemas.openxmlformats.org/presentationml/2006/ole">
              <mc:AlternateContent xmlns:mc="http://schemas.openxmlformats.org/markup-compatibility/2006">
                <mc:Choice xmlns:v="urn:schemas-microsoft-com:vml" Requires="v">
                  <p:oleObj spid="_x0000_s5156" name="Equation" r:id="rId4" imgW="3873500" imgH="520700" progId="Equation.3">
                    <p:embed/>
                  </p:oleObj>
                </mc:Choice>
                <mc:Fallback>
                  <p:oleObj name="Equation" r:id="rId4" imgW="3873500" imgH="520700" progId="Equation.3">
                    <p:embed/>
                    <p:pic>
                      <p:nvPicPr>
                        <p:cNvPr id="0" name=""/>
                        <p:cNvPicPr>
                          <a:picLocks noChangeArrowheads="1"/>
                        </p:cNvPicPr>
                        <p:nvPr/>
                      </p:nvPicPr>
                      <p:blipFill>
                        <a:blip r:embed="rId5"/>
                        <a:srcRect/>
                        <a:stretch>
                          <a:fillRect/>
                        </a:stretch>
                      </p:blipFill>
                      <p:spPr bwMode="auto">
                        <a:xfrm>
                          <a:off x="873768" y="3869119"/>
                          <a:ext cx="7794204" cy="84207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11" name="Rectangle 10"/>
          <p:cNvSpPr/>
          <p:nvPr/>
        </p:nvSpPr>
        <p:spPr>
          <a:xfrm>
            <a:off x="621379" y="4776879"/>
            <a:ext cx="8289925" cy="1754327"/>
          </a:xfrm>
          <a:prstGeom prst="rect">
            <a:avLst/>
          </a:prstGeom>
        </p:spPr>
        <p:txBody>
          <a:bodyPr>
            <a:spAutoFit/>
          </a:bodyPr>
          <a:lstStyle/>
          <a:p>
            <a:pPr algn="just" eaLnBrk="0" hangingPunct="0">
              <a:defRPr/>
            </a:pPr>
            <a:r>
              <a:rPr lang="en-US" sz="1800" dirty="0">
                <a:latin typeface="+mn-lt"/>
                <a:cs typeface="+mn-cs"/>
              </a:rPr>
              <a:t>The computed </a:t>
            </a:r>
            <a:r>
              <a:rPr lang="en-US" sz="1800" i="1" dirty="0">
                <a:latin typeface="+mn-lt"/>
                <a:cs typeface="+mn-cs"/>
              </a:rPr>
              <a:t>z</a:t>
            </a:r>
            <a:r>
              <a:rPr lang="en-US" sz="1800" dirty="0">
                <a:latin typeface="+mn-lt"/>
                <a:cs typeface="+mn-cs"/>
              </a:rPr>
              <a:t> of </a:t>
            </a:r>
            <a:r>
              <a:rPr lang="en-US" sz="1800" dirty="0" smtClean="0">
                <a:latin typeface="+mn-lt"/>
                <a:cs typeface="+mn-cs"/>
              </a:rPr>
              <a:t>1.90 </a:t>
            </a:r>
            <a:r>
              <a:rPr lang="en-US" sz="1800" dirty="0">
                <a:latin typeface="+mn-lt"/>
                <a:cs typeface="+mn-cs"/>
              </a:rPr>
              <a:t>is beyond the critical value of </a:t>
            </a:r>
            <a:r>
              <a:rPr lang="en-US" sz="1800" dirty="0" smtClean="0">
                <a:latin typeface="+mn-lt"/>
                <a:cs typeface="+mn-cs"/>
              </a:rPr>
              <a:t>1.645.   We decide to reject the null hypothesis that the median is $2505 at </a:t>
            </a:r>
            <a:r>
              <a:rPr lang="en-US" sz="1800" dirty="0">
                <a:latin typeface="+mn-lt"/>
                <a:cs typeface="+mn-cs"/>
              </a:rPr>
              <a:t>the </a:t>
            </a:r>
            <a:r>
              <a:rPr lang="en-US" sz="1800" dirty="0" smtClean="0">
                <a:latin typeface="+mn-lt"/>
                <a:cs typeface="+mn-cs"/>
              </a:rPr>
              <a:t>.10 </a:t>
            </a:r>
            <a:r>
              <a:rPr lang="en-US" sz="1800" dirty="0">
                <a:latin typeface="+mn-lt"/>
                <a:cs typeface="+mn-cs"/>
              </a:rPr>
              <a:t>significance level. </a:t>
            </a:r>
            <a:endParaRPr lang="en-US" sz="1800" dirty="0" smtClean="0">
              <a:latin typeface="+mn-lt"/>
              <a:cs typeface="+mn-cs"/>
            </a:endParaRPr>
          </a:p>
          <a:p>
            <a:pPr algn="just" eaLnBrk="0" hangingPunct="0">
              <a:defRPr/>
            </a:pPr>
            <a:endParaRPr lang="en-US" sz="1800" dirty="0">
              <a:latin typeface="+mn-lt"/>
              <a:cs typeface="+mn-cs"/>
            </a:endParaRPr>
          </a:p>
          <a:p>
            <a:pPr algn="just" eaLnBrk="0" hangingPunct="0">
              <a:defRPr/>
            </a:pPr>
            <a:r>
              <a:rPr lang="en-US" sz="1800" b="1" dirty="0" smtClean="0">
                <a:latin typeface="+mn-lt"/>
                <a:cs typeface="+mn-cs"/>
              </a:rPr>
              <a:t>Step 6: Interpret the result:</a:t>
            </a:r>
            <a:r>
              <a:rPr lang="en-US" sz="1800" dirty="0" smtClean="0">
                <a:latin typeface="+mn-lt"/>
                <a:cs typeface="+mn-cs"/>
              </a:rPr>
              <a:t>  The data provide evidence that the median amount spent eating out is not equal to $2505.  From the data, we can observe that the median is probably higher for the Portland, Oregon sample.  </a:t>
            </a:r>
            <a:endParaRPr lang="en-US" sz="1800" dirty="0">
              <a:latin typeface="+mn-lt"/>
              <a:cs typeface="+mn-cs"/>
            </a:endParaRPr>
          </a:p>
        </p:txBody>
      </p:sp>
      <p:sp>
        <p:nvSpPr>
          <p:cNvPr id="10" name="Rectangle 9"/>
          <p:cNvSpPr/>
          <p:nvPr/>
        </p:nvSpPr>
        <p:spPr>
          <a:xfrm>
            <a:off x="8005605" y="0"/>
            <a:ext cx="113839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LO16-2</a:t>
            </a:r>
            <a:endParaRPr lang="en-US" sz="2000" dirty="0">
              <a:solidFill>
                <a:schemeClr val="tx2"/>
              </a:solidFill>
            </a:endParaRPr>
          </a:p>
        </p:txBody>
      </p:sp>
    </p:spTree>
    <p:extLst>
      <p:ext uri="{BB962C8B-B14F-4D97-AF65-F5344CB8AC3E}">
        <p14:creationId xmlns:p14="http://schemas.microsoft.com/office/powerpoint/2010/main" val="1981347038"/>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AutoShape 2"/>
          <p:cNvSpPr>
            <a:spLocks noGrp="1" noChangeArrowheads="1"/>
          </p:cNvSpPr>
          <p:nvPr>
            <p:ph type="title"/>
          </p:nvPr>
        </p:nvSpPr>
        <p:spPr>
          <a:xfrm>
            <a:off x="210489" y="1066704"/>
            <a:ext cx="8833529" cy="665163"/>
          </a:xfrm>
        </p:spPr>
        <p:txBody>
          <a:bodyPr lIns="92075" tIns="46038" rIns="92075" bIns="46038"/>
          <a:lstStyle/>
          <a:p>
            <a:pPr eaLnBrk="1" hangingPunct="1"/>
            <a:r>
              <a:rPr lang="en-US" sz="4000" dirty="0" smtClean="0"/>
              <a:t>Wilcoxon Signed-Rank Test for Dependent Samples</a:t>
            </a:r>
          </a:p>
        </p:txBody>
      </p:sp>
      <p:sp>
        <p:nvSpPr>
          <p:cNvPr id="47106" name="Rectangle 3"/>
          <p:cNvSpPr>
            <a:spLocks noGrp="1" noChangeArrowheads="1"/>
          </p:cNvSpPr>
          <p:nvPr>
            <p:ph idx="1"/>
          </p:nvPr>
        </p:nvSpPr>
        <p:spPr>
          <a:xfrm>
            <a:off x="525994" y="2039620"/>
            <a:ext cx="4565650" cy="3986213"/>
          </a:xfrm>
        </p:spPr>
        <p:txBody>
          <a:bodyPr lIns="92075" tIns="46038" rIns="92075" bIns="46038"/>
          <a:lstStyle/>
          <a:p>
            <a:pPr marL="115888" indent="-57150" algn="just" eaLnBrk="1" hangingPunct="1">
              <a:buFont typeface="Wingdings" pitchFamily="2" charset="2"/>
              <a:buNone/>
            </a:pPr>
            <a:r>
              <a:rPr lang="en-US" sz="2400" dirty="0" smtClean="0"/>
              <a:t> </a:t>
            </a:r>
            <a:r>
              <a:rPr lang="en-US" sz="2000" dirty="0" smtClean="0"/>
              <a:t>When we want to test the difference of population means for dependent samples and we cannot assume that the populations are normally distributed, we can use the Wilcoxon Signed-Rank Test. </a:t>
            </a:r>
            <a:endParaRPr lang="en-US" sz="2000" dirty="0" smtClean="0">
              <a:solidFill>
                <a:schemeClr val="accent1"/>
              </a:solidFill>
            </a:endParaRPr>
          </a:p>
          <a:p>
            <a:pPr lvl="2" algn="just" eaLnBrk="1" hangingPunct="1">
              <a:buClrTx/>
              <a:buSzPct val="100000"/>
            </a:pPr>
            <a:r>
              <a:rPr lang="en-US" sz="2000" dirty="0" smtClean="0"/>
              <a:t>The data must be measured on the ordinal, interval, or ratio scale of measurement.</a:t>
            </a:r>
          </a:p>
          <a:p>
            <a:pPr lvl="2" algn="just" eaLnBrk="1" hangingPunct="1">
              <a:buClrTx/>
              <a:buSzPct val="100000"/>
            </a:pPr>
            <a:r>
              <a:rPr lang="en-US" sz="2000" dirty="0" smtClean="0"/>
              <a:t>Observations must be related or dependent like the paired </a:t>
            </a:r>
            <a:r>
              <a:rPr lang="en-US" sz="2000" i="1" dirty="0" smtClean="0"/>
              <a:t>t</a:t>
            </a:r>
            <a:r>
              <a:rPr lang="en-US" sz="2000" dirty="0" smtClean="0"/>
              <a:t>-test.</a:t>
            </a:r>
            <a:r>
              <a:rPr lang="en-US" sz="2000" dirty="0" smtClean="0">
                <a:solidFill>
                  <a:schemeClr val="accent1"/>
                </a:solidFill>
              </a:rPr>
              <a:t> </a:t>
            </a:r>
          </a:p>
        </p:txBody>
      </p:sp>
      <p:sp>
        <p:nvSpPr>
          <p:cNvPr id="6" name="Rectangle 5"/>
          <p:cNvSpPr/>
          <p:nvPr/>
        </p:nvSpPr>
        <p:spPr>
          <a:xfrm>
            <a:off x="3402909" y="0"/>
            <a:ext cx="5741092"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LO16-3</a:t>
            </a:r>
            <a:r>
              <a:rPr lang="en-US" sz="2000" dirty="0"/>
              <a:t> Test a hypothesis of dependent populations using the Wilcoxon signed-rank test.</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271" y="2319893"/>
            <a:ext cx="3595426" cy="240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AutoShape 2"/>
          <p:cNvSpPr>
            <a:spLocks noGrp="1" noChangeArrowheads="1"/>
          </p:cNvSpPr>
          <p:nvPr>
            <p:ph type="title"/>
          </p:nvPr>
        </p:nvSpPr>
        <p:spPr>
          <a:xfrm>
            <a:off x="453220" y="615760"/>
            <a:ext cx="7966075" cy="1047750"/>
          </a:xfrm>
        </p:spPr>
        <p:txBody>
          <a:bodyPr lIns="92075" tIns="46038" rIns="92075" bIns="46038"/>
          <a:lstStyle/>
          <a:p>
            <a:pPr eaLnBrk="1" hangingPunct="1"/>
            <a:r>
              <a:rPr lang="en-US" sz="4000" dirty="0"/>
              <a:t>Wilcoxon Signed-Rank Test for Dependent Samples</a:t>
            </a:r>
            <a:endParaRPr lang="en-US" sz="4000" dirty="0" smtClean="0"/>
          </a:p>
        </p:txBody>
      </p:sp>
      <p:sp>
        <p:nvSpPr>
          <p:cNvPr id="445443" name="Rectangle 3"/>
          <p:cNvSpPr>
            <a:spLocks noGrp="1" noChangeArrowheads="1"/>
          </p:cNvSpPr>
          <p:nvPr>
            <p:ph idx="1"/>
          </p:nvPr>
        </p:nvSpPr>
        <p:spPr>
          <a:xfrm>
            <a:off x="770313" y="1765268"/>
            <a:ext cx="7414753" cy="3804259"/>
          </a:xfrm>
        </p:spPr>
        <p:txBody>
          <a:bodyPr lIns="92075" tIns="46038" rIns="92075" bIns="46038"/>
          <a:lstStyle/>
          <a:p>
            <a:pPr eaLnBrk="1" hangingPunct="1">
              <a:buFont typeface="Wingdings" pitchFamily="2" charset="2"/>
              <a:buNone/>
              <a:defRPr/>
            </a:pPr>
            <a:r>
              <a:rPr lang="en-US" sz="2400" dirty="0"/>
              <a:t>The steps for the test are:</a:t>
            </a:r>
          </a:p>
          <a:p>
            <a:pPr marL="457200" indent="-457200" algn="just" eaLnBrk="1" hangingPunct="1">
              <a:buFont typeface="+mj-lt"/>
              <a:buAutoNum type="arabicPeriod"/>
              <a:defRPr/>
            </a:pPr>
            <a:r>
              <a:rPr lang="en-US" sz="2400" dirty="0"/>
              <a:t>Compute the differences between related </a:t>
            </a:r>
            <a:r>
              <a:rPr lang="en-US" sz="2400" dirty="0" smtClean="0"/>
              <a:t>observations, drop observations with 0 difference from the sample.  Make sure to record the signs of the differences.  </a:t>
            </a:r>
            <a:endParaRPr lang="en-US" sz="2400" dirty="0"/>
          </a:p>
          <a:p>
            <a:pPr marL="457200" indent="-457200" algn="just" eaLnBrk="1" hangingPunct="1">
              <a:buFont typeface="+mj-lt"/>
              <a:buAutoNum type="arabicPeriod"/>
              <a:defRPr/>
            </a:pPr>
            <a:r>
              <a:rPr lang="en-US" sz="2400" dirty="0"/>
              <a:t>Rank the absolute </a:t>
            </a:r>
            <a:r>
              <a:rPr lang="en-US" sz="2400" dirty="0" smtClean="0"/>
              <a:t>value of the differences </a:t>
            </a:r>
            <a:r>
              <a:rPr lang="en-US" sz="2400" dirty="0"/>
              <a:t>from low to high.</a:t>
            </a:r>
          </a:p>
          <a:p>
            <a:pPr marL="457200" indent="-457200" algn="just" eaLnBrk="1" hangingPunct="1">
              <a:buFont typeface="+mj-lt"/>
              <a:buAutoNum type="arabicPeriod"/>
              <a:defRPr/>
            </a:pPr>
            <a:r>
              <a:rPr lang="en-US" sz="2400" dirty="0"/>
              <a:t>Return the signs to the ranks and sum positive and negative ranks.</a:t>
            </a:r>
          </a:p>
          <a:p>
            <a:pPr marL="457200" indent="-457200" algn="just" eaLnBrk="1" hangingPunct="1">
              <a:buFont typeface="+mj-lt"/>
              <a:buAutoNum type="arabicPeriod"/>
              <a:defRPr/>
            </a:pPr>
            <a:r>
              <a:rPr lang="en-US" sz="2400" dirty="0"/>
              <a:t>Compare the smaller of the two rank sums with the </a:t>
            </a:r>
            <a:r>
              <a:rPr lang="en-US" sz="2400" i="1" dirty="0"/>
              <a:t>T</a:t>
            </a:r>
            <a:r>
              <a:rPr lang="en-US" sz="2400" dirty="0"/>
              <a:t> value, obtained from Appendix B</a:t>
            </a:r>
            <a:r>
              <a:rPr lang="en-US" sz="2400" dirty="0" smtClean="0"/>
              <a:t>.8.</a:t>
            </a:r>
            <a:endParaRPr lang="en-US" sz="2400" dirty="0"/>
          </a:p>
          <a:p>
            <a:pPr algn="just" eaLnBrk="1" hangingPunct="1">
              <a:spcBef>
                <a:spcPct val="50000"/>
              </a:spcBef>
              <a:buClrTx/>
              <a:buSzTx/>
              <a:buFontTx/>
              <a:buNone/>
              <a:defRPr/>
            </a:pPr>
            <a:endParaRPr lang="en-US" sz="2000" dirty="0"/>
          </a:p>
        </p:txBody>
      </p:sp>
      <p:sp>
        <p:nvSpPr>
          <p:cNvPr id="6" name="Rectangle 5"/>
          <p:cNvSpPr/>
          <p:nvPr/>
        </p:nvSpPr>
        <p:spPr>
          <a:xfrm>
            <a:off x="8005605" y="0"/>
            <a:ext cx="113839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LO16-3</a:t>
            </a:r>
            <a:endParaRPr lang="en-US" sz="20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animEffect transition="in" filter="wipe(left)">
                                      <p:cBhvr>
                                        <p:cTn id="7" dur="500"/>
                                        <p:tgtEl>
                                          <p:spTgt spid="445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5443">
                                            <p:txEl>
                                              <p:pRg st="1" end="1"/>
                                            </p:txEl>
                                          </p:spTgt>
                                        </p:tgtEl>
                                        <p:attrNameLst>
                                          <p:attrName>style.visibility</p:attrName>
                                        </p:attrNameLst>
                                      </p:cBhvr>
                                      <p:to>
                                        <p:strVal val="visible"/>
                                      </p:to>
                                    </p:set>
                                    <p:animEffect transition="in" filter="wipe(left)">
                                      <p:cBhvr>
                                        <p:cTn id="12" dur="500"/>
                                        <p:tgtEl>
                                          <p:spTgt spid="445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5443">
                                            <p:txEl>
                                              <p:pRg st="2" end="2"/>
                                            </p:txEl>
                                          </p:spTgt>
                                        </p:tgtEl>
                                        <p:attrNameLst>
                                          <p:attrName>style.visibility</p:attrName>
                                        </p:attrNameLst>
                                      </p:cBhvr>
                                      <p:to>
                                        <p:strVal val="visible"/>
                                      </p:to>
                                    </p:set>
                                    <p:animEffect transition="in" filter="wipe(left)">
                                      <p:cBhvr>
                                        <p:cTn id="17" dur="500"/>
                                        <p:tgtEl>
                                          <p:spTgt spid="445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5443">
                                            <p:txEl>
                                              <p:pRg st="3" end="3"/>
                                            </p:txEl>
                                          </p:spTgt>
                                        </p:tgtEl>
                                        <p:attrNameLst>
                                          <p:attrName>style.visibility</p:attrName>
                                        </p:attrNameLst>
                                      </p:cBhvr>
                                      <p:to>
                                        <p:strVal val="visible"/>
                                      </p:to>
                                    </p:set>
                                    <p:animEffect transition="in" filter="wipe(left)">
                                      <p:cBhvr>
                                        <p:cTn id="22" dur="500"/>
                                        <p:tgtEl>
                                          <p:spTgt spid="445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5443">
                                            <p:txEl>
                                              <p:pRg st="4" end="4"/>
                                            </p:txEl>
                                          </p:spTgt>
                                        </p:tgtEl>
                                        <p:attrNameLst>
                                          <p:attrName>style.visibility</p:attrName>
                                        </p:attrNameLst>
                                      </p:cBhvr>
                                      <p:to>
                                        <p:strVal val="visible"/>
                                      </p:to>
                                    </p:set>
                                    <p:animEffect transition="in" filter="wipe(left)">
                                      <p:cBhvr>
                                        <p:cTn id="27" dur="500"/>
                                        <p:tgtEl>
                                          <p:spTgt spid="445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7"/>
          <p:cNvSpPr>
            <a:spLocks noGrp="1" noChangeArrowheads="1"/>
          </p:cNvSpPr>
          <p:nvPr>
            <p:ph type="title"/>
          </p:nvPr>
        </p:nvSpPr>
        <p:spPr>
          <a:xfrm>
            <a:off x="413783" y="607831"/>
            <a:ext cx="8730217" cy="1069499"/>
          </a:xfrm>
        </p:spPr>
        <p:txBody>
          <a:bodyPr/>
          <a:lstStyle/>
          <a:p>
            <a:pPr eaLnBrk="1" hangingPunct="1"/>
            <a:r>
              <a:rPr lang="en-US" sz="4000" dirty="0" smtClean="0"/>
              <a:t>Wilcoxon Signed-Rank Test for Dependent Samples - Example</a:t>
            </a:r>
          </a:p>
        </p:txBody>
      </p:sp>
      <p:sp>
        <p:nvSpPr>
          <p:cNvPr id="51202" name="Rectangle 3"/>
          <p:cNvSpPr>
            <a:spLocks noGrp="1" noChangeArrowheads="1"/>
          </p:cNvSpPr>
          <p:nvPr>
            <p:ph idx="1"/>
          </p:nvPr>
        </p:nvSpPr>
        <p:spPr>
          <a:xfrm>
            <a:off x="665163" y="1905000"/>
            <a:ext cx="3817937" cy="4591050"/>
          </a:xfrm>
        </p:spPr>
        <p:txBody>
          <a:bodyPr/>
          <a:lstStyle/>
          <a:p>
            <a:pPr marL="0" indent="0" algn="just" eaLnBrk="1" hangingPunct="1">
              <a:lnSpc>
                <a:spcPct val="90000"/>
              </a:lnSpc>
              <a:buFont typeface="Wingdings" pitchFamily="2" charset="2"/>
              <a:buNone/>
            </a:pPr>
            <a:r>
              <a:rPr lang="en-US" sz="1400" dirty="0" err="1" smtClean="0"/>
              <a:t>Fricker’s</a:t>
            </a:r>
            <a:r>
              <a:rPr lang="en-US" sz="1400" dirty="0" smtClean="0"/>
              <a:t> , a family restaurant, offers a full dinner menu. Its specialty is chicken. Recently, the owner and founder, developed a new spicy flavor for the batter in which the chicken is cooked. Before replacing the current flavor, he wants to conduct some tests to be sure that patrons will like the spicy flavor better. A random sample of 15 customers is chosen, each  customer is given a small piece of the current chicken and asked to rate its overall taste on a scale of 1 to 20. A value near 20 indicates the participant liked the flavor, whereas a score near 0 indicates they did not like the flavor. Next, the same 15 participants are given a sample of the new chicken with the spicier flavor and again asked to rate its taste on a scale of 1 to 20. </a:t>
            </a:r>
          </a:p>
          <a:p>
            <a:pPr marL="0" indent="0" algn="just" eaLnBrk="1" hangingPunct="1">
              <a:lnSpc>
                <a:spcPct val="90000"/>
              </a:lnSpc>
              <a:buFont typeface="Wingdings" pitchFamily="2" charset="2"/>
              <a:buNone/>
            </a:pPr>
            <a:r>
              <a:rPr lang="en-US" sz="1400" dirty="0" smtClean="0"/>
              <a:t>The results are reported in the table on the right. Is it reasonable to conclude that the spicy flavor is preferred? Use the .05 significance level.</a:t>
            </a:r>
          </a:p>
          <a:p>
            <a:pPr eaLnBrk="1" hangingPunct="1">
              <a:lnSpc>
                <a:spcPct val="80000"/>
              </a:lnSpc>
              <a:buFont typeface="Wingdings" pitchFamily="2" charset="2"/>
              <a:buNone/>
            </a:pPr>
            <a:endParaRPr lang="en-US" sz="1400" dirty="0" smtClean="0"/>
          </a:p>
          <a:p>
            <a:pPr eaLnBrk="1" hangingPunct="1">
              <a:lnSpc>
                <a:spcPct val="80000"/>
              </a:lnSpc>
            </a:pPr>
            <a:endParaRPr lang="en-US" sz="1200" dirty="0" smtClean="0"/>
          </a:p>
        </p:txBody>
      </p:sp>
      <p:sp>
        <p:nvSpPr>
          <p:cNvPr id="6" name="Rectangle 5"/>
          <p:cNvSpPr/>
          <p:nvPr/>
        </p:nvSpPr>
        <p:spPr>
          <a:xfrm>
            <a:off x="8005605" y="0"/>
            <a:ext cx="1138396" cy="41175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LO16-3</a:t>
            </a:r>
            <a:endParaRPr lang="en-US" sz="2000" dirty="0">
              <a:solidFill>
                <a:schemeClr val="tx2"/>
              </a:solidFill>
            </a:endParaRPr>
          </a:p>
        </p:txBody>
      </p:sp>
      <p:pic>
        <p:nvPicPr>
          <p:cNvPr id="2" name="Picture 1"/>
          <p:cNvPicPr>
            <a:picLocks noChangeAspect="1"/>
          </p:cNvPicPr>
          <p:nvPr/>
        </p:nvPicPr>
        <p:blipFill>
          <a:blip r:embed="rId3"/>
          <a:stretch>
            <a:fillRect/>
          </a:stretch>
        </p:blipFill>
        <p:spPr>
          <a:xfrm>
            <a:off x="4981240" y="2083977"/>
            <a:ext cx="3639541" cy="3296188"/>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2"/>
          <p:cNvSpPr>
            <a:spLocks noGrp="1" noChangeArrowheads="1"/>
          </p:cNvSpPr>
          <p:nvPr>
            <p:ph type="title"/>
          </p:nvPr>
        </p:nvSpPr>
        <p:spPr>
          <a:xfrm>
            <a:off x="547416" y="415563"/>
            <a:ext cx="8229600" cy="611489"/>
          </a:xfrm>
        </p:spPr>
        <p:txBody>
          <a:bodyPr/>
          <a:lstStyle/>
          <a:p>
            <a:pPr eaLnBrk="1" hangingPunct="1"/>
            <a:r>
              <a:rPr lang="en-US" dirty="0" smtClean="0"/>
              <a:t>Learning Objectives</a:t>
            </a:r>
          </a:p>
        </p:txBody>
      </p:sp>
      <p:sp>
        <p:nvSpPr>
          <p:cNvPr id="521219" name="Rectangle 3"/>
          <p:cNvSpPr>
            <a:spLocks noGrp="1" noChangeArrowheads="1"/>
          </p:cNvSpPr>
          <p:nvPr>
            <p:ph idx="1"/>
          </p:nvPr>
        </p:nvSpPr>
        <p:spPr>
          <a:xfrm>
            <a:off x="457199" y="1404297"/>
            <a:ext cx="8229600" cy="4844103"/>
          </a:xfrm>
        </p:spPr>
        <p:txBody>
          <a:bodyPr/>
          <a:lstStyle/>
          <a:p>
            <a:r>
              <a:rPr lang="en-US" sz="2400" b="1" dirty="0"/>
              <a:t>LO16-1</a:t>
            </a:r>
            <a:r>
              <a:rPr lang="en-US" sz="2400" dirty="0"/>
              <a:t> Use the sign test to compare two dependent populations.</a:t>
            </a:r>
          </a:p>
          <a:p>
            <a:r>
              <a:rPr lang="en-US" sz="2400" b="1" dirty="0"/>
              <a:t>LO16-2</a:t>
            </a:r>
            <a:r>
              <a:rPr lang="en-US" sz="2400" dirty="0"/>
              <a:t> Test a hypothesis about a median using the sign test.</a:t>
            </a:r>
          </a:p>
          <a:p>
            <a:r>
              <a:rPr lang="en-US" sz="2400" b="1" dirty="0"/>
              <a:t>LO16-3</a:t>
            </a:r>
            <a:r>
              <a:rPr lang="en-US" sz="2400" dirty="0"/>
              <a:t> Test a hypothesis of dependent populations using the Wilcoxon signed-rank test.</a:t>
            </a:r>
          </a:p>
          <a:p>
            <a:r>
              <a:rPr lang="en-US" sz="2400" b="1" dirty="0"/>
              <a:t>LO16-4</a:t>
            </a:r>
            <a:r>
              <a:rPr lang="en-US" sz="2400" dirty="0"/>
              <a:t> Test a hypothesis of independent populations using the Wilcoxon rank-sum test.</a:t>
            </a:r>
          </a:p>
          <a:p>
            <a:r>
              <a:rPr lang="en-US" sz="2400" b="1" dirty="0"/>
              <a:t>LO16-5</a:t>
            </a:r>
            <a:r>
              <a:rPr lang="en-US" sz="2400" dirty="0"/>
              <a:t> Test a hypothesis of several independent populations using the Kruskal-Wallis test.</a:t>
            </a:r>
          </a:p>
          <a:p>
            <a:r>
              <a:rPr lang="en-US" sz="2400" b="1" dirty="0"/>
              <a:t>LO16-6</a:t>
            </a:r>
            <a:r>
              <a:rPr lang="en-US" sz="2400" dirty="0"/>
              <a:t> Test and interpret a nonparametric hypothesis test of correlation.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5"/>
          <p:cNvSpPr>
            <a:spLocks noGrp="1" noChangeArrowheads="1"/>
          </p:cNvSpPr>
          <p:nvPr>
            <p:ph type="title"/>
          </p:nvPr>
        </p:nvSpPr>
        <p:spPr>
          <a:xfrm>
            <a:off x="482912" y="607315"/>
            <a:ext cx="7924800" cy="914400"/>
          </a:xfrm>
        </p:spPr>
        <p:txBody>
          <a:bodyPr/>
          <a:lstStyle/>
          <a:p>
            <a:pPr eaLnBrk="1" hangingPunct="1"/>
            <a:r>
              <a:rPr lang="en-US" sz="3600" dirty="0" smtClean="0"/>
              <a:t>Wilcoxon Signed-Rank Test for Dependent Samples - Example</a:t>
            </a:r>
          </a:p>
        </p:txBody>
      </p:sp>
      <p:sp>
        <p:nvSpPr>
          <p:cNvPr id="544771" name="Rectangle 3"/>
          <p:cNvSpPr>
            <a:spLocks noGrp="1" noChangeArrowheads="1"/>
          </p:cNvSpPr>
          <p:nvPr>
            <p:ph idx="1"/>
          </p:nvPr>
        </p:nvSpPr>
        <p:spPr>
          <a:xfrm>
            <a:off x="698246" y="1661319"/>
            <a:ext cx="7937500" cy="4181475"/>
          </a:xfrm>
        </p:spPr>
        <p:txBody>
          <a:bodyPr/>
          <a:lstStyle/>
          <a:p>
            <a:pPr eaLnBrk="1" hangingPunct="1">
              <a:buFont typeface="Wingdings" pitchFamily="2" charset="2"/>
              <a:buNone/>
              <a:defRPr/>
            </a:pPr>
            <a:r>
              <a:rPr lang="en-US" sz="2000" b="1" dirty="0" smtClean="0"/>
              <a:t>Step1: State the Hypotheses:</a:t>
            </a:r>
          </a:p>
          <a:p>
            <a:pPr lvl="1" eaLnBrk="1" hangingPunct="1">
              <a:buFontTx/>
              <a:buNone/>
              <a:defRPr/>
            </a:pPr>
            <a:r>
              <a:rPr lang="en-US" sz="2000" i="1" dirty="0" smtClean="0">
                <a:ea typeface="+mn-ea"/>
                <a:cs typeface="+mn-cs"/>
              </a:rPr>
              <a:t>H</a:t>
            </a:r>
            <a:r>
              <a:rPr lang="en-US" sz="2000" i="1" baseline="-25000" dirty="0" smtClean="0">
                <a:ea typeface="+mn-ea"/>
                <a:cs typeface="+mn-cs"/>
              </a:rPr>
              <a:t>0</a:t>
            </a:r>
            <a:r>
              <a:rPr lang="en-US" sz="2000" dirty="0" smtClean="0">
                <a:ea typeface="+mn-ea"/>
                <a:cs typeface="+mn-cs"/>
              </a:rPr>
              <a:t>: </a:t>
            </a:r>
            <a:r>
              <a:rPr lang="en-US" sz="2000" dirty="0">
                <a:ea typeface="+mn-ea"/>
                <a:cs typeface="+mn-cs"/>
              </a:rPr>
              <a:t>There is no difference in the ratings of the two flavors.</a:t>
            </a:r>
          </a:p>
          <a:p>
            <a:pPr lvl="1" eaLnBrk="1" hangingPunct="1">
              <a:buFontTx/>
              <a:buNone/>
              <a:defRPr/>
            </a:pPr>
            <a:r>
              <a:rPr lang="en-US" sz="2000" i="1" dirty="0" smtClean="0">
                <a:ea typeface="+mn-ea"/>
                <a:cs typeface="+mn-cs"/>
              </a:rPr>
              <a:t>H</a:t>
            </a:r>
            <a:r>
              <a:rPr lang="en-US" sz="2000" i="1" baseline="-25000" dirty="0" smtClean="0">
                <a:ea typeface="+mn-ea"/>
                <a:cs typeface="+mn-cs"/>
              </a:rPr>
              <a:t>1</a:t>
            </a:r>
            <a:r>
              <a:rPr lang="en-US" sz="2000" dirty="0" smtClean="0">
                <a:ea typeface="+mn-ea"/>
                <a:cs typeface="+mn-cs"/>
              </a:rPr>
              <a:t>: </a:t>
            </a:r>
            <a:r>
              <a:rPr lang="en-US" sz="2000" dirty="0">
                <a:ea typeface="+mn-ea"/>
                <a:cs typeface="+mn-cs"/>
              </a:rPr>
              <a:t>The spicy ratings are higher</a:t>
            </a:r>
            <a:r>
              <a:rPr lang="en-US" sz="2000" dirty="0" smtClean="0">
                <a:ea typeface="+mn-ea"/>
                <a:cs typeface="+mn-cs"/>
              </a:rPr>
              <a:t>.</a:t>
            </a:r>
          </a:p>
          <a:p>
            <a:pPr lvl="1" eaLnBrk="1" hangingPunct="1">
              <a:buFontTx/>
              <a:buNone/>
              <a:defRPr/>
            </a:pPr>
            <a:endParaRPr lang="en-US" sz="2000" dirty="0">
              <a:ea typeface="+mn-ea"/>
              <a:cs typeface="+mn-cs"/>
            </a:endParaRPr>
          </a:p>
          <a:p>
            <a:pPr lvl="1" eaLnBrk="1" hangingPunct="1">
              <a:buFontTx/>
              <a:buNone/>
              <a:defRPr/>
            </a:pPr>
            <a:r>
              <a:rPr lang="en-US" sz="2000" dirty="0" smtClean="0">
                <a:ea typeface="+mn-ea"/>
                <a:cs typeface="+mn-cs"/>
              </a:rPr>
              <a:t>Note that this is one-tailed test based on the alternate hypothesis.</a:t>
            </a:r>
            <a:endParaRPr lang="en-US" sz="2000" dirty="0">
              <a:ea typeface="+mn-ea"/>
              <a:cs typeface="+mn-cs"/>
            </a:endParaRPr>
          </a:p>
          <a:p>
            <a:pPr eaLnBrk="1" hangingPunct="1">
              <a:lnSpc>
                <a:spcPct val="90000"/>
              </a:lnSpc>
              <a:buFont typeface="Wingdings" pitchFamily="2" charset="2"/>
              <a:buNone/>
              <a:defRPr/>
            </a:pPr>
            <a:endParaRPr lang="en-US" sz="2000" dirty="0" smtClean="0"/>
          </a:p>
          <a:p>
            <a:pPr eaLnBrk="1" hangingPunct="1">
              <a:lnSpc>
                <a:spcPct val="90000"/>
              </a:lnSpc>
              <a:buFont typeface="Wingdings" pitchFamily="2" charset="2"/>
              <a:buNone/>
              <a:defRPr/>
            </a:pPr>
            <a:r>
              <a:rPr lang="en-US" sz="2000" b="1" dirty="0" smtClean="0"/>
              <a:t>Step 2: Select the Level of Significance</a:t>
            </a:r>
          </a:p>
          <a:p>
            <a:pPr eaLnBrk="1" hangingPunct="1">
              <a:lnSpc>
                <a:spcPct val="90000"/>
              </a:lnSpc>
              <a:buFont typeface="Wingdings" pitchFamily="2" charset="2"/>
              <a:buNone/>
              <a:defRPr/>
            </a:pPr>
            <a:r>
              <a:rPr lang="en-US" sz="2000" dirty="0" smtClean="0"/>
              <a:t>	It is 0.05.</a:t>
            </a:r>
          </a:p>
          <a:p>
            <a:pPr eaLnBrk="1" hangingPunct="1">
              <a:lnSpc>
                <a:spcPct val="90000"/>
              </a:lnSpc>
              <a:buFont typeface="Wingdings" pitchFamily="2" charset="2"/>
              <a:buNone/>
              <a:defRPr/>
            </a:pPr>
            <a:endParaRPr lang="en-US" sz="2000" dirty="0" smtClean="0"/>
          </a:p>
          <a:p>
            <a:pPr eaLnBrk="1" hangingPunct="1">
              <a:lnSpc>
                <a:spcPct val="90000"/>
              </a:lnSpc>
              <a:buFont typeface="Wingdings" pitchFamily="2" charset="2"/>
              <a:buNone/>
              <a:defRPr/>
            </a:pPr>
            <a:r>
              <a:rPr lang="en-US" sz="2000" b="1" dirty="0" smtClean="0"/>
              <a:t>Step 3: Select the Test Statistic</a:t>
            </a:r>
          </a:p>
          <a:p>
            <a:pPr eaLnBrk="1" hangingPunct="1">
              <a:lnSpc>
                <a:spcPct val="90000"/>
              </a:lnSpc>
              <a:buFont typeface="Wingdings" pitchFamily="2" charset="2"/>
              <a:buNone/>
              <a:defRPr/>
            </a:pPr>
            <a:r>
              <a:rPr lang="en-US" sz="2000" dirty="0" smtClean="0"/>
              <a:t>	It is the Wilcoxon T statistic.</a:t>
            </a:r>
          </a:p>
          <a:p>
            <a:pPr eaLnBrk="1" hangingPunct="1">
              <a:lnSpc>
                <a:spcPct val="90000"/>
              </a:lnSpc>
              <a:buFont typeface="Wingdings" pitchFamily="2" charset="2"/>
              <a:buNone/>
              <a:defRPr/>
            </a:pPr>
            <a:endParaRPr lang="en-US" sz="1800" dirty="0" smtClean="0"/>
          </a:p>
          <a:p>
            <a:pPr eaLnBrk="1" hangingPunct="1">
              <a:lnSpc>
                <a:spcPct val="90000"/>
              </a:lnSpc>
              <a:buFont typeface="Wingdings" pitchFamily="2" charset="2"/>
              <a:buNone/>
              <a:defRPr/>
            </a:pPr>
            <a:endParaRPr lang="en-US" sz="2400" dirty="0"/>
          </a:p>
        </p:txBody>
      </p:sp>
      <p:sp>
        <p:nvSpPr>
          <p:cNvPr id="5" name="Rectangle 4"/>
          <p:cNvSpPr/>
          <p:nvPr/>
        </p:nvSpPr>
        <p:spPr>
          <a:xfrm>
            <a:off x="8005605" y="0"/>
            <a:ext cx="1138396" cy="41175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LO16-3</a:t>
            </a:r>
            <a:endParaRPr 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AutoShape 5"/>
          <p:cNvSpPr>
            <a:spLocks noGrp="1" noChangeArrowheads="1"/>
          </p:cNvSpPr>
          <p:nvPr>
            <p:ph type="title"/>
          </p:nvPr>
        </p:nvSpPr>
        <p:spPr>
          <a:xfrm>
            <a:off x="457200" y="571500"/>
            <a:ext cx="8229600" cy="925101"/>
          </a:xfrm>
        </p:spPr>
        <p:txBody>
          <a:bodyPr/>
          <a:lstStyle/>
          <a:p>
            <a:pPr eaLnBrk="1" hangingPunct="1"/>
            <a:r>
              <a:rPr lang="en-US" sz="4000" dirty="0" smtClean="0"/>
              <a:t>Wilcoxon Signed-Rank Test for Dependent Samples - Example</a:t>
            </a:r>
          </a:p>
        </p:txBody>
      </p:sp>
      <p:sp>
        <p:nvSpPr>
          <p:cNvPr id="55298" name="Rectangle 3"/>
          <p:cNvSpPr>
            <a:spLocks noGrp="1" noChangeArrowheads="1"/>
          </p:cNvSpPr>
          <p:nvPr>
            <p:ph idx="1"/>
          </p:nvPr>
        </p:nvSpPr>
        <p:spPr>
          <a:xfrm>
            <a:off x="449121" y="1636538"/>
            <a:ext cx="8224802" cy="1041623"/>
          </a:xfrm>
        </p:spPr>
        <p:txBody>
          <a:bodyPr/>
          <a:lstStyle/>
          <a:p>
            <a:pPr eaLnBrk="1" hangingPunct="1">
              <a:buFont typeface="Wingdings" pitchFamily="2" charset="2"/>
              <a:buNone/>
            </a:pPr>
            <a:r>
              <a:rPr lang="en-US" sz="2000" b="1" dirty="0" smtClean="0"/>
              <a:t>Step 4: Formulate the Decision Rule.  </a:t>
            </a:r>
          </a:p>
          <a:p>
            <a:pPr eaLnBrk="1" hangingPunct="1">
              <a:buFont typeface="Wingdings" pitchFamily="2" charset="2"/>
              <a:buNone/>
            </a:pPr>
            <a:r>
              <a:rPr lang="en-US" sz="2000" dirty="0" smtClean="0"/>
              <a:t>	Reject </a:t>
            </a:r>
            <a:r>
              <a:rPr lang="en-US" sz="2000" i="1" dirty="0" smtClean="0"/>
              <a:t>H</a:t>
            </a:r>
            <a:r>
              <a:rPr lang="en-US" sz="2000" baseline="-25000" dirty="0" smtClean="0"/>
              <a:t>0</a:t>
            </a:r>
            <a:r>
              <a:rPr lang="en-US" sz="2000" dirty="0" smtClean="0"/>
              <a:t> if the computed Wilcoxon T statistic is less than the critical T statistic.</a:t>
            </a:r>
          </a:p>
          <a:p>
            <a:pPr eaLnBrk="1" hangingPunct="1">
              <a:buFont typeface="Wingdings" pitchFamily="2" charset="2"/>
              <a:buNone/>
            </a:pPr>
            <a:endParaRPr lang="en-US" sz="2000" b="1" dirty="0"/>
          </a:p>
          <a:p>
            <a:pPr eaLnBrk="1" hangingPunct="1">
              <a:buFont typeface="Wingdings" pitchFamily="2" charset="2"/>
              <a:buNone/>
            </a:pPr>
            <a:r>
              <a:rPr lang="en-US" sz="2000" b="1" dirty="0" smtClean="0"/>
              <a:t> </a:t>
            </a:r>
            <a:endParaRPr lang="en-US" sz="2000" dirty="0" smtClean="0"/>
          </a:p>
        </p:txBody>
      </p:sp>
      <p:sp>
        <p:nvSpPr>
          <p:cNvPr id="6" name="Rectangle 5"/>
          <p:cNvSpPr/>
          <p:nvPr/>
        </p:nvSpPr>
        <p:spPr>
          <a:xfrm>
            <a:off x="8012621" y="0"/>
            <a:ext cx="1131379" cy="41175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LO16-3</a:t>
            </a:r>
            <a:endParaRPr lang="en-US" sz="2000" dirty="0">
              <a:solidFill>
                <a:schemeClr val="tx2"/>
              </a:solidFill>
            </a:endParaRPr>
          </a:p>
        </p:txBody>
      </p:sp>
      <p:sp>
        <p:nvSpPr>
          <p:cNvPr id="3" name="TextBox 2"/>
          <p:cNvSpPr txBox="1"/>
          <p:nvPr/>
        </p:nvSpPr>
        <p:spPr>
          <a:xfrm>
            <a:off x="715739" y="2861060"/>
            <a:ext cx="2574984" cy="3139321"/>
          </a:xfrm>
          <a:prstGeom prst="rect">
            <a:avLst/>
          </a:prstGeom>
          <a:noFill/>
        </p:spPr>
        <p:txBody>
          <a:bodyPr wrap="square" rtlCol="0">
            <a:spAutoFit/>
          </a:bodyPr>
          <a:lstStyle/>
          <a:p>
            <a:pPr algn="just" eaLnBrk="1" hangingPunct="1">
              <a:buFont typeface="Wingdings" pitchFamily="2" charset="2"/>
              <a:buNone/>
            </a:pPr>
            <a:r>
              <a:rPr lang="en-US" sz="1800" dirty="0">
                <a:latin typeface="+mn-lt"/>
              </a:rPr>
              <a:t>The critical values for the Wilcoxon signed-rank test are located in Appendix B.8. A portion of that table is shown on the table </a:t>
            </a:r>
            <a:r>
              <a:rPr lang="en-US" sz="1800" dirty="0" smtClean="0">
                <a:latin typeface="+mn-lt"/>
              </a:rPr>
              <a:t>to the right.  The critical T statistic is found for an alpha of .050 and n=14.  The critical T statistic is 25.  </a:t>
            </a:r>
            <a:endParaRPr lang="en-US" sz="2000" dirty="0"/>
          </a:p>
        </p:txBody>
      </p:sp>
      <p:pic>
        <p:nvPicPr>
          <p:cNvPr id="4" name="Picture 3"/>
          <p:cNvPicPr>
            <a:picLocks noChangeAspect="1"/>
          </p:cNvPicPr>
          <p:nvPr/>
        </p:nvPicPr>
        <p:blipFill>
          <a:blip r:embed="rId3"/>
          <a:stretch>
            <a:fillRect/>
          </a:stretch>
        </p:blipFill>
        <p:spPr>
          <a:xfrm>
            <a:off x="4026813" y="2719179"/>
            <a:ext cx="4496159" cy="3707477"/>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AutoShape 5"/>
          <p:cNvSpPr>
            <a:spLocks noGrp="1" noChangeArrowheads="1"/>
          </p:cNvSpPr>
          <p:nvPr>
            <p:ph type="title"/>
          </p:nvPr>
        </p:nvSpPr>
        <p:spPr>
          <a:xfrm>
            <a:off x="408240" y="692321"/>
            <a:ext cx="8606508" cy="636588"/>
          </a:xfrm>
        </p:spPr>
        <p:txBody>
          <a:bodyPr/>
          <a:lstStyle/>
          <a:p>
            <a:pPr eaLnBrk="1" hangingPunct="1"/>
            <a:r>
              <a:rPr lang="en-US" sz="4000" dirty="0" smtClean="0"/>
              <a:t>Wilcoxon Signed-Rank Test for Dependent Samples - Example</a:t>
            </a:r>
          </a:p>
        </p:txBody>
      </p:sp>
      <p:sp>
        <p:nvSpPr>
          <p:cNvPr id="10" name="Rectangle 9"/>
          <p:cNvSpPr/>
          <p:nvPr/>
        </p:nvSpPr>
        <p:spPr>
          <a:xfrm>
            <a:off x="8026653" y="0"/>
            <a:ext cx="1117347" cy="41175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LO16-3</a:t>
            </a:r>
            <a:endParaRPr lang="en-US" sz="2000" dirty="0">
              <a:solidFill>
                <a:schemeClr val="tx2"/>
              </a:solidFill>
            </a:endParaRPr>
          </a:p>
        </p:txBody>
      </p:sp>
      <p:sp>
        <p:nvSpPr>
          <p:cNvPr id="11" name="Rectangle 10"/>
          <p:cNvSpPr/>
          <p:nvPr/>
        </p:nvSpPr>
        <p:spPr>
          <a:xfrm>
            <a:off x="542208" y="1609296"/>
            <a:ext cx="7107237" cy="346249"/>
          </a:xfrm>
          <a:prstGeom prst="rect">
            <a:avLst/>
          </a:prstGeom>
        </p:spPr>
        <p:txBody>
          <a:bodyPr>
            <a:spAutoFit/>
          </a:bodyPr>
          <a:lstStyle/>
          <a:p>
            <a:pPr>
              <a:lnSpc>
                <a:spcPct val="90000"/>
              </a:lnSpc>
              <a:buFont typeface="Wingdings" pitchFamily="2" charset="2"/>
              <a:buNone/>
              <a:defRPr/>
            </a:pPr>
            <a:r>
              <a:rPr lang="en-US" sz="1800" b="1" dirty="0">
                <a:latin typeface="+mn-lt"/>
                <a:cs typeface="Arial" pitchFamily="34" charset="0"/>
              </a:rPr>
              <a:t>Step 5: Compute the Test Statistic and Make a </a:t>
            </a:r>
            <a:r>
              <a:rPr lang="en-US" sz="1800" b="1" dirty="0" smtClean="0">
                <a:latin typeface="+mn-lt"/>
                <a:cs typeface="Arial" pitchFamily="34" charset="0"/>
              </a:rPr>
              <a:t>Decision.</a:t>
            </a:r>
            <a:endParaRPr lang="en-US" sz="1800" b="1" dirty="0">
              <a:latin typeface="+mn-lt"/>
              <a:cs typeface="Arial" pitchFamily="34" charset="0"/>
            </a:endParaRPr>
          </a:p>
        </p:txBody>
      </p:sp>
      <p:pic>
        <p:nvPicPr>
          <p:cNvPr id="3" name="Picture 2"/>
          <p:cNvPicPr>
            <a:picLocks noChangeAspect="1"/>
          </p:cNvPicPr>
          <p:nvPr/>
        </p:nvPicPr>
        <p:blipFill>
          <a:blip r:embed="rId3"/>
          <a:stretch>
            <a:fillRect/>
          </a:stretch>
        </p:blipFill>
        <p:spPr>
          <a:xfrm>
            <a:off x="1810282" y="2014511"/>
            <a:ext cx="4700925" cy="3222799"/>
          </a:xfrm>
          <a:prstGeom prst="rect">
            <a:avLst/>
          </a:prstGeom>
        </p:spPr>
      </p:pic>
      <p:sp>
        <p:nvSpPr>
          <p:cNvPr id="4" name="TextBox 3"/>
          <p:cNvSpPr txBox="1"/>
          <p:nvPr/>
        </p:nvSpPr>
        <p:spPr>
          <a:xfrm>
            <a:off x="820752" y="5238313"/>
            <a:ext cx="7058404" cy="646331"/>
          </a:xfrm>
          <a:prstGeom prst="rect">
            <a:avLst/>
          </a:prstGeom>
          <a:noFill/>
        </p:spPr>
        <p:txBody>
          <a:bodyPr wrap="square" rtlCol="0">
            <a:spAutoFit/>
          </a:bodyPr>
          <a:lstStyle/>
          <a:p>
            <a:pPr algn="just"/>
            <a:r>
              <a:rPr lang="en-US" sz="1800" dirty="0" smtClean="0">
                <a:latin typeface="+mn-lt"/>
              </a:rPr>
              <a:t>In this example, the smaller rank sum, 30, is not less than the critical T value of 25.  Therefore we fail to reject the null hypothesis.  </a:t>
            </a:r>
            <a:endParaRPr lang="en-US" sz="1800" dirty="0">
              <a:latin typeface="+mn-lt"/>
            </a:endParaRPr>
          </a:p>
        </p:txBody>
      </p:sp>
      <p:sp>
        <p:nvSpPr>
          <p:cNvPr id="6" name="TextBox 5"/>
          <p:cNvSpPr txBox="1"/>
          <p:nvPr/>
        </p:nvSpPr>
        <p:spPr>
          <a:xfrm>
            <a:off x="582939" y="5910211"/>
            <a:ext cx="7626795" cy="646331"/>
          </a:xfrm>
          <a:prstGeom prst="rect">
            <a:avLst/>
          </a:prstGeom>
          <a:noFill/>
        </p:spPr>
        <p:txBody>
          <a:bodyPr wrap="square" rtlCol="0">
            <a:spAutoFit/>
          </a:bodyPr>
          <a:lstStyle/>
          <a:p>
            <a:pPr algn="just"/>
            <a:r>
              <a:rPr lang="en-US" sz="1800" b="1" dirty="0" smtClean="0">
                <a:latin typeface="+mn-lt"/>
              </a:rPr>
              <a:t>Step 6: Interpret the Result.  </a:t>
            </a:r>
            <a:r>
              <a:rPr lang="en-US" sz="1800" dirty="0" smtClean="0">
                <a:latin typeface="+mn-lt"/>
              </a:rPr>
              <a:t>The data suggest that we cannot conclude that customers prefer the new spicy flavor over the current flavor. </a:t>
            </a:r>
            <a:endParaRPr lang="en-US" sz="1800" dirty="0">
              <a:latin typeface="+mn-l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AutoShape 2"/>
          <p:cNvSpPr>
            <a:spLocks noGrp="1" noChangeArrowheads="1"/>
          </p:cNvSpPr>
          <p:nvPr>
            <p:ph type="title"/>
          </p:nvPr>
        </p:nvSpPr>
        <p:spPr>
          <a:xfrm>
            <a:off x="175561" y="1058462"/>
            <a:ext cx="8833528" cy="661988"/>
          </a:xfrm>
        </p:spPr>
        <p:txBody>
          <a:bodyPr lIns="92075" tIns="46038" rIns="92075" bIns="46038"/>
          <a:lstStyle/>
          <a:p>
            <a:pPr eaLnBrk="1" hangingPunct="1"/>
            <a:r>
              <a:rPr lang="en-US" sz="3600" dirty="0" smtClean="0"/>
              <a:t>Wilcoxon Rank-Sum Test for Independent Samples</a:t>
            </a:r>
          </a:p>
        </p:txBody>
      </p:sp>
      <p:sp>
        <p:nvSpPr>
          <p:cNvPr id="551939" name="Rectangle 3"/>
          <p:cNvSpPr>
            <a:spLocks noGrp="1" noChangeArrowheads="1"/>
          </p:cNvSpPr>
          <p:nvPr>
            <p:ph idx="1"/>
          </p:nvPr>
        </p:nvSpPr>
        <p:spPr>
          <a:xfrm>
            <a:off x="971965" y="2242458"/>
            <a:ext cx="7007185" cy="3637061"/>
          </a:xfrm>
        </p:spPr>
        <p:txBody>
          <a:bodyPr lIns="92075" tIns="46038" rIns="92075" bIns="46038"/>
          <a:lstStyle/>
          <a:p>
            <a:pPr marL="0" indent="0" algn="just" eaLnBrk="1" hangingPunct="1">
              <a:buFont typeface="Wingdings" pitchFamily="2" charset="2"/>
              <a:buNone/>
              <a:defRPr/>
            </a:pPr>
            <a:r>
              <a:rPr lang="en-US" sz="2400" dirty="0" smtClean="0">
                <a:solidFill>
                  <a:srgbClr val="000000"/>
                </a:solidFill>
              </a:rPr>
              <a:t>Used to determine if two independent samples </a:t>
            </a:r>
            <a:r>
              <a:rPr lang="en-US" sz="2400" b="1" dirty="0" smtClean="0">
                <a:solidFill>
                  <a:srgbClr val="000000"/>
                </a:solidFill>
              </a:rPr>
              <a:t>came from the same or equal populations</a:t>
            </a:r>
            <a:r>
              <a:rPr lang="en-US" sz="2400" dirty="0" smtClean="0">
                <a:solidFill>
                  <a:srgbClr val="000000"/>
                </a:solidFill>
              </a:rPr>
              <a:t>.</a:t>
            </a:r>
          </a:p>
          <a:p>
            <a:pPr lvl="2" algn="just" eaLnBrk="1" hangingPunct="1">
              <a:buClrTx/>
              <a:buSzPct val="100000"/>
              <a:buFont typeface="Wingdings" charset="2"/>
              <a:buChar char="§"/>
              <a:defRPr/>
            </a:pPr>
            <a:r>
              <a:rPr lang="en-US" dirty="0" smtClean="0">
                <a:solidFill>
                  <a:srgbClr val="000000"/>
                </a:solidFill>
              </a:rPr>
              <a:t>No assumption about the shape of the population distribution is required.</a:t>
            </a:r>
          </a:p>
          <a:p>
            <a:pPr lvl="2" algn="just" eaLnBrk="1" hangingPunct="1">
              <a:buClrTx/>
              <a:buSzPct val="100000"/>
              <a:buFont typeface="Wingdings" charset="2"/>
              <a:buChar char="§"/>
              <a:defRPr/>
            </a:pPr>
            <a:r>
              <a:rPr lang="en-US" dirty="0" smtClean="0">
                <a:solidFill>
                  <a:srgbClr val="000000"/>
                </a:solidFill>
              </a:rPr>
              <a:t>The data must be at least ordinal scale.  </a:t>
            </a:r>
          </a:p>
          <a:p>
            <a:pPr lvl="2" algn="just" eaLnBrk="1" hangingPunct="1">
              <a:buClrTx/>
              <a:buSzPct val="100000"/>
              <a:buFont typeface="Wingdings" charset="2"/>
              <a:buChar char="§"/>
              <a:defRPr/>
            </a:pPr>
            <a:r>
              <a:rPr lang="en-US" dirty="0" smtClean="0">
                <a:solidFill>
                  <a:srgbClr val="000000"/>
                </a:solidFill>
              </a:rPr>
              <a:t>Each sample must contain at least eight observations.</a:t>
            </a:r>
          </a:p>
        </p:txBody>
      </p:sp>
      <p:sp>
        <p:nvSpPr>
          <p:cNvPr id="6" name="Rectangle 5"/>
          <p:cNvSpPr/>
          <p:nvPr/>
        </p:nvSpPr>
        <p:spPr>
          <a:xfrm>
            <a:off x="3773977" y="0"/>
            <a:ext cx="5370023" cy="707886"/>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US" sz="2000" b="1" dirty="0"/>
              <a:t>LO16-4</a:t>
            </a:r>
            <a:r>
              <a:rPr lang="en-US" sz="2000" dirty="0"/>
              <a:t> Test a hypothesis of independent populations using the Wilcoxon rank-sum test.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animEffect transition="in" filter="wipe(up)">
                                      <p:cBhvr>
                                        <p:cTn id="7" dur="500"/>
                                        <p:tgtEl>
                                          <p:spTgt spid="551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51939">
                                            <p:txEl>
                                              <p:pRg st="1" end="1"/>
                                            </p:txEl>
                                          </p:spTgt>
                                        </p:tgtEl>
                                        <p:attrNameLst>
                                          <p:attrName>style.visibility</p:attrName>
                                        </p:attrNameLst>
                                      </p:cBhvr>
                                      <p:to>
                                        <p:strVal val="visible"/>
                                      </p:to>
                                    </p:set>
                                    <p:animEffect transition="in" filter="wipe(up)">
                                      <p:cBhvr>
                                        <p:cTn id="12" dur="500"/>
                                        <p:tgtEl>
                                          <p:spTgt spid="551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1939">
                                            <p:txEl>
                                              <p:pRg st="2" end="2"/>
                                            </p:txEl>
                                          </p:spTgt>
                                        </p:tgtEl>
                                        <p:attrNameLst>
                                          <p:attrName>style.visibility</p:attrName>
                                        </p:attrNameLst>
                                      </p:cBhvr>
                                      <p:to>
                                        <p:strVal val="visible"/>
                                      </p:to>
                                    </p:set>
                                    <p:animEffect transition="in" filter="wipe(up)">
                                      <p:cBhvr>
                                        <p:cTn id="17" dur="500"/>
                                        <p:tgtEl>
                                          <p:spTgt spid="551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51939">
                                            <p:txEl>
                                              <p:pRg st="3" end="3"/>
                                            </p:txEl>
                                          </p:spTgt>
                                        </p:tgtEl>
                                        <p:attrNameLst>
                                          <p:attrName>style.visibility</p:attrName>
                                        </p:attrNameLst>
                                      </p:cBhvr>
                                      <p:to>
                                        <p:strVal val="visible"/>
                                      </p:to>
                                    </p:set>
                                    <p:animEffect transition="in" filter="wipe(up)">
                                      <p:cBhvr>
                                        <p:cTn id="22" dur="500"/>
                                        <p:tgtEl>
                                          <p:spTgt spid="551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AutoShape 2"/>
          <p:cNvSpPr>
            <a:spLocks noGrp="1" noChangeArrowheads="1"/>
          </p:cNvSpPr>
          <p:nvPr>
            <p:ph type="title"/>
          </p:nvPr>
        </p:nvSpPr>
        <p:spPr>
          <a:xfrm>
            <a:off x="457200" y="495300"/>
            <a:ext cx="8686800" cy="1086486"/>
          </a:xfrm>
        </p:spPr>
        <p:txBody>
          <a:bodyPr/>
          <a:lstStyle/>
          <a:p>
            <a:pPr eaLnBrk="1" hangingPunct="1"/>
            <a:r>
              <a:rPr lang="en-US" sz="3600" dirty="0" smtClean="0"/>
              <a:t>Wilcoxon Rank-Sum Test for Independent Samples</a:t>
            </a:r>
          </a:p>
        </p:txBody>
      </p:sp>
      <p:sp>
        <p:nvSpPr>
          <p:cNvPr id="63490" name="Rectangle 3"/>
          <p:cNvSpPr>
            <a:spLocks noGrp="1" noChangeArrowheads="1"/>
          </p:cNvSpPr>
          <p:nvPr>
            <p:ph idx="1"/>
          </p:nvPr>
        </p:nvSpPr>
        <p:spPr>
          <a:xfrm>
            <a:off x="838200" y="1627419"/>
            <a:ext cx="7693025" cy="2047875"/>
          </a:xfrm>
        </p:spPr>
        <p:txBody>
          <a:bodyPr/>
          <a:lstStyle/>
          <a:p>
            <a:pPr algn="just" eaLnBrk="1" hangingPunct="1">
              <a:lnSpc>
                <a:spcPct val="90000"/>
              </a:lnSpc>
            </a:pPr>
            <a:r>
              <a:rPr lang="en-US" sz="2000" dirty="0" smtClean="0"/>
              <a:t>The Wilcoxon rank-sum test is based on the sum of ranks. The data are ranked as if the observations were part of a single sample. </a:t>
            </a:r>
          </a:p>
          <a:p>
            <a:pPr algn="just" eaLnBrk="1" hangingPunct="1">
              <a:lnSpc>
                <a:spcPct val="90000"/>
              </a:lnSpc>
            </a:pPr>
            <a:r>
              <a:rPr lang="en-US" sz="2000" dirty="0" smtClean="0"/>
              <a:t>The sum of ranks for each of the two samples is determined</a:t>
            </a:r>
          </a:p>
          <a:p>
            <a:pPr algn="just" eaLnBrk="1" hangingPunct="1">
              <a:lnSpc>
                <a:spcPct val="90000"/>
              </a:lnSpc>
            </a:pPr>
            <a:r>
              <a:rPr lang="en-US" sz="2000" dirty="0" smtClean="0"/>
              <a:t>If the null hypothesis is true, then the ranks will be about evenly distributed between the two samples, and the sum of the ranks for the two samples will be about the same.</a:t>
            </a:r>
          </a:p>
          <a:p>
            <a:pPr algn="just" eaLnBrk="1" hangingPunct="1">
              <a:lnSpc>
                <a:spcPct val="80000"/>
              </a:lnSpc>
            </a:pPr>
            <a:endParaRPr lang="en-US" sz="2000" dirty="0" smtClean="0"/>
          </a:p>
        </p:txBody>
      </p:sp>
      <p:sp>
        <p:nvSpPr>
          <p:cNvPr id="6" name="Rectangle 5"/>
          <p:cNvSpPr/>
          <p:nvPr/>
        </p:nvSpPr>
        <p:spPr>
          <a:xfrm>
            <a:off x="8012621" y="0"/>
            <a:ext cx="113137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LO16-4</a:t>
            </a:r>
            <a:endParaRPr lang="en-US" sz="2000" dirty="0">
              <a:solidFill>
                <a:schemeClr val="tx2"/>
              </a:solidFill>
            </a:endParaRPr>
          </a:p>
        </p:txBody>
      </p:sp>
      <p:pic>
        <p:nvPicPr>
          <p:cNvPr id="2" name="Picture 1"/>
          <p:cNvPicPr>
            <a:picLocks noChangeAspect="1"/>
          </p:cNvPicPr>
          <p:nvPr/>
        </p:nvPicPr>
        <p:blipFill>
          <a:blip r:embed="rId3"/>
          <a:stretch>
            <a:fillRect/>
          </a:stretch>
        </p:blipFill>
        <p:spPr>
          <a:xfrm>
            <a:off x="1950072" y="3979263"/>
            <a:ext cx="5586506" cy="1978397"/>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AutoShape 4"/>
          <p:cNvSpPr>
            <a:spLocks noGrp="1" noChangeArrowheads="1"/>
          </p:cNvSpPr>
          <p:nvPr>
            <p:ph type="title"/>
          </p:nvPr>
        </p:nvSpPr>
        <p:spPr>
          <a:xfrm>
            <a:off x="273636" y="532415"/>
            <a:ext cx="8791431" cy="1135603"/>
          </a:xfrm>
        </p:spPr>
        <p:txBody>
          <a:bodyPr/>
          <a:lstStyle/>
          <a:p>
            <a:pPr eaLnBrk="1" hangingPunct="1"/>
            <a:r>
              <a:rPr lang="en-US" sz="3600" dirty="0" smtClean="0"/>
              <a:t>Wilcoxon Rank-Sum Test for Independent Samples - Example</a:t>
            </a:r>
          </a:p>
        </p:txBody>
      </p:sp>
      <p:sp>
        <p:nvSpPr>
          <p:cNvPr id="25603" name="Rectangle 3"/>
          <p:cNvSpPr>
            <a:spLocks noGrp="1" noChangeArrowheads="1"/>
          </p:cNvSpPr>
          <p:nvPr>
            <p:ph idx="1"/>
          </p:nvPr>
        </p:nvSpPr>
        <p:spPr>
          <a:xfrm>
            <a:off x="1076754" y="1712563"/>
            <a:ext cx="4016375" cy="4181475"/>
          </a:xfrm>
        </p:spPr>
        <p:txBody>
          <a:bodyPr/>
          <a:lstStyle/>
          <a:p>
            <a:pPr marL="0" indent="0" algn="just" eaLnBrk="1" hangingPunct="1">
              <a:lnSpc>
                <a:spcPct val="80000"/>
              </a:lnSpc>
              <a:buFont typeface="Wingdings" pitchFamily="2" charset="2"/>
              <a:buNone/>
              <a:defRPr/>
            </a:pPr>
            <a:r>
              <a:rPr lang="en-US" sz="1800" dirty="0" smtClean="0">
                <a:solidFill>
                  <a:srgbClr val="000000"/>
                </a:solidFill>
              </a:rPr>
              <a:t>Dan Thompson, the president of  CEO Airlines, recently noted an increase in the number of no-shows for flights out of Atlanta. He is particularly interested in determining whether there are more no-shows for flights that originate from Atlanta compared with flights leaving Chicago. A sample of nine flights from Atlanta and eight from Chicago are reported on table. </a:t>
            </a:r>
          </a:p>
          <a:p>
            <a:pPr algn="just" eaLnBrk="1" hangingPunct="1">
              <a:lnSpc>
                <a:spcPct val="80000"/>
              </a:lnSpc>
              <a:buFont typeface="Wingdings" pitchFamily="2" charset="2"/>
              <a:buNone/>
              <a:defRPr/>
            </a:pPr>
            <a:endParaRPr lang="en-US" sz="1800" dirty="0" smtClean="0">
              <a:solidFill>
                <a:srgbClr val="000000"/>
              </a:solidFill>
            </a:endParaRPr>
          </a:p>
          <a:p>
            <a:pPr marL="0" indent="0" algn="just" eaLnBrk="1" hangingPunct="1">
              <a:lnSpc>
                <a:spcPct val="80000"/>
              </a:lnSpc>
              <a:buFont typeface="Wingdings" pitchFamily="2" charset="2"/>
              <a:buNone/>
              <a:defRPr/>
            </a:pPr>
            <a:r>
              <a:rPr lang="en-US" sz="1800" b="1" dirty="0" smtClean="0">
                <a:solidFill>
                  <a:srgbClr val="000000"/>
                </a:solidFill>
              </a:rPr>
              <a:t>At the .05 significance level, can we conclude that there are more no-shows for the flights originating in Atlanta?</a:t>
            </a:r>
          </a:p>
        </p:txBody>
      </p:sp>
      <p:sp>
        <p:nvSpPr>
          <p:cNvPr id="6" name="Rectangle 5"/>
          <p:cNvSpPr/>
          <p:nvPr/>
        </p:nvSpPr>
        <p:spPr>
          <a:xfrm>
            <a:off x="8005605" y="0"/>
            <a:ext cx="113839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LO16-4</a:t>
            </a:r>
            <a:endParaRPr lang="en-US" sz="2000" dirty="0">
              <a:solidFill>
                <a:schemeClr val="tx2"/>
              </a:solidFill>
            </a:endParaRPr>
          </a:p>
        </p:txBody>
      </p:sp>
      <p:pic>
        <p:nvPicPr>
          <p:cNvPr id="2" name="Picture 1"/>
          <p:cNvPicPr>
            <a:picLocks noChangeAspect="1"/>
          </p:cNvPicPr>
          <p:nvPr/>
        </p:nvPicPr>
        <p:blipFill>
          <a:blip r:embed="rId3"/>
          <a:stretch>
            <a:fillRect/>
          </a:stretch>
        </p:blipFill>
        <p:spPr>
          <a:xfrm>
            <a:off x="5625457" y="2106866"/>
            <a:ext cx="2146300" cy="2603500"/>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AutoShape 4"/>
          <p:cNvSpPr>
            <a:spLocks noGrp="1" noChangeArrowheads="1"/>
          </p:cNvSpPr>
          <p:nvPr>
            <p:ph type="title"/>
          </p:nvPr>
        </p:nvSpPr>
        <p:spPr>
          <a:xfrm>
            <a:off x="364848" y="521367"/>
            <a:ext cx="8875626" cy="1009302"/>
          </a:xfrm>
        </p:spPr>
        <p:txBody>
          <a:bodyPr/>
          <a:lstStyle/>
          <a:p>
            <a:pPr eaLnBrk="1" hangingPunct="1"/>
            <a:r>
              <a:rPr lang="en-US" sz="3600" dirty="0" smtClean="0"/>
              <a:t>Wilcoxon Rank-Sum Test for Independent Samples - Example</a:t>
            </a:r>
          </a:p>
        </p:txBody>
      </p:sp>
      <p:sp>
        <p:nvSpPr>
          <p:cNvPr id="26627" name="Rectangle 3"/>
          <p:cNvSpPr>
            <a:spLocks noGrp="1" noChangeArrowheads="1"/>
          </p:cNvSpPr>
          <p:nvPr>
            <p:ph idx="1"/>
          </p:nvPr>
        </p:nvSpPr>
        <p:spPr>
          <a:xfrm>
            <a:off x="581891" y="1604295"/>
            <a:ext cx="8390503" cy="4929855"/>
          </a:xfrm>
        </p:spPr>
        <p:txBody>
          <a:bodyPr/>
          <a:lstStyle/>
          <a:p>
            <a:pPr eaLnBrk="1" hangingPunct="1">
              <a:lnSpc>
                <a:spcPct val="80000"/>
              </a:lnSpc>
              <a:buFont typeface="Wingdings" pitchFamily="2" charset="2"/>
              <a:buNone/>
              <a:defRPr/>
            </a:pPr>
            <a:r>
              <a:rPr lang="en-US" sz="2000" b="1" dirty="0" smtClean="0"/>
              <a:t>Step 1: State the Hypotheses.</a:t>
            </a:r>
          </a:p>
          <a:p>
            <a:pPr eaLnBrk="1" hangingPunct="1">
              <a:lnSpc>
                <a:spcPct val="80000"/>
              </a:lnSpc>
              <a:buFont typeface="Wingdings" pitchFamily="2" charset="2"/>
              <a:buNone/>
              <a:defRPr/>
            </a:pPr>
            <a:r>
              <a:rPr lang="en-US" sz="2000" dirty="0" smtClean="0"/>
              <a:t>		</a:t>
            </a:r>
            <a:r>
              <a:rPr lang="en-US" sz="2000" i="1" dirty="0" smtClean="0"/>
              <a:t>H</a:t>
            </a:r>
            <a:r>
              <a:rPr lang="en-US" sz="2000" baseline="-25000" dirty="0" smtClean="0"/>
              <a:t>0</a:t>
            </a:r>
            <a:r>
              <a:rPr lang="en-US" sz="2000" dirty="0" smtClean="0"/>
              <a:t>: The number of no-shows is the same or less for 				Atlanta and Chicago.</a:t>
            </a:r>
          </a:p>
          <a:p>
            <a:pPr eaLnBrk="1" hangingPunct="1">
              <a:lnSpc>
                <a:spcPct val="80000"/>
              </a:lnSpc>
              <a:buFont typeface="Wingdings" pitchFamily="2" charset="2"/>
              <a:buNone/>
              <a:defRPr/>
            </a:pPr>
            <a:r>
              <a:rPr lang="en-US" sz="2000" dirty="0" smtClean="0"/>
              <a:t>		</a:t>
            </a:r>
            <a:r>
              <a:rPr lang="en-US" sz="2000" i="1" dirty="0" smtClean="0"/>
              <a:t>H</a:t>
            </a:r>
            <a:r>
              <a:rPr lang="en-US" sz="2000" baseline="-25000" dirty="0" smtClean="0"/>
              <a:t>1</a:t>
            </a:r>
            <a:r>
              <a:rPr lang="en-US" sz="2000" dirty="0" smtClean="0"/>
              <a:t>: The number of no-shows is larger for </a:t>
            </a:r>
          </a:p>
          <a:p>
            <a:pPr eaLnBrk="1" hangingPunct="1">
              <a:lnSpc>
                <a:spcPct val="80000"/>
              </a:lnSpc>
              <a:buFont typeface="Wingdings" pitchFamily="2" charset="2"/>
              <a:buNone/>
              <a:defRPr/>
            </a:pPr>
            <a:r>
              <a:rPr lang="en-US" sz="2000" dirty="0" smtClean="0"/>
              <a:t>			Atlanta than for Chicago.</a:t>
            </a:r>
          </a:p>
          <a:p>
            <a:pPr eaLnBrk="1" hangingPunct="1">
              <a:lnSpc>
                <a:spcPct val="80000"/>
              </a:lnSpc>
              <a:buFont typeface="Wingdings" pitchFamily="2" charset="2"/>
              <a:buNone/>
              <a:defRPr/>
            </a:pPr>
            <a:r>
              <a:rPr lang="en-US" sz="2000" dirty="0" smtClean="0"/>
              <a:t>		Note this is a one-tailed test. </a:t>
            </a:r>
            <a:endParaRPr lang="en-US" sz="2000" dirty="0"/>
          </a:p>
          <a:p>
            <a:pPr eaLnBrk="1" hangingPunct="1">
              <a:lnSpc>
                <a:spcPct val="80000"/>
              </a:lnSpc>
              <a:buFont typeface="Wingdings" pitchFamily="2" charset="2"/>
              <a:buNone/>
              <a:defRPr/>
            </a:pPr>
            <a:endParaRPr lang="en-US" sz="2000" dirty="0" smtClean="0"/>
          </a:p>
          <a:p>
            <a:pPr eaLnBrk="1" hangingPunct="1">
              <a:lnSpc>
                <a:spcPct val="90000"/>
              </a:lnSpc>
              <a:buNone/>
              <a:defRPr/>
            </a:pPr>
            <a:r>
              <a:rPr lang="en-US" sz="2000" b="1" dirty="0" smtClean="0"/>
              <a:t>Step </a:t>
            </a:r>
            <a:r>
              <a:rPr lang="en-US" sz="2000" b="1" dirty="0"/>
              <a:t>2: Select the Level of </a:t>
            </a:r>
            <a:r>
              <a:rPr lang="en-US" sz="2000" b="1" dirty="0" smtClean="0"/>
              <a:t>Significance.</a:t>
            </a:r>
            <a:endParaRPr lang="en-US" sz="2000" b="1" dirty="0"/>
          </a:p>
          <a:p>
            <a:pPr eaLnBrk="1" hangingPunct="1">
              <a:lnSpc>
                <a:spcPct val="90000"/>
              </a:lnSpc>
              <a:buNone/>
              <a:defRPr/>
            </a:pPr>
            <a:r>
              <a:rPr lang="en-US" sz="2000" dirty="0"/>
              <a:t>	</a:t>
            </a:r>
            <a:r>
              <a:rPr lang="en-US" sz="2000" dirty="0" smtClean="0"/>
              <a:t>	It </a:t>
            </a:r>
            <a:r>
              <a:rPr lang="en-US" sz="2000" dirty="0"/>
              <a:t>is 0.05.</a:t>
            </a:r>
          </a:p>
          <a:p>
            <a:pPr eaLnBrk="1" hangingPunct="1">
              <a:lnSpc>
                <a:spcPct val="90000"/>
              </a:lnSpc>
              <a:buNone/>
              <a:defRPr/>
            </a:pPr>
            <a:endParaRPr lang="en-US" sz="2000" dirty="0"/>
          </a:p>
          <a:p>
            <a:pPr eaLnBrk="1" hangingPunct="1">
              <a:lnSpc>
                <a:spcPct val="90000"/>
              </a:lnSpc>
              <a:buNone/>
              <a:defRPr/>
            </a:pPr>
            <a:r>
              <a:rPr lang="en-US" sz="2000" b="1" dirty="0"/>
              <a:t>Step 3: Select the Test </a:t>
            </a:r>
            <a:r>
              <a:rPr lang="en-US" sz="2000" b="1" dirty="0" smtClean="0"/>
              <a:t>Statistic.</a:t>
            </a:r>
            <a:endParaRPr lang="en-US" sz="2000" b="1" dirty="0"/>
          </a:p>
          <a:p>
            <a:pPr eaLnBrk="1" hangingPunct="1">
              <a:lnSpc>
                <a:spcPct val="90000"/>
              </a:lnSpc>
              <a:buNone/>
              <a:defRPr/>
            </a:pPr>
            <a:r>
              <a:rPr lang="en-US" sz="2000" dirty="0"/>
              <a:t>	</a:t>
            </a:r>
            <a:r>
              <a:rPr lang="en-US" sz="2000" dirty="0" smtClean="0"/>
              <a:t>	It </a:t>
            </a:r>
            <a:r>
              <a:rPr lang="en-US" sz="2000" dirty="0"/>
              <a:t>is the </a:t>
            </a:r>
            <a:r>
              <a:rPr lang="en-US" sz="2000" dirty="0" smtClean="0"/>
              <a:t>standard normal </a:t>
            </a:r>
            <a:r>
              <a:rPr lang="en-US" sz="2000" i="1" dirty="0" smtClean="0"/>
              <a:t>z</a:t>
            </a:r>
            <a:r>
              <a:rPr lang="en-US" sz="2000" dirty="0" smtClean="0"/>
              <a:t>-statistic.</a:t>
            </a:r>
          </a:p>
          <a:p>
            <a:pPr eaLnBrk="1" hangingPunct="1">
              <a:lnSpc>
                <a:spcPct val="90000"/>
              </a:lnSpc>
              <a:buNone/>
              <a:defRPr/>
            </a:pPr>
            <a:endParaRPr lang="en-US" sz="2000" dirty="0"/>
          </a:p>
          <a:p>
            <a:pPr eaLnBrk="1" hangingPunct="1">
              <a:lnSpc>
                <a:spcPct val="80000"/>
              </a:lnSpc>
              <a:buFont typeface="Wingdings" pitchFamily="2" charset="2"/>
              <a:buNone/>
              <a:defRPr/>
            </a:pPr>
            <a:r>
              <a:rPr lang="en-US" sz="2000" b="1" dirty="0" smtClean="0"/>
              <a:t>Step 4: Formulate a decision Rule.</a:t>
            </a:r>
          </a:p>
          <a:p>
            <a:pPr eaLnBrk="1" hangingPunct="1">
              <a:lnSpc>
                <a:spcPct val="80000"/>
              </a:lnSpc>
              <a:buFont typeface="Wingdings" pitchFamily="2" charset="2"/>
              <a:buNone/>
              <a:defRPr/>
            </a:pPr>
            <a:r>
              <a:rPr lang="en-US" sz="2000" dirty="0" smtClean="0"/>
              <a:t>		Reject </a:t>
            </a:r>
            <a:r>
              <a:rPr lang="en-US" sz="2000" i="1" dirty="0" smtClean="0"/>
              <a:t>H</a:t>
            </a:r>
            <a:r>
              <a:rPr lang="en-US" sz="2000" baseline="-25000" dirty="0" smtClean="0"/>
              <a:t>0</a:t>
            </a:r>
            <a:r>
              <a:rPr lang="en-US" sz="2000" dirty="0" smtClean="0"/>
              <a:t> if computed </a:t>
            </a:r>
            <a:r>
              <a:rPr lang="en-US" sz="2000" i="1" dirty="0" smtClean="0"/>
              <a:t>z</a:t>
            </a:r>
            <a:r>
              <a:rPr lang="en-US" sz="2000" dirty="0" smtClean="0"/>
              <a:t> &gt; critical </a:t>
            </a:r>
            <a:r>
              <a:rPr lang="en-US" sz="2000" i="1" dirty="0" smtClean="0"/>
              <a:t>z.</a:t>
            </a:r>
          </a:p>
          <a:p>
            <a:pPr eaLnBrk="1" hangingPunct="1">
              <a:lnSpc>
                <a:spcPct val="80000"/>
              </a:lnSpc>
              <a:buFont typeface="Wingdings" pitchFamily="2" charset="2"/>
              <a:buNone/>
              <a:defRPr/>
            </a:pPr>
            <a:r>
              <a:rPr lang="en-US" sz="2000" dirty="0" smtClean="0"/>
              <a:t>		The critical value of </a:t>
            </a:r>
            <a:r>
              <a:rPr lang="en-US" sz="2000" i="1" dirty="0" smtClean="0"/>
              <a:t>z</a:t>
            </a:r>
            <a:r>
              <a:rPr lang="en-US" sz="2000" dirty="0" smtClean="0"/>
              <a:t> = 1.645.</a:t>
            </a:r>
            <a:endParaRPr lang="en-US" sz="2000" i="1" dirty="0" smtClean="0"/>
          </a:p>
          <a:p>
            <a:pPr eaLnBrk="1" hangingPunct="1">
              <a:lnSpc>
                <a:spcPct val="80000"/>
              </a:lnSpc>
              <a:buFont typeface="Wingdings" pitchFamily="2" charset="2"/>
              <a:buNone/>
              <a:defRPr/>
            </a:pPr>
            <a:endParaRPr lang="en-US" sz="2400" dirty="0" smtClean="0"/>
          </a:p>
        </p:txBody>
      </p:sp>
      <p:sp>
        <p:nvSpPr>
          <p:cNvPr id="5" name="Rectangle 4"/>
          <p:cNvSpPr/>
          <p:nvPr/>
        </p:nvSpPr>
        <p:spPr>
          <a:xfrm>
            <a:off x="7991573" y="0"/>
            <a:ext cx="115242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LO16-4</a:t>
            </a:r>
            <a:endParaRPr 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AutoShape 4"/>
          <p:cNvSpPr>
            <a:spLocks noGrp="1" noChangeArrowheads="1"/>
          </p:cNvSpPr>
          <p:nvPr>
            <p:ph type="title"/>
          </p:nvPr>
        </p:nvSpPr>
        <p:spPr>
          <a:xfrm>
            <a:off x="437205" y="491300"/>
            <a:ext cx="8633059" cy="1051402"/>
          </a:xfrm>
        </p:spPr>
        <p:txBody>
          <a:bodyPr/>
          <a:lstStyle/>
          <a:p>
            <a:pPr eaLnBrk="1" hangingPunct="1"/>
            <a:r>
              <a:rPr lang="en-US" sz="3600" dirty="0" smtClean="0"/>
              <a:t>Wilcoxon Rank-Sum Test for Independent Samples - Example</a:t>
            </a:r>
          </a:p>
        </p:txBody>
      </p:sp>
      <p:sp>
        <p:nvSpPr>
          <p:cNvPr id="69634" name="Rectangle 3"/>
          <p:cNvSpPr>
            <a:spLocks noGrp="1" noChangeArrowheads="1"/>
          </p:cNvSpPr>
          <p:nvPr>
            <p:ph idx="1"/>
          </p:nvPr>
        </p:nvSpPr>
        <p:spPr>
          <a:xfrm>
            <a:off x="413961" y="1981335"/>
            <a:ext cx="3136289" cy="4564447"/>
          </a:xfrm>
        </p:spPr>
        <p:txBody>
          <a:bodyPr/>
          <a:lstStyle/>
          <a:p>
            <a:pPr algn="just" eaLnBrk="1" hangingPunct="1"/>
            <a:r>
              <a:rPr lang="en-US" sz="1800" dirty="0" smtClean="0"/>
              <a:t>Rank the observations from </a:t>
            </a:r>
            <a:r>
              <a:rPr lang="en-US" sz="1800" i="1" dirty="0" smtClean="0"/>
              <a:t>both </a:t>
            </a:r>
            <a:r>
              <a:rPr lang="en-US" sz="1800" dirty="0" smtClean="0"/>
              <a:t>samples as if they were a single group. </a:t>
            </a:r>
          </a:p>
          <a:p>
            <a:pPr algn="just" eaLnBrk="1" hangingPunct="1"/>
            <a:r>
              <a:rPr lang="en-US" sz="1800" dirty="0" smtClean="0"/>
              <a:t>The Chicago flight with only 8 no-shows had the fewest, so it is assigned a rank of 1. The Chicago flight with 9 no-shows is ranked 2, and so on.</a:t>
            </a:r>
          </a:p>
          <a:p>
            <a:pPr algn="just" eaLnBrk="1" hangingPunct="1"/>
            <a:r>
              <a:rPr lang="en-US" sz="1800" dirty="0" smtClean="0"/>
              <a:t>Sum the ranks for each city.</a:t>
            </a:r>
          </a:p>
          <a:p>
            <a:pPr algn="just" eaLnBrk="1" hangingPunct="1"/>
            <a:r>
              <a:rPr lang="en-US" sz="1800" dirty="0" smtClean="0"/>
              <a:t>We assign the new variable “W” the value of the larger rank sum.  So W=96.5.</a:t>
            </a:r>
          </a:p>
          <a:p>
            <a:pPr eaLnBrk="1" hangingPunct="1"/>
            <a:endParaRPr lang="en-US" sz="2000" dirty="0" smtClean="0"/>
          </a:p>
        </p:txBody>
      </p:sp>
      <p:sp>
        <p:nvSpPr>
          <p:cNvPr id="6" name="Rectangle 5"/>
          <p:cNvSpPr/>
          <p:nvPr/>
        </p:nvSpPr>
        <p:spPr>
          <a:xfrm>
            <a:off x="8005605" y="0"/>
            <a:ext cx="113839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LO16-4</a:t>
            </a:r>
            <a:endParaRPr lang="en-US" sz="2000" dirty="0">
              <a:solidFill>
                <a:schemeClr val="tx2"/>
              </a:solidFill>
            </a:endParaRPr>
          </a:p>
        </p:txBody>
      </p:sp>
      <p:sp>
        <p:nvSpPr>
          <p:cNvPr id="2" name="TextBox 1"/>
          <p:cNvSpPr txBox="1"/>
          <p:nvPr/>
        </p:nvSpPr>
        <p:spPr>
          <a:xfrm>
            <a:off x="673871" y="1590333"/>
            <a:ext cx="7626724" cy="400110"/>
          </a:xfrm>
          <a:prstGeom prst="rect">
            <a:avLst/>
          </a:prstGeom>
          <a:noFill/>
        </p:spPr>
        <p:txBody>
          <a:bodyPr wrap="square" rtlCol="0">
            <a:spAutoFit/>
          </a:bodyPr>
          <a:lstStyle/>
          <a:p>
            <a:r>
              <a:rPr lang="en-US" sz="2000" b="1" dirty="0" smtClean="0">
                <a:latin typeface="+mn-lt"/>
              </a:rPr>
              <a:t>Step 5: Collect the data, do the analysis, make a decision. </a:t>
            </a:r>
            <a:endParaRPr lang="en-US" sz="2000" b="1" dirty="0">
              <a:latin typeface="+mn-lt"/>
            </a:endParaRPr>
          </a:p>
        </p:txBody>
      </p:sp>
      <p:pic>
        <p:nvPicPr>
          <p:cNvPr id="3" name="Picture 2"/>
          <p:cNvPicPr>
            <a:picLocks noChangeAspect="1"/>
          </p:cNvPicPr>
          <p:nvPr/>
        </p:nvPicPr>
        <p:blipFill>
          <a:blip r:embed="rId3"/>
          <a:stretch>
            <a:fillRect/>
          </a:stretch>
        </p:blipFill>
        <p:spPr>
          <a:xfrm>
            <a:off x="4216024" y="2328207"/>
            <a:ext cx="4025900" cy="369570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AutoShape 4"/>
          <p:cNvSpPr>
            <a:spLocks noGrp="1" noChangeArrowheads="1"/>
          </p:cNvSpPr>
          <p:nvPr>
            <p:ph type="title"/>
          </p:nvPr>
        </p:nvSpPr>
        <p:spPr>
          <a:xfrm>
            <a:off x="343799" y="476250"/>
            <a:ext cx="8700219" cy="1371600"/>
          </a:xfrm>
        </p:spPr>
        <p:txBody>
          <a:bodyPr/>
          <a:lstStyle/>
          <a:p>
            <a:pPr eaLnBrk="1" hangingPunct="1"/>
            <a:r>
              <a:rPr lang="en-US" sz="3600" dirty="0" smtClean="0"/>
              <a:t>Wilcoxon Rank-Sum Test for Independent Samples - Example</a:t>
            </a:r>
          </a:p>
        </p:txBody>
      </p:sp>
      <p:sp>
        <p:nvSpPr>
          <p:cNvPr id="7" name="Rectangle 6"/>
          <p:cNvSpPr/>
          <p:nvPr/>
        </p:nvSpPr>
        <p:spPr>
          <a:xfrm>
            <a:off x="649699" y="4122705"/>
            <a:ext cx="8099425" cy="1477328"/>
          </a:xfrm>
          <a:prstGeom prst="rect">
            <a:avLst/>
          </a:prstGeom>
        </p:spPr>
        <p:txBody>
          <a:bodyPr>
            <a:spAutoFit/>
          </a:bodyPr>
          <a:lstStyle/>
          <a:p>
            <a:pPr eaLnBrk="0" hangingPunct="0">
              <a:defRPr/>
            </a:pPr>
            <a:r>
              <a:rPr lang="en-US" sz="1800" dirty="0">
                <a:latin typeface="+mn-lt"/>
                <a:cs typeface="+mn-cs"/>
              </a:rPr>
              <a:t>The computed </a:t>
            </a:r>
            <a:r>
              <a:rPr lang="en-US" sz="1800" i="1" dirty="0">
                <a:latin typeface="+mn-lt"/>
                <a:cs typeface="+mn-cs"/>
              </a:rPr>
              <a:t>z</a:t>
            </a:r>
            <a:r>
              <a:rPr lang="en-US" sz="1800" dirty="0">
                <a:latin typeface="+mn-lt"/>
                <a:cs typeface="+mn-cs"/>
              </a:rPr>
              <a:t> value (1.49) is less than </a:t>
            </a:r>
            <a:r>
              <a:rPr lang="en-US" sz="1800" dirty="0" smtClean="0">
                <a:latin typeface="+mn-lt"/>
                <a:cs typeface="+mn-cs"/>
              </a:rPr>
              <a:t>1.645. The </a:t>
            </a:r>
            <a:r>
              <a:rPr lang="en-US" sz="1800" dirty="0">
                <a:latin typeface="+mn-lt"/>
                <a:cs typeface="+mn-cs"/>
              </a:rPr>
              <a:t>null hypothesis is not</a:t>
            </a:r>
          </a:p>
          <a:p>
            <a:pPr eaLnBrk="0" hangingPunct="0">
              <a:defRPr/>
            </a:pPr>
            <a:r>
              <a:rPr lang="en-US" sz="1800" dirty="0">
                <a:latin typeface="+mn-lt"/>
                <a:cs typeface="+mn-cs"/>
              </a:rPr>
              <a:t>rejected.  </a:t>
            </a:r>
            <a:endParaRPr lang="en-US" sz="1800" dirty="0" smtClean="0">
              <a:latin typeface="+mn-lt"/>
              <a:cs typeface="+mn-cs"/>
            </a:endParaRPr>
          </a:p>
          <a:p>
            <a:pPr eaLnBrk="0" hangingPunct="0">
              <a:defRPr/>
            </a:pPr>
            <a:endParaRPr lang="en-US" sz="1800" dirty="0">
              <a:latin typeface="+mn-lt"/>
              <a:cs typeface="+mn-cs"/>
            </a:endParaRPr>
          </a:p>
          <a:p>
            <a:pPr eaLnBrk="0" hangingPunct="0">
              <a:defRPr/>
            </a:pPr>
            <a:r>
              <a:rPr lang="en-US" sz="1800" b="1" dirty="0" smtClean="0">
                <a:latin typeface="+mn-lt"/>
                <a:cs typeface="+mn-cs"/>
              </a:rPr>
              <a:t>Step 6: Interpret the Result:</a:t>
            </a:r>
            <a:r>
              <a:rPr lang="en-US" sz="1800" dirty="0" smtClean="0">
                <a:latin typeface="+mn-lt"/>
                <a:cs typeface="+mn-cs"/>
              </a:rPr>
              <a:t> The data provides evidence that the </a:t>
            </a:r>
            <a:r>
              <a:rPr lang="en-US" sz="1800" dirty="0">
                <a:latin typeface="+mn-lt"/>
                <a:cs typeface="+mn-cs"/>
              </a:rPr>
              <a:t>number of no-shows is </a:t>
            </a:r>
            <a:r>
              <a:rPr lang="en-US" sz="1800" dirty="0" smtClean="0">
                <a:latin typeface="+mn-lt"/>
                <a:cs typeface="+mn-cs"/>
              </a:rPr>
              <a:t>not greater in Atlanta. </a:t>
            </a:r>
            <a:endParaRPr lang="en-US" sz="1800" dirty="0">
              <a:latin typeface="+mn-lt"/>
              <a:cs typeface="+mn-cs"/>
            </a:endParaRPr>
          </a:p>
        </p:txBody>
      </p:sp>
      <p:sp>
        <p:nvSpPr>
          <p:cNvPr id="8" name="Rectangle 7"/>
          <p:cNvSpPr/>
          <p:nvPr/>
        </p:nvSpPr>
        <p:spPr>
          <a:xfrm>
            <a:off x="8012621" y="0"/>
            <a:ext cx="113137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LO16-4</a:t>
            </a:r>
            <a:endParaRPr lang="en-US" sz="2000" dirty="0">
              <a:solidFill>
                <a:schemeClr val="tx2"/>
              </a:solidFill>
            </a:endParaRPr>
          </a:p>
        </p:txBody>
      </p:sp>
      <p:pic>
        <p:nvPicPr>
          <p:cNvPr id="3" name="Picture 2"/>
          <p:cNvPicPr>
            <a:picLocks noChangeAspect="1"/>
          </p:cNvPicPr>
          <p:nvPr/>
        </p:nvPicPr>
        <p:blipFill>
          <a:blip r:embed="rId3"/>
          <a:stretch>
            <a:fillRect/>
          </a:stretch>
        </p:blipFill>
        <p:spPr>
          <a:xfrm>
            <a:off x="1521061" y="2421763"/>
            <a:ext cx="5638800" cy="1397000"/>
          </a:xfrm>
          <a:prstGeom prst="rect">
            <a:avLst/>
          </a:prstGeom>
        </p:spPr>
      </p:pic>
      <p:sp>
        <p:nvSpPr>
          <p:cNvPr id="10" name="TextBox 9"/>
          <p:cNvSpPr txBox="1"/>
          <p:nvPr/>
        </p:nvSpPr>
        <p:spPr>
          <a:xfrm>
            <a:off x="638483" y="1789273"/>
            <a:ext cx="7626724" cy="400110"/>
          </a:xfrm>
          <a:prstGeom prst="rect">
            <a:avLst/>
          </a:prstGeom>
          <a:noFill/>
        </p:spPr>
        <p:txBody>
          <a:bodyPr wrap="square" rtlCol="0">
            <a:spAutoFit/>
          </a:bodyPr>
          <a:lstStyle/>
          <a:p>
            <a:r>
              <a:rPr lang="en-US" sz="2000" b="1" dirty="0" smtClean="0">
                <a:latin typeface="+mn-lt"/>
              </a:rPr>
              <a:t>Step 5: Collect the data, do the analysis, make a decision. </a:t>
            </a:r>
            <a:endParaRPr lang="en-US" sz="2000" b="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AutoShape 2"/>
          <p:cNvSpPr>
            <a:spLocks noGrp="1" noChangeArrowheads="1"/>
          </p:cNvSpPr>
          <p:nvPr>
            <p:ph type="title"/>
          </p:nvPr>
        </p:nvSpPr>
        <p:spPr>
          <a:xfrm>
            <a:off x="506413" y="896938"/>
            <a:ext cx="8229600" cy="1047767"/>
          </a:xfrm>
        </p:spPr>
        <p:txBody>
          <a:bodyPr lIns="92075" tIns="46038" rIns="92075" bIns="46038"/>
          <a:lstStyle/>
          <a:p>
            <a:pPr eaLnBrk="1" hangingPunct="1"/>
            <a:r>
              <a:rPr lang="en-US" sz="3600" dirty="0" smtClean="0"/>
              <a:t>Kruskal-Wallis Test: Analysis of Variance by Ranks</a:t>
            </a:r>
          </a:p>
        </p:txBody>
      </p:sp>
      <p:sp>
        <p:nvSpPr>
          <p:cNvPr id="452611" name="Rectangle 3"/>
          <p:cNvSpPr>
            <a:spLocks noGrp="1" noChangeArrowheads="1"/>
          </p:cNvSpPr>
          <p:nvPr>
            <p:ph idx="1"/>
          </p:nvPr>
        </p:nvSpPr>
        <p:spPr>
          <a:xfrm>
            <a:off x="921043" y="2165286"/>
            <a:ext cx="7561672" cy="979487"/>
          </a:xfrm>
        </p:spPr>
        <p:txBody>
          <a:bodyPr lIns="92075" tIns="46038" rIns="92075" bIns="46038"/>
          <a:lstStyle/>
          <a:p>
            <a:pPr marL="0" indent="0" eaLnBrk="1" hangingPunct="1">
              <a:spcBef>
                <a:spcPts val="0"/>
              </a:spcBef>
              <a:buFont typeface="Wingdings" pitchFamily="2" charset="2"/>
              <a:buNone/>
            </a:pPr>
            <a:r>
              <a:rPr lang="en-US" sz="2000" dirty="0" smtClean="0"/>
              <a:t>Used to compare three or more samples to determine if they came from equal populations. There are no assumptions about the population distributions. </a:t>
            </a:r>
          </a:p>
          <a:p>
            <a:pPr eaLnBrk="1" hangingPunct="1"/>
            <a:r>
              <a:rPr lang="en-US" sz="2000" dirty="0" smtClean="0"/>
              <a:t>Data must be measured on an ordinal, interval, or ratio scale. </a:t>
            </a:r>
          </a:p>
          <a:p>
            <a:pPr eaLnBrk="1" hangingPunct="1"/>
            <a:r>
              <a:rPr lang="en-US" sz="2000" dirty="0" smtClean="0"/>
              <a:t>Alternative to the one-way ANOVA.</a:t>
            </a:r>
          </a:p>
          <a:p>
            <a:pPr eaLnBrk="1" hangingPunct="1"/>
            <a:r>
              <a:rPr lang="en-US" sz="2000" dirty="0" smtClean="0"/>
              <a:t>Chi-square distribution is the test statistic.</a:t>
            </a:r>
          </a:p>
          <a:p>
            <a:pPr eaLnBrk="1" hangingPunct="1"/>
            <a:r>
              <a:rPr lang="en-US" sz="2000" dirty="0" smtClean="0"/>
              <a:t>Each sample should have at least five observations.</a:t>
            </a:r>
          </a:p>
          <a:p>
            <a:pPr eaLnBrk="1" hangingPunct="1"/>
            <a:r>
              <a:rPr lang="en-US" sz="2000" dirty="0" smtClean="0"/>
              <a:t>Data is ranked from low to high as if it were a single group.</a:t>
            </a:r>
          </a:p>
          <a:p>
            <a:pPr eaLnBrk="1" hangingPunct="1">
              <a:buFont typeface="Wingdings" pitchFamily="2" charset="2"/>
              <a:buNone/>
            </a:pPr>
            <a:endParaRPr lang="en-US" sz="2400" dirty="0" smtClean="0"/>
          </a:p>
        </p:txBody>
      </p:sp>
      <p:sp>
        <p:nvSpPr>
          <p:cNvPr id="5" name="Rectangle 4"/>
          <p:cNvSpPr/>
          <p:nvPr/>
        </p:nvSpPr>
        <p:spPr>
          <a:xfrm>
            <a:off x="3381858" y="0"/>
            <a:ext cx="5762141"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LO16-5</a:t>
            </a:r>
            <a:r>
              <a:rPr lang="en-US" sz="2000" dirty="0"/>
              <a:t> Test a hypothesis of several independent populations using the Kruskal-Wallis test.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animEffect transition="in" filter="wipe(up)">
                                      <p:cBhvr>
                                        <p:cTn id="7" dur="500"/>
                                        <p:tgtEl>
                                          <p:spTgt spid="452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2611">
                                            <p:txEl>
                                              <p:pRg st="1" end="1"/>
                                            </p:txEl>
                                          </p:spTgt>
                                        </p:tgtEl>
                                        <p:attrNameLst>
                                          <p:attrName>style.visibility</p:attrName>
                                        </p:attrNameLst>
                                      </p:cBhvr>
                                      <p:to>
                                        <p:strVal val="visible"/>
                                      </p:to>
                                    </p:set>
                                    <p:animEffect transition="in" filter="wipe(up)">
                                      <p:cBhvr>
                                        <p:cTn id="12" dur="500"/>
                                        <p:tgtEl>
                                          <p:spTgt spid="452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52611">
                                            <p:txEl>
                                              <p:pRg st="2" end="2"/>
                                            </p:txEl>
                                          </p:spTgt>
                                        </p:tgtEl>
                                        <p:attrNameLst>
                                          <p:attrName>style.visibility</p:attrName>
                                        </p:attrNameLst>
                                      </p:cBhvr>
                                      <p:to>
                                        <p:strVal val="visible"/>
                                      </p:to>
                                    </p:set>
                                    <p:animEffect transition="in" filter="wipe(up)">
                                      <p:cBhvr>
                                        <p:cTn id="17" dur="500"/>
                                        <p:tgtEl>
                                          <p:spTgt spid="452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2611">
                                            <p:txEl>
                                              <p:pRg st="3" end="3"/>
                                            </p:txEl>
                                          </p:spTgt>
                                        </p:tgtEl>
                                        <p:attrNameLst>
                                          <p:attrName>style.visibility</p:attrName>
                                        </p:attrNameLst>
                                      </p:cBhvr>
                                      <p:to>
                                        <p:strVal val="visible"/>
                                      </p:to>
                                    </p:set>
                                    <p:animEffect transition="in" filter="wipe(up)">
                                      <p:cBhvr>
                                        <p:cTn id="22" dur="500"/>
                                        <p:tgtEl>
                                          <p:spTgt spid="452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52611">
                                            <p:txEl>
                                              <p:pRg st="4" end="4"/>
                                            </p:txEl>
                                          </p:spTgt>
                                        </p:tgtEl>
                                        <p:attrNameLst>
                                          <p:attrName>style.visibility</p:attrName>
                                        </p:attrNameLst>
                                      </p:cBhvr>
                                      <p:to>
                                        <p:strVal val="visible"/>
                                      </p:to>
                                    </p:set>
                                    <p:animEffect transition="in" filter="wipe(up)">
                                      <p:cBhvr>
                                        <p:cTn id="27" dur="500"/>
                                        <p:tgtEl>
                                          <p:spTgt spid="4526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52611">
                                            <p:txEl>
                                              <p:pRg st="5" end="5"/>
                                            </p:txEl>
                                          </p:spTgt>
                                        </p:tgtEl>
                                        <p:attrNameLst>
                                          <p:attrName>style.visibility</p:attrName>
                                        </p:attrNameLst>
                                      </p:cBhvr>
                                      <p:to>
                                        <p:strVal val="visible"/>
                                      </p:to>
                                    </p:set>
                                    <p:animEffect transition="in" filter="wipe(up)">
                                      <p:cBhvr>
                                        <p:cTn id="32" dur="500"/>
                                        <p:tgtEl>
                                          <p:spTgt spid="452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96843" y="493535"/>
            <a:ext cx="8229600" cy="734763"/>
          </a:xfrm>
        </p:spPr>
        <p:txBody>
          <a:bodyPr/>
          <a:lstStyle/>
          <a:p>
            <a:pPr eaLnBrk="1" hangingPunct="1"/>
            <a:r>
              <a:rPr lang="en-US" dirty="0" smtClean="0"/>
              <a:t>Nonparametric Tests</a:t>
            </a:r>
          </a:p>
        </p:txBody>
      </p:sp>
      <p:sp>
        <p:nvSpPr>
          <p:cNvPr id="3" name="Content Placeholder 2"/>
          <p:cNvSpPr>
            <a:spLocks noGrp="1"/>
          </p:cNvSpPr>
          <p:nvPr>
            <p:ph sz="half" idx="1"/>
          </p:nvPr>
        </p:nvSpPr>
        <p:spPr>
          <a:xfrm>
            <a:off x="693976" y="1363581"/>
            <a:ext cx="7696192" cy="2508682"/>
          </a:xfrm>
        </p:spPr>
        <p:txBody>
          <a:bodyPr/>
          <a:lstStyle/>
          <a:p>
            <a:pPr eaLnBrk="1" hangingPunct="1">
              <a:buClrTx/>
              <a:buSzPct val="100000"/>
              <a:defRPr/>
            </a:pPr>
            <a:r>
              <a:rPr lang="en-US" sz="2400" dirty="0" smtClean="0">
                <a:solidFill>
                  <a:srgbClr val="000000"/>
                </a:solidFill>
              </a:rPr>
              <a:t>No assumption is required about the shape of the population distribution.</a:t>
            </a:r>
          </a:p>
          <a:p>
            <a:pPr eaLnBrk="1" hangingPunct="1">
              <a:buClrTx/>
              <a:buSzPct val="100000"/>
              <a:defRPr/>
            </a:pPr>
            <a:r>
              <a:rPr lang="en-US" sz="2400" dirty="0" smtClean="0">
                <a:solidFill>
                  <a:srgbClr val="000000"/>
                </a:solidFill>
              </a:rPr>
              <a:t>Sometimes referred to as </a:t>
            </a:r>
            <a:r>
              <a:rPr lang="en-US" sz="2400" b="1" dirty="0" smtClean="0">
                <a:solidFill>
                  <a:srgbClr val="000000"/>
                </a:solidFill>
              </a:rPr>
              <a:t>distribution free </a:t>
            </a:r>
            <a:r>
              <a:rPr lang="en-US" sz="2400" dirty="0" smtClean="0">
                <a:solidFill>
                  <a:srgbClr val="000000"/>
                </a:solidFill>
              </a:rPr>
              <a:t>tests.</a:t>
            </a:r>
          </a:p>
          <a:p>
            <a:pPr eaLnBrk="1" hangingPunct="1">
              <a:buClrTx/>
              <a:buSzPct val="100000"/>
              <a:defRPr/>
            </a:pPr>
            <a:r>
              <a:rPr lang="en-US" sz="2400" dirty="0" smtClean="0">
                <a:solidFill>
                  <a:srgbClr val="000000"/>
                </a:solidFill>
              </a:rPr>
              <a:t>Require that responses be </a:t>
            </a:r>
            <a:r>
              <a:rPr lang="en-US" sz="2400" b="1" dirty="0" smtClean="0">
                <a:solidFill>
                  <a:srgbClr val="000000"/>
                </a:solidFill>
              </a:rPr>
              <a:t>ranked </a:t>
            </a:r>
            <a:r>
              <a:rPr lang="en-US" sz="2400" dirty="0" smtClean="0">
                <a:solidFill>
                  <a:srgbClr val="000000"/>
                </a:solidFill>
              </a:rPr>
              <a:t>or ordered.</a:t>
            </a:r>
          </a:p>
          <a:p>
            <a:pPr eaLnBrk="1" hangingPunct="1">
              <a:buClrTx/>
              <a:buSzPct val="100000"/>
              <a:defRPr/>
            </a:pPr>
            <a:r>
              <a:rPr lang="en-US" sz="2400" dirty="0" smtClean="0">
                <a:solidFill>
                  <a:srgbClr val="000000"/>
                </a:solidFill>
              </a:rPr>
              <a:t>Responses must be </a:t>
            </a:r>
            <a:r>
              <a:rPr lang="en-US" sz="2400" b="1" dirty="0" smtClean="0">
                <a:solidFill>
                  <a:srgbClr val="000000"/>
                </a:solidFill>
              </a:rPr>
              <a:t>ordinal, interval </a:t>
            </a:r>
            <a:r>
              <a:rPr lang="en-US" sz="2400" dirty="0" smtClean="0">
                <a:solidFill>
                  <a:srgbClr val="000000"/>
                </a:solidFill>
              </a:rPr>
              <a:t>or </a:t>
            </a:r>
            <a:r>
              <a:rPr lang="en-US" sz="2400" b="1" dirty="0" smtClean="0">
                <a:solidFill>
                  <a:srgbClr val="000000"/>
                </a:solidFill>
              </a:rPr>
              <a:t>ratio </a:t>
            </a:r>
            <a:r>
              <a:rPr lang="en-US" sz="2400" dirty="0" smtClean="0">
                <a:solidFill>
                  <a:srgbClr val="000000"/>
                </a:solidFill>
              </a:rPr>
              <a:t>scale.</a:t>
            </a:r>
            <a:endParaRPr lang="en-US" sz="2400" dirty="0">
              <a:solidFill>
                <a:srgbClr val="000000"/>
              </a:solidFill>
            </a:endParaRPr>
          </a:p>
        </p:txBody>
      </p:sp>
      <p:sp>
        <p:nvSpPr>
          <p:cNvPr id="2" name="TextBox 1"/>
          <p:cNvSpPr txBox="1"/>
          <p:nvPr/>
        </p:nvSpPr>
        <p:spPr>
          <a:xfrm>
            <a:off x="815550" y="3646954"/>
            <a:ext cx="7019870" cy="2308324"/>
          </a:xfrm>
          <a:prstGeom prst="rect">
            <a:avLst/>
          </a:prstGeom>
          <a:noFill/>
        </p:spPr>
        <p:txBody>
          <a:bodyPr wrap="none" rtlCol="0">
            <a:spAutoFit/>
          </a:bodyPr>
          <a:lstStyle/>
          <a:p>
            <a:pPr lvl="0"/>
            <a:r>
              <a:rPr lang="en-US" b="1" dirty="0" smtClean="0">
                <a:latin typeface="+mn-lt"/>
              </a:rPr>
              <a:t>Five Nonparametric Tests</a:t>
            </a:r>
            <a:r>
              <a:rPr lang="en-US" dirty="0" smtClean="0">
                <a:latin typeface="+mn-lt"/>
              </a:rPr>
              <a:t>:</a:t>
            </a:r>
          </a:p>
          <a:p>
            <a:pPr marL="800100" lvl="1" indent="-342900">
              <a:buFont typeface="Wingdings" charset="2"/>
              <a:buChar char="§"/>
            </a:pPr>
            <a:r>
              <a:rPr lang="en-US" dirty="0" smtClean="0">
                <a:latin typeface="+mn-lt"/>
              </a:rPr>
              <a:t>Sign test.</a:t>
            </a:r>
            <a:endParaRPr lang="en-US" dirty="0">
              <a:latin typeface="+mn-lt"/>
            </a:endParaRPr>
          </a:p>
          <a:p>
            <a:pPr marL="800100" lvl="1" indent="-342900">
              <a:buFont typeface="Wingdings" charset="2"/>
              <a:buChar char="§"/>
            </a:pPr>
            <a:r>
              <a:rPr lang="en-US" dirty="0" smtClean="0">
                <a:latin typeface="+mn-lt"/>
              </a:rPr>
              <a:t>Median test.</a:t>
            </a:r>
            <a:endParaRPr lang="en-US" dirty="0">
              <a:latin typeface="+mn-lt"/>
            </a:endParaRPr>
          </a:p>
          <a:p>
            <a:pPr marL="800100" lvl="1" indent="-342900">
              <a:buFont typeface="Wingdings" charset="2"/>
              <a:buChar char="§"/>
            </a:pPr>
            <a:r>
              <a:rPr lang="en-US" dirty="0" smtClean="0">
                <a:latin typeface="+mn-lt"/>
              </a:rPr>
              <a:t>Wilcoxon </a:t>
            </a:r>
            <a:r>
              <a:rPr lang="en-US" dirty="0">
                <a:latin typeface="+mn-lt"/>
              </a:rPr>
              <a:t>signed-rank </a:t>
            </a:r>
            <a:r>
              <a:rPr lang="en-US" dirty="0" smtClean="0">
                <a:latin typeface="+mn-lt"/>
              </a:rPr>
              <a:t>test.</a:t>
            </a:r>
            <a:endParaRPr lang="en-US" dirty="0">
              <a:latin typeface="+mn-lt"/>
            </a:endParaRPr>
          </a:p>
          <a:p>
            <a:pPr marL="800100" lvl="1" indent="-342900">
              <a:buFont typeface="Wingdings" charset="2"/>
              <a:buChar char="§"/>
            </a:pPr>
            <a:r>
              <a:rPr lang="en-US" dirty="0" smtClean="0">
                <a:latin typeface="+mn-lt"/>
              </a:rPr>
              <a:t>Wilcoxon </a:t>
            </a:r>
            <a:r>
              <a:rPr lang="en-US" dirty="0">
                <a:latin typeface="+mn-lt"/>
              </a:rPr>
              <a:t>rank-sum </a:t>
            </a:r>
            <a:r>
              <a:rPr lang="en-US" dirty="0" smtClean="0">
                <a:latin typeface="+mn-lt"/>
              </a:rPr>
              <a:t>test.</a:t>
            </a:r>
          </a:p>
          <a:p>
            <a:pPr marL="800100" lvl="1" indent="-342900">
              <a:buFont typeface="Wingdings" charset="2"/>
              <a:buChar char="§"/>
            </a:pPr>
            <a:r>
              <a:rPr lang="en-US" dirty="0" smtClean="0">
                <a:latin typeface="+mn-lt"/>
              </a:rPr>
              <a:t>Kruskal</a:t>
            </a:r>
            <a:r>
              <a:rPr lang="en-US" dirty="0">
                <a:latin typeface="+mn-lt"/>
              </a:rPr>
              <a:t>-Wallis analysis of variance by ranks.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AutoShape 4"/>
          <p:cNvSpPr>
            <a:spLocks noGrp="1" noChangeArrowheads="1"/>
          </p:cNvSpPr>
          <p:nvPr>
            <p:ph type="title"/>
          </p:nvPr>
        </p:nvSpPr>
        <p:spPr>
          <a:xfrm>
            <a:off x="154358" y="465233"/>
            <a:ext cx="8889659" cy="1226821"/>
          </a:xfrm>
        </p:spPr>
        <p:txBody>
          <a:bodyPr lIns="92075" tIns="46038" rIns="92075" bIns="46038"/>
          <a:lstStyle/>
          <a:p>
            <a:pPr eaLnBrk="1" hangingPunct="1"/>
            <a:r>
              <a:rPr lang="en-US" sz="3600" dirty="0" smtClean="0"/>
              <a:t>Kruskal-Wallis Test:</a:t>
            </a:r>
            <a:r>
              <a:rPr lang="en-US" sz="3600" dirty="0"/>
              <a:t> </a:t>
            </a:r>
            <a:r>
              <a:rPr lang="en-US" sz="3600" dirty="0" smtClean="0"/>
              <a:t>Analysis of Variance by Ranks - Example</a:t>
            </a:r>
          </a:p>
        </p:txBody>
      </p:sp>
      <p:sp>
        <p:nvSpPr>
          <p:cNvPr id="75778" name="Rectangle 3"/>
          <p:cNvSpPr>
            <a:spLocks noGrp="1" noChangeArrowheads="1"/>
          </p:cNvSpPr>
          <p:nvPr>
            <p:ph idx="1"/>
          </p:nvPr>
        </p:nvSpPr>
        <p:spPr>
          <a:xfrm>
            <a:off x="401638" y="1636713"/>
            <a:ext cx="8308975" cy="3886200"/>
          </a:xfrm>
        </p:spPr>
        <p:txBody>
          <a:bodyPr/>
          <a:lstStyle/>
          <a:p>
            <a:pPr marL="0" indent="0" algn="just" eaLnBrk="1" hangingPunct="1">
              <a:buFont typeface="Wingdings" pitchFamily="2" charset="2"/>
              <a:buNone/>
            </a:pPr>
            <a:r>
              <a:rPr lang="en-US" sz="1800" dirty="0" smtClean="0"/>
              <a:t>The Hospital System of the Carolinas operates three hospitals in the Greater Charlotte area: St. Luke’s Memorial on the west side of the city, The Swedish Medical Center to the south, and Piedmont Hospital on the east side of town. The Director of Administration is concern about the waiting time of patients with nonlife-threatening athletic type injuries that arrive during weekday evenings at the three hospitals. Specifically, is there a difference in the waiting times at the three hospitals?</a:t>
            </a:r>
          </a:p>
          <a:p>
            <a:pPr marL="0" indent="0" algn="just" eaLnBrk="1" hangingPunct="1">
              <a:buFont typeface="Wingdings" pitchFamily="2" charset="2"/>
              <a:buNone/>
            </a:pPr>
            <a:r>
              <a:rPr lang="en-US" sz="1800" dirty="0" smtClean="0"/>
              <a:t>The Director selected random samples of patients at the three locations and determined the time, in minutes, between entering the particular facility and when treatment was completed. The times in minutes are reported below.</a:t>
            </a:r>
          </a:p>
        </p:txBody>
      </p:sp>
      <p:sp>
        <p:nvSpPr>
          <p:cNvPr id="6" name="Rectangle 5"/>
          <p:cNvSpPr/>
          <p:nvPr/>
        </p:nvSpPr>
        <p:spPr>
          <a:xfrm>
            <a:off x="8012621" y="0"/>
            <a:ext cx="113137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LO16-5</a:t>
            </a:r>
            <a:endParaRPr lang="en-US" sz="2000" dirty="0">
              <a:solidFill>
                <a:schemeClr val="tx2"/>
              </a:solidFill>
            </a:endParaRPr>
          </a:p>
        </p:txBody>
      </p:sp>
      <p:pic>
        <p:nvPicPr>
          <p:cNvPr id="2" name="Picture 1"/>
          <p:cNvPicPr>
            <a:picLocks noChangeAspect="1"/>
          </p:cNvPicPr>
          <p:nvPr/>
        </p:nvPicPr>
        <p:blipFill>
          <a:blip r:embed="rId3"/>
          <a:stretch>
            <a:fillRect/>
          </a:stretch>
        </p:blipFill>
        <p:spPr>
          <a:xfrm>
            <a:off x="1893905" y="4652497"/>
            <a:ext cx="4413753" cy="1810026"/>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AutoShape 7"/>
          <p:cNvSpPr>
            <a:spLocks noGrp="1" noChangeArrowheads="1"/>
          </p:cNvSpPr>
          <p:nvPr>
            <p:ph type="title"/>
          </p:nvPr>
        </p:nvSpPr>
        <p:spPr>
          <a:xfrm>
            <a:off x="395565" y="457200"/>
            <a:ext cx="8584483" cy="1138894"/>
          </a:xfrm>
        </p:spPr>
        <p:txBody>
          <a:bodyPr/>
          <a:lstStyle/>
          <a:p>
            <a:pPr eaLnBrk="1" hangingPunct="1"/>
            <a:r>
              <a:rPr lang="en-US" sz="3600" dirty="0" smtClean="0"/>
              <a:t>Kruskal-Wallis Test: Analysis of Variance by Ranks - Example</a:t>
            </a:r>
          </a:p>
        </p:txBody>
      </p:sp>
      <p:sp>
        <p:nvSpPr>
          <p:cNvPr id="565251" name="Rectangle 3"/>
          <p:cNvSpPr>
            <a:spLocks noGrp="1" noChangeArrowheads="1"/>
          </p:cNvSpPr>
          <p:nvPr>
            <p:ph idx="1"/>
          </p:nvPr>
        </p:nvSpPr>
        <p:spPr>
          <a:xfrm>
            <a:off x="371864" y="1833564"/>
            <a:ext cx="8440616" cy="4783236"/>
          </a:xfrm>
        </p:spPr>
        <p:txBody>
          <a:bodyPr lIns="92075" tIns="46038" rIns="92075" bIns="46038"/>
          <a:lstStyle/>
          <a:p>
            <a:pPr eaLnBrk="1" hangingPunct="1">
              <a:buFont typeface="Wingdings" pitchFamily="2" charset="2"/>
              <a:buNone/>
            </a:pPr>
            <a:r>
              <a:rPr lang="en-US" sz="1800" b="1" dirty="0" smtClean="0"/>
              <a:t>Step 1:  State the hypotheses.</a:t>
            </a:r>
          </a:p>
          <a:p>
            <a:pPr eaLnBrk="1" hangingPunct="1">
              <a:buFont typeface="Wingdings" pitchFamily="2" charset="2"/>
              <a:buNone/>
            </a:pPr>
            <a:endParaRPr lang="en-US" sz="1050" b="1" dirty="0" smtClean="0"/>
          </a:p>
          <a:p>
            <a:pPr eaLnBrk="1" hangingPunct="1">
              <a:buFont typeface="Wingdings" pitchFamily="2" charset="2"/>
              <a:buNone/>
            </a:pPr>
            <a:r>
              <a:rPr lang="en-US" sz="1800" i="1" dirty="0" smtClean="0"/>
              <a:t>	H</a:t>
            </a:r>
            <a:r>
              <a:rPr lang="en-US" sz="1800" baseline="-25000" dirty="0" smtClean="0"/>
              <a:t>0</a:t>
            </a:r>
            <a:r>
              <a:rPr lang="en-US" sz="1800" dirty="0" smtClean="0"/>
              <a:t>:  The population distributions of waiting times are the same for the three hospitals.</a:t>
            </a:r>
          </a:p>
          <a:p>
            <a:pPr eaLnBrk="1" hangingPunct="1">
              <a:buFont typeface="Wingdings" pitchFamily="2" charset="2"/>
              <a:buNone/>
            </a:pPr>
            <a:r>
              <a:rPr lang="en-US" sz="1800" dirty="0" smtClean="0">
                <a:solidFill>
                  <a:schemeClr val="bg1"/>
                </a:solidFill>
              </a:rPr>
              <a:t>	</a:t>
            </a:r>
            <a:r>
              <a:rPr lang="en-US" sz="1800" i="1" dirty="0" smtClean="0"/>
              <a:t>H</a:t>
            </a:r>
            <a:r>
              <a:rPr lang="en-US" sz="1800" baseline="-25000" dirty="0" smtClean="0"/>
              <a:t>1</a:t>
            </a:r>
            <a:r>
              <a:rPr lang="en-US" sz="1800" dirty="0" smtClean="0"/>
              <a:t>:</a:t>
            </a:r>
            <a:r>
              <a:rPr lang="en-US" sz="1800" i="1" dirty="0" smtClean="0"/>
              <a:t> </a:t>
            </a:r>
            <a:r>
              <a:rPr lang="en-US" sz="1800" dirty="0" smtClean="0"/>
              <a:t>The population distributions of waiting times are NOT all the same for the three hospitals.</a:t>
            </a:r>
          </a:p>
          <a:p>
            <a:pPr eaLnBrk="1" hangingPunct="1">
              <a:buFont typeface="Wingdings" pitchFamily="2" charset="2"/>
              <a:buNone/>
            </a:pPr>
            <a:endParaRPr lang="en-US" sz="1000" dirty="0" smtClean="0"/>
          </a:p>
          <a:p>
            <a:pPr eaLnBrk="1" hangingPunct="1">
              <a:lnSpc>
                <a:spcPct val="90000"/>
              </a:lnSpc>
              <a:buNone/>
              <a:defRPr/>
            </a:pPr>
            <a:r>
              <a:rPr lang="en-US" sz="1800" b="1" dirty="0"/>
              <a:t>Step 2: Select the Level of Significance.</a:t>
            </a:r>
          </a:p>
          <a:p>
            <a:pPr eaLnBrk="1" hangingPunct="1">
              <a:lnSpc>
                <a:spcPct val="90000"/>
              </a:lnSpc>
              <a:buNone/>
              <a:defRPr/>
            </a:pPr>
            <a:r>
              <a:rPr lang="en-US" sz="1800" dirty="0"/>
              <a:t>		</a:t>
            </a:r>
            <a:r>
              <a:rPr lang="en-US" sz="1800" dirty="0" smtClean="0"/>
              <a:t>We decide to use 0.05</a:t>
            </a:r>
            <a:r>
              <a:rPr lang="en-US" sz="1800" dirty="0"/>
              <a:t>.</a:t>
            </a:r>
          </a:p>
          <a:p>
            <a:pPr eaLnBrk="1" hangingPunct="1">
              <a:lnSpc>
                <a:spcPct val="90000"/>
              </a:lnSpc>
              <a:buNone/>
              <a:defRPr/>
            </a:pPr>
            <a:endParaRPr lang="en-US" sz="1000" dirty="0"/>
          </a:p>
          <a:p>
            <a:pPr eaLnBrk="1" hangingPunct="1">
              <a:lnSpc>
                <a:spcPct val="90000"/>
              </a:lnSpc>
              <a:buNone/>
              <a:defRPr/>
            </a:pPr>
            <a:r>
              <a:rPr lang="en-US" sz="1800" b="1" dirty="0"/>
              <a:t>Step 3: Select the Test Statistic.</a:t>
            </a:r>
          </a:p>
          <a:p>
            <a:pPr eaLnBrk="1" hangingPunct="1">
              <a:lnSpc>
                <a:spcPct val="90000"/>
              </a:lnSpc>
              <a:buNone/>
              <a:defRPr/>
            </a:pPr>
            <a:r>
              <a:rPr lang="en-US" sz="1800" dirty="0"/>
              <a:t>		It is the </a:t>
            </a:r>
            <a:r>
              <a:rPr lang="en-US" sz="1800" dirty="0" smtClean="0"/>
              <a:t>chi-square statistic,     with k-1 degrees of freedom, where k is 	the number of populations. In this case k=3.</a:t>
            </a:r>
            <a:endParaRPr lang="en-US" sz="1800" dirty="0"/>
          </a:p>
          <a:p>
            <a:pPr eaLnBrk="1" hangingPunct="1">
              <a:lnSpc>
                <a:spcPct val="90000"/>
              </a:lnSpc>
              <a:buNone/>
              <a:defRPr/>
            </a:pPr>
            <a:endParaRPr lang="en-US" sz="1000" dirty="0"/>
          </a:p>
          <a:p>
            <a:pPr eaLnBrk="1" hangingPunct="1">
              <a:lnSpc>
                <a:spcPct val="80000"/>
              </a:lnSpc>
              <a:buNone/>
              <a:defRPr/>
            </a:pPr>
            <a:r>
              <a:rPr lang="en-US" sz="1800" b="1" dirty="0"/>
              <a:t>Step 4: Formulate a </a:t>
            </a:r>
            <a:r>
              <a:rPr lang="en-US" sz="1800" b="1" dirty="0" smtClean="0"/>
              <a:t>Decision </a:t>
            </a:r>
            <a:r>
              <a:rPr lang="en-US" sz="1800" b="1" dirty="0"/>
              <a:t>Rule.</a:t>
            </a:r>
          </a:p>
          <a:p>
            <a:pPr eaLnBrk="1" hangingPunct="1">
              <a:lnSpc>
                <a:spcPct val="80000"/>
              </a:lnSpc>
              <a:buNone/>
              <a:defRPr/>
            </a:pPr>
            <a:r>
              <a:rPr lang="en-US" sz="1800" dirty="0"/>
              <a:t>		</a:t>
            </a:r>
            <a:r>
              <a:rPr lang="en-US" sz="1800" i="1" dirty="0" smtClean="0"/>
              <a:t>H</a:t>
            </a:r>
            <a:r>
              <a:rPr lang="en-US" sz="1800" baseline="-25000" dirty="0" smtClean="0"/>
              <a:t>0</a:t>
            </a:r>
            <a:r>
              <a:rPr lang="en-US" sz="1800" dirty="0" smtClean="0"/>
              <a:t> is rejected if the computed Kruskal-Wallis, </a:t>
            </a:r>
            <a:r>
              <a:rPr lang="en-US" sz="1800" i="1" dirty="0" smtClean="0"/>
              <a:t>H, </a:t>
            </a:r>
            <a:r>
              <a:rPr lang="en-US" sz="1800" dirty="0" smtClean="0"/>
              <a:t>test statistic </a:t>
            </a:r>
            <a:r>
              <a:rPr lang="en-US" sz="1800" dirty="0" smtClean="0">
                <a:sym typeface="WP Greek Courier"/>
              </a:rPr>
              <a:t>is greater 	than the critical      value of 5.991. (There are 2 degrees of freedom and 	the significance level is .05. )</a:t>
            </a:r>
            <a:endParaRPr lang="en-US" sz="1800" dirty="0" smtClean="0"/>
          </a:p>
          <a:p>
            <a:pPr eaLnBrk="1" hangingPunct="1">
              <a:buFont typeface="Wingdings" pitchFamily="2" charset="2"/>
              <a:buNone/>
            </a:pPr>
            <a:endParaRPr lang="en-US" sz="2000" dirty="0" smtClean="0"/>
          </a:p>
        </p:txBody>
      </p:sp>
      <p:sp>
        <p:nvSpPr>
          <p:cNvPr id="7" name="Rectangle 6"/>
          <p:cNvSpPr/>
          <p:nvPr/>
        </p:nvSpPr>
        <p:spPr>
          <a:xfrm>
            <a:off x="8012621" y="0"/>
            <a:ext cx="113137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LO16-5</a:t>
            </a:r>
            <a:endParaRPr lang="en-US" sz="2000" dirty="0">
              <a:solidFill>
                <a:schemeClr val="tx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88895061"/>
              </p:ext>
            </p:extLst>
          </p:nvPr>
        </p:nvGraphicFramePr>
        <p:xfrm>
          <a:off x="4206445" y="4805586"/>
          <a:ext cx="254000" cy="292100"/>
        </p:xfrm>
        <a:graphic>
          <a:graphicData uri="http://schemas.openxmlformats.org/presentationml/2006/ole">
            <mc:AlternateContent xmlns:mc="http://schemas.openxmlformats.org/markup-compatibility/2006">
              <mc:Choice xmlns:v="urn:schemas-microsoft-com:vml" Requires="v">
                <p:oleObj spid="_x0000_s6196" name="Equation" r:id="rId4" imgW="254000" imgH="292100" progId="Equation.3">
                  <p:embed/>
                </p:oleObj>
              </mc:Choice>
              <mc:Fallback>
                <p:oleObj name="Equation" r:id="rId4" imgW="254000" imgH="292100" progId="Equation.3">
                  <p:embed/>
                  <p:pic>
                    <p:nvPicPr>
                      <p:cNvPr id="0" name=""/>
                      <p:cNvPicPr/>
                      <p:nvPr/>
                    </p:nvPicPr>
                    <p:blipFill>
                      <a:blip r:embed="rId5"/>
                      <a:stretch>
                        <a:fillRect/>
                      </a:stretch>
                    </p:blipFill>
                    <p:spPr>
                      <a:xfrm>
                        <a:off x="4206445" y="4805586"/>
                        <a:ext cx="254000" cy="292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81546284"/>
              </p:ext>
            </p:extLst>
          </p:nvPr>
        </p:nvGraphicFramePr>
        <p:xfrm>
          <a:off x="2974914" y="5992308"/>
          <a:ext cx="197991" cy="321587"/>
        </p:xfrm>
        <a:graphic>
          <a:graphicData uri="http://schemas.openxmlformats.org/presentationml/2006/ole">
            <mc:AlternateContent xmlns:mc="http://schemas.openxmlformats.org/markup-compatibility/2006">
              <mc:Choice xmlns:v="urn:schemas-microsoft-com:vml" Requires="v">
                <p:oleObj spid="_x0000_s6197" name="Equation" r:id="rId6" imgW="254000" imgH="292100" progId="Equation.3">
                  <p:embed/>
                </p:oleObj>
              </mc:Choice>
              <mc:Fallback>
                <p:oleObj name="Equation" r:id="rId6" imgW="254000" imgH="292100" progId="Equation.3">
                  <p:embed/>
                  <p:pic>
                    <p:nvPicPr>
                      <p:cNvPr id="0" name=""/>
                      <p:cNvPicPr/>
                      <p:nvPr/>
                    </p:nvPicPr>
                    <p:blipFill>
                      <a:blip r:embed="rId5"/>
                      <a:stretch>
                        <a:fillRect/>
                      </a:stretch>
                    </p:blipFill>
                    <p:spPr>
                      <a:xfrm>
                        <a:off x="2974914" y="5992308"/>
                        <a:ext cx="197991" cy="321587"/>
                      </a:xfrm>
                      <a:prstGeom prst="rect">
                        <a:avLst/>
                      </a:prstGeom>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5251">
                                            <p:txEl>
                                              <p:pRg st="0" end="0"/>
                                            </p:txEl>
                                          </p:spTgt>
                                        </p:tgtEl>
                                        <p:attrNameLst>
                                          <p:attrName>style.visibility</p:attrName>
                                        </p:attrNameLst>
                                      </p:cBhvr>
                                      <p:to>
                                        <p:strVal val="visible"/>
                                      </p:to>
                                    </p:set>
                                    <p:animEffect transition="in" filter="wipe(left)">
                                      <p:cBhvr>
                                        <p:cTn id="7" dur="500"/>
                                        <p:tgtEl>
                                          <p:spTgt spid="565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5251">
                                            <p:txEl>
                                              <p:pRg st="2" end="2"/>
                                            </p:txEl>
                                          </p:spTgt>
                                        </p:tgtEl>
                                        <p:attrNameLst>
                                          <p:attrName>style.visibility</p:attrName>
                                        </p:attrNameLst>
                                      </p:cBhvr>
                                      <p:to>
                                        <p:strVal val="visible"/>
                                      </p:to>
                                    </p:set>
                                    <p:animEffect transition="in" filter="wipe(left)">
                                      <p:cBhvr>
                                        <p:cTn id="12" dur="500"/>
                                        <p:tgtEl>
                                          <p:spTgt spid="5652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5251">
                                            <p:txEl>
                                              <p:pRg st="3" end="3"/>
                                            </p:txEl>
                                          </p:spTgt>
                                        </p:tgtEl>
                                        <p:attrNameLst>
                                          <p:attrName>style.visibility</p:attrName>
                                        </p:attrNameLst>
                                      </p:cBhvr>
                                      <p:to>
                                        <p:strVal val="visible"/>
                                      </p:to>
                                    </p:set>
                                    <p:animEffect transition="in" filter="wipe(left)">
                                      <p:cBhvr>
                                        <p:cTn id="17" dur="500"/>
                                        <p:tgtEl>
                                          <p:spTgt spid="5652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5251">
                                            <p:txEl>
                                              <p:pRg st="5" end="5"/>
                                            </p:txEl>
                                          </p:spTgt>
                                        </p:tgtEl>
                                        <p:attrNameLst>
                                          <p:attrName>style.visibility</p:attrName>
                                        </p:attrNameLst>
                                      </p:cBhvr>
                                      <p:to>
                                        <p:strVal val="visible"/>
                                      </p:to>
                                    </p:set>
                                    <p:animEffect transition="in" filter="wipe(left)">
                                      <p:cBhvr>
                                        <p:cTn id="22" dur="500"/>
                                        <p:tgtEl>
                                          <p:spTgt spid="5652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5251">
                                            <p:txEl>
                                              <p:pRg st="6" end="6"/>
                                            </p:txEl>
                                          </p:spTgt>
                                        </p:tgtEl>
                                        <p:attrNameLst>
                                          <p:attrName>style.visibility</p:attrName>
                                        </p:attrNameLst>
                                      </p:cBhvr>
                                      <p:to>
                                        <p:strVal val="visible"/>
                                      </p:to>
                                    </p:set>
                                    <p:animEffect transition="in" filter="wipe(left)">
                                      <p:cBhvr>
                                        <p:cTn id="27" dur="500"/>
                                        <p:tgtEl>
                                          <p:spTgt spid="5652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65251">
                                            <p:txEl>
                                              <p:pRg st="8" end="8"/>
                                            </p:txEl>
                                          </p:spTgt>
                                        </p:tgtEl>
                                        <p:attrNameLst>
                                          <p:attrName>style.visibility</p:attrName>
                                        </p:attrNameLst>
                                      </p:cBhvr>
                                      <p:to>
                                        <p:strVal val="visible"/>
                                      </p:to>
                                    </p:set>
                                    <p:animEffect transition="in" filter="wipe(left)">
                                      <p:cBhvr>
                                        <p:cTn id="32" dur="500"/>
                                        <p:tgtEl>
                                          <p:spTgt spid="56525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65251">
                                            <p:txEl>
                                              <p:pRg st="9" end="9"/>
                                            </p:txEl>
                                          </p:spTgt>
                                        </p:tgtEl>
                                        <p:attrNameLst>
                                          <p:attrName>style.visibility</p:attrName>
                                        </p:attrNameLst>
                                      </p:cBhvr>
                                      <p:to>
                                        <p:strVal val="visible"/>
                                      </p:to>
                                    </p:set>
                                    <p:animEffect transition="in" filter="wipe(left)">
                                      <p:cBhvr>
                                        <p:cTn id="37" dur="500"/>
                                        <p:tgtEl>
                                          <p:spTgt spid="565251">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65251">
                                            <p:txEl>
                                              <p:pRg st="11" end="11"/>
                                            </p:txEl>
                                          </p:spTgt>
                                        </p:tgtEl>
                                        <p:attrNameLst>
                                          <p:attrName>style.visibility</p:attrName>
                                        </p:attrNameLst>
                                      </p:cBhvr>
                                      <p:to>
                                        <p:strVal val="visible"/>
                                      </p:to>
                                    </p:set>
                                    <p:animEffect transition="in" filter="wipe(left)">
                                      <p:cBhvr>
                                        <p:cTn id="42" dur="500"/>
                                        <p:tgtEl>
                                          <p:spTgt spid="565251">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5251">
                                            <p:txEl>
                                              <p:pRg st="12" end="12"/>
                                            </p:txEl>
                                          </p:spTgt>
                                        </p:tgtEl>
                                        <p:attrNameLst>
                                          <p:attrName>style.visibility</p:attrName>
                                        </p:attrNameLst>
                                      </p:cBhvr>
                                      <p:to>
                                        <p:strVal val="visible"/>
                                      </p:to>
                                    </p:set>
                                    <p:animEffect transition="in" filter="wipe(left)">
                                      <p:cBhvr>
                                        <p:cTn id="47" dur="500"/>
                                        <p:tgtEl>
                                          <p:spTgt spid="5652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AutoShape 6"/>
          <p:cNvSpPr>
            <a:spLocks noGrp="1" noChangeArrowheads="1"/>
          </p:cNvSpPr>
          <p:nvPr>
            <p:ph type="title"/>
          </p:nvPr>
        </p:nvSpPr>
        <p:spPr>
          <a:xfrm>
            <a:off x="336783" y="457200"/>
            <a:ext cx="8601990" cy="1163670"/>
          </a:xfrm>
        </p:spPr>
        <p:txBody>
          <a:bodyPr lIns="92075" tIns="46038" rIns="92075" bIns="46038"/>
          <a:lstStyle/>
          <a:p>
            <a:pPr eaLnBrk="1" hangingPunct="1"/>
            <a:r>
              <a:rPr lang="en-US" sz="3600" dirty="0" smtClean="0"/>
              <a:t>Kruskal-Wallis Test: Analysis of Variance by Ranks - Example</a:t>
            </a:r>
          </a:p>
        </p:txBody>
      </p:sp>
      <p:sp>
        <p:nvSpPr>
          <p:cNvPr id="79874" name="Rectangle 4"/>
          <p:cNvSpPr>
            <a:spLocks noGrp="1" noChangeArrowheads="1"/>
          </p:cNvSpPr>
          <p:nvPr>
            <p:ph idx="1"/>
          </p:nvPr>
        </p:nvSpPr>
        <p:spPr>
          <a:xfrm>
            <a:off x="252587" y="1661890"/>
            <a:ext cx="8552875" cy="1643001"/>
          </a:xfrm>
        </p:spPr>
        <p:txBody>
          <a:bodyPr/>
          <a:lstStyle/>
          <a:p>
            <a:r>
              <a:rPr lang="en-US" sz="1600" b="1" dirty="0"/>
              <a:t>Step 5: Collect the data, do the analysis, make a decision. </a:t>
            </a:r>
          </a:p>
          <a:p>
            <a:pPr marL="0" indent="0" algn="just" eaLnBrk="1" hangingPunct="1">
              <a:buFont typeface="Wingdings" pitchFamily="2" charset="2"/>
              <a:buNone/>
            </a:pPr>
            <a:r>
              <a:rPr lang="en-US" sz="1400" dirty="0" smtClean="0"/>
              <a:t>Considering the waiting times as a single population, the Piedmont patient with a waiting time of 35 minutes waited the shortest time and hence is given the lowest rank of 1. There are two patients that waited 38 minutes, one at St. Luke’s and one at Piedmont. To resolve this tie, each patient is given a rank of 2.5, found by (2 + 3)/2. This process is continued for all waiting times. The longest waiting time is 107 minutes, and that Swedish Medical Center patient is given a rank of 21. The scores, the ranks, and the sum of the ranks for each of the three hospitals are given in the table below.</a:t>
            </a:r>
          </a:p>
        </p:txBody>
      </p:sp>
      <p:sp>
        <p:nvSpPr>
          <p:cNvPr id="7" name="Rectangle 6"/>
          <p:cNvSpPr/>
          <p:nvPr/>
        </p:nvSpPr>
        <p:spPr>
          <a:xfrm>
            <a:off x="8012621" y="0"/>
            <a:ext cx="113137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LO16-5</a:t>
            </a:r>
            <a:endParaRPr lang="en-US" sz="2000" dirty="0">
              <a:solidFill>
                <a:schemeClr val="tx2"/>
              </a:solidFill>
            </a:endParaRPr>
          </a:p>
        </p:txBody>
      </p:sp>
      <p:pic>
        <p:nvPicPr>
          <p:cNvPr id="2" name="Picture 1"/>
          <p:cNvPicPr>
            <a:picLocks noChangeAspect="1"/>
          </p:cNvPicPr>
          <p:nvPr/>
        </p:nvPicPr>
        <p:blipFill>
          <a:blip r:embed="rId3"/>
          <a:stretch>
            <a:fillRect/>
          </a:stretch>
        </p:blipFill>
        <p:spPr>
          <a:xfrm>
            <a:off x="2043125" y="3352719"/>
            <a:ext cx="5197701" cy="3242328"/>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AutoShape 7"/>
          <p:cNvSpPr>
            <a:spLocks noGrp="1" noChangeArrowheads="1"/>
          </p:cNvSpPr>
          <p:nvPr>
            <p:ph type="title"/>
          </p:nvPr>
        </p:nvSpPr>
        <p:spPr>
          <a:xfrm>
            <a:off x="98228" y="457200"/>
            <a:ext cx="8910708" cy="1371600"/>
          </a:xfrm>
        </p:spPr>
        <p:txBody>
          <a:bodyPr lIns="92075" tIns="46038" rIns="92075" bIns="46038"/>
          <a:lstStyle/>
          <a:p>
            <a:pPr eaLnBrk="1" hangingPunct="1"/>
            <a:r>
              <a:rPr lang="en-US" sz="3600" dirty="0" smtClean="0"/>
              <a:t>Kruskal-Wallis Test: Analysis of Variance by Ranks - Example</a:t>
            </a:r>
          </a:p>
        </p:txBody>
      </p:sp>
      <p:sp>
        <p:nvSpPr>
          <p:cNvPr id="81922" name="Rectangle 6"/>
          <p:cNvSpPr>
            <a:spLocks noGrp="1" noChangeArrowheads="1"/>
          </p:cNvSpPr>
          <p:nvPr>
            <p:ph idx="1"/>
          </p:nvPr>
        </p:nvSpPr>
        <p:spPr>
          <a:xfrm>
            <a:off x="645500" y="3939475"/>
            <a:ext cx="7899757" cy="2284385"/>
          </a:xfrm>
        </p:spPr>
        <p:txBody>
          <a:bodyPr/>
          <a:lstStyle/>
          <a:p>
            <a:pPr marL="0" indent="0" algn="just" eaLnBrk="1" hangingPunct="1">
              <a:lnSpc>
                <a:spcPct val="90000"/>
              </a:lnSpc>
              <a:buFont typeface="Wingdings" pitchFamily="2" charset="2"/>
              <a:buNone/>
            </a:pPr>
            <a:r>
              <a:rPr lang="en-US" sz="1800" dirty="0" smtClean="0"/>
              <a:t>Because the computed value of the Kruskall-Wallis test statistic, H, (5.38) is less than the critical value of 5.991, the null hypothesis is not rejected.</a:t>
            </a:r>
          </a:p>
          <a:p>
            <a:pPr algn="just" eaLnBrk="1" hangingPunct="1">
              <a:lnSpc>
                <a:spcPct val="90000"/>
              </a:lnSpc>
              <a:buFont typeface="Wingdings" pitchFamily="2" charset="2"/>
              <a:buNone/>
            </a:pPr>
            <a:endParaRPr lang="en-US" sz="1800" dirty="0" smtClean="0"/>
          </a:p>
          <a:p>
            <a:pPr algn="just" eaLnBrk="1" hangingPunct="1">
              <a:lnSpc>
                <a:spcPct val="90000"/>
              </a:lnSpc>
              <a:buFont typeface="Wingdings" pitchFamily="2" charset="2"/>
              <a:buNone/>
            </a:pPr>
            <a:r>
              <a:rPr lang="en-US" sz="1800" b="1" dirty="0" smtClean="0"/>
              <a:t>Step 6: Interpret the result.</a:t>
            </a:r>
            <a:r>
              <a:rPr lang="en-US" sz="1800" dirty="0" smtClean="0"/>
              <a:t>  There is not enough evidence to conclude there is a difference among waiting times at the three hospitals.  </a:t>
            </a:r>
          </a:p>
        </p:txBody>
      </p:sp>
      <p:sp>
        <p:nvSpPr>
          <p:cNvPr id="7" name="Rectangle 6"/>
          <p:cNvSpPr/>
          <p:nvPr/>
        </p:nvSpPr>
        <p:spPr>
          <a:xfrm>
            <a:off x="8005605" y="0"/>
            <a:ext cx="113839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LO16-5</a:t>
            </a:r>
            <a:endParaRPr lang="en-US" sz="2000" dirty="0">
              <a:solidFill>
                <a:schemeClr val="tx2"/>
              </a:solidFill>
            </a:endParaRPr>
          </a:p>
        </p:txBody>
      </p:sp>
      <p:sp>
        <p:nvSpPr>
          <p:cNvPr id="2" name="TextBox 1"/>
          <p:cNvSpPr txBox="1"/>
          <p:nvPr/>
        </p:nvSpPr>
        <p:spPr>
          <a:xfrm>
            <a:off x="527038" y="1719104"/>
            <a:ext cx="7225831" cy="461665"/>
          </a:xfrm>
          <a:prstGeom prst="rect">
            <a:avLst/>
          </a:prstGeom>
          <a:noFill/>
        </p:spPr>
        <p:txBody>
          <a:bodyPr wrap="none" rtlCol="0">
            <a:spAutoFit/>
          </a:bodyPr>
          <a:lstStyle/>
          <a:p>
            <a:r>
              <a:rPr lang="en-US" sz="2000" b="1" dirty="0">
                <a:latin typeface="+mn-lt"/>
              </a:rPr>
              <a:t>Step 5: Collect the data, do the analysis, make a decision</a:t>
            </a:r>
            <a:r>
              <a:rPr lang="en-US" b="1" dirty="0">
                <a:latin typeface="+mn-lt"/>
              </a:rPr>
              <a:t>. </a:t>
            </a:r>
          </a:p>
        </p:txBody>
      </p:sp>
      <p:pic>
        <p:nvPicPr>
          <p:cNvPr id="3" name="Picture 2"/>
          <p:cNvPicPr>
            <a:picLocks noChangeAspect="1"/>
          </p:cNvPicPr>
          <p:nvPr/>
        </p:nvPicPr>
        <p:blipFill>
          <a:blip r:embed="rId3"/>
          <a:stretch>
            <a:fillRect/>
          </a:stretch>
        </p:blipFill>
        <p:spPr>
          <a:xfrm>
            <a:off x="1697096" y="2264727"/>
            <a:ext cx="5918200" cy="1346200"/>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AutoShape 2"/>
          <p:cNvSpPr>
            <a:spLocks noGrp="1" noChangeArrowheads="1"/>
          </p:cNvSpPr>
          <p:nvPr>
            <p:ph type="title"/>
          </p:nvPr>
        </p:nvSpPr>
        <p:spPr>
          <a:xfrm>
            <a:off x="266466" y="742634"/>
            <a:ext cx="8594973" cy="721608"/>
          </a:xfrm>
        </p:spPr>
        <p:txBody>
          <a:bodyPr lIns="92075" tIns="46038" rIns="92075" bIns="46038"/>
          <a:lstStyle/>
          <a:p>
            <a:pPr eaLnBrk="1" hangingPunct="1"/>
            <a:r>
              <a:rPr lang="en-US" sz="4000" dirty="0" smtClean="0"/>
              <a:t>Spearman’s Rank-Order Correlation</a:t>
            </a:r>
          </a:p>
        </p:txBody>
      </p:sp>
      <p:sp>
        <p:nvSpPr>
          <p:cNvPr id="457731" name="Rectangle 3"/>
          <p:cNvSpPr>
            <a:spLocks noGrp="1" noChangeArrowheads="1"/>
          </p:cNvSpPr>
          <p:nvPr>
            <p:ph idx="1"/>
          </p:nvPr>
        </p:nvSpPr>
        <p:spPr>
          <a:xfrm>
            <a:off x="778887" y="1579202"/>
            <a:ext cx="7966062" cy="2767333"/>
          </a:xfrm>
        </p:spPr>
        <p:txBody>
          <a:bodyPr lIns="92075" tIns="46038" rIns="92075" bIns="46038"/>
          <a:lstStyle/>
          <a:p>
            <a:pPr marL="0" indent="0" algn="just" eaLnBrk="1" hangingPunct="1">
              <a:buFont typeface="Wingdings" pitchFamily="2" charset="2"/>
              <a:buNone/>
            </a:pPr>
            <a:r>
              <a:rPr lang="en-US" sz="2000" dirty="0" smtClean="0"/>
              <a:t>Spearman’s coefficient of rank correlation reports the association between two sets of ranked observations.  The features are:</a:t>
            </a:r>
          </a:p>
          <a:p>
            <a:pPr algn="just" eaLnBrk="1" hangingPunct="1"/>
            <a:r>
              <a:rPr lang="en-US" sz="2000" dirty="0" smtClean="0"/>
              <a:t>It can range from –1.00 up to 1.00.</a:t>
            </a:r>
          </a:p>
          <a:p>
            <a:pPr algn="just" eaLnBrk="1" hangingPunct="1"/>
            <a:r>
              <a:rPr lang="en-US" sz="2000" dirty="0" smtClean="0"/>
              <a:t>It is similar to Pearson’s coefficient of  correlation, but is based on ranked data.  As with all nonparametric statistics, Spearman’s correlation coefficient does not require any assumptions about the distribution of the populations.  </a:t>
            </a:r>
          </a:p>
          <a:p>
            <a:pPr algn="just" eaLnBrk="1" hangingPunct="1"/>
            <a:r>
              <a:rPr lang="en-US" sz="2000" dirty="0" smtClean="0"/>
              <a:t>It is computed using the formula:</a:t>
            </a:r>
          </a:p>
          <a:p>
            <a:pPr eaLnBrk="1" hangingPunct="1">
              <a:buFont typeface="Wingdings" pitchFamily="2" charset="2"/>
              <a:buNone/>
            </a:pPr>
            <a:endParaRPr lang="en-US" sz="2000" dirty="0" smtClean="0"/>
          </a:p>
        </p:txBody>
      </p:sp>
      <p:sp>
        <p:nvSpPr>
          <p:cNvPr id="6" name="Rectangle 5"/>
          <p:cNvSpPr/>
          <p:nvPr/>
        </p:nvSpPr>
        <p:spPr>
          <a:xfrm>
            <a:off x="4111556" y="0"/>
            <a:ext cx="5032444"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LO16-6</a:t>
            </a:r>
            <a:r>
              <a:rPr lang="en-US" sz="2000" dirty="0"/>
              <a:t> Test and interpret a nonparametric hypothesis test of correlation.</a:t>
            </a:r>
          </a:p>
        </p:txBody>
      </p:sp>
      <p:pic>
        <p:nvPicPr>
          <p:cNvPr id="3" name="Picture 2"/>
          <p:cNvPicPr>
            <a:picLocks noChangeAspect="1"/>
          </p:cNvPicPr>
          <p:nvPr/>
        </p:nvPicPr>
        <p:blipFill>
          <a:blip r:embed="rId3"/>
          <a:stretch>
            <a:fillRect/>
          </a:stretch>
        </p:blipFill>
        <p:spPr>
          <a:xfrm>
            <a:off x="1557697" y="4432314"/>
            <a:ext cx="5479735" cy="12840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animEffect transition="in" filter="wipe(up)">
                                      <p:cBhvr>
                                        <p:cTn id="7" dur="500"/>
                                        <p:tgtEl>
                                          <p:spTgt spid="457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7731">
                                            <p:txEl>
                                              <p:pRg st="1" end="1"/>
                                            </p:txEl>
                                          </p:spTgt>
                                        </p:tgtEl>
                                        <p:attrNameLst>
                                          <p:attrName>style.visibility</p:attrName>
                                        </p:attrNameLst>
                                      </p:cBhvr>
                                      <p:to>
                                        <p:strVal val="visible"/>
                                      </p:to>
                                    </p:set>
                                    <p:animEffect transition="in" filter="wipe(up)">
                                      <p:cBhvr>
                                        <p:cTn id="12" dur="500"/>
                                        <p:tgtEl>
                                          <p:spTgt spid="457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57731">
                                            <p:txEl>
                                              <p:pRg st="2" end="2"/>
                                            </p:txEl>
                                          </p:spTgt>
                                        </p:tgtEl>
                                        <p:attrNameLst>
                                          <p:attrName>style.visibility</p:attrName>
                                        </p:attrNameLst>
                                      </p:cBhvr>
                                      <p:to>
                                        <p:strVal val="visible"/>
                                      </p:to>
                                    </p:set>
                                    <p:animEffect transition="in" filter="wipe(up)">
                                      <p:cBhvr>
                                        <p:cTn id="17" dur="500"/>
                                        <p:tgtEl>
                                          <p:spTgt spid="457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7731">
                                            <p:txEl>
                                              <p:pRg st="3" end="3"/>
                                            </p:txEl>
                                          </p:spTgt>
                                        </p:tgtEl>
                                        <p:attrNameLst>
                                          <p:attrName>style.visibility</p:attrName>
                                        </p:attrNameLst>
                                      </p:cBhvr>
                                      <p:to>
                                        <p:strVal val="visible"/>
                                      </p:to>
                                    </p:set>
                                    <p:animEffect transition="in" filter="wipe(up)">
                                      <p:cBhvr>
                                        <p:cTn id="22" dur="500"/>
                                        <p:tgtEl>
                                          <p:spTgt spid="457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AutoShape 7"/>
          <p:cNvSpPr>
            <a:spLocks noGrp="1" noChangeArrowheads="1"/>
          </p:cNvSpPr>
          <p:nvPr>
            <p:ph type="title"/>
          </p:nvPr>
        </p:nvSpPr>
        <p:spPr>
          <a:xfrm>
            <a:off x="676275" y="533400"/>
            <a:ext cx="8094107" cy="658464"/>
          </a:xfrm>
        </p:spPr>
        <p:txBody>
          <a:bodyPr lIns="92075" tIns="46038" rIns="92075" bIns="46038"/>
          <a:lstStyle/>
          <a:p>
            <a:pPr eaLnBrk="1" hangingPunct="1"/>
            <a:r>
              <a:rPr lang="en-US" sz="4000" dirty="0" smtClean="0"/>
              <a:t>Rank-Order Correlation - Example</a:t>
            </a:r>
          </a:p>
        </p:txBody>
      </p:sp>
      <p:sp>
        <p:nvSpPr>
          <p:cNvPr id="37891" name="Rectangle 3"/>
          <p:cNvSpPr>
            <a:spLocks noGrp="1" noChangeArrowheads="1"/>
          </p:cNvSpPr>
          <p:nvPr>
            <p:ph idx="1"/>
          </p:nvPr>
        </p:nvSpPr>
        <p:spPr>
          <a:xfrm>
            <a:off x="470093" y="1183227"/>
            <a:ext cx="7982424" cy="1693642"/>
          </a:xfrm>
        </p:spPr>
        <p:txBody>
          <a:bodyPr/>
          <a:lstStyle/>
          <a:p>
            <a:pPr marL="0" indent="0" algn="just">
              <a:buNone/>
            </a:pPr>
            <a:r>
              <a:rPr lang="en-US" sz="2000" dirty="0"/>
              <a:t>Recent studies focus on the relationship between the age of online shoppers </a:t>
            </a:r>
            <a:r>
              <a:rPr lang="en-US" sz="2000" dirty="0" smtClean="0"/>
              <a:t>and the </a:t>
            </a:r>
            <a:r>
              <a:rPr lang="en-US" sz="2000" dirty="0"/>
              <a:t>number of minutes spent browsing on the Internet. </a:t>
            </a:r>
            <a:r>
              <a:rPr lang="en-US" sz="2000" dirty="0" smtClean="0"/>
              <a:t>The table below shows a sample of </a:t>
            </a:r>
            <a:r>
              <a:rPr lang="en-US" sz="2000" dirty="0"/>
              <a:t>15 online shoppers who actually made a purchase last week. Included </a:t>
            </a:r>
            <a:r>
              <a:rPr lang="en-US" sz="2000" dirty="0" smtClean="0"/>
              <a:t>is their </a:t>
            </a:r>
            <a:r>
              <a:rPr lang="en-US" sz="2000" dirty="0"/>
              <a:t>age and the time, in minutes, spent browsing on the Internet last week.</a:t>
            </a:r>
            <a:endParaRPr lang="en-US" sz="2000" dirty="0" smtClean="0">
              <a:solidFill>
                <a:srgbClr val="000000"/>
              </a:solidFill>
            </a:endParaRPr>
          </a:p>
        </p:txBody>
      </p:sp>
      <p:sp>
        <p:nvSpPr>
          <p:cNvPr id="7" name="Rectangle 6"/>
          <p:cNvSpPr/>
          <p:nvPr/>
        </p:nvSpPr>
        <p:spPr>
          <a:xfrm>
            <a:off x="8012621" y="0"/>
            <a:ext cx="113137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LO16-6</a:t>
            </a:r>
            <a:endParaRPr lang="en-US" sz="2000" dirty="0">
              <a:solidFill>
                <a:schemeClr val="tx2"/>
              </a:solidFill>
            </a:endParaRPr>
          </a:p>
        </p:txBody>
      </p:sp>
      <p:pic>
        <p:nvPicPr>
          <p:cNvPr id="2" name="Picture 1"/>
          <p:cNvPicPr>
            <a:picLocks noChangeAspect="1"/>
          </p:cNvPicPr>
          <p:nvPr/>
        </p:nvPicPr>
        <p:blipFill>
          <a:blip r:embed="rId3"/>
          <a:stretch>
            <a:fillRect/>
          </a:stretch>
        </p:blipFill>
        <p:spPr>
          <a:xfrm>
            <a:off x="289291" y="2911952"/>
            <a:ext cx="3717019" cy="2992436"/>
          </a:xfrm>
          <a:prstGeom prst="rect">
            <a:avLst/>
          </a:prstGeom>
        </p:spPr>
      </p:pic>
      <p:pic>
        <p:nvPicPr>
          <p:cNvPr id="3" name="Picture 2"/>
          <p:cNvPicPr>
            <a:picLocks noChangeAspect="1"/>
          </p:cNvPicPr>
          <p:nvPr/>
        </p:nvPicPr>
        <p:blipFill>
          <a:blip r:embed="rId4"/>
          <a:stretch>
            <a:fillRect/>
          </a:stretch>
        </p:blipFill>
        <p:spPr>
          <a:xfrm>
            <a:off x="4097522" y="2904937"/>
            <a:ext cx="4620769" cy="3004288"/>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731" y="457260"/>
            <a:ext cx="8700219" cy="784765"/>
          </a:xfrm>
        </p:spPr>
        <p:txBody>
          <a:bodyPr/>
          <a:lstStyle/>
          <a:p>
            <a:r>
              <a:rPr lang="en-US" sz="4000" dirty="0"/>
              <a:t>Rank-Order Correlation - Example</a:t>
            </a:r>
          </a:p>
        </p:txBody>
      </p:sp>
      <p:sp>
        <p:nvSpPr>
          <p:cNvPr id="5" name="Rectangle 4"/>
          <p:cNvSpPr/>
          <p:nvPr/>
        </p:nvSpPr>
        <p:spPr>
          <a:xfrm>
            <a:off x="301700" y="1334207"/>
            <a:ext cx="8616023" cy="4380687"/>
          </a:xfrm>
          <a:prstGeom prst="rect">
            <a:avLst/>
          </a:prstGeom>
        </p:spPr>
        <p:txBody>
          <a:bodyPr wrap="square">
            <a:spAutoFit/>
          </a:bodyPr>
          <a:lstStyle/>
          <a:p>
            <a:pPr eaLnBrk="1" hangingPunct="1">
              <a:buFont typeface="Wingdings" pitchFamily="2" charset="2"/>
              <a:buNone/>
            </a:pPr>
            <a:r>
              <a:rPr lang="en-US" sz="2000" b="1" dirty="0">
                <a:latin typeface="+mn-lt"/>
              </a:rPr>
              <a:t>Step 1:  State the hypotheses.</a:t>
            </a:r>
          </a:p>
          <a:p>
            <a:pPr eaLnBrk="1" hangingPunct="1">
              <a:buFont typeface="Wingdings" pitchFamily="2" charset="2"/>
              <a:buNone/>
            </a:pPr>
            <a:endParaRPr lang="en-US" sz="2000" b="1" dirty="0">
              <a:latin typeface="+mn-lt"/>
            </a:endParaRPr>
          </a:p>
          <a:p>
            <a:pPr eaLnBrk="1" hangingPunct="1">
              <a:buFont typeface="Wingdings" pitchFamily="2" charset="2"/>
              <a:buNone/>
            </a:pPr>
            <a:r>
              <a:rPr lang="en-US" sz="2000" i="1" dirty="0">
                <a:latin typeface="+mn-lt"/>
              </a:rPr>
              <a:t>	H</a:t>
            </a:r>
            <a:r>
              <a:rPr lang="en-US" sz="2000" baseline="-25000" dirty="0">
                <a:latin typeface="+mn-lt"/>
              </a:rPr>
              <a:t>0</a:t>
            </a:r>
            <a:r>
              <a:rPr lang="en-US" sz="2000" dirty="0">
                <a:latin typeface="+mn-lt"/>
              </a:rPr>
              <a:t>:  </a:t>
            </a:r>
            <a:r>
              <a:rPr lang="en-US" sz="2000" dirty="0" smtClean="0">
                <a:latin typeface="+mn-lt"/>
              </a:rPr>
              <a:t>Browsing time and age are not related. </a:t>
            </a:r>
            <a:endParaRPr lang="en-US" sz="2000" dirty="0">
              <a:latin typeface="+mn-lt"/>
            </a:endParaRPr>
          </a:p>
          <a:p>
            <a:pPr eaLnBrk="1" hangingPunct="1">
              <a:buFont typeface="Wingdings" pitchFamily="2" charset="2"/>
              <a:buNone/>
            </a:pPr>
            <a:r>
              <a:rPr lang="en-US" sz="2000" dirty="0">
                <a:solidFill>
                  <a:schemeClr val="bg1"/>
                </a:solidFill>
                <a:latin typeface="+mn-lt"/>
              </a:rPr>
              <a:t>	</a:t>
            </a:r>
            <a:r>
              <a:rPr lang="en-US" sz="2000" i="1" dirty="0">
                <a:latin typeface="+mn-lt"/>
              </a:rPr>
              <a:t>H</a:t>
            </a:r>
            <a:r>
              <a:rPr lang="en-US" sz="2000" baseline="-25000" dirty="0">
                <a:latin typeface="+mn-lt"/>
              </a:rPr>
              <a:t>1</a:t>
            </a:r>
            <a:r>
              <a:rPr lang="en-US" sz="2000" dirty="0">
                <a:latin typeface="+mn-lt"/>
              </a:rPr>
              <a:t>:</a:t>
            </a:r>
            <a:r>
              <a:rPr lang="en-US" sz="2000" i="1" dirty="0">
                <a:latin typeface="+mn-lt"/>
              </a:rPr>
              <a:t> </a:t>
            </a:r>
            <a:r>
              <a:rPr lang="en-US" sz="2000" dirty="0">
                <a:latin typeface="+mn-lt"/>
              </a:rPr>
              <a:t> </a:t>
            </a:r>
            <a:r>
              <a:rPr lang="en-US" sz="2000" dirty="0" smtClean="0">
                <a:latin typeface="+mn-lt"/>
              </a:rPr>
              <a:t>There is a negative correlation between age and browsing 	time. </a:t>
            </a:r>
            <a:endParaRPr lang="en-US" sz="2000" dirty="0">
              <a:latin typeface="+mn-lt"/>
            </a:endParaRPr>
          </a:p>
          <a:p>
            <a:pPr eaLnBrk="1" hangingPunct="1">
              <a:buFont typeface="Wingdings" pitchFamily="2" charset="2"/>
              <a:buNone/>
            </a:pPr>
            <a:endParaRPr lang="en-US" sz="2000" dirty="0">
              <a:latin typeface="+mn-lt"/>
            </a:endParaRPr>
          </a:p>
          <a:p>
            <a:pPr eaLnBrk="1" hangingPunct="1">
              <a:lnSpc>
                <a:spcPct val="90000"/>
              </a:lnSpc>
              <a:buNone/>
              <a:defRPr/>
            </a:pPr>
            <a:r>
              <a:rPr lang="en-US" sz="2000" b="1" dirty="0">
                <a:latin typeface="+mn-lt"/>
              </a:rPr>
              <a:t>Step 2: Select the Level of Significance.</a:t>
            </a:r>
          </a:p>
          <a:p>
            <a:pPr eaLnBrk="1" hangingPunct="1">
              <a:lnSpc>
                <a:spcPct val="90000"/>
              </a:lnSpc>
              <a:buNone/>
              <a:defRPr/>
            </a:pPr>
            <a:r>
              <a:rPr lang="en-US" sz="2000" dirty="0">
                <a:latin typeface="+mn-lt"/>
              </a:rPr>
              <a:t>	</a:t>
            </a:r>
            <a:r>
              <a:rPr lang="en-US" sz="2000" dirty="0" smtClean="0">
                <a:latin typeface="+mn-lt"/>
              </a:rPr>
              <a:t>We </a:t>
            </a:r>
            <a:r>
              <a:rPr lang="en-US" sz="2000" dirty="0">
                <a:latin typeface="+mn-lt"/>
              </a:rPr>
              <a:t>decide to use 0.05.</a:t>
            </a:r>
          </a:p>
          <a:p>
            <a:pPr eaLnBrk="1" hangingPunct="1">
              <a:lnSpc>
                <a:spcPct val="90000"/>
              </a:lnSpc>
              <a:buNone/>
              <a:defRPr/>
            </a:pPr>
            <a:endParaRPr lang="en-US" sz="2000" dirty="0">
              <a:latin typeface="+mn-lt"/>
            </a:endParaRPr>
          </a:p>
          <a:p>
            <a:pPr eaLnBrk="1" hangingPunct="1">
              <a:lnSpc>
                <a:spcPct val="90000"/>
              </a:lnSpc>
              <a:buNone/>
              <a:defRPr/>
            </a:pPr>
            <a:r>
              <a:rPr lang="en-US" sz="2000" b="1" dirty="0">
                <a:latin typeface="+mn-lt"/>
              </a:rPr>
              <a:t>Step 3: Select the Test Statistic.</a:t>
            </a:r>
          </a:p>
          <a:p>
            <a:pPr eaLnBrk="1" hangingPunct="1">
              <a:lnSpc>
                <a:spcPct val="90000"/>
              </a:lnSpc>
              <a:buNone/>
              <a:defRPr/>
            </a:pPr>
            <a:r>
              <a:rPr lang="en-US" sz="2000" dirty="0">
                <a:latin typeface="+mn-lt"/>
              </a:rPr>
              <a:t>	</a:t>
            </a:r>
            <a:r>
              <a:rPr lang="en-US" sz="2000" dirty="0" smtClean="0">
                <a:latin typeface="+mn-lt"/>
              </a:rPr>
              <a:t>The test statistic is a </a:t>
            </a:r>
            <a:r>
              <a:rPr lang="en-US" sz="2000" i="1" dirty="0" smtClean="0">
                <a:latin typeface="+mn-lt"/>
              </a:rPr>
              <a:t>t</a:t>
            </a:r>
            <a:r>
              <a:rPr lang="en-US" sz="2000" dirty="0" smtClean="0">
                <a:latin typeface="+mn-lt"/>
              </a:rPr>
              <a:t>-statistic with n-2, or 15-2=13, degrees of 	freedom.</a:t>
            </a:r>
            <a:endParaRPr lang="en-US" sz="2000" dirty="0">
              <a:latin typeface="+mn-lt"/>
            </a:endParaRPr>
          </a:p>
          <a:p>
            <a:pPr eaLnBrk="1" hangingPunct="1">
              <a:lnSpc>
                <a:spcPct val="90000"/>
              </a:lnSpc>
              <a:buNone/>
              <a:defRPr/>
            </a:pPr>
            <a:endParaRPr lang="en-US" sz="2000" dirty="0">
              <a:latin typeface="+mn-lt"/>
            </a:endParaRPr>
          </a:p>
          <a:p>
            <a:pPr eaLnBrk="1" hangingPunct="1">
              <a:lnSpc>
                <a:spcPct val="80000"/>
              </a:lnSpc>
              <a:buNone/>
              <a:defRPr/>
            </a:pPr>
            <a:r>
              <a:rPr lang="en-US" sz="2000" b="1" dirty="0">
                <a:latin typeface="+mn-lt"/>
              </a:rPr>
              <a:t>Step 4: Formulate a Decision Rule.</a:t>
            </a:r>
          </a:p>
          <a:p>
            <a:pPr eaLnBrk="1" hangingPunct="1">
              <a:lnSpc>
                <a:spcPct val="80000"/>
              </a:lnSpc>
              <a:buNone/>
              <a:defRPr/>
            </a:pPr>
            <a:r>
              <a:rPr lang="en-US" sz="2000" dirty="0">
                <a:latin typeface="+mn-lt"/>
              </a:rPr>
              <a:t>	</a:t>
            </a:r>
            <a:r>
              <a:rPr lang="en-US" sz="2000" i="1" dirty="0" smtClean="0">
                <a:latin typeface="+mn-lt"/>
              </a:rPr>
              <a:t>H</a:t>
            </a:r>
            <a:r>
              <a:rPr lang="en-US" sz="2000" baseline="-25000" dirty="0" smtClean="0">
                <a:latin typeface="+mn-lt"/>
              </a:rPr>
              <a:t>0</a:t>
            </a:r>
            <a:r>
              <a:rPr lang="en-US" sz="2000" dirty="0" smtClean="0">
                <a:latin typeface="+mn-lt"/>
              </a:rPr>
              <a:t> </a:t>
            </a:r>
            <a:r>
              <a:rPr lang="en-US" sz="2000" dirty="0">
                <a:latin typeface="+mn-lt"/>
              </a:rPr>
              <a:t>is rejected if the computed </a:t>
            </a:r>
            <a:r>
              <a:rPr lang="en-US" sz="2000" dirty="0" smtClean="0">
                <a:latin typeface="+mn-lt"/>
              </a:rPr>
              <a:t>t-statistic is less than -1.771. </a:t>
            </a:r>
            <a:endParaRPr lang="en-US" sz="2000" dirty="0">
              <a:latin typeface="+mn-lt"/>
            </a:endParaRPr>
          </a:p>
        </p:txBody>
      </p:sp>
      <p:sp>
        <p:nvSpPr>
          <p:cNvPr id="6" name="Rectangle 5"/>
          <p:cNvSpPr/>
          <p:nvPr/>
        </p:nvSpPr>
        <p:spPr>
          <a:xfrm>
            <a:off x="8012621" y="0"/>
            <a:ext cx="113137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LO16-6</a:t>
            </a:r>
            <a:endParaRPr lang="en-US" sz="2000" dirty="0">
              <a:solidFill>
                <a:schemeClr val="tx2"/>
              </a:solidFill>
            </a:endParaRPr>
          </a:p>
        </p:txBody>
      </p:sp>
    </p:spTree>
    <p:extLst>
      <p:ext uri="{BB962C8B-B14F-4D97-AF65-F5344CB8AC3E}">
        <p14:creationId xmlns:p14="http://schemas.microsoft.com/office/powerpoint/2010/main" val="3606656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AutoShape 5"/>
          <p:cNvSpPr>
            <a:spLocks noGrp="1" noChangeArrowheads="1"/>
          </p:cNvSpPr>
          <p:nvPr>
            <p:ph type="title"/>
          </p:nvPr>
        </p:nvSpPr>
        <p:spPr>
          <a:xfrm>
            <a:off x="454203" y="562791"/>
            <a:ext cx="8095580" cy="581280"/>
          </a:xfrm>
        </p:spPr>
        <p:txBody>
          <a:bodyPr lIns="92075" tIns="46038" rIns="92075" bIns="46038"/>
          <a:lstStyle/>
          <a:p>
            <a:pPr eaLnBrk="1" hangingPunct="1"/>
            <a:r>
              <a:rPr lang="en-US" sz="4000" dirty="0" smtClean="0"/>
              <a:t>Rank-Order Correlation - Example</a:t>
            </a:r>
          </a:p>
        </p:txBody>
      </p:sp>
      <p:sp>
        <p:nvSpPr>
          <p:cNvPr id="7" name="Rectangle 6"/>
          <p:cNvSpPr/>
          <p:nvPr/>
        </p:nvSpPr>
        <p:spPr>
          <a:xfrm>
            <a:off x="8012621" y="0"/>
            <a:ext cx="113137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LO16-6</a:t>
            </a:r>
            <a:endParaRPr lang="en-US" sz="2000" dirty="0">
              <a:solidFill>
                <a:schemeClr val="tx2"/>
              </a:solidFill>
            </a:endParaRPr>
          </a:p>
        </p:txBody>
      </p:sp>
      <p:pic>
        <p:nvPicPr>
          <p:cNvPr id="2" name="Picture 1"/>
          <p:cNvPicPr>
            <a:picLocks noChangeAspect="1"/>
          </p:cNvPicPr>
          <p:nvPr/>
        </p:nvPicPr>
        <p:blipFill>
          <a:blip r:embed="rId3"/>
          <a:stretch>
            <a:fillRect/>
          </a:stretch>
        </p:blipFill>
        <p:spPr>
          <a:xfrm>
            <a:off x="2216528" y="3284487"/>
            <a:ext cx="4912037" cy="3082339"/>
          </a:xfrm>
          <a:prstGeom prst="rect">
            <a:avLst/>
          </a:prstGeom>
        </p:spPr>
      </p:pic>
      <p:sp>
        <p:nvSpPr>
          <p:cNvPr id="3" name="TextBox 2"/>
          <p:cNvSpPr txBox="1"/>
          <p:nvPr/>
        </p:nvSpPr>
        <p:spPr>
          <a:xfrm>
            <a:off x="519208" y="1284066"/>
            <a:ext cx="7528494" cy="2246769"/>
          </a:xfrm>
          <a:prstGeom prst="rect">
            <a:avLst/>
          </a:prstGeom>
          <a:noFill/>
        </p:spPr>
        <p:txBody>
          <a:bodyPr wrap="square" rtlCol="0">
            <a:spAutoFit/>
          </a:bodyPr>
          <a:lstStyle/>
          <a:p>
            <a:r>
              <a:rPr lang="en-US" sz="2000" b="1" dirty="0" smtClean="0">
                <a:latin typeface="+mn-lt"/>
              </a:rPr>
              <a:t>Step 5: Collect the data, do the analysis, make a decision.</a:t>
            </a:r>
          </a:p>
          <a:p>
            <a:pPr marL="914400" lvl="1" indent="-457200">
              <a:buFont typeface="+mj-lt"/>
              <a:buAutoNum type="arabicPeriod"/>
            </a:pPr>
            <a:r>
              <a:rPr lang="en-US" sz="2000" dirty="0" smtClean="0">
                <a:latin typeface="+mn-lt"/>
              </a:rPr>
              <a:t>We rank the ages and rank the browsing times.</a:t>
            </a:r>
          </a:p>
          <a:p>
            <a:pPr marL="914400" lvl="1" indent="-457200">
              <a:buFont typeface="+mj-lt"/>
              <a:buAutoNum type="arabicPeriod"/>
            </a:pPr>
            <a:r>
              <a:rPr lang="en-US" sz="2000" dirty="0" smtClean="0">
                <a:latin typeface="+mn-lt"/>
              </a:rPr>
              <a:t>We compute the difference, </a:t>
            </a:r>
            <a:r>
              <a:rPr lang="en-US" sz="2000" i="1" dirty="0" smtClean="0">
                <a:latin typeface="+mn-lt"/>
              </a:rPr>
              <a:t>d</a:t>
            </a:r>
            <a:r>
              <a:rPr lang="en-US" sz="2000" dirty="0" smtClean="0">
                <a:latin typeface="+mn-lt"/>
              </a:rPr>
              <a:t>, between each shoppers age rank and browsing time rank.  </a:t>
            </a:r>
          </a:p>
          <a:p>
            <a:pPr marL="914400" lvl="1" indent="-457200">
              <a:buFont typeface="+mj-lt"/>
              <a:buAutoNum type="arabicPeriod"/>
            </a:pPr>
            <a:r>
              <a:rPr lang="en-US" sz="2000" dirty="0" smtClean="0">
                <a:latin typeface="+mn-lt"/>
              </a:rPr>
              <a:t>We square each difference.  </a:t>
            </a:r>
          </a:p>
          <a:p>
            <a:pPr marL="914400" lvl="1" indent="-457200">
              <a:buFont typeface="+mj-lt"/>
              <a:buAutoNum type="arabicPeriod"/>
            </a:pPr>
            <a:r>
              <a:rPr lang="en-US" sz="2000" dirty="0" smtClean="0">
                <a:latin typeface="+mn-lt"/>
              </a:rPr>
              <a:t>We sum the squared differences to get </a:t>
            </a:r>
            <a:r>
              <a:rPr lang="en-US" sz="2000" i="1" dirty="0" smtClean="0">
                <a:latin typeface="+mn-lt"/>
              </a:rPr>
              <a:t>d</a:t>
            </a:r>
            <a:r>
              <a:rPr lang="en-US" sz="2000" i="1" baseline="30000" dirty="0" smtClean="0">
                <a:latin typeface="+mn-lt"/>
              </a:rPr>
              <a:t>2</a:t>
            </a:r>
            <a:r>
              <a:rPr lang="en-US" sz="2000" baseline="30000" dirty="0" smtClean="0">
                <a:latin typeface="+mn-lt"/>
              </a:rPr>
              <a:t>.</a:t>
            </a:r>
            <a:endParaRPr lang="en-US" sz="2000" dirty="0">
              <a:latin typeface="+mn-lt"/>
            </a:endParaRPr>
          </a:p>
          <a:p>
            <a:r>
              <a:rPr lang="en-US" sz="2000" dirty="0" smtClean="0">
                <a:latin typeface="+mn-lt"/>
              </a:rPr>
              <a:t> </a:t>
            </a:r>
            <a:endParaRPr lang="en-US" sz="2000" dirty="0">
              <a:latin typeface="+mn-lt"/>
            </a:endParaRPr>
          </a:p>
        </p:txBody>
      </p:sp>
      <p:sp>
        <p:nvSpPr>
          <p:cNvPr id="4" name="TextBox 3"/>
          <p:cNvSpPr txBox="1"/>
          <p:nvPr/>
        </p:nvSpPr>
        <p:spPr>
          <a:xfrm>
            <a:off x="1747060" y="1894524"/>
            <a:ext cx="184666" cy="461665"/>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AutoShape 6"/>
          <p:cNvSpPr>
            <a:spLocks noGrp="1" noChangeArrowheads="1"/>
          </p:cNvSpPr>
          <p:nvPr>
            <p:ph type="title"/>
          </p:nvPr>
        </p:nvSpPr>
        <p:spPr>
          <a:xfrm>
            <a:off x="495019" y="531631"/>
            <a:ext cx="8247711" cy="665481"/>
          </a:xfrm>
        </p:spPr>
        <p:txBody>
          <a:bodyPr lIns="92075" tIns="46038" rIns="92075" bIns="46038"/>
          <a:lstStyle/>
          <a:p>
            <a:pPr eaLnBrk="1" hangingPunct="1"/>
            <a:r>
              <a:rPr lang="en-US" sz="4000" dirty="0" smtClean="0"/>
              <a:t>Rank-Order Correlation - Example</a:t>
            </a:r>
          </a:p>
        </p:txBody>
      </p:sp>
      <p:sp>
        <p:nvSpPr>
          <p:cNvPr id="6" name="Rectangle 5"/>
          <p:cNvSpPr/>
          <p:nvPr/>
        </p:nvSpPr>
        <p:spPr>
          <a:xfrm>
            <a:off x="606269" y="4611231"/>
            <a:ext cx="8248308" cy="2031325"/>
          </a:xfrm>
          <a:prstGeom prst="rect">
            <a:avLst/>
          </a:prstGeom>
        </p:spPr>
        <p:txBody>
          <a:bodyPr wrap="square">
            <a:spAutoFit/>
          </a:bodyPr>
          <a:lstStyle/>
          <a:p>
            <a:pPr algn="just" eaLnBrk="0" hangingPunct="0">
              <a:defRPr/>
            </a:pPr>
            <a:r>
              <a:rPr lang="en-US" sz="1800" dirty="0" smtClean="0">
                <a:latin typeface="+mn-lt"/>
                <a:cs typeface="+mn-cs"/>
              </a:rPr>
              <a:t>The </a:t>
            </a:r>
            <a:r>
              <a:rPr lang="en-US" sz="1800" i="1" dirty="0" smtClean="0">
                <a:latin typeface="+mn-lt"/>
                <a:cs typeface="+mn-cs"/>
              </a:rPr>
              <a:t>t</a:t>
            </a:r>
            <a:r>
              <a:rPr lang="en-US" sz="1800" dirty="0" smtClean="0">
                <a:latin typeface="+mn-lt"/>
                <a:cs typeface="+mn-cs"/>
              </a:rPr>
              <a:t>-value </a:t>
            </a:r>
            <a:r>
              <a:rPr lang="en-US" sz="1800" dirty="0">
                <a:latin typeface="+mn-lt"/>
                <a:cs typeface="+mn-cs"/>
              </a:rPr>
              <a:t>of </a:t>
            </a:r>
            <a:r>
              <a:rPr lang="en-US" sz="1800" dirty="0" smtClean="0">
                <a:latin typeface="+mn-lt"/>
                <a:cs typeface="+mn-cs"/>
              </a:rPr>
              <a:t>-3.784 indicates that we can reject the null hypothesis of no relationship between age and browsing time.  </a:t>
            </a:r>
            <a:endParaRPr lang="en-US" sz="1800" dirty="0">
              <a:latin typeface="+mn-lt"/>
              <a:cs typeface="+mn-cs"/>
            </a:endParaRPr>
          </a:p>
          <a:p>
            <a:pPr algn="just" eaLnBrk="0" hangingPunct="0">
              <a:defRPr/>
            </a:pPr>
            <a:endParaRPr lang="en-US" sz="1800" dirty="0">
              <a:latin typeface="+mn-lt"/>
              <a:cs typeface="+mn-cs"/>
            </a:endParaRPr>
          </a:p>
          <a:p>
            <a:pPr algn="just" eaLnBrk="0" hangingPunct="0">
              <a:defRPr/>
            </a:pPr>
            <a:r>
              <a:rPr lang="en-US" sz="1800" b="1" dirty="0" smtClean="0">
                <a:latin typeface="+mn-lt"/>
                <a:cs typeface="+mn-cs"/>
              </a:rPr>
              <a:t>Step 6: Interpret the result.</a:t>
            </a:r>
            <a:r>
              <a:rPr lang="en-US" sz="1800" dirty="0" smtClean="0">
                <a:latin typeface="+mn-lt"/>
                <a:cs typeface="+mn-cs"/>
              </a:rPr>
              <a:t>  The Spearman rank-order correlation coefficient indicates that there is a strong negative, and statistically significant correlation between age and browsing time.  The data shows that as age increases, the average browsing time decreases.  </a:t>
            </a:r>
            <a:endParaRPr lang="en-US" sz="1800" dirty="0">
              <a:latin typeface="+mn-lt"/>
              <a:cs typeface="+mn-cs"/>
            </a:endParaRPr>
          </a:p>
        </p:txBody>
      </p:sp>
      <p:sp>
        <p:nvSpPr>
          <p:cNvPr id="7" name="Rectangle 6"/>
          <p:cNvSpPr/>
          <p:nvPr/>
        </p:nvSpPr>
        <p:spPr>
          <a:xfrm>
            <a:off x="8012621" y="0"/>
            <a:ext cx="113137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LO16-6</a:t>
            </a:r>
            <a:endParaRPr lang="en-US" sz="2000" dirty="0">
              <a:solidFill>
                <a:schemeClr val="tx2"/>
              </a:solidFill>
            </a:endParaRPr>
          </a:p>
        </p:txBody>
      </p:sp>
      <p:sp>
        <p:nvSpPr>
          <p:cNvPr id="2" name="TextBox 1"/>
          <p:cNvSpPr txBox="1"/>
          <p:nvPr/>
        </p:nvSpPr>
        <p:spPr>
          <a:xfrm>
            <a:off x="210489" y="1192848"/>
            <a:ext cx="7225831" cy="461665"/>
          </a:xfrm>
          <a:prstGeom prst="rect">
            <a:avLst/>
          </a:prstGeom>
          <a:noFill/>
        </p:spPr>
        <p:txBody>
          <a:bodyPr wrap="none" rtlCol="0">
            <a:spAutoFit/>
          </a:bodyPr>
          <a:lstStyle/>
          <a:p>
            <a:r>
              <a:rPr lang="en-US" sz="2000" b="1" dirty="0">
                <a:latin typeface="+mn-lt"/>
              </a:rPr>
              <a:t>Step 5: Collect the data, do the analysis, make a decision</a:t>
            </a:r>
            <a:r>
              <a:rPr lang="en-US" b="1" dirty="0">
                <a:latin typeface="+mn-lt"/>
              </a:rPr>
              <a:t>.</a:t>
            </a:r>
          </a:p>
        </p:txBody>
      </p:sp>
      <p:pic>
        <p:nvPicPr>
          <p:cNvPr id="3" name="Picture 2"/>
          <p:cNvPicPr>
            <a:picLocks noChangeAspect="1"/>
          </p:cNvPicPr>
          <p:nvPr/>
        </p:nvPicPr>
        <p:blipFill>
          <a:blip r:embed="rId3"/>
          <a:stretch>
            <a:fillRect/>
          </a:stretch>
        </p:blipFill>
        <p:spPr>
          <a:xfrm>
            <a:off x="1331734" y="2213221"/>
            <a:ext cx="6765082" cy="773152"/>
          </a:xfrm>
          <a:prstGeom prst="rect">
            <a:avLst/>
          </a:prstGeom>
        </p:spPr>
      </p:pic>
      <p:sp>
        <p:nvSpPr>
          <p:cNvPr id="4" name="TextBox 3"/>
          <p:cNvSpPr txBox="1"/>
          <p:nvPr/>
        </p:nvSpPr>
        <p:spPr>
          <a:xfrm>
            <a:off x="934087" y="1719645"/>
            <a:ext cx="6309051" cy="369332"/>
          </a:xfrm>
          <a:prstGeom prst="rect">
            <a:avLst/>
          </a:prstGeom>
          <a:noFill/>
        </p:spPr>
        <p:txBody>
          <a:bodyPr wrap="none" rtlCol="0">
            <a:spAutoFit/>
          </a:bodyPr>
          <a:lstStyle/>
          <a:p>
            <a:r>
              <a:rPr lang="en-US" sz="1800" dirty="0" smtClean="0">
                <a:latin typeface="+mn-lt"/>
              </a:rPr>
              <a:t>Computer the Spearman’s rank-order correlation coefficient.</a:t>
            </a:r>
            <a:endParaRPr lang="en-US" sz="1800" dirty="0">
              <a:latin typeface="+mn-lt"/>
            </a:endParaRPr>
          </a:p>
        </p:txBody>
      </p:sp>
      <p:pic>
        <p:nvPicPr>
          <p:cNvPr id="5" name="Picture 4"/>
          <p:cNvPicPr>
            <a:picLocks noChangeAspect="1"/>
          </p:cNvPicPr>
          <p:nvPr/>
        </p:nvPicPr>
        <p:blipFill>
          <a:blip r:embed="rId4"/>
          <a:stretch>
            <a:fillRect/>
          </a:stretch>
        </p:blipFill>
        <p:spPr>
          <a:xfrm>
            <a:off x="1711978" y="3015788"/>
            <a:ext cx="6062088" cy="633352"/>
          </a:xfrm>
          <a:prstGeom prst="rect">
            <a:avLst/>
          </a:prstGeom>
        </p:spPr>
      </p:pic>
      <p:pic>
        <p:nvPicPr>
          <p:cNvPr id="8" name="Picture 7"/>
          <p:cNvPicPr>
            <a:picLocks noChangeAspect="1"/>
          </p:cNvPicPr>
          <p:nvPr/>
        </p:nvPicPr>
        <p:blipFill>
          <a:blip r:embed="rId5"/>
          <a:stretch>
            <a:fillRect/>
          </a:stretch>
        </p:blipFill>
        <p:spPr>
          <a:xfrm>
            <a:off x="1881832" y="3675159"/>
            <a:ext cx="6096000" cy="812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AutoShape 2"/>
          <p:cNvSpPr>
            <a:spLocks noGrp="1" noChangeArrowheads="1"/>
          </p:cNvSpPr>
          <p:nvPr>
            <p:ph type="title"/>
          </p:nvPr>
        </p:nvSpPr>
        <p:spPr>
          <a:xfrm>
            <a:off x="430035" y="758510"/>
            <a:ext cx="8229600" cy="795947"/>
          </a:xfrm>
        </p:spPr>
        <p:txBody>
          <a:bodyPr lIns="92075" tIns="46038" rIns="92075" bIns="46038"/>
          <a:lstStyle/>
          <a:p>
            <a:pPr eaLnBrk="1" hangingPunct="1"/>
            <a:r>
              <a:rPr lang="en-US" dirty="0" smtClean="0"/>
              <a:t>The Sign Test</a:t>
            </a:r>
          </a:p>
        </p:txBody>
      </p:sp>
      <p:sp>
        <p:nvSpPr>
          <p:cNvPr id="5" name="Content Placeholder 4"/>
          <p:cNvSpPr>
            <a:spLocks noGrp="1"/>
          </p:cNvSpPr>
          <p:nvPr>
            <p:ph sz="half" idx="1"/>
          </p:nvPr>
        </p:nvSpPr>
        <p:spPr>
          <a:xfrm>
            <a:off x="1172387" y="3641696"/>
            <a:ext cx="7380489" cy="2434813"/>
          </a:xfrm>
        </p:spPr>
        <p:txBody>
          <a:bodyPr/>
          <a:lstStyle/>
          <a:p>
            <a:pPr algn="just" eaLnBrk="1" hangingPunct="1">
              <a:buClrTx/>
              <a:buFont typeface="Wingdings" pitchFamily="2" charset="2"/>
              <a:buNone/>
            </a:pPr>
            <a:r>
              <a:rPr lang="en-US" sz="1800" b="1" dirty="0" smtClean="0"/>
              <a:t>Procedure to conduct the test:</a:t>
            </a:r>
          </a:p>
          <a:p>
            <a:pPr algn="just" eaLnBrk="1" hangingPunct="1">
              <a:buClrTx/>
            </a:pPr>
            <a:r>
              <a:rPr lang="en-US" sz="1800" dirty="0" smtClean="0"/>
              <a:t>Determine the sign (+ or -) of the difference between each pair of observations. </a:t>
            </a:r>
          </a:p>
          <a:p>
            <a:pPr algn="just" eaLnBrk="1" hangingPunct="1">
              <a:buClrTx/>
            </a:pPr>
            <a:r>
              <a:rPr lang="en-US" sz="1800" dirty="0" smtClean="0"/>
              <a:t>Determine the number of usable pairs.</a:t>
            </a:r>
          </a:p>
          <a:p>
            <a:pPr algn="just" eaLnBrk="1" hangingPunct="1">
              <a:buClrTx/>
            </a:pPr>
            <a:r>
              <a:rPr lang="en-US" sz="1800" dirty="0" smtClean="0"/>
              <a:t>Count the number “+”s.</a:t>
            </a:r>
          </a:p>
          <a:p>
            <a:pPr algn="just" eaLnBrk="1" hangingPunct="1">
              <a:buClrTx/>
            </a:pPr>
            <a:r>
              <a:rPr lang="en-US" sz="1800" dirty="0" smtClean="0"/>
              <a:t>We compare the number of “+”s to a critical number determined with the binomial distribution.  </a:t>
            </a:r>
          </a:p>
          <a:p>
            <a:pPr marL="0" indent="0" eaLnBrk="1" hangingPunct="1">
              <a:buNone/>
            </a:pPr>
            <a:endParaRPr lang="en-US" dirty="0" smtClean="0"/>
          </a:p>
        </p:txBody>
      </p:sp>
      <p:sp>
        <p:nvSpPr>
          <p:cNvPr id="9" name="Rectangle 8"/>
          <p:cNvSpPr/>
          <p:nvPr/>
        </p:nvSpPr>
        <p:spPr>
          <a:xfrm>
            <a:off x="4837012" y="0"/>
            <a:ext cx="4355567"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LO16-1</a:t>
            </a:r>
            <a:r>
              <a:rPr lang="en-US" sz="2000" dirty="0"/>
              <a:t> Use the sign test to compare two dependent populations.</a:t>
            </a:r>
          </a:p>
        </p:txBody>
      </p:sp>
      <p:sp>
        <p:nvSpPr>
          <p:cNvPr id="2" name="TextBox 1"/>
          <p:cNvSpPr txBox="1"/>
          <p:nvPr/>
        </p:nvSpPr>
        <p:spPr>
          <a:xfrm>
            <a:off x="989299" y="1522636"/>
            <a:ext cx="7689871" cy="2031325"/>
          </a:xfrm>
          <a:prstGeom prst="rect">
            <a:avLst/>
          </a:prstGeom>
          <a:noFill/>
        </p:spPr>
        <p:txBody>
          <a:bodyPr wrap="square" rtlCol="0">
            <a:spAutoFit/>
          </a:bodyPr>
          <a:lstStyle/>
          <a:p>
            <a:pPr marL="285750" lvl="0" indent="-285750" algn="just">
              <a:buFont typeface="Wingdings" charset="2"/>
              <a:buChar char="§"/>
            </a:pPr>
            <a:r>
              <a:rPr lang="en-US" sz="1800" dirty="0">
                <a:solidFill>
                  <a:srgbClr val="000000"/>
                </a:solidFill>
                <a:latin typeface="+mn-lt"/>
              </a:rPr>
              <a:t>The </a:t>
            </a:r>
            <a:r>
              <a:rPr lang="en-US" sz="1800" b="1" dirty="0">
                <a:solidFill>
                  <a:srgbClr val="000000"/>
                </a:solidFill>
                <a:latin typeface="+mn-lt"/>
              </a:rPr>
              <a:t>Sign Test </a:t>
            </a:r>
            <a:r>
              <a:rPr lang="en-US" sz="1800" dirty="0">
                <a:solidFill>
                  <a:srgbClr val="000000"/>
                </a:solidFill>
                <a:latin typeface="+mn-lt"/>
              </a:rPr>
              <a:t>is </a:t>
            </a:r>
            <a:r>
              <a:rPr lang="en-US" sz="1800" dirty="0" smtClean="0">
                <a:solidFill>
                  <a:srgbClr val="000000"/>
                </a:solidFill>
                <a:latin typeface="+mn-lt"/>
              </a:rPr>
              <a:t>used to test  for a difference between two dependent or related populations.  </a:t>
            </a:r>
          </a:p>
          <a:p>
            <a:pPr marL="285750" lvl="0" indent="-285750" algn="just">
              <a:buFont typeface="Wingdings" charset="2"/>
              <a:buChar char="§"/>
            </a:pPr>
            <a:r>
              <a:rPr lang="en-US" sz="1800" dirty="0" smtClean="0">
                <a:solidFill>
                  <a:srgbClr val="000000"/>
                </a:solidFill>
                <a:latin typeface="+mn-lt"/>
              </a:rPr>
              <a:t>The observations are paired based on a common attribute. </a:t>
            </a:r>
          </a:p>
          <a:p>
            <a:pPr marL="285750" indent="-285750" algn="just">
              <a:buFont typeface="Wingdings" charset="2"/>
              <a:buChar char="§"/>
            </a:pPr>
            <a:r>
              <a:rPr lang="en-US" sz="1800" dirty="0" smtClean="0">
                <a:solidFill>
                  <a:srgbClr val="000000"/>
                </a:solidFill>
                <a:latin typeface="+mn-lt"/>
              </a:rPr>
              <a:t>No assumption </a:t>
            </a:r>
            <a:r>
              <a:rPr lang="en-US" sz="1800" dirty="0">
                <a:solidFill>
                  <a:srgbClr val="000000"/>
                </a:solidFill>
                <a:latin typeface="+mn-lt"/>
              </a:rPr>
              <a:t>regarding the shape of the </a:t>
            </a:r>
            <a:r>
              <a:rPr lang="en-US" sz="1800" dirty="0" smtClean="0">
                <a:solidFill>
                  <a:srgbClr val="000000"/>
                </a:solidFill>
                <a:latin typeface="+mn-lt"/>
              </a:rPr>
              <a:t>population distributions is necessary.</a:t>
            </a:r>
          </a:p>
          <a:p>
            <a:pPr marL="285750" indent="-285750" algn="just">
              <a:buFont typeface="Wingdings" charset="2"/>
              <a:buChar char="§"/>
            </a:pPr>
            <a:r>
              <a:rPr lang="en-US" sz="1800" dirty="0">
                <a:solidFill>
                  <a:srgbClr val="000000"/>
                </a:solidFill>
                <a:latin typeface="+mn-lt"/>
              </a:rPr>
              <a:t>The binomial distribution is the test statistic for small samples and the standard normal (z) for large samples</a:t>
            </a:r>
            <a:r>
              <a:rPr lang="en-US" sz="1800" dirty="0" smtClean="0">
                <a:solidFill>
                  <a:srgbClr val="000000"/>
                </a:solidFill>
                <a:latin typeface="+mn-lt"/>
              </a:rPr>
              <a:t>.</a:t>
            </a:r>
            <a:r>
              <a:rPr lang="en-US" sz="1800" dirty="0">
                <a:solidFill>
                  <a:srgbClr val="000000"/>
                </a:solidFill>
                <a:latin typeface="+mn-lt"/>
              </a:rPr>
              <a:t> </a:t>
            </a:r>
            <a:endParaRPr lang="en-US" dirty="0">
              <a:solidFill>
                <a:schemeClr val="accent4"/>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2"/>
          <p:cNvSpPr>
            <a:spLocks noGrp="1" noChangeArrowheads="1"/>
          </p:cNvSpPr>
          <p:nvPr>
            <p:ph type="title"/>
          </p:nvPr>
        </p:nvSpPr>
        <p:spPr>
          <a:xfrm>
            <a:off x="506314" y="408082"/>
            <a:ext cx="8229600" cy="770732"/>
          </a:xfrm>
        </p:spPr>
        <p:txBody>
          <a:bodyPr/>
          <a:lstStyle/>
          <a:p>
            <a:pPr eaLnBrk="1" hangingPunct="1"/>
            <a:r>
              <a:rPr lang="en-US" dirty="0" smtClean="0"/>
              <a:t>The Sign Test - Example</a:t>
            </a:r>
          </a:p>
        </p:txBody>
      </p:sp>
      <p:sp>
        <p:nvSpPr>
          <p:cNvPr id="28674" name="Rectangle 3"/>
          <p:cNvSpPr>
            <a:spLocks noGrp="1" noChangeArrowheads="1"/>
          </p:cNvSpPr>
          <p:nvPr>
            <p:ph idx="1"/>
          </p:nvPr>
        </p:nvSpPr>
        <p:spPr>
          <a:xfrm>
            <a:off x="126293" y="1333183"/>
            <a:ext cx="4672860" cy="4953828"/>
          </a:xfrm>
        </p:spPr>
        <p:txBody>
          <a:bodyPr/>
          <a:lstStyle/>
          <a:p>
            <a:pPr marL="0" indent="0" algn="just" eaLnBrk="1" hangingPunct="1">
              <a:buFont typeface="Wingdings" pitchFamily="2" charset="2"/>
              <a:buNone/>
            </a:pPr>
            <a:r>
              <a:rPr lang="en-US" sz="1400" dirty="0" smtClean="0"/>
              <a:t>The director of information systems at Samuelson Chemicals recommended that an in-plant training program be instituted for managers. The objective is to improve the knowledge of database usage in accounting, procurement, and production. 15 managers were randomly selected. Each manager was assessed on their general level of competence using the database. Their competence was rated as  outstanding, excellent, good, fair, or poor. After the three-month training program, each manager was rated again. The two ratings (before and after) are shown along with the sign of the difference. A “+” sign indicates improvement, and a “-” sign indicates a decline after the training program. </a:t>
            </a:r>
          </a:p>
          <a:p>
            <a:pPr algn="just" eaLnBrk="1" hangingPunct="1">
              <a:buFont typeface="Wingdings" pitchFamily="2" charset="2"/>
              <a:buNone/>
            </a:pPr>
            <a:endParaRPr lang="en-US" sz="1400" dirty="0"/>
          </a:p>
          <a:p>
            <a:pPr marL="0" indent="0" algn="just" eaLnBrk="1" hangingPunct="1">
              <a:buFont typeface="Wingdings" pitchFamily="2" charset="2"/>
              <a:buNone/>
            </a:pPr>
            <a:r>
              <a:rPr lang="en-US" sz="1400" dirty="0" smtClean="0"/>
              <a:t>In preparing the data for the Sign Test, note that any paired observation with no difference is dropped from the analysis.  Consequently, there are 14 managers in the sample.  </a:t>
            </a:r>
          </a:p>
          <a:p>
            <a:pPr algn="just" eaLnBrk="1" hangingPunct="1">
              <a:buFont typeface="Wingdings" pitchFamily="2" charset="2"/>
              <a:buNone/>
            </a:pPr>
            <a:endParaRPr lang="en-US" sz="1400" dirty="0" smtClean="0"/>
          </a:p>
          <a:p>
            <a:pPr marL="0" indent="0" algn="just" eaLnBrk="1" hangingPunct="1">
              <a:buFont typeface="Wingdings" pitchFamily="2" charset="2"/>
              <a:buNone/>
            </a:pPr>
            <a:r>
              <a:rPr lang="en-US" sz="1400" dirty="0" smtClean="0"/>
              <a:t>Did the in-plant training program effectively increase the competence of the managers using the company’s database?</a:t>
            </a:r>
          </a:p>
        </p:txBody>
      </p:sp>
      <p:sp>
        <p:nvSpPr>
          <p:cNvPr id="6" name="Rectangle 5"/>
          <p:cNvSpPr/>
          <p:nvPr/>
        </p:nvSpPr>
        <p:spPr>
          <a:xfrm>
            <a:off x="8005605" y="0"/>
            <a:ext cx="113839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LO16-1</a:t>
            </a:r>
            <a:endParaRPr lang="en-US" sz="2000" dirty="0">
              <a:solidFill>
                <a:schemeClr val="tx2"/>
              </a:solidFill>
            </a:endParaRPr>
          </a:p>
        </p:txBody>
      </p:sp>
      <p:pic>
        <p:nvPicPr>
          <p:cNvPr id="3" name="Picture 2"/>
          <p:cNvPicPr>
            <a:picLocks noChangeAspect="1"/>
          </p:cNvPicPr>
          <p:nvPr/>
        </p:nvPicPr>
        <p:blipFill>
          <a:blip r:embed="rId3"/>
          <a:stretch>
            <a:fillRect/>
          </a:stretch>
        </p:blipFill>
        <p:spPr>
          <a:xfrm>
            <a:off x="4911226" y="1571753"/>
            <a:ext cx="4146082" cy="2684628"/>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457200" y="533401"/>
            <a:ext cx="8229600" cy="567246"/>
          </a:xfrm>
        </p:spPr>
        <p:txBody>
          <a:bodyPr/>
          <a:lstStyle/>
          <a:p>
            <a:pPr eaLnBrk="1" hangingPunct="1"/>
            <a:r>
              <a:rPr lang="en-US" dirty="0" smtClean="0"/>
              <a:t>The Sign Test - Example</a:t>
            </a:r>
          </a:p>
        </p:txBody>
      </p:sp>
      <p:sp>
        <p:nvSpPr>
          <p:cNvPr id="441347" name="Rectangle 3"/>
          <p:cNvSpPr>
            <a:spLocks noGrp="1" noChangeArrowheads="1"/>
          </p:cNvSpPr>
          <p:nvPr>
            <p:ph idx="1"/>
          </p:nvPr>
        </p:nvSpPr>
        <p:spPr>
          <a:xfrm>
            <a:off x="548241" y="1334018"/>
            <a:ext cx="7694143" cy="3655511"/>
          </a:xfrm>
        </p:spPr>
        <p:txBody>
          <a:bodyPr lIns="92075" tIns="46038" rIns="92075" bIns="46038"/>
          <a:lstStyle/>
          <a:p>
            <a:pPr eaLnBrk="1" hangingPunct="1">
              <a:lnSpc>
                <a:spcPct val="80000"/>
              </a:lnSpc>
              <a:buFont typeface="Wingdings" pitchFamily="2" charset="2"/>
              <a:buNone/>
            </a:pPr>
            <a:r>
              <a:rPr lang="en-US" sz="2000" b="1" dirty="0" smtClean="0"/>
              <a:t>Step 1: State the Null and Alternative Hypotheses.</a:t>
            </a:r>
          </a:p>
          <a:p>
            <a:pPr eaLnBrk="1" hangingPunct="1">
              <a:lnSpc>
                <a:spcPct val="80000"/>
              </a:lnSpc>
              <a:buNone/>
            </a:pPr>
            <a:r>
              <a:rPr lang="en-US" sz="2000" i="1" dirty="0" smtClean="0"/>
              <a:t>	</a:t>
            </a:r>
            <a:r>
              <a:rPr lang="en-US" sz="1600" i="1" dirty="0" smtClean="0"/>
              <a:t>H</a:t>
            </a:r>
            <a:r>
              <a:rPr lang="en-US" sz="1600" baseline="-25000" dirty="0" smtClean="0"/>
              <a:t>0</a:t>
            </a:r>
            <a:r>
              <a:rPr lang="en-US" sz="1600" dirty="0" smtClean="0"/>
              <a:t>: </a:t>
            </a:r>
            <a:r>
              <a:rPr lang="en-US" sz="1800" dirty="0">
                <a:sym typeface="Symbol" pitchFamily="18" charset="2"/>
              </a:rPr>
              <a:t></a:t>
            </a:r>
            <a:r>
              <a:rPr lang="en-US" sz="1600" dirty="0" smtClean="0">
                <a:sym typeface="WP Greek Century"/>
              </a:rPr>
              <a:t> </a:t>
            </a:r>
            <a:r>
              <a:rPr lang="en-US" sz="1600" dirty="0" smtClean="0">
                <a:cs typeface="Arial" charset="0"/>
              </a:rPr>
              <a:t>≤</a:t>
            </a:r>
            <a:r>
              <a:rPr lang="en-US" sz="1600" dirty="0" smtClean="0"/>
              <a:t>.5 (There is no increase in competence as a result of the in-		plant training program.)</a:t>
            </a:r>
          </a:p>
          <a:p>
            <a:pPr eaLnBrk="1" hangingPunct="1">
              <a:lnSpc>
                <a:spcPct val="80000"/>
              </a:lnSpc>
              <a:buNone/>
            </a:pPr>
            <a:r>
              <a:rPr lang="en-US" sz="1600" dirty="0" smtClean="0"/>
              <a:t>   	</a:t>
            </a:r>
            <a:r>
              <a:rPr lang="en-US" sz="1600" i="1" dirty="0" smtClean="0"/>
              <a:t>H</a:t>
            </a:r>
            <a:r>
              <a:rPr lang="en-US" sz="1600" baseline="-25000" dirty="0" smtClean="0"/>
              <a:t>1</a:t>
            </a:r>
            <a:r>
              <a:rPr lang="en-US" sz="1600" dirty="0" smtClean="0"/>
              <a:t>: </a:t>
            </a:r>
            <a:r>
              <a:rPr lang="en-US" sz="1800" dirty="0" smtClean="0">
                <a:sym typeface="Symbol" pitchFamily="18" charset="2"/>
              </a:rPr>
              <a:t> </a:t>
            </a:r>
            <a:r>
              <a:rPr lang="en-US" sz="1600" dirty="0" smtClean="0"/>
              <a:t>&gt;.5 (There is an increase in competence as a result of the in-			plant training program.)</a:t>
            </a:r>
          </a:p>
          <a:p>
            <a:pPr eaLnBrk="1" hangingPunct="1">
              <a:lnSpc>
                <a:spcPct val="80000"/>
              </a:lnSpc>
              <a:buFont typeface="Wingdings" pitchFamily="2" charset="2"/>
              <a:buNone/>
            </a:pPr>
            <a:endParaRPr lang="en-US" sz="1600" dirty="0" smtClean="0"/>
          </a:p>
          <a:p>
            <a:pPr eaLnBrk="1" hangingPunct="1">
              <a:lnSpc>
                <a:spcPct val="80000"/>
              </a:lnSpc>
              <a:buFont typeface="Wingdings" pitchFamily="2" charset="2"/>
              <a:buNone/>
            </a:pPr>
            <a:r>
              <a:rPr lang="en-US" sz="2000" b="1" dirty="0" smtClean="0"/>
              <a:t>Step 2: Select a level of significance.  </a:t>
            </a:r>
          </a:p>
          <a:p>
            <a:pPr eaLnBrk="1" hangingPunct="1">
              <a:lnSpc>
                <a:spcPct val="80000"/>
              </a:lnSpc>
              <a:buFont typeface="Wingdings" pitchFamily="2" charset="2"/>
              <a:buNone/>
            </a:pPr>
            <a:r>
              <a:rPr lang="en-US" sz="2000" dirty="0" smtClean="0"/>
              <a:t>		We select the .10 level.</a:t>
            </a:r>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r>
              <a:rPr lang="en-US" sz="2000" b="1" dirty="0" smtClean="0"/>
              <a:t>Step 3: Decide on the test statistic. </a:t>
            </a:r>
          </a:p>
          <a:p>
            <a:pPr eaLnBrk="1" hangingPunct="1">
              <a:lnSpc>
                <a:spcPct val="80000"/>
              </a:lnSpc>
              <a:buFont typeface="Wingdings" pitchFamily="2" charset="2"/>
              <a:buNone/>
            </a:pPr>
            <a:r>
              <a:rPr lang="en-US" sz="2000" dirty="0" smtClean="0"/>
              <a:t>		It is the </a:t>
            </a:r>
            <a:r>
              <a:rPr lang="en-US" sz="2000" i="1" dirty="0" smtClean="0"/>
              <a:t>number of plus signs </a:t>
            </a:r>
            <a:r>
              <a:rPr lang="en-US" sz="2000" dirty="0" smtClean="0"/>
              <a:t>resulting from the 	experiment.</a:t>
            </a:r>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endParaRPr lang="en-US" sz="2000" dirty="0" smtClean="0"/>
          </a:p>
        </p:txBody>
      </p:sp>
      <p:sp>
        <p:nvSpPr>
          <p:cNvPr id="6" name="Rectangle 5"/>
          <p:cNvSpPr/>
          <p:nvPr/>
        </p:nvSpPr>
        <p:spPr>
          <a:xfrm>
            <a:off x="8005605" y="0"/>
            <a:ext cx="113839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LO16-1</a:t>
            </a:r>
            <a:endParaRPr lang="en-US" sz="20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wipe(up)">
                                      <p:cBhvr>
                                        <p:cTn id="7" dur="500"/>
                                        <p:tgtEl>
                                          <p:spTgt spid="441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1347">
                                            <p:txEl>
                                              <p:pRg st="1" end="1"/>
                                            </p:txEl>
                                          </p:spTgt>
                                        </p:tgtEl>
                                        <p:attrNameLst>
                                          <p:attrName>style.visibility</p:attrName>
                                        </p:attrNameLst>
                                      </p:cBhvr>
                                      <p:to>
                                        <p:strVal val="visible"/>
                                      </p:to>
                                    </p:set>
                                    <p:animEffect transition="in" filter="wipe(up)">
                                      <p:cBhvr>
                                        <p:cTn id="12" dur="500"/>
                                        <p:tgtEl>
                                          <p:spTgt spid="441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1347">
                                            <p:txEl>
                                              <p:pRg st="2" end="2"/>
                                            </p:txEl>
                                          </p:spTgt>
                                        </p:tgtEl>
                                        <p:attrNameLst>
                                          <p:attrName>style.visibility</p:attrName>
                                        </p:attrNameLst>
                                      </p:cBhvr>
                                      <p:to>
                                        <p:strVal val="visible"/>
                                      </p:to>
                                    </p:set>
                                    <p:animEffect transition="in" filter="wipe(up)">
                                      <p:cBhvr>
                                        <p:cTn id="17" dur="500"/>
                                        <p:tgtEl>
                                          <p:spTgt spid="441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41347">
                                            <p:txEl>
                                              <p:pRg st="4" end="4"/>
                                            </p:txEl>
                                          </p:spTgt>
                                        </p:tgtEl>
                                        <p:attrNameLst>
                                          <p:attrName>style.visibility</p:attrName>
                                        </p:attrNameLst>
                                      </p:cBhvr>
                                      <p:to>
                                        <p:strVal val="visible"/>
                                      </p:to>
                                    </p:set>
                                    <p:animEffect transition="in" filter="wipe(up)">
                                      <p:cBhvr>
                                        <p:cTn id="22" dur="500"/>
                                        <p:tgtEl>
                                          <p:spTgt spid="4413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41347">
                                            <p:txEl>
                                              <p:pRg st="5" end="5"/>
                                            </p:txEl>
                                          </p:spTgt>
                                        </p:tgtEl>
                                        <p:attrNameLst>
                                          <p:attrName>style.visibility</p:attrName>
                                        </p:attrNameLst>
                                      </p:cBhvr>
                                      <p:to>
                                        <p:strVal val="visible"/>
                                      </p:to>
                                    </p:set>
                                    <p:animEffect transition="in" filter="wipe(up)">
                                      <p:cBhvr>
                                        <p:cTn id="27" dur="500"/>
                                        <p:tgtEl>
                                          <p:spTgt spid="4413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41347">
                                            <p:txEl>
                                              <p:pRg st="7" end="7"/>
                                            </p:txEl>
                                          </p:spTgt>
                                        </p:tgtEl>
                                        <p:attrNameLst>
                                          <p:attrName>style.visibility</p:attrName>
                                        </p:attrNameLst>
                                      </p:cBhvr>
                                      <p:to>
                                        <p:strVal val="visible"/>
                                      </p:to>
                                    </p:set>
                                    <p:animEffect transition="in" filter="wipe(up)">
                                      <p:cBhvr>
                                        <p:cTn id="32" dur="500"/>
                                        <p:tgtEl>
                                          <p:spTgt spid="44134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41347">
                                            <p:txEl>
                                              <p:pRg st="8" end="8"/>
                                            </p:txEl>
                                          </p:spTgt>
                                        </p:tgtEl>
                                        <p:attrNameLst>
                                          <p:attrName>style.visibility</p:attrName>
                                        </p:attrNameLst>
                                      </p:cBhvr>
                                      <p:to>
                                        <p:strVal val="visible"/>
                                      </p:to>
                                    </p:set>
                                    <p:animEffect transition="in" filter="wipe(up)">
                                      <p:cBhvr>
                                        <p:cTn id="37" dur="500"/>
                                        <p:tgtEl>
                                          <p:spTgt spid="4413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199788" y="3052288"/>
            <a:ext cx="2967897" cy="722726"/>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769" name="AutoShape 2"/>
          <p:cNvSpPr>
            <a:spLocks noGrp="1" noChangeArrowheads="1"/>
          </p:cNvSpPr>
          <p:nvPr>
            <p:ph type="title"/>
          </p:nvPr>
        </p:nvSpPr>
        <p:spPr>
          <a:xfrm>
            <a:off x="457200" y="533400"/>
            <a:ext cx="8229600" cy="708643"/>
          </a:xfrm>
        </p:spPr>
        <p:txBody>
          <a:bodyPr/>
          <a:lstStyle/>
          <a:p>
            <a:pPr eaLnBrk="1" hangingPunct="1"/>
            <a:r>
              <a:rPr lang="en-US" dirty="0" smtClean="0"/>
              <a:t>The Sign Test - Example</a:t>
            </a:r>
          </a:p>
        </p:txBody>
      </p:sp>
      <p:sp>
        <p:nvSpPr>
          <p:cNvPr id="5" name="Rectangle 4"/>
          <p:cNvSpPr/>
          <p:nvPr/>
        </p:nvSpPr>
        <p:spPr>
          <a:xfrm>
            <a:off x="8012621" y="0"/>
            <a:ext cx="113137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LO16-1</a:t>
            </a:r>
            <a:endParaRPr lang="en-US" sz="2000" dirty="0">
              <a:solidFill>
                <a:schemeClr val="tx2"/>
              </a:solidFill>
            </a:endParaRPr>
          </a:p>
        </p:txBody>
      </p:sp>
      <p:grpSp>
        <p:nvGrpSpPr>
          <p:cNvPr id="10" name="Group 9"/>
          <p:cNvGrpSpPr/>
          <p:nvPr/>
        </p:nvGrpSpPr>
        <p:grpSpPr>
          <a:xfrm>
            <a:off x="938601" y="2893023"/>
            <a:ext cx="3481211" cy="3232553"/>
            <a:chOff x="938601" y="2893023"/>
            <a:chExt cx="3481211" cy="3232553"/>
          </a:xfrm>
        </p:grpSpPr>
        <p:pic>
          <p:nvPicPr>
            <p:cNvPr id="3" name="Picture 2"/>
            <p:cNvPicPr>
              <a:picLocks noChangeAspect="1"/>
            </p:cNvPicPr>
            <p:nvPr/>
          </p:nvPicPr>
          <p:blipFill>
            <a:blip r:embed="rId3"/>
            <a:stretch>
              <a:fillRect/>
            </a:stretch>
          </p:blipFill>
          <p:spPr>
            <a:xfrm>
              <a:off x="938601" y="2893023"/>
              <a:ext cx="3481211" cy="3232553"/>
            </a:xfrm>
            <a:prstGeom prst="rect">
              <a:avLst/>
            </a:prstGeom>
          </p:spPr>
        </p:pic>
        <p:sp>
          <p:nvSpPr>
            <p:cNvPr id="4" name="Rectangle 3"/>
            <p:cNvSpPr/>
            <p:nvPr/>
          </p:nvSpPr>
          <p:spPr bwMode="auto">
            <a:xfrm>
              <a:off x="1158941" y="5156078"/>
              <a:ext cx="3043980" cy="92389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6" name="Rounded Rectangular Callout 5"/>
          <p:cNvSpPr/>
          <p:nvPr/>
        </p:nvSpPr>
        <p:spPr bwMode="auto">
          <a:xfrm>
            <a:off x="4986373" y="4109964"/>
            <a:ext cx="3129272" cy="1403351"/>
          </a:xfrm>
          <a:prstGeom prst="wedgeRoundRectCallout">
            <a:avLst>
              <a:gd name="adj1" fmla="val -75836"/>
              <a:gd name="adj2" fmla="val 40140"/>
              <a:gd name="adj3" fmla="val 16667"/>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Critical Rejection</a:t>
            </a:r>
            <a:r>
              <a:rPr kumimoji="0" lang="en-US" sz="1800" b="0" i="0" u="none" strike="noStrike" cap="none" normalizeH="0" dirty="0" smtClean="0">
                <a:ln>
                  <a:noFill/>
                </a:ln>
                <a:solidFill>
                  <a:schemeClr val="tx1"/>
                </a:solidFill>
                <a:effectLst/>
                <a:latin typeface="Arial" pitchFamily="34" charset="0"/>
              </a:rPr>
              <a:t> region: If the number of “+”s exceeds 10, then reject the null hypothesis. </a:t>
            </a: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6"/>
          <p:cNvSpPr/>
          <p:nvPr/>
        </p:nvSpPr>
        <p:spPr>
          <a:xfrm>
            <a:off x="667708" y="1397227"/>
            <a:ext cx="7618364" cy="1382943"/>
          </a:xfrm>
          <a:prstGeom prst="rect">
            <a:avLst/>
          </a:prstGeom>
        </p:spPr>
        <p:txBody>
          <a:bodyPr wrap="square">
            <a:spAutoFit/>
          </a:bodyPr>
          <a:lstStyle/>
          <a:p>
            <a:pPr algn="just" eaLnBrk="1" hangingPunct="1">
              <a:lnSpc>
                <a:spcPct val="80000"/>
              </a:lnSpc>
              <a:buFont typeface="Wingdings" pitchFamily="2" charset="2"/>
              <a:buNone/>
            </a:pPr>
            <a:r>
              <a:rPr lang="en-US" sz="2000" b="1" dirty="0">
                <a:latin typeface="+mn-lt"/>
              </a:rPr>
              <a:t>Step 4</a:t>
            </a:r>
            <a:r>
              <a:rPr lang="en-US" sz="2000" dirty="0">
                <a:latin typeface="+mn-lt"/>
              </a:rPr>
              <a:t>: </a:t>
            </a:r>
            <a:r>
              <a:rPr lang="en-US" sz="2000" b="1" dirty="0">
                <a:latin typeface="+mn-lt"/>
              </a:rPr>
              <a:t>Formulate a decision rule</a:t>
            </a:r>
            <a:r>
              <a:rPr lang="en-US" sz="2000" b="1" dirty="0" smtClean="0">
                <a:latin typeface="+mn-lt"/>
              </a:rPr>
              <a:t>.  </a:t>
            </a:r>
            <a:r>
              <a:rPr lang="en-US" sz="2000" dirty="0" smtClean="0">
                <a:latin typeface="+mn-lt"/>
              </a:rPr>
              <a:t>Based on a binomial distribution with 14 trials and </a:t>
            </a:r>
            <a:r>
              <a:rPr lang="en-US" sz="2000" dirty="0" smtClean="0">
                <a:latin typeface="+mn-lt"/>
                <a:sym typeface="Symbol" pitchFamily="18" charset="2"/>
              </a:rPr>
              <a:t> = .5, the upper, one-tail rejection region with a probability that does not exceed 0.10 is shown below.  So, the decision rule is: reject the null hypothesis if the number of “+”s is 10 or more.</a:t>
            </a:r>
            <a:endParaRPr lang="en-US" sz="2000" dirty="0">
              <a:latin typeface="+mn-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2"/>
          <p:cNvSpPr>
            <a:spLocks noGrp="1" noChangeArrowheads="1"/>
          </p:cNvSpPr>
          <p:nvPr>
            <p:ph type="title"/>
          </p:nvPr>
        </p:nvSpPr>
        <p:spPr>
          <a:xfrm>
            <a:off x="457200" y="495300"/>
            <a:ext cx="8229600" cy="630397"/>
          </a:xfrm>
        </p:spPr>
        <p:txBody>
          <a:bodyPr/>
          <a:lstStyle/>
          <a:p>
            <a:pPr eaLnBrk="1" hangingPunct="1"/>
            <a:r>
              <a:rPr lang="en-US" dirty="0" smtClean="0"/>
              <a:t>The Sign Test - Example</a:t>
            </a:r>
          </a:p>
        </p:txBody>
      </p:sp>
      <p:pic>
        <p:nvPicPr>
          <p:cNvPr id="34819" name="Picture 5" descr="1808"/>
          <p:cNvPicPr>
            <a:picLocks noChangeAspect="1" noChangeArrowheads="1"/>
          </p:cNvPicPr>
          <p:nvPr/>
        </p:nvPicPr>
        <p:blipFill>
          <a:blip r:embed="rId3"/>
          <a:srcRect/>
          <a:stretch>
            <a:fillRect/>
          </a:stretch>
        </p:blipFill>
        <p:spPr bwMode="auto">
          <a:xfrm>
            <a:off x="4862464" y="2112042"/>
            <a:ext cx="3915537" cy="2482341"/>
          </a:xfrm>
          <a:prstGeom prst="rect">
            <a:avLst/>
          </a:prstGeom>
          <a:noFill/>
          <a:ln w="9525">
            <a:noFill/>
            <a:miter lim="800000"/>
            <a:headEnd/>
            <a:tailEnd/>
          </a:ln>
        </p:spPr>
      </p:pic>
      <p:sp>
        <p:nvSpPr>
          <p:cNvPr id="5" name="Rectangle 4"/>
          <p:cNvSpPr/>
          <p:nvPr/>
        </p:nvSpPr>
        <p:spPr>
          <a:xfrm>
            <a:off x="8012621" y="0"/>
            <a:ext cx="113137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LO16-1</a:t>
            </a:r>
            <a:endParaRPr lang="en-US" sz="2000" dirty="0">
              <a:solidFill>
                <a:schemeClr val="tx2"/>
              </a:solidFill>
            </a:endParaRPr>
          </a:p>
        </p:txBody>
      </p:sp>
      <p:sp>
        <p:nvSpPr>
          <p:cNvPr id="6" name="Rectangle 5"/>
          <p:cNvSpPr/>
          <p:nvPr/>
        </p:nvSpPr>
        <p:spPr>
          <a:xfrm>
            <a:off x="555428" y="1214693"/>
            <a:ext cx="4306872" cy="5016758"/>
          </a:xfrm>
          <a:prstGeom prst="rect">
            <a:avLst/>
          </a:prstGeom>
        </p:spPr>
        <p:txBody>
          <a:bodyPr wrap="square">
            <a:spAutoFit/>
          </a:bodyPr>
          <a:lstStyle/>
          <a:p>
            <a:pPr algn="just">
              <a:buFont typeface="Wingdings" pitchFamily="2" charset="2"/>
              <a:buNone/>
              <a:defRPr/>
            </a:pPr>
            <a:r>
              <a:rPr lang="en-US" sz="2000" b="1" dirty="0">
                <a:latin typeface="+mn-lt"/>
                <a:cs typeface="Arial" pitchFamily="34" charset="0"/>
              </a:rPr>
              <a:t>Step 5: </a:t>
            </a:r>
            <a:r>
              <a:rPr lang="en-US" sz="2000" b="1" dirty="0" smtClean="0">
                <a:latin typeface="+mn-lt"/>
                <a:cs typeface="Arial" pitchFamily="34" charset="0"/>
              </a:rPr>
              <a:t>Collect the data, do the analysis, make </a:t>
            </a:r>
            <a:r>
              <a:rPr lang="en-US" sz="2000" b="1" dirty="0">
                <a:latin typeface="+mn-lt"/>
                <a:cs typeface="Arial" pitchFamily="34" charset="0"/>
              </a:rPr>
              <a:t>a decision regarding the null hypothesis. </a:t>
            </a:r>
          </a:p>
          <a:p>
            <a:pPr algn="just">
              <a:buFont typeface="Wingdings" pitchFamily="2" charset="2"/>
              <a:buNone/>
              <a:defRPr/>
            </a:pPr>
            <a:endParaRPr lang="en-US" sz="2000" dirty="0">
              <a:latin typeface="+mn-lt"/>
              <a:cs typeface="Arial" pitchFamily="34" charset="0"/>
            </a:endParaRPr>
          </a:p>
          <a:p>
            <a:pPr algn="just">
              <a:buFont typeface="Wingdings" pitchFamily="2" charset="2"/>
              <a:buNone/>
              <a:defRPr/>
            </a:pPr>
            <a:r>
              <a:rPr lang="en-US" sz="2000" dirty="0">
                <a:latin typeface="+mn-lt"/>
                <a:cs typeface="Arial" pitchFamily="34" charset="0"/>
              </a:rPr>
              <a:t>Eleven out of the 14 managers in the training course increased their database competency. The number 11 is in the rejection region, which starts at 10, so the null hypothesis is rejected. </a:t>
            </a:r>
          </a:p>
          <a:p>
            <a:pPr algn="just">
              <a:buFont typeface="Wingdings" pitchFamily="2" charset="2"/>
              <a:buNone/>
              <a:defRPr/>
            </a:pPr>
            <a:endParaRPr lang="en-US" sz="2000" dirty="0">
              <a:latin typeface="+mn-lt"/>
              <a:cs typeface="Arial" pitchFamily="34" charset="0"/>
            </a:endParaRPr>
          </a:p>
          <a:p>
            <a:pPr algn="just">
              <a:buFont typeface="Wingdings" pitchFamily="2" charset="2"/>
              <a:buNone/>
              <a:defRPr/>
            </a:pPr>
            <a:r>
              <a:rPr lang="en-US" sz="2000" b="1" dirty="0" smtClean="0">
                <a:latin typeface="+mn-lt"/>
                <a:cs typeface="Arial" pitchFamily="34" charset="0"/>
              </a:rPr>
              <a:t>Step 6: Interpret the results.</a:t>
            </a:r>
            <a:r>
              <a:rPr lang="en-US" sz="2000" dirty="0" smtClean="0">
                <a:latin typeface="+mn-lt"/>
                <a:cs typeface="Arial" pitchFamily="34" charset="0"/>
              </a:rPr>
              <a:t>  We </a:t>
            </a:r>
            <a:r>
              <a:rPr lang="en-US" sz="2000" dirty="0">
                <a:latin typeface="+mn-lt"/>
                <a:cs typeface="Arial" pitchFamily="34" charset="0"/>
              </a:rPr>
              <a:t>conclude that the three-month training course was effective. It increased the </a:t>
            </a:r>
            <a:r>
              <a:rPr lang="en-US" sz="2000" dirty="0" smtClean="0">
                <a:latin typeface="+mn-lt"/>
                <a:cs typeface="Arial" pitchFamily="34" charset="0"/>
              </a:rPr>
              <a:t>competency </a:t>
            </a:r>
            <a:r>
              <a:rPr lang="en-US" sz="2000" dirty="0">
                <a:latin typeface="+mn-lt"/>
                <a:cs typeface="Arial" pitchFamily="34" charset="0"/>
              </a:rPr>
              <a:t>of the managers</a:t>
            </a:r>
            <a:r>
              <a:rPr lang="en-US" sz="1600" dirty="0">
                <a:latin typeface="+mn-lt"/>
                <a:cs typeface="Arial" pitchFamily="34" charset="0"/>
              </a:rPr>
              <a: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AutoShape 2"/>
          <p:cNvSpPr>
            <a:spLocks noGrp="1" noChangeArrowheads="1"/>
          </p:cNvSpPr>
          <p:nvPr>
            <p:ph type="title"/>
          </p:nvPr>
        </p:nvSpPr>
        <p:spPr>
          <a:xfrm>
            <a:off x="399929" y="667004"/>
            <a:ext cx="8131511" cy="784225"/>
          </a:xfrm>
        </p:spPr>
        <p:txBody>
          <a:bodyPr lIns="92075" tIns="46038" rIns="92075" bIns="46038"/>
          <a:lstStyle/>
          <a:p>
            <a:pPr eaLnBrk="1" hangingPunct="1"/>
            <a:r>
              <a:rPr lang="en-US" sz="3600" dirty="0"/>
              <a:t>The Sign </a:t>
            </a:r>
            <a:r>
              <a:rPr lang="en-US" sz="3600" dirty="0" smtClean="0"/>
              <a:t>Test:  </a:t>
            </a:r>
            <a:r>
              <a:rPr lang="en-US" sz="3600" dirty="0"/>
              <a:t>Normal </a:t>
            </a:r>
            <a:r>
              <a:rPr lang="en-US" sz="3600" dirty="0" smtClean="0"/>
              <a:t>Approximation to the Binomial</a:t>
            </a:r>
          </a:p>
        </p:txBody>
      </p:sp>
      <p:sp>
        <p:nvSpPr>
          <p:cNvPr id="36866" name="Rectangle 3"/>
          <p:cNvSpPr>
            <a:spLocks noGrp="1" noChangeArrowheads="1"/>
          </p:cNvSpPr>
          <p:nvPr>
            <p:ph idx="1"/>
          </p:nvPr>
        </p:nvSpPr>
        <p:spPr>
          <a:xfrm>
            <a:off x="456060" y="1724501"/>
            <a:ext cx="8124880" cy="1314801"/>
          </a:xfrm>
        </p:spPr>
        <p:txBody>
          <a:bodyPr lIns="92075" tIns="46038" rIns="92075" bIns="46038"/>
          <a:lstStyle/>
          <a:p>
            <a:pPr algn="just" eaLnBrk="1" hangingPunct="1"/>
            <a:r>
              <a:rPr lang="en-US" sz="2000" dirty="0" smtClean="0"/>
              <a:t>If the number of observations in the sample is larger than 10, the normal distribution can be used to approximate the binomial.  Note that the addition or subtraction to the values of </a:t>
            </a:r>
            <a:r>
              <a:rPr lang="en-US" sz="2000" i="1" dirty="0" smtClean="0"/>
              <a:t>x</a:t>
            </a:r>
            <a:r>
              <a:rPr lang="en-US" sz="2000" dirty="0" smtClean="0"/>
              <a:t> compensates for using the normal approximation to the binomial.  </a:t>
            </a:r>
          </a:p>
          <a:p>
            <a:pPr eaLnBrk="1" hangingPunct="1"/>
            <a:endParaRPr lang="en-US" dirty="0" smtClean="0"/>
          </a:p>
          <a:p>
            <a:pPr eaLnBrk="1" hangingPunct="1">
              <a:buFont typeface="Wingdings" pitchFamily="2" charset="2"/>
              <a:buNone/>
            </a:pPr>
            <a:endParaRPr lang="en-US" dirty="0" smtClean="0">
              <a:solidFill>
                <a:schemeClr val="bg1"/>
              </a:solidFill>
            </a:endParaRPr>
          </a:p>
        </p:txBody>
      </p:sp>
      <p:sp>
        <p:nvSpPr>
          <p:cNvPr id="8" name="Rectangle 7"/>
          <p:cNvSpPr/>
          <p:nvPr/>
        </p:nvSpPr>
        <p:spPr>
          <a:xfrm>
            <a:off x="8005605" y="0"/>
            <a:ext cx="113839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LO16-1</a:t>
            </a:r>
            <a:endParaRPr lang="en-US" sz="2000" dirty="0">
              <a:solidFill>
                <a:schemeClr val="tx2"/>
              </a:solidFill>
            </a:endParaRPr>
          </a:p>
        </p:txBody>
      </p:sp>
      <p:pic>
        <p:nvPicPr>
          <p:cNvPr id="2" name="Picture 1"/>
          <p:cNvPicPr>
            <a:picLocks noChangeAspect="1"/>
          </p:cNvPicPr>
          <p:nvPr/>
        </p:nvPicPr>
        <p:blipFill>
          <a:blip r:embed="rId3"/>
          <a:stretch>
            <a:fillRect/>
          </a:stretch>
        </p:blipFill>
        <p:spPr>
          <a:xfrm>
            <a:off x="1445359" y="3204227"/>
            <a:ext cx="6342740" cy="665383"/>
          </a:xfrm>
          <a:prstGeom prst="rect">
            <a:avLst/>
          </a:prstGeom>
        </p:spPr>
      </p:pic>
      <p:pic>
        <p:nvPicPr>
          <p:cNvPr id="3" name="Picture 2"/>
          <p:cNvPicPr>
            <a:picLocks noChangeAspect="1"/>
          </p:cNvPicPr>
          <p:nvPr/>
        </p:nvPicPr>
        <p:blipFill>
          <a:blip r:embed="rId4"/>
          <a:stretch>
            <a:fillRect/>
          </a:stretch>
        </p:blipFill>
        <p:spPr>
          <a:xfrm>
            <a:off x="1438343" y="4074879"/>
            <a:ext cx="6363156" cy="667525"/>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ixel">
  <a:themeElements>
    <a:clrScheme name="Custom 2">
      <a:dk1>
        <a:srgbClr val="000000"/>
      </a:dk1>
      <a:lt1>
        <a:srgbClr val="FFFFFF"/>
      </a:lt1>
      <a:dk2>
        <a:srgbClr val="000000"/>
      </a:dk2>
      <a:lt2>
        <a:srgbClr val="0066CC"/>
      </a:lt2>
      <a:accent1>
        <a:srgbClr val="75BAFF"/>
      </a:accent1>
      <a:accent2>
        <a:srgbClr val="2592FF"/>
      </a:accent2>
      <a:accent3>
        <a:srgbClr val="FFFFFF"/>
      </a:accent3>
      <a:accent4>
        <a:srgbClr val="000000"/>
      </a:accent4>
      <a:accent5>
        <a:srgbClr val="C5E2FF"/>
      </a:accent5>
      <a:accent6>
        <a:srgbClr val="5BADFF"/>
      </a:accent6>
      <a:hlink>
        <a:srgbClr val="CC3300"/>
      </a:hlink>
      <a:folHlink>
        <a:srgbClr val="0066CC"/>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9421</TotalTime>
  <Words>3092</Words>
  <Application>Microsoft Office PowerPoint</Application>
  <PresentationFormat>On-screen Show (4:3)</PresentationFormat>
  <Paragraphs>327</Paragraphs>
  <Slides>38</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1_Pixel</vt:lpstr>
      <vt:lpstr>Equation</vt:lpstr>
      <vt:lpstr>Nonparametric Methods: Analysis of Ordinal Data</vt:lpstr>
      <vt:lpstr>Learning Objectives</vt:lpstr>
      <vt:lpstr>Nonparametric Tests</vt:lpstr>
      <vt:lpstr>The Sign Test</vt:lpstr>
      <vt:lpstr>The Sign Test - Example</vt:lpstr>
      <vt:lpstr>The Sign Test - Example</vt:lpstr>
      <vt:lpstr>The Sign Test - Example</vt:lpstr>
      <vt:lpstr>The Sign Test - Example</vt:lpstr>
      <vt:lpstr>The Sign Test:  Normal Approximation to the Binomial</vt:lpstr>
      <vt:lpstr>PowerPoint Presentation</vt:lpstr>
      <vt:lpstr>PowerPoint Presentation</vt:lpstr>
      <vt:lpstr>PowerPoint Presentation</vt:lpstr>
      <vt:lpstr>The Sign Test: A Hypothesis Test of the Median</vt:lpstr>
      <vt:lpstr>The Sign Test: A Hypothesis Test of the Median - Example</vt:lpstr>
      <vt:lpstr>The Sign Test: A Hypothesis Test of the Median - Example</vt:lpstr>
      <vt:lpstr>PowerPoint Presentation</vt:lpstr>
      <vt:lpstr>Wilcoxon Signed-Rank Test for Dependent Samples</vt:lpstr>
      <vt:lpstr>Wilcoxon Signed-Rank Test for Dependent Samples</vt:lpstr>
      <vt:lpstr>Wilcoxon Signed-Rank Test for Dependent Samples - Example</vt:lpstr>
      <vt:lpstr>Wilcoxon Signed-Rank Test for Dependent Samples - Example</vt:lpstr>
      <vt:lpstr>Wilcoxon Signed-Rank Test for Dependent Samples - Example</vt:lpstr>
      <vt:lpstr>Wilcoxon Signed-Rank Test for Dependent Samples - Example</vt:lpstr>
      <vt:lpstr>Wilcoxon Rank-Sum Test for Independent Samples</vt:lpstr>
      <vt:lpstr>Wilcoxon Rank-Sum Test for Independent Samples</vt:lpstr>
      <vt:lpstr>Wilcoxon Rank-Sum Test for Independent Samples - Example</vt:lpstr>
      <vt:lpstr>Wilcoxon Rank-Sum Test for Independent Samples - Example</vt:lpstr>
      <vt:lpstr>Wilcoxon Rank-Sum Test for Independent Samples - Example</vt:lpstr>
      <vt:lpstr>Wilcoxon Rank-Sum Test for Independent Samples - Example</vt:lpstr>
      <vt:lpstr>Kruskal-Wallis Test: Analysis of Variance by Ranks</vt:lpstr>
      <vt:lpstr>Kruskal-Wallis Test: Analysis of Variance by Ranks - Example</vt:lpstr>
      <vt:lpstr>Kruskal-Wallis Test: Analysis of Variance by Ranks - Example</vt:lpstr>
      <vt:lpstr>Kruskal-Wallis Test: Analysis of Variance by Ranks - Example</vt:lpstr>
      <vt:lpstr>Kruskal-Wallis Test: Analysis of Variance by Ranks - Example</vt:lpstr>
      <vt:lpstr>Spearman’s Rank-Order Correlation</vt:lpstr>
      <vt:lpstr>Rank-Order Correlation - Example</vt:lpstr>
      <vt:lpstr>Rank-Order Correlation - Example</vt:lpstr>
      <vt:lpstr>Rank-Order Correlation - Example</vt:lpstr>
      <vt:lpstr>Rank-Order Correlation - Example</vt:lpstr>
    </vt:vector>
  </TitlesOfParts>
  <Company>MCGRAW-HILL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dc:subject>Ranked Data</dc:subject>
  <dc:creator>Rene Leo E. Ordonez</dc:creator>
  <cp:lastModifiedBy>Pavendan Pugalendi</cp:lastModifiedBy>
  <cp:revision>401</cp:revision>
  <dcterms:created xsi:type="dcterms:W3CDTF">1998-07-27T15:17:12Z</dcterms:created>
  <dcterms:modified xsi:type="dcterms:W3CDTF">2014-03-31T13:16:33Z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Chapter 16-16th Instructor Version</vt:lpwstr>
  </property>
  <property fmtid="{D5CDD505-2E9C-101B-9397-08002B2CF9AE}" pid="4" name="ArticulateGUID">
    <vt:lpwstr>DE9B1C6E-D5A5-4B0F-8E89-BD2A8CE40F3C</vt:lpwstr>
  </property>
  <property fmtid="{D5CDD505-2E9C-101B-9397-08002B2CF9AE}" pid="5" name="ArticulateProjectFull">
    <vt:lpwstr>\\172.50.10.4\epub\P16280043_BEC OLCs 2014\WIP\Development\Lind_16e\Instructor\Instructor PPTs\Updated IPPT\IMChap016.ppta</vt:lpwstr>
  </property>
</Properties>
</file>