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9" r:id="rId1"/>
  </p:sldMasterIdLst>
  <p:notesMasterIdLst>
    <p:notesMasterId r:id="rId43"/>
  </p:notesMasterIdLst>
  <p:handoutMasterIdLst>
    <p:handoutMasterId r:id="rId44"/>
  </p:handoutMasterIdLst>
  <p:sldIdLst>
    <p:sldId id="301" r:id="rId2"/>
    <p:sldId id="361" r:id="rId3"/>
    <p:sldId id="346" r:id="rId4"/>
    <p:sldId id="347" r:id="rId5"/>
    <p:sldId id="350" r:id="rId6"/>
    <p:sldId id="351" r:id="rId7"/>
    <p:sldId id="349" r:id="rId8"/>
    <p:sldId id="352" r:id="rId9"/>
    <p:sldId id="353" r:id="rId10"/>
    <p:sldId id="354" r:id="rId11"/>
    <p:sldId id="363" r:id="rId12"/>
    <p:sldId id="356" r:id="rId13"/>
    <p:sldId id="357" r:id="rId14"/>
    <p:sldId id="358" r:id="rId15"/>
    <p:sldId id="359" r:id="rId16"/>
    <p:sldId id="344" r:id="rId17"/>
    <p:sldId id="364" r:id="rId18"/>
    <p:sldId id="294" r:id="rId19"/>
    <p:sldId id="303" r:id="rId20"/>
    <p:sldId id="304" r:id="rId21"/>
    <p:sldId id="305" r:id="rId22"/>
    <p:sldId id="308" r:id="rId23"/>
    <p:sldId id="310" r:id="rId24"/>
    <p:sldId id="312" r:id="rId25"/>
    <p:sldId id="367" r:id="rId26"/>
    <p:sldId id="313" r:id="rId27"/>
    <p:sldId id="365" r:id="rId28"/>
    <p:sldId id="366" r:id="rId29"/>
    <p:sldId id="368" r:id="rId30"/>
    <p:sldId id="329" r:id="rId31"/>
    <p:sldId id="369" r:id="rId32"/>
    <p:sldId id="370" r:id="rId33"/>
    <p:sldId id="371" r:id="rId34"/>
    <p:sldId id="330" r:id="rId35"/>
    <p:sldId id="372" r:id="rId36"/>
    <p:sldId id="335" r:id="rId37"/>
    <p:sldId id="337" r:id="rId38"/>
    <p:sldId id="339" r:id="rId39"/>
    <p:sldId id="373" r:id="rId40"/>
    <p:sldId id="341" r:id="rId41"/>
    <p:sldId id="374" r:id="rId42"/>
  </p:sldIdLst>
  <p:sldSz cx="9144000" cy="6858000" type="screen4x3"/>
  <p:notesSz cx="6858000" cy="9144000"/>
  <p:custDataLst>
    <p:tags r:id="rId45"/>
  </p:custDataLst>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01"/>
    <a:srgbClr val="A800A8"/>
    <a:srgbClr val="FFD699"/>
    <a:srgbClr val="FFE8C5"/>
    <a:srgbClr val="333333"/>
    <a:srgbClr val="FFBFFF"/>
    <a:srgbClr val="510C9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4714" autoAdjust="0"/>
  </p:normalViewPr>
  <p:slideViewPr>
    <p:cSldViewPr snapToGrid="0">
      <p:cViewPr>
        <p:scale>
          <a:sx n="50" d="100"/>
          <a:sy n="50" d="100"/>
        </p:scale>
        <p:origin x="-2256" y="-8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p:scale>
          <a:sx n="120" d="100"/>
          <a:sy n="120" d="100"/>
        </p:scale>
        <p:origin x="-3126" y="4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latin typeface="Times New Roman" pitchFamily="18" charset="0"/>
                <a:cs typeface="+mn-cs"/>
              </a:defRPr>
            </a:lvl1pPr>
          </a:lstStyle>
          <a:p>
            <a:pPr>
              <a:defRPr/>
            </a:pPr>
            <a:endParaRPr lang="en-US"/>
          </a:p>
        </p:txBody>
      </p:sp>
      <p:sp>
        <p:nvSpPr>
          <p:cNvPr id="458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a:latin typeface="Times New Roman" pitchFamily="18" charset="0"/>
                <a:cs typeface="+mn-cs"/>
              </a:defRPr>
            </a:lvl1pPr>
          </a:lstStyle>
          <a:p>
            <a:pPr>
              <a:defRPr/>
            </a:pPr>
            <a:endParaRPr lang="en-US"/>
          </a:p>
        </p:txBody>
      </p:sp>
      <p:sp>
        <p:nvSpPr>
          <p:cNvPr id="458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a:latin typeface="Times New Roman" pitchFamily="18" charset="0"/>
                <a:cs typeface="+mn-cs"/>
              </a:defRPr>
            </a:lvl1pPr>
          </a:lstStyle>
          <a:p>
            <a:pPr>
              <a:defRPr/>
            </a:pPr>
            <a:endParaRPr lang="en-US"/>
          </a:p>
        </p:txBody>
      </p:sp>
      <p:sp>
        <p:nvSpPr>
          <p:cNvPr id="458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a:latin typeface="Times New Roman" pitchFamily="18" charset="0"/>
                <a:cs typeface="+mn-cs"/>
              </a:defRPr>
            </a:lvl1pPr>
          </a:lstStyle>
          <a:p>
            <a:pPr>
              <a:defRPr/>
            </a:pPr>
            <a:fld id="{AA7525C8-60EE-4E46-91E8-77B50F765C6C}" type="slidenum">
              <a:rPr lang="en-US"/>
              <a:pPr>
                <a:defRPr/>
              </a:pPr>
              <a:t>‹#›</a:t>
            </a:fld>
            <a:endParaRPr lang="en-US"/>
          </a:p>
        </p:txBody>
      </p:sp>
    </p:spTree>
    <p:extLst>
      <p:ext uri="{BB962C8B-B14F-4D97-AF65-F5344CB8AC3E}">
        <p14:creationId xmlns:p14="http://schemas.microsoft.com/office/powerpoint/2010/main" val="3052598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latin typeface="Times New Roman" pitchFamily="18" charset="0"/>
                <a:cs typeface="+mn-cs"/>
              </a:defRPr>
            </a:lvl1pPr>
          </a:lstStyle>
          <a:p>
            <a:pPr>
              <a:defRPr/>
            </a:pPr>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a:latin typeface="Times New Roman" pitchFamily="18" charset="0"/>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a:latin typeface="Times New Roman" pitchFamily="18" charset="0"/>
                <a:cs typeface="+mn-cs"/>
              </a:defRPr>
            </a:lvl1pPr>
          </a:lstStyle>
          <a:p>
            <a:pPr>
              <a:defRPr/>
            </a:pPr>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a:latin typeface="Times New Roman" pitchFamily="18" charset="0"/>
                <a:cs typeface="+mn-cs"/>
              </a:defRPr>
            </a:lvl1pPr>
          </a:lstStyle>
          <a:p>
            <a:pPr>
              <a:defRPr/>
            </a:pPr>
            <a:fld id="{6352330A-0A0E-492C-9CC8-0F0C5000A70B}" type="slidenum">
              <a:rPr lang="en-US"/>
              <a:pPr>
                <a:defRPr/>
              </a:pPr>
              <a:t>‹#›</a:t>
            </a:fld>
            <a:endParaRPr lang="en-US"/>
          </a:p>
        </p:txBody>
      </p:sp>
    </p:spTree>
    <p:extLst>
      <p:ext uri="{BB962C8B-B14F-4D97-AF65-F5344CB8AC3E}">
        <p14:creationId xmlns:p14="http://schemas.microsoft.com/office/powerpoint/2010/main" val="1748697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B9A17E2C-88FE-4C84-A158-BEACABFDCBA4}" type="slidenum">
              <a:rPr lang="en-US" smtClean="0"/>
              <a:pPr>
                <a:defRPr/>
              </a:pPr>
              <a:t>1</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68D8A58-84C2-431C-B00F-0136A1F1115E}" type="slidenum">
              <a:rPr lang="en-US" smtClean="0"/>
              <a:pPr>
                <a:defRPr/>
              </a:pPr>
              <a:t>10</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68D8A58-84C2-431C-B00F-0136A1F1115E}" type="slidenum">
              <a:rPr lang="en-US" smtClean="0"/>
              <a:pPr>
                <a:defRPr/>
              </a:pPr>
              <a:t>11</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B816E533-9EF5-48C1-8DEC-E93DAB9109A1}" type="slidenum">
              <a:rPr lang="en-US" smtClean="0"/>
              <a:pPr>
                <a:defRPr/>
              </a:pPr>
              <a:t>12</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D5050E6C-5000-4370-BC65-EA8AD2B1A9E8}" type="slidenum">
              <a:rPr lang="en-US" smtClean="0"/>
              <a:pPr>
                <a:defRPr/>
              </a:pPr>
              <a:t>13</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A2BA289C-6615-4098-8996-593B780D0A09}" type="slidenum">
              <a:rPr lang="en-US" smtClean="0"/>
              <a:pPr>
                <a:defRPr/>
              </a:pPr>
              <a:t>14</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C18145E9-F9BF-4F60-B836-852D6FFD60E4}" type="slidenum">
              <a:rPr lang="en-US" smtClean="0"/>
              <a:pPr>
                <a:defRPr/>
              </a:pPr>
              <a:t>15</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E01B68D0-FC6D-4A79-BCF4-2A6169BD817F}" type="slidenum">
              <a:rPr lang="en-US" smtClean="0"/>
              <a:pPr>
                <a:defRPr/>
              </a:pPr>
              <a:t>16</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E01B68D0-FC6D-4A79-BCF4-2A6169BD817F}" type="slidenum">
              <a:rPr lang="en-US" smtClean="0"/>
              <a:pPr>
                <a:defRPr/>
              </a:pPr>
              <a:t>17</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6E983B4D-AC4A-4438-A670-790B20AF9D03}" type="slidenum">
              <a:rPr lang="en-US" smtClean="0"/>
              <a:pPr>
                <a:defRPr/>
              </a:pPr>
              <a:t>18</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A4D50300-3C22-453A-A714-59A7638F6D20}" type="slidenum">
              <a:rPr lang="en-US" smtClean="0"/>
              <a:pPr>
                <a:defRPr/>
              </a:pPr>
              <a:t>19</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8EE86D88-3D07-4DA8-A0F7-5432D4910BD8}" type="slidenum">
              <a:rPr lang="en-US" smtClean="0"/>
              <a:pPr>
                <a:defRPr/>
              </a:pPr>
              <a:t>2</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2547B930-40A2-4435-870B-3C0A3A7FAB94}" type="slidenum">
              <a:rPr lang="en-US" smtClean="0"/>
              <a:pPr>
                <a:defRPr/>
              </a:pPr>
              <a:t>20</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49D672BF-785C-44D4-92ED-D7F7CB4A4065}" type="slidenum">
              <a:rPr lang="en-US" smtClean="0"/>
              <a:pPr>
                <a:defRPr/>
              </a:pPr>
              <a:t>21</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2C53D795-ACF0-47F1-9E64-38D430FFAA72}" type="slidenum">
              <a:rPr lang="en-US" smtClean="0"/>
              <a:pPr>
                <a:defRPr/>
              </a:pPr>
              <a:t>22</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CF6BDA78-BC5E-467A-B7D5-9876021986EA}" type="slidenum">
              <a:rPr lang="en-US" smtClean="0"/>
              <a:pPr>
                <a:defRPr/>
              </a:pPr>
              <a:t>23</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67C5B9C-544F-4468-9516-914BB65004E2}" type="slidenum">
              <a:rPr lang="en-US" smtClean="0"/>
              <a:pPr>
                <a:defRPr/>
              </a:pPr>
              <a:t>24</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67C5B9C-544F-4468-9516-914BB65004E2}" type="slidenum">
              <a:rPr lang="en-US" smtClean="0"/>
              <a:pPr>
                <a:defRPr/>
              </a:pPr>
              <a:t>25</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69ECA6D6-F7F9-427B-B728-C4E94265473F}" type="slidenum">
              <a:rPr lang="en-US" smtClean="0"/>
              <a:pPr>
                <a:defRPr/>
              </a:pPr>
              <a:t>26</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49D672BF-785C-44D4-92ED-D7F7CB4A4065}" type="slidenum">
              <a:rPr lang="en-US" smtClean="0"/>
              <a:pPr>
                <a:defRPr/>
              </a:pPr>
              <a:t>27</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2C53D795-ACF0-47F1-9E64-38D430FFAA72}" type="slidenum">
              <a:rPr lang="en-US" smtClean="0"/>
              <a:pPr>
                <a:defRPr/>
              </a:pPr>
              <a:t>28</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r>
              <a:rPr lang="en-US" smtClean="0"/>
              <a:t>.</a:t>
            </a:r>
          </a:p>
        </p:txBody>
      </p:sp>
      <p:sp>
        <p:nvSpPr>
          <p:cNvPr id="4" name="Slide Number Placeholder 3"/>
          <p:cNvSpPr>
            <a:spLocks noGrp="1"/>
          </p:cNvSpPr>
          <p:nvPr>
            <p:ph type="sldNum" sz="quarter" idx="5"/>
          </p:nvPr>
        </p:nvSpPr>
        <p:spPr/>
        <p:txBody>
          <a:bodyPr/>
          <a:lstStyle/>
          <a:p>
            <a:pPr>
              <a:defRPr/>
            </a:pPr>
            <a:fld id="{B55BBDD2-91CF-4512-9133-DC77FE7B1040}"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56BD2B54-DA00-4795-80BA-AAE607F59ED5}" type="slidenum">
              <a:rPr lang="en-US" smtClean="0"/>
              <a:pPr>
                <a:defRPr/>
              </a:pPr>
              <a:t>3</a:t>
            </a:fld>
            <a:endParaRPr 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r>
              <a:rPr lang="en-US" smtClean="0"/>
              <a:t>.</a:t>
            </a:r>
          </a:p>
        </p:txBody>
      </p:sp>
      <p:sp>
        <p:nvSpPr>
          <p:cNvPr id="4" name="Slide Number Placeholder 3"/>
          <p:cNvSpPr>
            <a:spLocks noGrp="1"/>
          </p:cNvSpPr>
          <p:nvPr>
            <p:ph type="sldNum" sz="quarter" idx="5"/>
          </p:nvPr>
        </p:nvSpPr>
        <p:spPr/>
        <p:txBody>
          <a:bodyPr/>
          <a:lstStyle/>
          <a:p>
            <a:pPr>
              <a:defRPr/>
            </a:pPr>
            <a:fld id="{B55BBDD2-91CF-4512-9133-DC77FE7B1040}"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69ECA6D6-F7F9-427B-B728-C4E94265473F}" type="slidenum">
              <a:rPr lang="en-US" smtClean="0"/>
              <a:pPr>
                <a:defRPr/>
              </a:pPr>
              <a:t>32</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49D672BF-785C-44D4-92ED-D7F7CB4A4065}" type="slidenum">
              <a:rPr lang="en-US" smtClean="0"/>
              <a:pPr>
                <a:defRPr/>
              </a:pPr>
              <a:t>33</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9D0DD7F-9B0B-474A-8800-35FC849F08B6}"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2C53D795-ACF0-47F1-9E64-38D430FFAA72}" type="slidenum">
              <a:rPr lang="en-US" smtClean="0"/>
              <a:pPr>
                <a:defRPr/>
              </a:pPr>
              <a:t>35</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D376E6BD-9057-45F0-B0EC-1E7220E5EFEC}" type="slidenum">
              <a:rPr lang="en-US" smtClean="0"/>
              <a:pPr>
                <a:defRPr/>
              </a:pPr>
              <a:t>36</a:t>
            </a:fld>
            <a:endParaRPr 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F887FEAD-4078-4274-A64B-0AC26EBF7FD0}" type="slidenum">
              <a:rPr lang="en-US" smtClean="0"/>
              <a:pPr>
                <a:defRPr/>
              </a:pPr>
              <a:t>37</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09140F95-A6A3-4632-B973-836FA4E1D75D}" type="slidenum">
              <a:rPr lang="en-US" smtClean="0"/>
              <a:pPr>
                <a:defRPr/>
              </a:pPr>
              <a:t>38</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49D672BF-785C-44D4-92ED-D7F7CB4A4065}" type="slidenum">
              <a:rPr lang="en-US" smtClean="0"/>
              <a:pPr>
                <a:defRPr/>
              </a:pPr>
              <a:t>39</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DF68494F-6A84-43F9-AE20-54C0F9C31F42}" type="slidenum">
              <a:rPr lang="en-US" smtClean="0"/>
              <a:pPr>
                <a:defRPr/>
              </a:pPr>
              <a:t>40</a:t>
            </a:fld>
            <a:endParaRPr 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latin typeface="Calibri" pitchFamily="34" charset="0"/>
              <a:ea typeface="Calibri" pitchFamily="34"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F8382396-217C-4CAC-BDC6-4D42364A8C6C}" type="slidenum">
              <a:rPr lang="en-US" smtClean="0"/>
              <a:pPr>
                <a:defRPr/>
              </a:pPr>
              <a:t>4</a:t>
            </a:fld>
            <a:endParaRPr 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lnSpc>
                <a:spcPct val="90000"/>
              </a:lnSpc>
            </a:pPr>
            <a:endParaRPr lang="en-US" smtClean="0"/>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2C53D795-ACF0-47F1-9E64-38D430FFAA72}" type="slidenum">
              <a:rPr lang="en-US" smtClean="0"/>
              <a:pPr>
                <a:defRPr/>
              </a:pPr>
              <a:t>41</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0D6ECB92-A04A-4AC5-A672-1DC2AFE46B5E}" type="slidenum">
              <a:rPr lang="en-US" smtClean="0"/>
              <a:pPr>
                <a:defRPr/>
              </a:pPr>
              <a:t>5</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2F0C0960-3E90-4931-9BE6-FFD12A1E19A2}" type="slidenum">
              <a:rPr lang="en-US" smtClean="0"/>
              <a:pPr>
                <a:defRPr/>
              </a:pPr>
              <a:t>6</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C85C8BE2-180F-4EC7-B655-D77F30109486}" type="slidenum">
              <a:rPr lang="en-US" smtClean="0"/>
              <a:pPr>
                <a:defRPr/>
              </a:pPr>
              <a:t>7</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D58A3A81-6835-4B4A-BE8A-7DFC0A9C4DC7}" type="slidenum">
              <a:rPr lang="en-US" smtClean="0"/>
              <a:pPr>
                <a:defRPr/>
              </a:pPr>
              <a:t>8</a:t>
            </a:fld>
            <a:endParaRPr lang="en-US"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smtClean="0">
                <a:latin typeface="Calibri" pitchFamily="34" charset="0"/>
                <a:ea typeface="Calibri" pitchFamily="34" charset="0"/>
                <a:cs typeface="Times New Roman" pitchFamily="18" charset="0"/>
              </a:rPr>
              <a:t>.</a:t>
            </a:r>
          </a:p>
          <a:p>
            <a:endParaRPr lang="en-US" smtClean="0">
              <a:ea typeface="Calibri" pitchFamily="34"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1EA94BAE-1032-4A06-AD40-24BB7381BE7E}" type="slidenum">
              <a:rPr lang="en-US" smtClean="0"/>
              <a:pPr>
                <a:defRPr/>
              </a:pPr>
              <a:t>9</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9144000" cy="6858000"/>
            <a:chOff x="0" y="0"/>
            <a:chExt cx="5760" cy="4320"/>
          </a:xfrm>
          <a:effectLst/>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charset="0"/>
                <a:cs typeface="Arial"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charset="0"/>
                <a:cs typeface="Arial" pitchFamily="34" charset="0"/>
              </a:endParaRPr>
            </a:p>
          </p:txBody>
        </p:sp>
        <p:grpSp>
          <p:nvGrpSpPr>
            <p:cNvPr id="7" name="Group 5"/>
            <p:cNvGrpSpPr>
              <a:grpSpLocks/>
            </p:cNvGrpSpPr>
            <p:nvPr/>
          </p:nvGrpSpPr>
          <p:grpSpPr bwMode="auto">
            <a:xfrm>
              <a:off x="361" y="1065"/>
              <a:ext cx="1445" cy="1596"/>
              <a:chOff x="361" y="1065"/>
              <a:chExt cx="1445" cy="1596"/>
            </a:xfrm>
          </p:grpSpPr>
          <p:sp>
            <p:nvSpPr>
              <p:cNvPr id="8" name="Rectangle 6"/>
              <p:cNvSpPr>
                <a:spLocks noChangeArrowheads="1"/>
              </p:cNvSpPr>
              <p:nvPr userDrawn="1"/>
            </p:nvSpPr>
            <p:spPr bwMode="auto">
              <a:xfrm>
                <a:off x="361" y="2257"/>
                <a:ext cx="363" cy="404"/>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2" name="Rectangle 10"/>
              <p:cNvSpPr>
                <a:spLocks noChangeArrowheads="1"/>
              </p:cNvSpPr>
              <p:nvPr userDrawn="1"/>
            </p:nvSpPr>
            <p:spPr bwMode="auto">
              <a:xfrm>
                <a:off x="1437" y="1065"/>
                <a:ext cx="369" cy="405"/>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5" name="Rectangle 13"/>
              <p:cNvSpPr>
                <a:spLocks noChangeArrowheads="1"/>
              </p:cNvSpPr>
              <p:nvPr userDrawn="1"/>
            </p:nvSpPr>
            <p:spPr bwMode="auto">
              <a:xfrm>
                <a:off x="1081" y="1464"/>
                <a:ext cx="362" cy="399"/>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7" name="Rectangle 15"/>
              <p:cNvSpPr>
                <a:spLocks noChangeArrowheads="1"/>
              </p:cNvSpPr>
              <p:nvPr userDrawn="1"/>
            </p:nvSpPr>
            <p:spPr bwMode="auto">
              <a:xfrm>
                <a:off x="719" y="1857"/>
                <a:ext cx="368" cy="406"/>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grpSp>
      </p:grpSp>
      <p:sp>
        <p:nvSpPr>
          <p:cNvPr id="809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09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2" name="Rectangle 1"/>
          <p:cNvSpPr/>
          <p:nvPr userDrawn="1"/>
        </p:nvSpPr>
        <p:spPr>
          <a:xfrm>
            <a:off x="117233" y="6611035"/>
            <a:ext cx="8909535" cy="400110"/>
          </a:xfrm>
          <a:prstGeom prst="rect">
            <a:avLst/>
          </a:prstGeom>
        </p:spPr>
        <p:txBody>
          <a:bodyPr>
            <a:spAutoFit/>
          </a:bodyPr>
          <a:lstStyle/>
          <a:p>
            <a:pPr algn="ctr" eaLnBrk="1" hangingPunct="1"/>
            <a:r>
              <a:rPr lang="en-IN" altLang="en-US" sz="1000" b="0" dirty="0" smtClean="0">
                <a:latin typeface="Times New Roman" pitchFamily="18" charset="0"/>
                <a:cs typeface="Times New Roman" pitchFamily="18" charset="0"/>
              </a:rPr>
              <a:t>Copyright © 2015 McGraw-Hill Education. All rights reserved. No reproduction or distribution without the prior written consent of McGraw-Hill Education.</a:t>
            </a:r>
            <a:endParaRPr lang="en-IN" altLang="en-US" sz="1000" b="0" dirty="0">
              <a:latin typeface="Times New Roman" pitchFamily="18" charset="0"/>
              <a:cs typeface="Times New Roman" pitchFamily="18" charset="0"/>
            </a:endParaRPr>
          </a:p>
        </p:txBody>
      </p:sp>
    </p:spTree>
    <p:extLst>
      <p:ext uri="{BB962C8B-B14F-4D97-AF65-F5344CB8AC3E}">
        <p14:creationId xmlns:p14="http://schemas.microsoft.com/office/powerpoint/2010/main" val="11633868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770313"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38200" y="4071938"/>
            <a:ext cx="3770313"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60913" y="1905000"/>
            <a:ext cx="3770312"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a:xfrm>
            <a:off x="6792436" y="6248400"/>
            <a:ext cx="2895600" cy="457200"/>
          </a:xfrm>
          <a:prstGeom prst="rect">
            <a:avLst/>
          </a:prstGeom>
        </p:spPr>
        <p:txBody>
          <a:bodyPr/>
          <a:lstStyle>
            <a:lvl1pPr>
              <a:defRPr/>
            </a:lvl1pPr>
          </a:lstStyle>
          <a:p>
            <a:pPr>
              <a:defRPr/>
            </a:pPr>
            <a:r>
              <a:rPr lang="en-US" smtClean="0"/>
              <a:t>13-</a:t>
            </a:r>
            <a:endParaRPr lang="en-US"/>
          </a:p>
        </p:txBody>
      </p:sp>
      <p:sp>
        <p:nvSpPr>
          <p:cNvPr id="7" name="Rectangle 10"/>
          <p:cNvSpPr>
            <a:spLocks noGrp="1" noChangeArrowheads="1"/>
          </p:cNvSpPr>
          <p:nvPr>
            <p:ph type="sldNum" sz="quarter" idx="11"/>
          </p:nvPr>
        </p:nvSpPr>
        <p:spPr>
          <a:xfrm>
            <a:off x="6553200" y="6248400"/>
            <a:ext cx="2133600" cy="457200"/>
          </a:xfrm>
          <a:prstGeom prst="rect">
            <a:avLst/>
          </a:prstGeom>
        </p:spPr>
        <p:txBody>
          <a:bodyPr/>
          <a:lstStyle>
            <a:lvl1pPr>
              <a:defRPr/>
            </a:lvl1pPr>
          </a:lstStyle>
          <a:p>
            <a:pPr>
              <a:defRPr/>
            </a:pPr>
            <a:fld id="{A4BE032F-864A-4160-A13A-EDC68BA709CD}" type="slidenum">
              <a:rPr lang="en-US"/>
              <a:pPr>
                <a:defRPr/>
              </a:pPr>
              <a:t>‹#›</a:t>
            </a:fld>
            <a:endParaRPr lang="en-US"/>
          </a:p>
        </p:txBody>
      </p:sp>
    </p:spTree>
    <p:extLst>
      <p:ext uri="{BB962C8B-B14F-4D97-AF65-F5344CB8AC3E}">
        <p14:creationId xmlns:p14="http://schemas.microsoft.com/office/powerpoint/2010/main" val="38131896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6"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15-</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11614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7693025"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071938"/>
            <a:ext cx="7693025"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xfrm>
            <a:off x="6792436" y="6248400"/>
            <a:ext cx="2895600" cy="457200"/>
          </a:xfrm>
          <a:prstGeom prst="rect">
            <a:avLst/>
          </a:prstGeom>
        </p:spPr>
        <p:txBody>
          <a:bodyPr/>
          <a:lstStyle>
            <a:lvl1pPr>
              <a:defRPr/>
            </a:lvl1pPr>
          </a:lstStyle>
          <a:p>
            <a:pPr>
              <a:defRPr/>
            </a:pPr>
            <a:r>
              <a:rPr lang="en-US" smtClean="0"/>
              <a:t>13-</a:t>
            </a:r>
            <a:endParaRPr lang="en-US"/>
          </a:p>
        </p:txBody>
      </p:sp>
      <p:sp>
        <p:nvSpPr>
          <p:cNvPr id="6" name="Rectangle 10"/>
          <p:cNvSpPr>
            <a:spLocks noGrp="1" noChangeArrowheads="1"/>
          </p:cNvSpPr>
          <p:nvPr>
            <p:ph type="sldNum" sz="quarter" idx="11"/>
          </p:nvPr>
        </p:nvSpPr>
        <p:spPr>
          <a:xfrm>
            <a:off x="6553200" y="6248400"/>
            <a:ext cx="2133600" cy="457200"/>
          </a:xfrm>
          <a:prstGeom prst="rect">
            <a:avLst/>
          </a:prstGeom>
        </p:spPr>
        <p:txBody>
          <a:bodyPr/>
          <a:lstStyle>
            <a:lvl1pPr>
              <a:defRPr/>
            </a:lvl1pPr>
          </a:lstStyle>
          <a:p>
            <a:pPr>
              <a:defRPr/>
            </a:pPr>
            <a:fld id="{0992153E-3AF1-4B12-9930-E470C0C88300}" type="slidenum">
              <a:rPr lang="en-US"/>
              <a:pPr>
                <a:defRPr/>
              </a:pPr>
              <a:t>‹#›</a:t>
            </a:fld>
            <a:endParaRPr lang="en-US"/>
          </a:p>
        </p:txBody>
      </p:sp>
    </p:spTree>
    <p:extLst>
      <p:ext uri="{BB962C8B-B14F-4D97-AF65-F5344CB8AC3E}">
        <p14:creationId xmlns:p14="http://schemas.microsoft.com/office/powerpoint/2010/main" val="69540889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905000"/>
            <a:ext cx="3770313"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1905000"/>
            <a:ext cx="3770312"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071938"/>
            <a:ext cx="3770312"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a:xfrm>
            <a:off x="6792436" y="6248400"/>
            <a:ext cx="2895600" cy="457200"/>
          </a:xfrm>
          <a:prstGeom prst="rect">
            <a:avLst/>
          </a:prstGeom>
        </p:spPr>
        <p:txBody>
          <a:bodyPr/>
          <a:lstStyle>
            <a:lvl1pPr>
              <a:defRPr/>
            </a:lvl1pPr>
          </a:lstStyle>
          <a:p>
            <a:pPr>
              <a:defRPr/>
            </a:pPr>
            <a:r>
              <a:rPr lang="en-US" smtClean="0"/>
              <a:t>13-</a:t>
            </a:r>
            <a:endParaRPr lang="en-US"/>
          </a:p>
        </p:txBody>
      </p:sp>
      <p:sp>
        <p:nvSpPr>
          <p:cNvPr id="7" name="Rectangle 10"/>
          <p:cNvSpPr>
            <a:spLocks noGrp="1" noChangeArrowheads="1"/>
          </p:cNvSpPr>
          <p:nvPr>
            <p:ph type="sldNum" sz="quarter" idx="11"/>
          </p:nvPr>
        </p:nvSpPr>
        <p:spPr>
          <a:xfrm>
            <a:off x="6553200" y="6248400"/>
            <a:ext cx="2133600" cy="457200"/>
          </a:xfrm>
          <a:prstGeom prst="rect">
            <a:avLst/>
          </a:prstGeom>
        </p:spPr>
        <p:txBody>
          <a:bodyPr/>
          <a:lstStyle>
            <a:lvl1pPr>
              <a:defRPr/>
            </a:lvl1pPr>
          </a:lstStyle>
          <a:p>
            <a:pPr>
              <a:defRPr/>
            </a:pPr>
            <a:fld id="{7357604E-9C40-4AD6-A4FE-9EFCCEC6470F}" type="slidenum">
              <a:rPr lang="en-US"/>
              <a:pPr>
                <a:defRPr/>
              </a:pPr>
              <a:t>‹#›</a:t>
            </a:fld>
            <a:endParaRPr lang="en-US"/>
          </a:p>
        </p:txBody>
      </p:sp>
    </p:spTree>
    <p:extLst>
      <p:ext uri="{BB962C8B-B14F-4D97-AF65-F5344CB8AC3E}">
        <p14:creationId xmlns:p14="http://schemas.microsoft.com/office/powerpoint/2010/main" val="383069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838200" y="1905000"/>
            <a:ext cx="3770313" cy="41814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760913" y="1905000"/>
            <a:ext cx="3770312"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071938"/>
            <a:ext cx="3770312"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15-</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480128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45720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770313"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1905000"/>
            <a:ext cx="3770312"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1938"/>
            <a:ext cx="3770313"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0913" y="4071938"/>
            <a:ext cx="3770312"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xfrm>
            <a:off x="6792436" y="6248400"/>
            <a:ext cx="2895600" cy="457200"/>
          </a:xfrm>
          <a:prstGeom prst="rect">
            <a:avLst/>
          </a:prstGeom>
        </p:spPr>
        <p:txBody>
          <a:bodyPr/>
          <a:lstStyle>
            <a:lvl1pPr>
              <a:defRPr/>
            </a:lvl1pPr>
          </a:lstStyle>
          <a:p>
            <a:pPr>
              <a:defRPr/>
            </a:pPr>
            <a:r>
              <a:rPr lang="en-US" smtClean="0"/>
              <a:t>13-</a:t>
            </a:r>
            <a:endParaRPr lang="en-US"/>
          </a:p>
        </p:txBody>
      </p:sp>
      <p:sp>
        <p:nvSpPr>
          <p:cNvPr id="8" name="Rectangle 10"/>
          <p:cNvSpPr>
            <a:spLocks noGrp="1" noChangeArrowheads="1"/>
          </p:cNvSpPr>
          <p:nvPr>
            <p:ph type="sldNum" sz="quarter" idx="11"/>
          </p:nvPr>
        </p:nvSpPr>
        <p:spPr>
          <a:xfrm>
            <a:off x="6553200" y="6248400"/>
            <a:ext cx="2133600" cy="457200"/>
          </a:xfrm>
          <a:prstGeom prst="rect">
            <a:avLst/>
          </a:prstGeom>
        </p:spPr>
        <p:txBody>
          <a:bodyPr/>
          <a:lstStyle>
            <a:lvl1pPr>
              <a:defRPr/>
            </a:lvl1pPr>
          </a:lstStyle>
          <a:p>
            <a:pPr>
              <a:defRPr/>
            </a:pPr>
            <a:fld id="{CFF59E39-85D1-4072-A600-0635B9975E63}" type="slidenum">
              <a:rPr lang="en-US"/>
              <a:pPr>
                <a:defRPr/>
              </a:pPr>
              <a:t>‹#›</a:t>
            </a:fld>
            <a:endParaRPr lang="en-US"/>
          </a:p>
        </p:txBody>
      </p:sp>
    </p:spTree>
    <p:extLst>
      <p:ext uri="{BB962C8B-B14F-4D97-AF65-F5344CB8AC3E}">
        <p14:creationId xmlns:p14="http://schemas.microsoft.com/office/powerpoint/2010/main" val="32882723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15-</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5249118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6792436" y="6248400"/>
            <a:ext cx="2895600" cy="457200"/>
          </a:xfrm>
          <a:prstGeom prst="rect">
            <a:avLst/>
          </a:prstGeom>
          <a:ln/>
        </p:spPr>
        <p:txBody>
          <a:bodyPr/>
          <a:lstStyle>
            <a:lvl1pPr>
              <a:defRPr/>
            </a:lvl1pPr>
          </a:lstStyle>
          <a:p>
            <a:pPr>
              <a:defRPr/>
            </a:pPr>
            <a:r>
              <a:rPr lang="en-US" smtClean="0"/>
              <a:t>13-</a:t>
            </a:r>
            <a:endParaRPr lang="en-US"/>
          </a:p>
        </p:txBody>
      </p:sp>
      <p:sp>
        <p:nvSpPr>
          <p:cNvPr id="5"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8333CD40-5E19-415C-803B-F100F9BB7EB7}" type="slidenum">
              <a:rPr lang="en-US"/>
              <a:pPr>
                <a:defRPr/>
              </a:pPr>
              <a:t>‹#›</a:t>
            </a:fld>
            <a:endParaRPr lang="en-US"/>
          </a:p>
        </p:txBody>
      </p:sp>
      <p:sp>
        <p:nvSpPr>
          <p:cNvPr id="6"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660662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
        <p:nvSpPr>
          <p:cNvPr id="8"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15-</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6761567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xfrm>
            <a:off x="6792436" y="6248400"/>
            <a:ext cx="2895600" cy="457200"/>
          </a:xfrm>
          <a:prstGeom prst="rect">
            <a:avLst/>
          </a:prstGeom>
          <a:ln/>
        </p:spPr>
        <p:txBody>
          <a:bodyPr/>
          <a:lstStyle>
            <a:lvl1pPr>
              <a:defRPr/>
            </a:lvl1pPr>
          </a:lstStyle>
          <a:p>
            <a:pPr>
              <a:defRPr/>
            </a:pPr>
            <a:r>
              <a:rPr lang="en-US" smtClean="0"/>
              <a:t>13-</a:t>
            </a:r>
            <a:endParaRPr lang="en-US"/>
          </a:p>
        </p:txBody>
      </p:sp>
      <p:sp>
        <p:nvSpPr>
          <p:cNvPr id="8"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8109C387-09F6-4834-8D0F-CE82FF5E2D81}" type="slidenum">
              <a:rPr lang="en-US"/>
              <a:pPr>
                <a:defRPr/>
              </a:pPr>
              <a:t>‹#›</a:t>
            </a:fld>
            <a:endParaRPr lang="en-US"/>
          </a:p>
        </p:txBody>
      </p:sp>
      <p:sp>
        <p:nvSpPr>
          <p:cNvPr id="9"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3176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6792436" y="6248400"/>
            <a:ext cx="2895600" cy="457200"/>
          </a:xfrm>
          <a:prstGeom prst="rect">
            <a:avLst/>
          </a:prstGeom>
          <a:ln/>
        </p:spPr>
        <p:txBody>
          <a:bodyPr/>
          <a:lstStyle>
            <a:lvl1pPr>
              <a:defRPr/>
            </a:lvl1pPr>
          </a:lstStyle>
          <a:p>
            <a:pPr>
              <a:defRPr/>
            </a:pPr>
            <a:r>
              <a:rPr lang="en-US" smtClean="0"/>
              <a:t>13-</a:t>
            </a: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090ECFBD-C449-484B-9E13-032D79FD51D5}"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68650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6792436" y="6248400"/>
            <a:ext cx="2895600" cy="457200"/>
          </a:xfrm>
          <a:prstGeom prst="rect">
            <a:avLst/>
          </a:prstGeom>
          <a:ln/>
        </p:spPr>
        <p:txBody>
          <a:bodyPr/>
          <a:lstStyle>
            <a:lvl1pPr>
              <a:defRPr/>
            </a:lvl1pPr>
          </a:lstStyle>
          <a:p>
            <a:pPr>
              <a:defRPr/>
            </a:pPr>
            <a:r>
              <a:rPr lang="en-US" smtClean="0"/>
              <a:t>13-</a:t>
            </a: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1CAED432-FA35-4B5B-BB1B-DC360B4CDCFB}"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06516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6792436" y="6248400"/>
            <a:ext cx="2895600" cy="457200"/>
          </a:xfrm>
          <a:prstGeom prst="rect">
            <a:avLst/>
          </a:prstGeom>
          <a:ln/>
        </p:spPr>
        <p:txBody>
          <a:bodyPr/>
          <a:lstStyle>
            <a:lvl1pPr>
              <a:defRPr/>
            </a:lvl1pPr>
          </a:lstStyle>
          <a:p>
            <a:pPr>
              <a:defRPr/>
            </a:pPr>
            <a:r>
              <a:rPr lang="en-US" smtClean="0"/>
              <a:t>13-</a:t>
            </a: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CD460028-50DD-4D0B-A338-ACBE693A84D2}"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74787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838200" y="1905000"/>
            <a:ext cx="3770313"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1905000"/>
            <a:ext cx="3770312"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15-</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09854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0"/>
            <a:ext cx="9144000" cy="546100"/>
            <a:chOff x="0" y="0"/>
            <a:chExt cx="5760" cy="344"/>
          </a:xfrm>
        </p:grpSpPr>
        <p:sp>
          <p:nvSpPr>
            <p:cNvPr id="798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charset="0"/>
                <a:cs typeface="Arial" pitchFamily="34" charset="0"/>
              </a:endParaRPr>
            </a:p>
          </p:txBody>
        </p:sp>
        <p:sp>
          <p:nvSpPr>
            <p:cNvPr id="798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charset="0"/>
                <a:cs typeface="Arial" pitchFamily="34" charset="0"/>
              </a:endParaRPr>
            </a:p>
          </p:txBody>
        </p:sp>
        <p:sp>
          <p:nvSpPr>
            <p:cNvPr id="798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798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798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sp>
          <p:nvSpPr>
            <p:cNvPr id="798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798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charset="0"/>
                <a:cs typeface="Arial" pitchFamily="34" charset="0"/>
              </a:endParaRPr>
            </a:p>
          </p:txBody>
        </p:sp>
        <p:sp>
          <p:nvSpPr>
            <p:cNvPr id="798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sp>
          <p:nvSpPr>
            <p:cNvPr id="798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36839307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22.e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23.png"/><Relationship Id="rId5" Type="http://schemas.openxmlformats.org/officeDocument/2006/relationships/image" Target="../media/image14.w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9.png"/><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33.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1.emf"/><Relationship Id="rId4" Type="http://schemas.openxmlformats.org/officeDocument/2006/relationships/image" Target="../media/image32.png"/><Relationship Id="rId9"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35.png"/><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vmlDrawing" Target="../drawings/vmlDrawing11.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0.png"/><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38.emf"/><Relationship Id="rId5" Type="http://schemas.openxmlformats.org/officeDocument/2006/relationships/oleObject" Target="../embeddings/oleObject13.bin"/><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44.png"/><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43.png"/><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2"/>
          <p:cNvSpPr>
            <a:spLocks noGrp="1" noChangeArrowheads="1"/>
          </p:cNvSpPr>
          <p:nvPr>
            <p:ph type="ctrTitle"/>
          </p:nvPr>
        </p:nvSpPr>
        <p:spPr>
          <a:xfrm>
            <a:off x="1559698" y="1733550"/>
            <a:ext cx="7584306" cy="2209800"/>
          </a:xfrm>
        </p:spPr>
        <p:txBody>
          <a:bodyPr/>
          <a:lstStyle/>
          <a:p>
            <a:pPr eaLnBrk="1" hangingPunct="1"/>
            <a:r>
              <a:rPr lang="en-US" sz="4000" dirty="0" smtClean="0"/>
              <a:t>Nonparametric Methods: </a:t>
            </a:r>
            <a:r>
              <a:rPr lang="en-US" sz="4000" dirty="0" smtClean="0">
                <a:solidFill>
                  <a:schemeClr val="bg1"/>
                </a:solidFill>
              </a:rPr>
              <a:t>Nominal Level Hypothesis Tests</a:t>
            </a:r>
          </a:p>
        </p:txBody>
      </p:sp>
      <p:sp>
        <p:nvSpPr>
          <p:cNvPr id="20482" name="Rectangle 3"/>
          <p:cNvSpPr>
            <a:spLocks noGrp="1" noChangeArrowheads="1"/>
          </p:cNvSpPr>
          <p:nvPr>
            <p:ph type="subTitle" idx="1"/>
          </p:nvPr>
        </p:nvSpPr>
        <p:spPr>
          <a:xfrm>
            <a:off x="4370388" y="4267200"/>
            <a:ext cx="4621212" cy="1752600"/>
          </a:xfrm>
        </p:spPr>
        <p:txBody>
          <a:bodyPr/>
          <a:lstStyle/>
          <a:p>
            <a:pPr eaLnBrk="1" hangingPunct="1"/>
            <a:r>
              <a:rPr lang="en-US" dirty="0" smtClean="0"/>
              <a:t>Chapter 15</a:t>
            </a:r>
          </a:p>
        </p:txBody>
      </p:sp>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58" y="3692916"/>
            <a:ext cx="4249268" cy="276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utoShape 2"/>
          <p:cNvSpPr>
            <a:spLocks noGrp="1" noChangeArrowheads="1"/>
          </p:cNvSpPr>
          <p:nvPr>
            <p:ph type="title"/>
          </p:nvPr>
        </p:nvSpPr>
        <p:spPr>
          <a:xfrm>
            <a:off x="281460" y="470930"/>
            <a:ext cx="8515178" cy="764746"/>
          </a:xfrm>
        </p:spPr>
        <p:txBody>
          <a:bodyPr/>
          <a:lstStyle/>
          <a:p>
            <a:pPr eaLnBrk="1" hangingPunct="1"/>
            <a:r>
              <a:rPr lang="en-US" dirty="0" smtClean="0"/>
              <a:t>Two-Sample Tests of Proportions</a:t>
            </a:r>
          </a:p>
        </p:txBody>
      </p:sp>
      <p:sp>
        <p:nvSpPr>
          <p:cNvPr id="40962" name="Rectangle 3"/>
          <p:cNvSpPr>
            <a:spLocks noGrp="1" noChangeArrowheads="1"/>
          </p:cNvSpPr>
          <p:nvPr>
            <p:ph idx="1"/>
          </p:nvPr>
        </p:nvSpPr>
        <p:spPr>
          <a:xfrm>
            <a:off x="844378" y="1245973"/>
            <a:ext cx="7686847" cy="1403865"/>
          </a:xfrm>
        </p:spPr>
        <p:txBody>
          <a:bodyPr/>
          <a:lstStyle/>
          <a:p>
            <a:pPr algn="just" eaLnBrk="1" hangingPunct="1">
              <a:lnSpc>
                <a:spcPct val="80000"/>
              </a:lnSpc>
            </a:pPr>
            <a:r>
              <a:rPr lang="en-US" sz="2400" dirty="0" smtClean="0"/>
              <a:t>To test hypotheses about the difference between two population proportions, we again use the normal distribution to approximate the binomial distribution. </a:t>
            </a:r>
          </a:p>
          <a:p>
            <a:pPr algn="just" eaLnBrk="1" hangingPunct="1">
              <a:lnSpc>
                <a:spcPct val="80000"/>
              </a:lnSpc>
            </a:pPr>
            <a:r>
              <a:rPr lang="en-US" sz="2400" dirty="0" smtClean="0"/>
              <a:t>The </a:t>
            </a:r>
            <a:r>
              <a:rPr lang="en-US" sz="2400" i="1" dirty="0" smtClean="0"/>
              <a:t>z</a:t>
            </a:r>
            <a:r>
              <a:rPr lang="en-US" sz="2400" dirty="0" smtClean="0"/>
              <a:t> test statistic is computed as:</a:t>
            </a:r>
          </a:p>
          <a:p>
            <a:pPr eaLnBrk="1" hangingPunct="1">
              <a:lnSpc>
                <a:spcPct val="80000"/>
              </a:lnSpc>
              <a:buFont typeface="Wingdings" pitchFamily="2" charset="2"/>
              <a:buNone/>
            </a:pPr>
            <a:r>
              <a:rPr lang="en-US" sz="2400" dirty="0" smtClean="0"/>
              <a:t>	</a:t>
            </a:r>
          </a:p>
        </p:txBody>
      </p:sp>
      <p:sp>
        <p:nvSpPr>
          <p:cNvPr id="11" name="Rectangle 10"/>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LO15-2</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1779030" y="2854157"/>
            <a:ext cx="5840970" cy="810993"/>
          </a:xfrm>
          <a:prstGeom prst="rect">
            <a:avLst/>
          </a:prstGeom>
        </p:spPr>
      </p:pic>
      <p:pic>
        <p:nvPicPr>
          <p:cNvPr id="3" name="Picture 2"/>
          <p:cNvPicPr>
            <a:picLocks noChangeAspect="1"/>
          </p:cNvPicPr>
          <p:nvPr/>
        </p:nvPicPr>
        <p:blipFill>
          <a:blip r:embed="rId4"/>
          <a:stretch>
            <a:fillRect/>
          </a:stretch>
        </p:blipFill>
        <p:spPr>
          <a:xfrm>
            <a:off x="2296641" y="3727144"/>
            <a:ext cx="5151738" cy="1354915"/>
          </a:xfrm>
          <a:prstGeom prst="rect">
            <a:avLst/>
          </a:prstGeom>
        </p:spPr>
      </p:pic>
      <p:sp>
        <p:nvSpPr>
          <p:cNvPr id="4" name="TextBox 3"/>
          <p:cNvSpPr txBox="1"/>
          <p:nvPr/>
        </p:nvSpPr>
        <p:spPr>
          <a:xfrm>
            <a:off x="974811" y="5196704"/>
            <a:ext cx="7414054" cy="1200328"/>
          </a:xfrm>
          <a:prstGeom prst="rect">
            <a:avLst/>
          </a:prstGeom>
          <a:noFill/>
        </p:spPr>
        <p:txBody>
          <a:bodyPr wrap="square" rtlCol="0">
            <a:spAutoFit/>
          </a:bodyPr>
          <a:lstStyle/>
          <a:p>
            <a:pPr algn="just"/>
            <a:r>
              <a:rPr lang="en-US" sz="2400" dirty="0" smtClean="0">
                <a:latin typeface="+mn-lt"/>
              </a:rPr>
              <a:t>Notice that the denominator, the standard deviation of (</a:t>
            </a:r>
            <a:r>
              <a:rPr lang="en-US" sz="2400" i="1" dirty="0" smtClean="0">
                <a:latin typeface="+mn-lt"/>
              </a:rPr>
              <a:t>p</a:t>
            </a:r>
            <a:r>
              <a:rPr lang="en-US" sz="2400" baseline="-25000" dirty="0" smtClean="0">
                <a:latin typeface="+mn-lt"/>
              </a:rPr>
              <a:t>1</a:t>
            </a:r>
            <a:r>
              <a:rPr lang="en-US" sz="2400" dirty="0" smtClean="0">
                <a:latin typeface="+mn-lt"/>
              </a:rPr>
              <a:t> – </a:t>
            </a:r>
            <a:r>
              <a:rPr lang="en-US" sz="2400" i="1" dirty="0" smtClean="0">
                <a:latin typeface="+mn-lt"/>
              </a:rPr>
              <a:t>p</a:t>
            </a:r>
            <a:r>
              <a:rPr lang="en-US" sz="2400" baseline="-25000" dirty="0" smtClean="0">
                <a:latin typeface="+mn-lt"/>
              </a:rPr>
              <a:t>2</a:t>
            </a:r>
            <a:r>
              <a:rPr lang="en-US" sz="2400" dirty="0" smtClean="0">
                <a:latin typeface="+mn-lt"/>
              </a:rPr>
              <a:t>), now includes </a:t>
            </a:r>
            <a:r>
              <a:rPr lang="en-US" sz="2400" i="1" dirty="0" smtClean="0">
                <a:latin typeface="+mn-lt"/>
              </a:rPr>
              <a:t>p</a:t>
            </a:r>
            <a:r>
              <a:rPr lang="en-US" sz="2400" baseline="-25000" dirty="0" smtClean="0">
                <a:latin typeface="+mn-lt"/>
              </a:rPr>
              <a:t>c</a:t>
            </a:r>
            <a:r>
              <a:rPr lang="en-US" sz="2400" dirty="0" smtClean="0">
                <a:latin typeface="+mn-lt"/>
              </a:rPr>
              <a:t> which is the “pooled” estimate of the population proportion.</a:t>
            </a:r>
            <a:endParaRPr lang="en-US" sz="2400" baseline="-25000" dirty="0">
              <a:latin typeface="+mn-lt"/>
            </a:endParaRPr>
          </a:p>
        </p:txBody>
      </p:sp>
    </p:spTree>
    <p:extLst>
      <p:ext uri="{BB962C8B-B14F-4D97-AF65-F5344CB8AC3E}">
        <p14:creationId xmlns:p14="http://schemas.microsoft.com/office/powerpoint/2010/main" val="26781095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utoShape 2"/>
          <p:cNvSpPr>
            <a:spLocks noGrp="1" noChangeArrowheads="1"/>
          </p:cNvSpPr>
          <p:nvPr>
            <p:ph type="title"/>
          </p:nvPr>
        </p:nvSpPr>
        <p:spPr>
          <a:xfrm>
            <a:off x="281460" y="470930"/>
            <a:ext cx="8515178" cy="764746"/>
          </a:xfrm>
        </p:spPr>
        <p:txBody>
          <a:bodyPr/>
          <a:lstStyle/>
          <a:p>
            <a:pPr eaLnBrk="1" hangingPunct="1"/>
            <a:r>
              <a:rPr lang="en-US" dirty="0" smtClean="0"/>
              <a:t>Two-Sample Tests of Proportions</a:t>
            </a:r>
          </a:p>
        </p:txBody>
      </p:sp>
      <p:sp>
        <p:nvSpPr>
          <p:cNvPr id="40962" name="Rectangle 3"/>
          <p:cNvSpPr>
            <a:spLocks noGrp="1" noChangeArrowheads="1"/>
          </p:cNvSpPr>
          <p:nvPr>
            <p:ph idx="1"/>
          </p:nvPr>
        </p:nvSpPr>
        <p:spPr>
          <a:xfrm>
            <a:off x="961083" y="1479379"/>
            <a:ext cx="7700576" cy="532027"/>
          </a:xfrm>
        </p:spPr>
        <p:txBody>
          <a:bodyPr/>
          <a:lstStyle/>
          <a:p>
            <a:pPr algn="just" eaLnBrk="1" hangingPunct="1">
              <a:lnSpc>
                <a:spcPct val="80000"/>
              </a:lnSpc>
            </a:pPr>
            <a:r>
              <a:rPr lang="en-US" sz="2400" dirty="0" smtClean="0"/>
              <a:t>Pooling, or estimating the population proportion.</a:t>
            </a:r>
          </a:p>
          <a:p>
            <a:pPr eaLnBrk="1" hangingPunct="1">
              <a:lnSpc>
                <a:spcPct val="80000"/>
              </a:lnSpc>
              <a:buFont typeface="Wingdings" pitchFamily="2" charset="2"/>
              <a:buNone/>
            </a:pPr>
            <a:r>
              <a:rPr lang="en-US" sz="2400" dirty="0" smtClean="0"/>
              <a:t>	</a:t>
            </a:r>
          </a:p>
        </p:txBody>
      </p:sp>
      <p:sp>
        <p:nvSpPr>
          <p:cNvPr id="11" name="Rectangle 10"/>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LO15-2</a:t>
            </a:r>
            <a:endParaRPr lang="en-US" sz="2000" dirty="0">
              <a:solidFill>
                <a:schemeClr val="tx1"/>
              </a:solidFill>
            </a:endParaRPr>
          </a:p>
        </p:txBody>
      </p:sp>
      <p:pic>
        <p:nvPicPr>
          <p:cNvPr id="4" name="Picture 3"/>
          <p:cNvPicPr>
            <a:picLocks noChangeAspect="1"/>
          </p:cNvPicPr>
          <p:nvPr/>
        </p:nvPicPr>
        <p:blipFill>
          <a:blip r:embed="rId3"/>
          <a:stretch>
            <a:fillRect/>
          </a:stretch>
        </p:blipFill>
        <p:spPr>
          <a:xfrm>
            <a:off x="1574114" y="2153019"/>
            <a:ext cx="5867400" cy="584002"/>
          </a:xfrm>
          <a:prstGeom prst="rect">
            <a:avLst/>
          </a:prstGeom>
        </p:spPr>
      </p:pic>
      <p:pic>
        <p:nvPicPr>
          <p:cNvPr id="5" name="Picture 4"/>
          <p:cNvPicPr>
            <a:picLocks noChangeAspect="1"/>
          </p:cNvPicPr>
          <p:nvPr/>
        </p:nvPicPr>
        <p:blipFill>
          <a:blip r:embed="rId4"/>
          <a:stretch>
            <a:fillRect/>
          </a:stretch>
        </p:blipFill>
        <p:spPr>
          <a:xfrm>
            <a:off x="2277419" y="2981063"/>
            <a:ext cx="4793392" cy="843010"/>
          </a:xfrm>
          <a:prstGeom prst="rect">
            <a:avLst/>
          </a:prstGeom>
        </p:spPr>
      </p:pic>
    </p:spTree>
    <p:extLst>
      <p:ext uri="{BB962C8B-B14F-4D97-AF65-F5344CB8AC3E}">
        <p14:creationId xmlns:p14="http://schemas.microsoft.com/office/powerpoint/2010/main" val="26199406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9"/>
          <p:cNvSpPr>
            <a:spLocks noGrp="1" noChangeArrowheads="1"/>
          </p:cNvSpPr>
          <p:nvPr>
            <p:ph type="title"/>
          </p:nvPr>
        </p:nvSpPr>
        <p:spPr>
          <a:xfrm>
            <a:off x="533400" y="609600"/>
            <a:ext cx="7924800" cy="914400"/>
          </a:xfrm>
        </p:spPr>
        <p:txBody>
          <a:bodyPr/>
          <a:lstStyle/>
          <a:p>
            <a:pPr eaLnBrk="1" hangingPunct="1"/>
            <a:r>
              <a:rPr lang="en-US" sz="4000" dirty="0" smtClean="0"/>
              <a:t>Two-Sample Tests of Proportions - Example</a:t>
            </a:r>
          </a:p>
        </p:txBody>
      </p:sp>
      <p:sp>
        <p:nvSpPr>
          <p:cNvPr id="45058" name="Rectangle 3"/>
          <p:cNvSpPr>
            <a:spLocks noGrp="1" noChangeArrowheads="1"/>
          </p:cNvSpPr>
          <p:nvPr>
            <p:ph type="body" sz="half" idx="1"/>
          </p:nvPr>
        </p:nvSpPr>
        <p:spPr>
          <a:xfrm>
            <a:off x="838200" y="1892300"/>
            <a:ext cx="3770313" cy="4181475"/>
          </a:xfrm>
        </p:spPr>
        <p:txBody>
          <a:bodyPr lIns="92075" tIns="46038" rIns="92075" bIns="46038"/>
          <a:lstStyle/>
          <a:p>
            <a:pPr eaLnBrk="1" hangingPunct="1">
              <a:buFont typeface="Wingdings" pitchFamily="2" charset="2"/>
              <a:buNone/>
            </a:pPr>
            <a:r>
              <a:rPr lang="en-US" sz="2400" smtClean="0"/>
              <a:t>	</a:t>
            </a:r>
            <a:endParaRPr lang="en-US" sz="2000" smtClean="0"/>
          </a:p>
        </p:txBody>
      </p:sp>
      <p:sp>
        <p:nvSpPr>
          <p:cNvPr id="332805" name="Text Box 5"/>
          <p:cNvSpPr txBox="1">
            <a:spLocks noChangeArrowheads="1"/>
          </p:cNvSpPr>
          <p:nvPr/>
        </p:nvSpPr>
        <p:spPr bwMode="auto">
          <a:xfrm>
            <a:off x="3862989" y="1853342"/>
            <a:ext cx="4665662" cy="3046988"/>
          </a:xfrm>
          <a:prstGeom prst="rect">
            <a:avLst/>
          </a:prstGeom>
          <a:noFill/>
          <a:ln w="9525">
            <a:noFill/>
            <a:miter lim="800000"/>
            <a:headEnd/>
            <a:tailEnd/>
          </a:ln>
        </p:spPr>
        <p:txBody>
          <a:bodyPr>
            <a:spAutoFit/>
          </a:bodyPr>
          <a:lstStyle/>
          <a:p>
            <a:pPr algn="just" eaLnBrk="0" hangingPunct="0">
              <a:defRPr/>
            </a:pPr>
            <a:r>
              <a:rPr lang="en-US" sz="1600" dirty="0" err="1">
                <a:solidFill>
                  <a:srgbClr val="000000"/>
                </a:solidFill>
                <a:latin typeface="Arial" pitchFamily="34" charset="0"/>
                <a:cs typeface="Arial" pitchFamily="34" charset="0"/>
              </a:rPr>
              <a:t>Manelli</a:t>
            </a:r>
            <a:r>
              <a:rPr lang="en-US" sz="1600" dirty="0">
                <a:solidFill>
                  <a:srgbClr val="000000"/>
                </a:solidFill>
                <a:latin typeface="Arial" pitchFamily="34" charset="0"/>
                <a:cs typeface="Arial" pitchFamily="34" charset="0"/>
              </a:rPr>
              <a:t> Perfume Company recently developed a new fragrance that it plans to market under the name Heavenly. A number of market studies indicate that Heavenly has very good market potential. The Sales Department at </a:t>
            </a:r>
            <a:r>
              <a:rPr lang="en-US" sz="1600" dirty="0" err="1">
                <a:solidFill>
                  <a:srgbClr val="000000"/>
                </a:solidFill>
                <a:latin typeface="Arial" pitchFamily="34" charset="0"/>
                <a:cs typeface="Arial" pitchFamily="34" charset="0"/>
              </a:rPr>
              <a:t>Manelli</a:t>
            </a:r>
            <a:r>
              <a:rPr lang="en-US" sz="1600" dirty="0">
                <a:solidFill>
                  <a:srgbClr val="000000"/>
                </a:solidFill>
                <a:latin typeface="Arial" pitchFamily="34" charset="0"/>
                <a:cs typeface="Arial" pitchFamily="34" charset="0"/>
              </a:rPr>
              <a:t> is particularly interested in </a:t>
            </a:r>
            <a:r>
              <a:rPr lang="en-US" sz="1600" b="1" dirty="0">
                <a:solidFill>
                  <a:srgbClr val="000000"/>
                </a:solidFill>
                <a:latin typeface="Arial" pitchFamily="34" charset="0"/>
                <a:cs typeface="Arial" pitchFamily="34" charset="0"/>
              </a:rPr>
              <a:t>whether there is a difference in the proportions of younger and older </a:t>
            </a:r>
            <a:r>
              <a:rPr lang="en-US" sz="1600" dirty="0">
                <a:solidFill>
                  <a:srgbClr val="000000"/>
                </a:solidFill>
                <a:latin typeface="Arial" pitchFamily="34" charset="0"/>
                <a:cs typeface="Arial" pitchFamily="34" charset="0"/>
              </a:rPr>
              <a:t>women who would purchase Heavenly if it were marketed. Samples are collected from each of these independent groups. Each </a:t>
            </a:r>
            <a:r>
              <a:rPr lang="en-US" sz="1600" dirty="0" smtClean="0">
                <a:solidFill>
                  <a:srgbClr val="000000"/>
                </a:solidFill>
                <a:latin typeface="Arial" pitchFamily="34" charset="0"/>
                <a:cs typeface="Arial" pitchFamily="34" charset="0"/>
              </a:rPr>
              <a:t>woman is </a:t>
            </a:r>
            <a:r>
              <a:rPr lang="en-US" sz="1600" dirty="0">
                <a:solidFill>
                  <a:srgbClr val="000000"/>
                </a:solidFill>
                <a:latin typeface="Arial" pitchFamily="34" charset="0"/>
                <a:cs typeface="Arial" pitchFamily="34" charset="0"/>
              </a:rPr>
              <a:t>asked to smell Heavenly and indicate whether she </a:t>
            </a:r>
            <a:r>
              <a:rPr lang="en-US" sz="1600" dirty="0" smtClean="0">
                <a:solidFill>
                  <a:srgbClr val="000000"/>
                </a:solidFill>
                <a:latin typeface="Arial" pitchFamily="34" charset="0"/>
                <a:cs typeface="Arial" pitchFamily="34" charset="0"/>
              </a:rPr>
              <a:t>would purchase the fragrance.</a:t>
            </a:r>
            <a:endParaRPr lang="en-US" sz="1600" dirty="0">
              <a:solidFill>
                <a:srgbClr val="000000"/>
              </a:solidFill>
              <a:latin typeface="Arial" pitchFamily="34" charset="0"/>
              <a:cs typeface="Arial" pitchFamily="34" charset="0"/>
            </a:endParaRPr>
          </a:p>
        </p:txBody>
      </p:sp>
      <p:sp>
        <p:nvSpPr>
          <p:cNvPr id="7" name="Rectangle 6"/>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LO15-2</a:t>
            </a:r>
            <a:endParaRPr lang="en-US" sz="2000" dirty="0">
              <a:solidFill>
                <a:schemeClr val="tx1"/>
              </a:solidFill>
            </a:endParaRPr>
          </a:p>
        </p:txBody>
      </p:sp>
      <p:sp>
        <p:nvSpPr>
          <p:cNvPr id="45064" name="Rectangle 3"/>
          <p:cNvSpPr>
            <a:spLocks noChangeArrowheads="1"/>
          </p:cNvSpPr>
          <p:nvPr/>
        </p:nvSpPr>
        <p:spPr bwMode="auto">
          <a:xfrm>
            <a:off x="137984" y="1839784"/>
            <a:ext cx="3109097" cy="4020150"/>
          </a:xfrm>
          <a:prstGeom prst="rect">
            <a:avLst/>
          </a:prstGeom>
          <a:noFill/>
          <a:ln w="9525">
            <a:noFill/>
            <a:miter lim="800000"/>
            <a:headEnd/>
            <a:tailEnd/>
          </a:ln>
        </p:spPr>
        <p:txBody>
          <a:bodyPr lIns="92075" tIns="46038" rIns="92075" bIns="46038"/>
          <a:lstStyle/>
          <a:p>
            <a:pPr marL="342900" indent="-342900">
              <a:spcBef>
                <a:spcPct val="20000"/>
              </a:spcBef>
              <a:buClr>
                <a:schemeClr val="bg2"/>
              </a:buClr>
              <a:buSzPct val="75000"/>
              <a:buFont typeface="Wingdings" pitchFamily="2" charset="2"/>
              <a:buNone/>
            </a:pPr>
            <a:r>
              <a:rPr lang="en-US">
                <a:latin typeface="Arial" charset="0"/>
              </a:rPr>
              <a:t>	</a:t>
            </a:r>
            <a:endParaRPr lang="en-US" sz="2000">
              <a:latin typeface="Arial" charset="0"/>
            </a:endParaRPr>
          </a:p>
        </p:txBody>
      </p:sp>
      <p:sp>
        <p:nvSpPr>
          <p:cNvPr id="45065" name="Rectangle 3"/>
          <p:cNvSpPr>
            <a:spLocks noChangeArrowheads="1"/>
          </p:cNvSpPr>
          <p:nvPr/>
        </p:nvSpPr>
        <p:spPr bwMode="auto">
          <a:xfrm>
            <a:off x="990600" y="2057400"/>
            <a:ext cx="3770313" cy="4181475"/>
          </a:xfrm>
          <a:prstGeom prst="rect">
            <a:avLst/>
          </a:prstGeom>
          <a:noFill/>
          <a:ln w="9525">
            <a:noFill/>
            <a:miter lim="800000"/>
            <a:headEnd/>
            <a:tailEnd/>
          </a:ln>
        </p:spPr>
        <p:txBody>
          <a:bodyPr lIns="92075" tIns="46038" rIns="92075" bIns="46038"/>
          <a:lstStyle/>
          <a:p>
            <a:pPr marL="342900" indent="-342900">
              <a:spcBef>
                <a:spcPct val="20000"/>
              </a:spcBef>
              <a:buClr>
                <a:schemeClr val="bg2"/>
              </a:buClr>
              <a:buSzPct val="75000"/>
              <a:buFont typeface="Wingdings" pitchFamily="2" charset="2"/>
              <a:buNone/>
            </a:pPr>
            <a:r>
              <a:rPr lang="en-US">
                <a:latin typeface="Arial" charset="0"/>
              </a:rPr>
              <a:t>	</a:t>
            </a:r>
            <a:endParaRPr lang="en-US" sz="2000">
              <a:latin typeface="Arial" charset="0"/>
            </a:endParaRPr>
          </a:p>
        </p:txBody>
      </p:sp>
      <p:sp>
        <p:nvSpPr>
          <p:cNvPr id="45066" name="Rectangle 3"/>
          <p:cNvSpPr>
            <a:spLocks noChangeArrowheads="1"/>
          </p:cNvSpPr>
          <p:nvPr/>
        </p:nvSpPr>
        <p:spPr bwMode="auto">
          <a:xfrm>
            <a:off x="1143000" y="2209800"/>
            <a:ext cx="3770313" cy="4181475"/>
          </a:xfrm>
          <a:prstGeom prst="rect">
            <a:avLst/>
          </a:prstGeom>
          <a:noFill/>
          <a:ln w="9525">
            <a:noFill/>
            <a:miter lim="800000"/>
            <a:headEnd/>
            <a:tailEnd/>
          </a:ln>
        </p:spPr>
        <p:txBody>
          <a:bodyPr lIns="92075" tIns="46038" rIns="92075" bIns="46038"/>
          <a:lstStyle/>
          <a:p>
            <a:pPr marL="342900" indent="-342900">
              <a:spcBef>
                <a:spcPct val="20000"/>
              </a:spcBef>
              <a:buClr>
                <a:schemeClr val="bg2"/>
              </a:buClr>
              <a:buSzPct val="75000"/>
              <a:buFont typeface="Wingdings" pitchFamily="2" charset="2"/>
              <a:buNone/>
            </a:pPr>
            <a:r>
              <a:rPr lang="en-US">
                <a:latin typeface="Arial" charset="0"/>
              </a:rPr>
              <a:t>	</a:t>
            </a:r>
            <a:endParaRPr lang="en-US" sz="2000">
              <a:latin typeface="Arial" charset="0"/>
            </a:endParaRPr>
          </a:p>
        </p:txBody>
      </p:sp>
      <p:sp>
        <p:nvSpPr>
          <p:cNvPr id="45067" name="Rectangle 3"/>
          <p:cNvSpPr>
            <a:spLocks noChangeArrowheads="1"/>
          </p:cNvSpPr>
          <p:nvPr/>
        </p:nvSpPr>
        <p:spPr bwMode="auto">
          <a:xfrm>
            <a:off x="-785813" y="2243138"/>
            <a:ext cx="4672013" cy="4216400"/>
          </a:xfrm>
          <a:prstGeom prst="rect">
            <a:avLst/>
          </a:prstGeom>
          <a:noFill/>
          <a:ln w="9525">
            <a:noFill/>
            <a:miter lim="800000"/>
            <a:headEnd/>
            <a:tailEnd/>
          </a:ln>
        </p:spPr>
        <p:txBody>
          <a:bodyPr lIns="92075" tIns="46038" rIns="92075" bIns="46038"/>
          <a:lstStyle/>
          <a:p>
            <a:pPr marL="342900" indent="-342900">
              <a:spcBef>
                <a:spcPct val="20000"/>
              </a:spcBef>
              <a:buClr>
                <a:schemeClr val="bg2"/>
              </a:buClr>
              <a:buSzPct val="75000"/>
              <a:buFont typeface="Wingdings" pitchFamily="2" charset="2"/>
              <a:buNone/>
            </a:pPr>
            <a:r>
              <a:rPr lang="en-US">
                <a:latin typeface="Arial" charset="0"/>
              </a:rPr>
              <a:t>	</a:t>
            </a:r>
            <a:endParaRPr lang="en-US" sz="2000">
              <a:latin typeface="Arial" charset="0"/>
            </a:endParaRP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94" y="1954084"/>
            <a:ext cx="2927196" cy="292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927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2805"/>
                                        </p:tgtEl>
                                        <p:attrNameLst>
                                          <p:attrName>style.visibility</p:attrName>
                                        </p:attrNameLst>
                                      </p:cBhvr>
                                      <p:to>
                                        <p:strVal val="visible"/>
                                      </p:to>
                                    </p:set>
                                    <p:animEffect transition="in" filter="fade">
                                      <p:cBhvr>
                                        <p:cTn id="7" dur="2000"/>
                                        <p:tgtEl>
                                          <p:spTgt spid="332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ounded Rectangle 4"/>
          <p:cNvSpPr/>
          <p:nvPr/>
        </p:nvSpPr>
        <p:spPr bwMode="auto">
          <a:xfrm>
            <a:off x="1866900" y="2638425"/>
            <a:ext cx="3067050" cy="85725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eaLnBrk="0" hangingPunct="0">
              <a:defRPr/>
            </a:pPr>
            <a:endParaRPr lang="en-US">
              <a:solidFill>
                <a:schemeClr val="tx1"/>
              </a:solidFill>
              <a:latin typeface="Times New Roman" pitchFamily="18" charset="0"/>
            </a:endParaRPr>
          </a:p>
        </p:txBody>
      </p:sp>
      <p:sp>
        <p:nvSpPr>
          <p:cNvPr id="47106" name="AutoShape 5"/>
          <p:cNvSpPr>
            <a:spLocks noGrp="1" noChangeArrowheads="1"/>
          </p:cNvSpPr>
          <p:nvPr>
            <p:ph type="title"/>
          </p:nvPr>
        </p:nvSpPr>
        <p:spPr/>
        <p:txBody>
          <a:bodyPr/>
          <a:lstStyle/>
          <a:p>
            <a:pPr eaLnBrk="1" hangingPunct="1"/>
            <a:r>
              <a:rPr lang="en-US" sz="4000" dirty="0" smtClean="0"/>
              <a:t>Two-Sample Tests of Proportions   - Example</a:t>
            </a:r>
          </a:p>
        </p:txBody>
      </p:sp>
      <p:sp>
        <p:nvSpPr>
          <p:cNvPr id="388099" name="Rectangle 3"/>
          <p:cNvSpPr>
            <a:spLocks noGrp="1" noChangeArrowheads="1"/>
          </p:cNvSpPr>
          <p:nvPr>
            <p:ph idx="1"/>
          </p:nvPr>
        </p:nvSpPr>
        <p:spPr>
          <a:xfrm>
            <a:off x="752475" y="1905000"/>
            <a:ext cx="8134350" cy="4110038"/>
          </a:xfrm>
        </p:spPr>
        <p:txBody>
          <a:bodyPr lIns="92075" tIns="46038" rIns="92075" bIns="46038"/>
          <a:lstStyle/>
          <a:p>
            <a:pPr eaLnBrk="1" hangingPunct="1">
              <a:buFont typeface="Wingdings" pitchFamily="2" charset="2"/>
              <a:buNone/>
              <a:defRPr/>
            </a:pPr>
            <a:r>
              <a:rPr lang="en-US" sz="2000" b="1" dirty="0" smtClean="0">
                <a:solidFill>
                  <a:schemeClr val="accent4"/>
                </a:solidFill>
              </a:rPr>
              <a:t>Step 1:  State the null and alternate hypotheses. </a:t>
            </a:r>
          </a:p>
          <a:p>
            <a:pPr eaLnBrk="1" hangingPunct="1">
              <a:buFont typeface="Wingdings" pitchFamily="2" charset="2"/>
              <a:buNone/>
              <a:defRPr/>
            </a:pPr>
            <a:r>
              <a:rPr lang="en-US" sz="2000" dirty="0" smtClean="0">
                <a:solidFill>
                  <a:schemeClr val="accent4"/>
                </a:solidFill>
              </a:rPr>
              <a:t>		(keyword: “there is a difference”)</a:t>
            </a:r>
          </a:p>
          <a:p>
            <a:pPr eaLnBrk="1" hangingPunct="1">
              <a:buFont typeface="Wingdings" pitchFamily="2" charset="2"/>
              <a:buNone/>
              <a:defRPr/>
            </a:pPr>
            <a:r>
              <a:rPr lang="en-US" sz="2000" i="1" dirty="0" smtClean="0">
                <a:solidFill>
                  <a:schemeClr val="accent4"/>
                </a:solidFill>
              </a:rPr>
              <a:t>			H</a:t>
            </a:r>
            <a:r>
              <a:rPr lang="en-US" sz="2000" baseline="-25000" dirty="0" smtClean="0">
                <a:solidFill>
                  <a:schemeClr val="accent4"/>
                </a:solidFill>
              </a:rPr>
              <a:t>0</a:t>
            </a:r>
            <a:r>
              <a:rPr lang="en-US" sz="2000" dirty="0" smtClean="0">
                <a:solidFill>
                  <a:schemeClr val="accent4"/>
                </a:solidFill>
              </a:rPr>
              <a:t>: </a:t>
            </a:r>
            <a:r>
              <a:rPr lang="en-US" sz="2000" dirty="0" smtClean="0">
                <a:solidFill>
                  <a:schemeClr val="accent4"/>
                </a:solidFill>
                <a:cs typeface="Times New Roman" pitchFamily="18" charset="0"/>
                <a:sym typeface="Symbol" pitchFamily="18" charset="2"/>
              </a:rPr>
              <a:t></a:t>
            </a:r>
            <a:r>
              <a:rPr lang="en-US" sz="2000" baseline="-25000" dirty="0" smtClean="0">
                <a:solidFill>
                  <a:schemeClr val="accent4"/>
                </a:solidFill>
                <a:cs typeface="Times New Roman" pitchFamily="18" charset="0"/>
              </a:rPr>
              <a:t>1</a:t>
            </a:r>
            <a:r>
              <a:rPr lang="en-US" sz="2000" dirty="0" smtClean="0">
                <a:solidFill>
                  <a:schemeClr val="accent4"/>
                </a:solidFill>
                <a:cs typeface="Times New Roman" pitchFamily="18" charset="0"/>
              </a:rPr>
              <a:t> = </a:t>
            </a:r>
            <a:r>
              <a:rPr lang="en-US" sz="2000" dirty="0" smtClean="0">
                <a:solidFill>
                  <a:schemeClr val="accent4"/>
                </a:solidFill>
                <a:cs typeface="Times New Roman" pitchFamily="18" charset="0"/>
                <a:sym typeface="Symbol" pitchFamily="18" charset="2"/>
              </a:rPr>
              <a:t></a:t>
            </a:r>
            <a:r>
              <a:rPr lang="en-US" sz="2000" dirty="0" smtClean="0">
                <a:solidFill>
                  <a:schemeClr val="accent4"/>
                </a:solidFill>
                <a:cs typeface="Times New Roman" pitchFamily="18" charset="0"/>
              </a:rPr>
              <a:t> </a:t>
            </a:r>
            <a:r>
              <a:rPr lang="en-US" sz="2000" baseline="-25000" dirty="0" smtClean="0">
                <a:solidFill>
                  <a:schemeClr val="accent4"/>
                </a:solidFill>
                <a:cs typeface="Times New Roman" pitchFamily="18" charset="0"/>
              </a:rPr>
              <a:t>2 </a:t>
            </a:r>
            <a:r>
              <a:rPr lang="en-US" sz="2000" dirty="0" smtClean="0">
                <a:solidFill>
                  <a:schemeClr val="accent4"/>
                </a:solidFill>
                <a:cs typeface="Times New Roman" pitchFamily="18" charset="0"/>
              </a:rPr>
              <a:t> </a:t>
            </a:r>
            <a:r>
              <a:rPr lang="en-US" sz="2000" baseline="-25000" dirty="0" smtClean="0">
                <a:solidFill>
                  <a:schemeClr val="accent4"/>
                </a:solidFill>
                <a:cs typeface="Times New Roman" pitchFamily="18" charset="0"/>
              </a:rPr>
              <a:t>   </a:t>
            </a:r>
          </a:p>
          <a:p>
            <a:pPr eaLnBrk="1" hangingPunct="1">
              <a:buFont typeface="Wingdings" pitchFamily="2" charset="2"/>
              <a:buNone/>
              <a:defRPr/>
            </a:pPr>
            <a:r>
              <a:rPr lang="en-US" sz="2000" baseline="-25000" dirty="0" smtClean="0">
                <a:solidFill>
                  <a:schemeClr val="accent4"/>
                </a:solidFill>
                <a:cs typeface="Times New Roman" pitchFamily="18" charset="0"/>
              </a:rPr>
              <a:t>			                   </a:t>
            </a:r>
            <a:r>
              <a:rPr lang="en-US" sz="2000" i="1" dirty="0" smtClean="0">
                <a:solidFill>
                  <a:schemeClr val="accent4"/>
                </a:solidFill>
                <a:cs typeface="Times New Roman" pitchFamily="18" charset="0"/>
              </a:rPr>
              <a:t>H</a:t>
            </a:r>
            <a:r>
              <a:rPr lang="en-US" sz="2000" baseline="-25000" dirty="0" smtClean="0">
                <a:solidFill>
                  <a:schemeClr val="accent4"/>
                </a:solidFill>
                <a:cs typeface="Times New Roman" pitchFamily="18" charset="0"/>
              </a:rPr>
              <a:t>1</a:t>
            </a:r>
            <a:r>
              <a:rPr lang="en-US" sz="2000" dirty="0" smtClean="0">
                <a:solidFill>
                  <a:schemeClr val="accent4"/>
                </a:solidFill>
                <a:cs typeface="Times New Roman" pitchFamily="18" charset="0"/>
              </a:rPr>
              <a:t>: </a:t>
            </a:r>
            <a:r>
              <a:rPr lang="en-US" sz="2000" dirty="0" smtClean="0">
                <a:solidFill>
                  <a:schemeClr val="accent4"/>
                </a:solidFill>
                <a:cs typeface="Times New Roman" pitchFamily="18" charset="0"/>
                <a:sym typeface="Symbol" pitchFamily="18" charset="2"/>
              </a:rPr>
              <a:t></a:t>
            </a:r>
            <a:r>
              <a:rPr lang="en-US" sz="2000" dirty="0" smtClean="0">
                <a:solidFill>
                  <a:schemeClr val="accent4"/>
                </a:solidFill>
                <a:cs typeface="Times New Roman" pitchFamily="18" charset="0"/>
              </a:rPr>
              <a:t> </a:t>
            </a:r>
            <a:r>
              <a:rPr lang="en-US" sz="2000" baseline="-25000" dirty="0" smtClean="0">
                <a:solidFill>
                  <a:schemeClr val="accent4"/>
                </a:solidFill>
                <a:cs typeface="Times New Roman" pitchFamily="18" charset="0"/>
              </a:rPr>
              <a:t>1</a:t>
            </a:r>
            <a:r>
              <a:rPr lang="en-US" sz="2000" dirty="0" smtClean="0">
                <a:solidFill>
                  <a:schemeClr val="accent4"/>
                </a:solidFill>
                <a:cs typeface="Times New Roman" pitchFamily="18" charset="0"/>
              </a:rPr>
              <a:t> </a:t>
            </a:r>
            <a:r>
              <a:rPr lang="en-US" sz="2000" dirty="0" smtClean="0">
                <a:solidFill>
                  <a:schemeClr val="accent4"/>
                </a:solidFill>
                <a:cs typeface="Times New Roman" pitchFamily="18" charset="0"/>
                <a:sym typeface="WP MathA"/>
              </a:rPr>
              <a:t>≠</a:t>
            </a:r>
            <a:r>
              <a:rPr lang="en-US" sz="2000" dirty="0" smtClean="0">
                <a:solidFill>
                  <a:schemeClr val="accent4"/>
                </a:solidFill>
                <a:cs typeface="Times New Roman" pitchFamily="18" charset="0"/>
              </a:rPr>
              <a:t> </a:t>
            </a:r>
            <a:r>
              <a:rPr lang="en-US" sz="2000" dirty="0" smtClean="0">
                <a:solidFill>
                  <a:schemeClr val="accent4"/>
                </a:solidFill>
                <a:cs typeface="Times New Roman" pitchFamily="18" charset="0"/>
                <a:sym typeface="Symbol" pitchFamily="18" charset="2"/>
              </a:rPr>
              <a:t></a:t>
            </a:r>
            <a:r>
              <a:rPr lang="en-US" sz="2000" dirty="0" smtClean="0">
                <a:solidFill>
                  <a:schemeClr val="accent4"/>
                </a:solidFill>
                <a:cs typeface="Times New Roman" pitchFamily="18" charset="0"/>
              </a:rPr>
              <a:t> </a:t>
            </a:r>
            <a:r>
              <a:rPr lang="en-US" sz="2000" baseline="-25000" dirty="0" smtClean="0">
                <a:solidFill>
                  <a:schemeClr val="accent4"/>
                </a:solidFill>
                <a:cs typeface="Times New Roman" pitchFamily="18" charset="0"/>
              </a:rPr>
              <a:t>2</a:t>
            </a:r>
          </a:p>
          <a:p>
            <a:pPr eaLnBrk="1" hangingPunct="1">
              <a:buFont typeface="Wingdings" pitchFamily="2" charset="2"/>
              <a:buNone/>
              <a:defRPr/>
            </a:pPr>
            <a:endParaRPr lang="en-US" sz="2000" baseline="-25000" dirty="0" smtClean="0">
              <a:solidFill>
                <a:schemeClr val="accent4"/>
              </a:solidFill>
              <a:cs typeface="Times New Roman" pitchFamily="18" charset="0"/>
            </a:endParaRPr>
          </a:p>
          <a:p>
            <a:pPr eaLnBrk="1" hangingPunct="1">
              <a:buClr>
                <a:srgbClr val="404960"/>
              </a:buClr>
              <a:buSzPct val="65000"/>
              <a:buFont typeface="Wingdings" pitchFamily="2" charset="2"/>
              <a:buNone/>
              <a:defRPr/>
            </a:pPr>
            <a:r>
              <a:rPr lang="en-US" sz="2000" b="1" dirty="0" smtClean="0">
                <a:solidFill>
                  <a:schemeClr val="accent4"/>
                </a:solidFill>
              </a:rPr>
              <a:t>Step 2:  Select the level of significance. </a:t>
            </a:r>
          </a:p>
          <a:p>
            <a:pPr eaLnBrk="1" hangingPunct="1">
              <a:lnSpc>
                <a:spcPct val="90000"/>
              </a:lnSpc>
              <a:buNone/>
            </a:pPr>
            <a:r>
              <a:rPr lang="en-US" sz="2000" dirty="0" smtClean="0">
                <a:solidFill>
                  <a:schemeClr val="accent4"/>
                </a:solidFill>
              </a:rPr>
              <a:t>	         </a:t>
            </a:r>
            <a:r>
              <a:rPr lang="en-US" sz="2000" dirty="0"/>
              <a:t>We select an</a:t>
            </a:r>
            <a:r>
              <a:rPr lang="en-US" sz="2000" b="1" dirty="0"/>
              <a:t> </a:t>
            </a:r>
            <a:r>
              <a:rPr lang="el-GR" sz="2000" dirty="0">
                <a:cs typeface="Arial" charset="0"/>
              </a:rPr>
              <a:t>α</a:t>
            </a:r>
            <a:r>
              <a:rPr lang="en-US" sz="2000" dirty="0">
                <a:cs typeface="Arial" charset="0"/>
              </a:rPr>
              <a:t> = 0.05. </a:t>
            </a:r>
          </a:p>
          <a:p>
            <a:pPr eaLnBrk="1" hangingPunct="1">
              <a:buClr>
                <a:srgbClr val="404960"/>
              </a:buClr>
              <a:buSzPct val="65000"/>
              <a:buFont typeface="Wingdings" pitchFamily="2" charset="2"/>
              <a:buNone/>
              <a:defRPr/>
            </a:pPr>
            <a:endParaRPr lang="en-US" sz="2000" dirty="0" smtClean="0">
              <a:solidFill>
                <a:schemeClr val="accent4"/>
              </a:solidFill>
            </a:endParaRPr>
          </a:p>
          <a:p>
            <a:pPr eaLnBrk="1" hangingPunct="1">
              <a:buFont typeface="Wingdings" pitchFamily="2" charset="2"/>
              <a:buNone/>
              <a:defRPr/>
            </a:pPr>
            <a:r>
              <a:rPr lang="en-US" sz="2000" b="1" dirty="0" smtClean="0">
                <a:solidFill>
                  <a:schemeClr val="accent4"/>
                </a:solidFill>
              </a:rPr>
              <a:t>Step 3: </a:t>
            </a:r>
            <a:r>
              <a:rPr lang="en-US" sz="2000" b="1" dirty="0" smtClean="0">
                <a:solidFill>
                  <a:schemeClr val="accent4"/>
                </a:solidFill>
              </a:rPr>
              <a:t> Determine </a:t>
            </a:r>
            <a:r>
              <a:rPr lang="en-US" sz="2000" b="1" dirty="0" smtClean="0">
                <a:solidFill>
                  <a:schemeClr val="accent4"/>
                </a:solidFill>
              </a:rPr>
              <a:t>the appropriate test statistic. </a:t>
            </a:r>
          </a:p>
          <a:p>
            <a:pPr marL="798513" indent="-739775" eaLnBrk="1" hangingPunct="1">
              <a:buFont typeface="Wingdings" pitchFamily="2" charset="2"/>
              <a:buNone/>
              <a:defRPr/>
            </a:pPr>
            <a:r>
              <a:rPr lang="en-US" sz="2000" dirty="0" smtClean="0">
                <a:solidFill>
                  <a:schemeClr val="accent4"/>
                </a:solidFill>
              </a:rPr>
              <a:t>	  </a:t>
            </a:r>
            <a:r>
              <a:rPr lang="en-US" sz="2000" dirty="0" smtClean="0">
                <a:solidFill>
                  <a:schemeClr val="accent4"/>
                </a:solidFill>
              </a:rPr>
              <a:t>We </a:t>
            </a:r>
            <a:r>
              <a:rPr lang="en-US" sz="2000" dirty="0" smtClean="0">
                <a:solidFill>
                  <a:schemeClr val="accent4"/>
                </a:solidFill>
              </a:rPr>
              <a:t>will </a:t>
            </a:r>
            <a:r>
              <a:rPr lang="en-US" sz="2000" dirty="0" smtClean="0"/>
              <a:t>use the </a:t>
            </a:r>
            <a:r>
              <a:rPr lang="en-US" sz="2000" i="1" dirty="0" smtClean="0"/>
              <a:t>z</a:t>
            </a:r>
            <a:r>
              <a:rPr lang="en-US" sz="2000" dirty="0" smtClean="0"/>
              <a:t>-distribution to approximate the binomial 	distribution because the sample sizes are relatively large. </a:t>
            </a:r>
          </a:p>
        </p:txBody>
      </p:sp>
      <p:sp>
        <p:nvSpPr>
          <p:cNvPr id="7" name="Rectangle 6"/>
          <p:cNvSpPr/>
          <p:nvPr/>
        </p:nvSpPr>
        <p:spPr>
          <a:xfrm>
            <a:off x="8011297" y="0"/>
            <a:ext cx="113270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LO15-2</a:t>
            </a:r>
            <a:endParaRPr lang="en-US" sz="2000" dirty="0">
              <a:solidFill>
                <a:schemeClr val="tx1"/>
              </a:solidFill>
            </a:endParaRPr>
          </a:p>
        </p:txBody>
      </p:sp>
    </p:spTree>
    <p:extLst>
      <p:ext uri="{BB962C8B-B14F-4D97-AF65-F5344CB8AC3E}">
        <p14:creationId xmlns:p14="http://schemas.microsoft.com/office/powerpoint/2010/main" val="41037123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Effect transition="in" filter="wipe(left)">
                                      <p:cBhvr>
                                        <p:cTn id="7" dur="500"/>
                                        <p:tgtEl>
                                          <p:spTgt spid="388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8099">
                                            <p:txEl>
                                              <p:pRg st="1" end="1"/>
                                            </p:txEl>
                                          </p:spTgt>
                                        </p:tgtEl>
                                        <p:attrNameLst>
                                          <p:attrName>style.visibility</p:attrName>
                                        </p:attrNameLst>
                                      </p:cBhvr>
                                      <p:to>
                                        <p:strVal val="visible"/>
                                      </p:to>
                                    </p:set>
                                    <p:animEffect transition="in" filter="wipe(left)">
                                      <p:cBhvr>
                                        <p:cTn id="12" dur="500"/>
                                        <p:tgtEl>
                                          <p:spTgt spid="388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8099">
                                            <p:txEl>
                                              <p:pRg st="2" end="2"/>
                                            </p:txEl>
                                          </p:spTgt>
                                        </p:tgtEl>
                                        <p:attrNameLst>
                                          <p:attrName>style.visibility</p:attrName>
                                        </p:attrNameLst>
                                      </p:cBhvr>
                                      <p:to>
                                        <p:strVal val="visible"/>
                                      </p:to>
                                    </p:set>
                                    <p:animEffect transition="in" filter="wipe(left)">
                                      <p:cBhvr>
                                        <p:cTn id="17" dur="500"/>
                                        <p:tgtEl>
                                          <p:spTgt spid="388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8099">
                                            <p:txEl>
                                              <p:pRg st="3" end="3"/>
                                            </p:txEl>
                                          </p:spTgt>
                                        </p:tgtEl>
                                        <p:attrNameLst>
                                          <p:attrName>style.visibility</p:attrName>
                                        </p:attrNameLst>
                                      </p:cBhvr>
                                      <p:to>
                                        <p:strVal val="visible"/>
                                      </p:to>
                                    </p:set>
                                    <p:animEffect transition="in" filter="wipe(left)">
                                      <p:cBhvr>
                                        <p:cTn id="22" dur="500"/>
                                        <p:tgtEl>
                                          <p:spTgt spid="388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8099">
                                            <p:txEl>
                                              <p:pRg st="5" end="5"/>
                                            </p:txEl>
                                          </p:spTgt>
                                        </p:tgtEl>
                                        <p:attrNameLst>
                                          <p:attrName>style.visibility</p:attrName>
                                        </p:attrNameLst>
                                      </p:cBhvr>
                                      <p:to>
                                        <p:strVal val="visible"/>
                                      </p:to>
                                    </p:set>
                                    <p:animEffect transition="in" filter="wipe(left)">
                                      <p:cBhvr>
                                        <p:cTn id="27" dur="500"/>
                                        <p:tgtEl>
                                          <p:spTgt spid="3880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8099">
                                            <p:txEl>
                                              <p:pRg st="6" end="6"/>
                                            </p:txEl>
                                          </p:spTgt>
                                        </p:tgtEl>
                                        <p:attrNameLst>
                                          <p:attrName>style.visibility</p:attrName>
                                        </p:attrNameLst>
                                      </p:cBhvr>
                                      <p:to>
                                        <p:strVal val="visible"/>
                                      </p:to>
                                    </p:set>
                                    <p:animEffect transition="in" filter="wipe(left)">
                                      <p:cBhvr>
                                        <p:cTn id="32" dur="500"/>
                                        <p:tgtEl>
                                          <p:spTgt spid="3880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8099">
                                            <p:txEl>
                                              <p:pRg st="8" end="8"/>
                                            </p:txEl>
                                          </p:spTgt>
                                        </p:tgtEl>
                                        <p:attrNameLst>
                                          <p:attrName>style.visibility</p:attrName>
                                        </p:attrNameLst>
                                      </p:cBhvr>
                                      <p:to>
                                        <p:strVal val="visible"/>
                                      </p:to>
                                    </p:set>
                                    <p:animEffect transition="in" filter="wipe(left)">
                                      <p:cBhvr>
                                        <p:cTn id="37" dur="500"/>
                                        <p:tgtEl>
                                          <p:spTgt spid="38809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88099">
                                            <p:txEl>
                                              <p:pRg st="9" end="9"/>
                                            </p:txEl>
                                          </p:spTgt>
                                        </p:tgtEl>
                                        <p:attrNameLst>
                                          <p:attrName>style.visibility</p:attrName>
                                        </p:attrNameLst>
                                      </p:cBhvr>
                                      <p:to>
                                        <p:strVal val="visible"/>
                                      </p:to>
                                    </p:set>
                                    <p:animEffect transition="in" filter="wipe(left)">
                                      <p:cBhvr>
                                        <p:cTn id="42" dur="500"/>
                                        <p:tgtEl>
                                          <p:spTgt spid="388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ounded Rectangle 5"/>
          <p:cNvSpPr/>
          <p:nvPr/>
        </p:nvSpPr>
        <p:spPr bwMode="auto">
          <a:xfrm>
            <a:off x="1590246" y="2262831"/>
            <a:ext cx="6353175" cy="112395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eaLnBrk="0" hangingPunct="0">
              <a:defRPr/>
            </a:pPr>
            <a:endParaRPr lang="en-US">
              <a:solidFill>
                <a:schemeClr val="tx1"/>
              </a:solidFill>
              <a:latin typeface="Times New Roman" pitchFamily="18" charset="0"/>
            </a:endParaRPr>
          </a:p>
        </p:txBody>
      </p:sp>
      <p:sp>
        <p:nvSpPr>
          <p:cNvPr id="49154" name="AutoShape 8"/>
          <p:cNvSpPr>
            <a:spLocks noGrp="1" noChangeArrowheads="1"/>
          </p:cNvSpPr>
          <p:nvPr>
            <p:ph type="title"/>
          </p:nvPr>
        </p:nvSpPr>
        <p:spPr>
          <a:xfrm>
            <a:off x="533400" y="571500"/>
            <a:ext cx="7924800" cy="914400"/>
          </a:xfrm>
        </p:spPr>
        <p:txBody>
          <a:bodyPr/>
          <a:lstStyle/>
          <a:p>
            <a:pPr eaLnBrk="1" hangingPunct="1"/>
            <a:r>
              <a:rPr lang="en-US" sz="4000" dirty="0" smtClean="0"/>
              <a:t>Two Sample Tests of Proportions - Example</a:t>
            </a:r>
          </a:p>
        </p:txBody>
      </p:sp>
      <p:sp>
        <p:nvSpPr>
          <p:cNvPr id="389123" name="Rectangle 3"/>
          <p:cNvSpPr>
            <a:spLocks noGrp="1" noChangeArrowheads="1"/>
          </p:cNvSpPr>
          <p:nvPr>
            <p:ph type="body" sz="half" idx="1"/>
          </p:nvPr>
        </p:nvSpPr>
        <p:spPr>
          <a:xfrm>
            <a:off x="783281" y="1880286"/>
            <a:ext cx="6980238" cy="1285875"/>
          </a:xfrm>
        </p:spPr>
        <p:txBody>
          <a:bodyPr lIns="92075" tIns="46038" rIns="92075" bIns="46038"/>
          <a:lstStyle/>
          <a:p>
            <a:pPr eaLnBrk="1" hangingPunct="1">
              <a:buFont typeface="Wingdings" pitchFamily="2" charset="2"/>
              <a:buNone/>
              <a:defRPr/>
            </a:pPr>
            <a:r>
              <a:rPr lang="en-US" sz="2000" b="1" dirty="0" smtClean="0">
                <a:solidFill>
                  <a:schemeClr val="accent4"/>
                </a:solidFill>
              </a:rPr>
              <a:t>Step 4:</a:t>
            </a:r>
            <a:r>
              <a:rPr lang="en-US" sz="2000" b="1" dirty="0" smtClean="0">
                <a:solidFill>
                  <a:schemeClr val="accent1"/>
                </a:solidFill>
              </a:rPr>
              <a:t>  </a:t>
            </a:r>
            <a:r>
              <a:rPr lang="en-US" sz="2000" b="1" dirty="0" smtClean="0"/>
              <a:t>Formulate the decision rule.</a:t>
            </a:r>
          </a:p>
          <a:p>
            <a:pPr eaLnBrk="1" hangingPunct="1">
              <a:buFont typeface="Wingdings" pitchFamily="2" charset="2"/>
              <a:buNone/>
              <a:defRPr/>
            </a:pPr>
            <a:r>
              <a:rPr lang="en-US" sz="2000" dirty="0" smtClean="0">
                <a:solidFill>
                  <a:schemeClr val="accent1"/>
                </a:solidFill>
              </a:rPr>
              <a:t>		    </a:t>
            </a:r>
            <a:r>
              <a:rPr lang="en-US" sz="2000" dirty="0" smtClean="0"/>
              <a:t>Reject H</a:t>
            </a:r>
            <a:r>
              <a:rPr lang="en-US" sz="2000" baseline="-25000" dirty="0" smtClean="0"/>
              <a:t>0</a:t>
            </a:r>
            <a:r>
              <a:rPr lang="en-US" sz="2000" dirty="0" smtClean="0"/>
              <a:t> if	</a:t>
            </a:r>
            <a:r>
              <a:rPr lang="en-US" sz="2000" i="1" dirty="0" smtClean="0"/>
              <a:t>z</a:t>
            </a:r>
            <a:r>
              <a:rPr lang="en-US" sz="2000" dirty="0" smtClean="0"/>
              <a:t> &gt; </a:t>
            </a:r>
            <a:r>
              <a:rPr lang="en-US" sz="2000" i="1" dirty="0" smtClean="0"/>
              <a:t>z</a:t>
            </a:r>
            <a:r>
              <a:rPr lang="en-US" sz="2000" baseline="-25000" dirty="0" smtClean="0">
                <a:sym typeface="Symbol" pitchFamily="18" charset="2"/>
              </a:rPr>
              <a:t>/2</a:t>
            </a:r>
            <a:r>
              <a:rPr lang="en-US" sz="2000" dirty="0" smtClean="0"/>
              <a:t>  or </a:t>
            </a:r>
            <a:r>
              <a:rPr lang="en-US" sz="2000" i="1" dirty="0" smtClean="0"/>
              <a:t> z </a:t>
            </a:r>
            <a:r>
              <a:rPr lang="en-US" sz="2000" dirty="0" smtClean="0"/>
              <a:t>&lt; - </a:t>
            </a:r>
            <a:r>
              <a:rPr lang="en-US" sz="2000" i="1" dirty="0" smtClean="0"/>
              <a:t>z</a:t>
            </a:r>
            <a:r>
              <a:rPr lang="en-US" sz="2000" baseline="-25000" dirty="0" smtClean="0">
                <a:sym typeface="Symbol" pitchFamily="18" charset="2"/>
              </a:rPr>
              <a:t>/2</a:t>
            </a:r>
            <a:r>
              <a:rPr lang="en-US" sz="2000" dirty="0" smtClean="0"/>
              <a:t> </a:t>
            </a:r>
          </a:p>
          <a:p>
            <a:pPr eaLnBrk="1" hangingPunct="1">
              <a:buFont typeface="Wingdings" pitchFamily="2" charset="2"/>
              <a:buNone/>
              <a:defRPr/>
            </a:pPr>
            <a:r>
              <a:rPr lang="en-US" sz="2000" dirty="0" smtClean="0"/>
              <a:t>				</a:t>
            </a:r>
            <a:r>
              <a:rPr lang="en-US" sz="2000" i="1" dirty="0" smtClean="0"/>
              <a:t>z</a:t>
            </a:r>
            <a:r>
              <a:rPr lang="en-US" sz="2000" dirty="0" smtClean="0"/>
              <a:t> &gt;</a:t>
            </a:r>
            <a:r>
              <a:rPr lang="en-US" sz="2000" i="1" dirty="0" smtClean="0"/>
              <a:t> z</a:t>
            </a:r>
            <a:r>
              <a:rPr lang="en-US" sz="2000" baseline="-25000" dirty="0" smtClean="0">
                <a:sym typeface="Symbol" pitchFamily="18" charset="2"/>
              </a:rPr>
              <a:t>.05/2</a:t>
            </a:r>
            <a:r>
              <a:rPr lang="en-US" sz="2000" dirty="0" smtClean="0"/>
              <a:t>  or  </a:t>
            </a:r>
            <a:r>
              <a:rPr lang="en-US" sz="2000" i="1" dirty="0" smtClean="0"/>
              <a:t>z</a:t>
            </a:r>
            <a:r>
              <a:rPr lang="en-US" sz="2000" dirty="0" smtClean="0"/>
              <a:t> &lt; - </a:t>
            </a:r>
            <a:r>
              <a:rPr lang="en-US" sz="2000" i="1" dirty="0" smtClean="0"/>
              <a:t>z</a:t>
            </a:r>
            <a:r>
              <a:rPr lang="en-US" sz="2000" baseline="-25000" dirty="0" smtClean="0">
                <a:sym typeface="Symbol" pitchFamily="18" charset="2"/>
              </a:rPr>
              <a:t>.05/2</a:t>
            </a:r>
            <a:endParaRPr lang="en-US" sz="2000" dirty="0" smtClean="0"/>
          </a:p>
          <a:p>
            <a:pPr eaLnBrk="1" hangingPunct="1">
              <a:buFont typeface="Wingdings" pitchFamily="2" charset="2"/>
              <a:buNone/>
              <a:defRPr/>
            </a:pPr>
            <a:r>
              <a:rPr lang="en-US" sz="2000" dirty="0" smtClean="0"/>
              <a:t>				</a:t>
            </a:r>
            <a:r>
              <a:rPr lang="en-US" sz="2000" i="1" dirty="0" smtClean="0"/>
              <a:t>z</a:t>
            </a:r>
            <a:r>
              <a:rPr lang="en-US" sz="2000" dirty="0" smtClean="0"/>
              <a:t> &gt; 1.96 or </a:t>
            </a:r>
            <a:r>
              <a:rPr lang="en-US" sz="2000" i="1" dirty="0" smtClean="0"/>
              <a:t>z</a:t>
            </a:r>
            <a:r>
              <a:rPr lang="en-US" sz="2000" dirty="0" smtClean="0"/>
              <a:t> &lt; -1.96 </a:t>
            </a:r>
          </a:p>
          <a:p>
            <a:pPr eaLnBrk="1" hangingPunct="1">
              <a:buFont typeface="Wingdings" pitchFamily="2" charset="2"/>
              <a:buNone/>
              <a:defRPr/>
            </a:pPr>
            <a:endParaRPr lang="en-US" sz="2000" dirty="0" smtClean="0"/>
          </a:p>
        </p:txBody>
      </p:sp>
      <p:pic>
        <p:nvPicPr>
          <p:cNvPr id="389126" name="Picture 6"/>
          <p:cNvPicPr>
            <a:picLocks noGrp="1" noChangeAspect="1" noChangeArrowheads="1"/>
          </p:cNvPicPr>
          <p:nvPr>
            <p:ph sz="half" idx="2"/>
          </p:nvPr>
        </p:nvPicPr>
        <p:blipFill>
          <a:blip r:embed="rId3"/>
          <a:srcRect/>
          <a:stretch>
            <a:fillRect/>
          </a:stretch>
        </p:blipFill>
        <p:spPr>
          <a:xfrm>
            <a:off x="1552104" y="3732127"/>
            <a:ext cx="6477000" cy="2597150"/>
          </a:xfrm>
        </p:spPr>
      </p:pic>
      <p:sp>
        <p:nvSpPr>
          <p:cNvPr id="8" name="Rectangle 7"/>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LO15-2</a:t>
            </a:r>
            <a:endParaRPr lang="en-US" sz="2000" dirty="0">
              <a:solidFill>
                <a:schemeClr val="tx1"/>
              </a:solidFill>
            </a:endParaRPr>
          </a:p>
        </p:txBody>
      </p:sp>
    </p:spTree>
    <p:extLst>
      <p:ext uri="{BB962C8B-B14F-4D97-AF65-F5344CB8AC3E}">
        <p14:creationId xmlns:p14="http://schemas.microsoft.com/office/powerpoint/2010/main" val="396404989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Effect transition="in" filter="wipe(left)">
                                      <p:cBhvr>
                                        <p:cTn id="7" dur="500"/>
                                        <p:tgtEl>
                                          <p:spTgt spid="389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23">
                                            <p:txEl>
                                              <p:pRg st="1" end="1"/>
                                            </p:txEl>
                                          </p:spTgt>
                                        </p:tgtEl>
                                        <p:attrNameLst>
                                          <p:attrName>style.visibility</p:attrName>
                                        </p:attrNameLst>
                                      </p:cBhvr>
                                      <p:to>
                                        <p:strVal val="visible"/>
                                      </p:to>
                                    </p:set>
                                    <p:animEffect transition="in" filter="wipe(left)">
                                      <p:cBhvr>
                                        <p:cTn id="12" dur="500"/>
                                        <p:tgtEl>
                                          <p:spTgt spid="389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23">
                                            <p:txEl>
                                              <p:pRg st="2" end="2"/>
                                            </p:txEl>
                                          </p:spTgt>
                                        </p:tgtEl>
                                        <p:attrNameLst>
                                          <p:attrName>style.visibility</p:attrName>
                                        </p:attrNameLst>
                                      </p:cBhvr>
                                      <p:to>
                                        <p:strVal val="visible"/>
                                      </p:to>
                                    </p:set>
                                    <p:animEffect transition="in" filter="wipe(left)">
                                      <p:cBhvr>
                                        <p:cTn id="17" dur="500"/>
                                        <p:tgtEl>
                                          <p:spTgt spid="389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23">
                                            <p:txEl>
                                              <p:pRg st="3" end="3"/>
                                            </p:txEl>
                                          </p:spTgt>
                                        </p:tgtEl>
                                        <p:attrNameLst>
                                          <p:attrName>style.visibility</p:attrName>
                                        </p:attrNameLst>
                                      </p:cBhvr>
                                      <p:to>
                                        <p:strVal val="visible"/>
                                      </p:to>
                                    </p:set>
                                    <p:animEffect transition="in" filter="wipe(left)">
                                      <p:cBhvr>
                                        <p:cTn id="22" dur="500"/>
                                        <p:tgtEl>
                                          <p:spTgt spid="389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89126"/>
                                        </p:tgtEl>
                                        <p:attrNameLst>
                                          <p:attrName>style.visibility</p:attrName>
                                        </p:attrNameLst>
                                      </p:cBhvr>
                                      <p:to>
                                        <p:strVal val="visible"/>
                                      </p:to>
                                    </p:set>
                                    <p:animEffect transition="in" filter="wipe(up)">
                                      <p:cBhvr>
                                        <p:cTn id="27" dur="500"/>
                                        <p:tgtEl>
                                          <p:spTgt spid="389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AutoShape 16"/>
          <p:cNvSpPr>
            <a:spLocks noGrp="1" noChangeArrowheads="1"/>
          </p:cNvSpPr>
          <p:nvPr>
            <p:ph type="title"/>
          </p:nvPr>
        </p:nvSpPr>
        <p:spPr>
          <a:xfrm>
            <a:off x="533400" y="552450"/>
            <a:ext cx="7924800" cy="914400"/>
          </a:xfrm>
        </p:spPr>
        <p:txBody>
          <a:bodyPr/>
          <a:lstStyle/>
          <a:p>
            <a:pPr eaLnBrk="1" hangingPunct="1"/>
            <a:r>
              <a:rPr lang="en-US" sz="4000" dirty="0" smtClean="0"/>
              <a:t>Two Sample Tests of Proportions - Example</a:t>
            </a:r>
          </a:p>
        </p:txBody>
      </p:sp>
      <p:sp>
        <p:nvSpPr>
          <p:cNvPr id="19458" name="Rectangle 3"/>
          <p:cNvSpPr>
            <a:spLocks noGrp="1" noChangeArrowheads="1"/>
          </p:cNvSpPr>
          <p:nvPr>
            <p:ph type="body" sz="half" idx="1"/>
          </p:nvPr>
        </p:nvSpPr>
        <p:spPr>
          <a:xfrm>
            <a:off x="590378" y="1504736"/>
            <a:ext cx="8553622" cy="1254940"/>
          </a:xfrm>
        </p:spPr>
        <p:txBody>
          <a:bodyPr lIns="92075" tIns="46038" rIns="92075" bIns="46038"/>
          <a:lstStyle/>
          <a:p>
            <a:pPr algn="just" eaLnBrk="1" hangingPunct="1">
              <a:buFont typeface="Wingdings" pitchFamily="2" charset="2"/>
              <a:buNone/>
              <a:defRPr/>
            </a:pPr>
            <a:r>
              <a:rPr lang="en-US" sz="2000" b="1" dirty="0" smtClean="0">
                <a:solidFill>
                  <a:srgbClr val="000000"/>
                </a:solidFill>
              </a:rPr>
              <a:t>Step 5:  Select a sample, do the analysis, and make a decision.</a:t>
            </a:r>
          </a:p>
          <a:p>
            <a:pPr marL="0" indent="0" algn="just" eaLnBrk="1" hangingPunct="1">
              <a:buFont typeface="Wingdings" pitchFamily="2" charset="2"/>
              <a:buNone/>
              <a:defRPr/>
            </a:pPr>
            <a:r>
              <a:rPr lang="en-US" sz="2000" dirty="0" smtClean="0">
                <a:solidFill>
                  <a:srgbClr val="000000"/>
                </a:solidFill>
              </a:rPr>
              <a:t>Let </a:t>
            </a:r>
            <a:r>
              <a:rPr lang="en-US" sz="2000" i="1" dirty="0" smtClean="0">
                <a:solidFill>
                  <a:srgbClr val="000000"/>
                </a:solidFill>
              </a:rPr>
              <a:t>p</a:t>
            </a:r>
            <a:r>
              <a:rPr lang="en-US" sz="2000" baseline="-25000" dirty="0" smtClean="0">
                <a:solidFill>
                  <a:srgbClr val="000000"/>
                </a:solidFill>
              </a:rPr>
              <a:t>1</a:t>
            </a:r>
            <a:r>
              <a:rPr lang="en-US" sz="2000" dirty="0" smtClean="0">
                <a:solidFill>
                  <a:srgbClr val="000000"/>
                </a:solidFill>
              </a:rPr>
              <a:t> equal the proportion of young women who would purchase the fragrance; </a:t>
            </a:r>
            <a:r>
              <a:rPr lang="en-US" sz="2000" i="1" dirty="0" smtClean="0">
                <a:solidFill>
                  <a:srgbClr val="000000"/>
                </a:solidFill>
              </a:rPr>
              <a:t>p</a:t>
            </a:r>
            <a:r>
              <a:rPr lang="en-US" sz="2000" baseline="-25000" dirty="0" smtClean="0">
                <a:solidFill>
                  <a:srgbClr val="000000"/>
                </a:solidFill>
              </a:rPr>
              <a:t>2</a:t>
            </a:r>
            <a:r>
              <a:rPr lang="en-US" sz="2000" dirty="0" smtClean="0">
                <a:solidFill>
                  <a:srgbClr val="000000"/>
                </a:solidFill>
              </a:rPr>
              <a:t> equals the proportion of older women who would purchase the </a:t>
            </a:r>
            <a:r>
              <a:rPr lang="en-US" sz="2000" dirty="0">
                <a:solidFill>
                  <a:srgbClr val="000000"/>
                </a:solidFill>
              </a:rPr>
              <a:t>f</a:t>
            </a:r>
            <a:r>
              <a:rPr lang="en-US" sz="2000" dirty="0" smtClean="0">
                <a:solidFill>
                  <a:srgbClr val="000000"/>
                </a:solidFill>
              </a:rPr>
              <a:t>ragrance.  </a:t>
            </a:r>
            <a:endParaRPr lang="en-US" sz="2000" dirty="0">
              <a:solidFill>
                <a:srgbClr val="000000"/>
              </a:solidFill>
            </a:endParaRPr>
          </a:p>
        </p:txBody>
      </p:sp>
      <p:sp>
        <p:nvSpPr>
          <p:cNvPr id="19459" name="Rectangle 6"/>
          <p:cNvSpPr>
            <a:spLocks noChangeArrowheads="1"/>
          </p:cNvSpPr>
          <p:nvPr/>
        </p:nvSpPr>
        <p:spPr bwMode="auto">
          <a:xfrm>
            <a:off x="473676" y="4841274"/>
            <a:ext cx="8450649" cy="1754327"/>
          </a:xfrm>
          <a:prstGeom prst="rect">
            <a:avLst/>
          </a:prstGeom>
          <a:noFill/>
          <a:ln w="9525">
            <a:noFill/>
            <a:miter lim="800000"/>
            <a:headEnd/>
            <a:tailEnd/>
          </a:ln>
        </p:spPr>
        <p:txBody>
          <a:bodyPr wrap="square">
            <a:spAutoFit/>
          </a:bodyPr>
          <a:lstStyle/>
          <a:p>
            <a:pPr algn="just" eaLnBrk="0" hangingPunct="0">
              <a:defRPr/>
            </a:pPr>
            <a:r>
              <a:rPr lang="en-US" sz="1800" dirty="0">
                <a:solidFill>
                  <a:srgbClr val="000000"/>
                </a:solidFill>
                <a:latin typeface="Arial" pitchFamily="34" charset="0"/>
                <a:cs typeface="Arial" pitchFamily="34" charset="0"/>
              </a:rPr>
              <a:t>The computed value of</a:t>
            </a:r>
            <a:r>
              <a:rPr lang="en-US" sz="1800" b="1" dirty="0">
                <a:solidFill>
                  <a:srgbClr val="000000"/>
                </a:solidFill>
                <a:latin typeface="Arial" pitchFamily="34" charset="0"/>
                <a:cs typeface="Arial" pitchFamily="34" charset="0"/>
              </a:rPr>
              <a:t> -</a:t>
            </a:r>
            <a:r>
              <a:rPr lang="en-US" sz="1800" b="1" dirty="0" smtClean="0">
                <a:solidFill>
                  <a:srgbClr val="000000"/>
                </a:solidFill>
                <a:latin typeface="Arial" pitchFamily="34" charset="0"/>
                <a:cs typeface="Arial" pitchFamily="34" charset="0"/>
              </a:rPr>
              <a:t>2.207 </a:t>
            </a:r>
            <a:r>
              <a:rPr lang="en-US" sz="1800" dirty="0">
                <a:solidFill>
                  <a:srgbClr val="000000"/>
                </a:solidFill>
                <a:latin typeface="Arial" pitchFamily="34" charset="0"/>
                <a:cs typeface="Arial" pitchFamily="34" charset="0"/>
              </a:rPr>
              <a:t>is in the area of rejection.  Therefore, the null hypothesis is rejected at the .05 significance level. </a:t>
            </a:r>
          </a:p>
          <a:p>
            <a:pPr algn="just" eaLnBrk="0" hangingPunct="0">
              <a:defRPr/>
            </a:pPr>
            <a:endParaRPr lang="en-US" sz="1800" dirty="0" smtClean="0">
              <a:solidFill>
                <a:srgbClr val="000000"/>
              </a:solidFill>
              <a:latin typeface="Arial" pitchFamily="34" charset="0"/>
              <a:cs typeface="Arial" pitchFamily="34" charset="0"/>
            </a:endParaRPr>
          </a:p>
          <a:p>
            <a:pPr algn="just" eaLnBrk="0" hangingPunct="0">
              <a:defRPr/>
            </a:pPr>
            <a:r>
              <a:rPr lang="en-US" sz="1800" b="1" dirty="0" smtClean="0">
                <a:solidFill>
                  <a:srgbClr val="000000"/>
                </a:solidFill>
                <a:latin typeface="Arial" pitchFamily="34" charset="0"/>
                <a:cs typeface="Arial" pitchFamily="34" charset="0"/>
              </a:rPr>
              <a:t>Step 6: Interpret the result.</a:t>
            </a:r>
            <a:r>
              <a:rPr lang="en-US" sz="1800" dirty="0" smtClean="0">
                <a:solidFill>
                  <a:srgbClr val="000000"/>
                </a:solidFill>
                <a:latin typeface="Arial" pitchFamily="34" charset="0"/>
                <a:cs typeface="Arial" pitchFamily="34" charset="0"/>
              </a:rPr>
              <a:t> The proportions </a:t>
            </a:r>
            <a:r>
              <a:rPr lang="en-US" sz="1800" dirty="0">
                <a:solidFill>
                  <a:srgbClr val="000000"/>
                </a:solidFill>
                <a:latin typeface="Arial" pitchFamily="34" charset="0"/>
                <a:cs typeface="Arial" pitchFamily="34" charset="0"/>
              </a:rPr>
              <a:t>of young </a:t>
            </a:r>
            <a:r>
              <a:rPr lang="en-US" sz="1800" dirty="0" smtClean="0">
                <a:solidFill>
                  <a:srgbClr val="000000"/>
                </a:solidFill>
                <a:latin typeface="Arial" pitchFamily="34" charset="0"/>
                <a:cs typeface="Arial" pitchFamily="34" charset="0"/>
              </a:rPr>
              <a:t>and older women </a:t>
            </a:r>
            <a:r>
              <a:rPr lang="en-US" sz="1800" dirty="0">
                <a:solidFill>
                  <a:srgbClr val="000000"/>
                </a:solidFill>
                <a:latin typeface="Arial" pitchFamily="34" charset="0"/>
                <a:cs typeface="Arial" pitchFamily="34" charset="0"/>
              </a:rPr>
              <a:t>who </a:t>
            </a:r>
            <a:r>
              <a:rPr lang="en-US" sz="1800" dirty="0" smtClean="0">
                <a:solidFill>
                  <a:srgbClr val="000000"/>
                </a:solidFill>
                <a:latin typeface="Arial" pitchFamily="34" charset="0"/>
                <a:cs typeface="Arial" pitchFamily="34" charset="0"/>
              </a:rPr>
              <a:t>purchase </a:t>
            </a:r>
            <a:r>
              <a:rPr lang="en-US" sz="1800" dirty="0">
                <a:solidFill>
                  <a:srgbClr val="000000"/>
                </a:solidFill>
                <a:latin typeface="Arial" pitchFamily="34" charset="0"/>
                <a:cs typeface="Arial" pitchFamily="34" charset="0"/>
              </a:rPr>
              <a:t>Heavenly </a:t>
            </a:r>
            <a:r>
              <a:rPr lang="en-US" sz="1800" dirty="0" smtClean="0">
                <a:solidFill>
                  <a:srgbClr val="000000"/>
                </a:solidFill>
                <a:latin typeface="Arial" pitchFamily="34" charset="0"/>
                <a:cs typeface="Arial" pitchFamily="34" charset="0"/>
              </a:rPr>
              <a:t>are different.  By observation, the proportions indicate that older women are more likely to prefer the fragrance.  </a:t>
            </a:r>
            <a:endParaRPr lang="en-US" sz="1800" dirty="0">
              <a:solidFill>
                <a:srgbClr val="000000"/>
              </a:solidFill>
              <a:latin typeface="Arial" pitchFamily="34" charset="0"/>
              <a:cs typeface="Arial" pitchFamily="34" charset="0"/>
            </a:endParaRPr>
          </a:p>
        </p:txBody>
      </p:sp>
      <p:sp>
        <p:nvSpPr>
          <p:cNvPr id="16" name="Rectangle 15"/>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LO15-2</a:t>
            </a:r>
            <a:endParaRPr lang="en-US" sz="2000" dirty="0">
              <a:solidFill>
                <a:schemeClr val="tx1"/>
              </a:solidFill>
            </a:endParaRPr>
          </a:p>
        </p:txBody>
      </p:sp>
      <p:pic>
        <p:nvPicPr>
          <p:cNvPr id="4" name="Picture 3"/>
          <p:cNvPicPr>
            <a:picLocks noChangeAspect="1"/>
          </p:cNvPicPr>
          <p:nvPr/>
        </p:nvPicPr>
        <p:blipFill>
          <a:blip r:embed="rId3"/>
          <a:stretch>
            <a:fillRect/>
          </a:stretch>
        </p:blipFill>
        <p:spPr>
          <a:xfrm>
            <a:off x="1640359" y="2817556"/>
            <a:ext cx="5835479" cy="1971715"/>
          </a:xfrm>
          <a:prstGeom prst="rect">
            <a:avLst/>
          </a:prstGeom>
        </p:spPr>
      </p:pic>
    </p:spTree>
    <p:extLst>
      <p:ext uri="{BB962C8B-B14F-4D97-AF65-F5344CB8AC3E}">
        <p14:creationId xmlns:p14="http://schemas.microsoft.com/office/powerpoint/2010/main" val="4173949463"/>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a:xfrm>
            <a:off x="2739081" y="0"/>
            <a:ext cx="640492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LO15-3</a:t>
            </a:r>
            <a:r>
              <a:rPr lang="en-US" sz="2000" dirty="0"/>
              <a:t> Test a hypothesis comparing an observed set of frequencies to an expected frequency distribution.</a:t>
            </a:r>
          </a:p>
        </p:txBody>
      </p:sp>
      <p:sp>
        <p:nvSpPr>
          <p:cNvPr id="2" name="TextBox 1"/>
          <p:cNvSpPr txBox="1"/>
          <p:nvPr/>
        </p:nvSpPr>
        <p:spPr>
          <a:xfrm>
            <a:off x="199082" y="768865"/>
            <a:ext cx="8711513" cy="1323439"/>
          </a:xfrm>
          <a:prstGeom prst="rect">
            <a:avLst/>
          </a:prstGeom>
          <a:noFill/>
        </p:spPr>
        <p:txBody>
          <a:bodyPr wrap="square" rtlCol="0">
            <a:spAutoFit/>
          </a:bodyPr>
          <a:lstStyle/>
          <a:p>
            <a:r>
              <a:rPr lang="en-US" sz="4000" dirty="0" smtClean="0"/>
              <a:t>Comparing observed and expected frequency distributions</a:t>
            </a:r>
            <a:endParaRPr lang="en-US" sz="4000" dirty="0"/>
          </a:p>
        </p:txBody>
      </p:sp>
      <p:sp>
        <p:nvSpPr>
          <p:cNvPr id="3" name="Rectangle 2"/>
          <p:cNvSpPr/>
          <p:nvPr/>
        </p:nvSpPr>
        <p:spPr>
          <a:xfrm>
            <a:off x="823783" y="2278037"/>
            <a:ext cx="7551354" cy="2739211"/>
          </a:xfrm>
          <a:prstGeom prst="rect">
            <a:avLst/>
          </a:prstGeom>
        </p:spPr>
        <p:txBody>
          <a:bodyPr wrap="square">
            <a:spAutoFit/>
          </a:bodyPr>
          <a:lstStyle/>
          <a:p>
            <a:pPr algn="just" eaLnBrk="1" hangingPunct="1"/>
            <a:r>
              <a:rPr lang="en-US" sz="2800" dirty="0" smtClean="0"/>
              <a:t>Hypotheses:</a:t>
            </a:r>
            <a:endParaRPr lang="en-US" sz="2800" dirty="0"/>
          </a:p>
          <a:p>
            <a:pPr lvl="1" algn="just" eaLnBrk="1" hangingPunct="1"/>
            <a:r>
              <a:rPr lang="en-US" sz="2400" i="1" dirty="0"/>
              <a:t>H</a:t>
            </a:r>
            <a:r>
              <a:rPr lang="en-US" sz="2400" baseline="-25000" dirty="0"/>
              <a:t>0</a:t>
            </a:r>
            <a:r>
              <a:rPr lang="en-US" sz="2400" dirty="0"/>
              <a:t>: There is no difference between </a:t>
            </a:r>
            <a:r>
              <a:rPr lang="en-US" sz="2400" dirty="0" smtClean="0"/>
              <a:t>observed </a:t>
            </a:r>
            <a:r>
              <a:rPr lang="en-US" sz="2400" dirty="0"/>
              <a:t>and expected frequencies. </a:t>
            </a:r>
            <a:r>
              <a:rPr lang="en-US" sz="2400" dirty="0" smtClean="0"/>
              <a:t>Or, the two frequency distributions are not different.</a:t>
            </a:r>
            <a:endParaRPr lang="en-US" sz="2400" dirty="0"/>
          </a:p>
          <a:p>
            <a:pPr lvl="1" algn="just" eaLnBrk="1" hangingPunct="1"/>
            <a:r>
              <a:rPr lang="en-US" sz="2400" i="1" dirty="0"/>
              <a:t>H</a:t>
            </a:r>
            <a:r>
              <a:rPr lang="en-US" sz="2400" i="1" baseline="-25000" dirty="0"/>
              <a:t>1</a:t>
            </a:r>
            <a:r>
              <a:rPr lang="en-US" sz="2400" dirty="0"/>
              <a:t>: There is a difference between </a:t>
            </a:r>
            <a:r>
              <a:rPr lang="en-US" sz="2400" dirty="0" smtClean="0"/>
              <a:t>observed </a:t>
            </a:r>
            <a:r>
              <a:rPr lang="en-US" sz="2400" dirty="0"/>
              <a:t>and </a:t>
            </a:r>
            <a:r>
              <a:rPr lang="en-US" sz="2400" dirty="0" smtClean="0"/>
              <a:t>expected </a:t>
            </a:r>
            <a:r>
              <a:rPr lang="en-US" sz="2400" dirty="0"/>
              <a:t>frequencies.  </a:t>
            </a:r>
            <a:r>
              <a:rPr lang="en-US" sz="2400" dirty="0" smtClean="0"/>
              <a:t>Or, the two frequency distributions are different.</a:t>
            </a:r>
            <a:endParaRPr lang="en-US" sz="2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AutoShape 2"/>
          <p:cNvSpPr>
            <a:spLocks noGrp="1" noChangeArrowheads="1"/>
          </p:cNvSpPr>
          <p:nvPr>
            <p:ph type="title"/>
          </p:nvPr>
        </p:nvSpPr>
        <p:spPr>
          <a:xfrm>
            <a:off x="480541" y="1661296"/>
            <a:ext cx="8663459" cy="988540"/>
          </a:xfrm>
        </p:spPr>
        <p:txBody>
          <a:bodyPr lIns="92075" tIns="46038" rIns="92075" bIns="46038"/>
          <a:lstStyle/>
          <a:p>
            <a:pPr eaLnBrk="1" hangingPunct="1"/>
            <a:r>
              <a:rPr lang="en-US" sz="2400" dirty="0" smtClean="0"/>
              <a:t/>
            </a:r>
            <a:br>
              <a:rPr lang="en-US" sz="2400" dirty="0" smtClean="0"/>
            </a:br>
            <a:r>
              <a:rPr lang="en-US" sz="2400" dirty="0"/>
              <a:t/>
            </a:r>
            <a:br>
              <a:rPr lang="en-US" sz="2400" dirty="0"/>
            </a:br>
            <a:r>
              <a:rPr lang="en-US" sz="2400" dirty="0" smtClean="0"/>
              <a:t>The chi-square statistic is used to test hypotheses comparing </a:t>
            </a:r>
            <a:r>
              <a:rPr lang="en-US" sz="2400" dirty="0" smtClean="0"/>
              <a:t>frequency </a:t>
            </a:r>
            <a:r>
              <a:rPr lang="en-US" sz="2400" dirty="0" smtClean="0"/>
              <a:t>distributions.</a:t>
            </a:r>
            <a:br>
              <a:rPr lang="en-US" sz="2400" dirty="0" smtClean="0"/>
            </a:br>
            <a:r>
              <a:rPr lang="en-US" sz="2400" dirty="0"/>
              <a:t/>
            </a:r>
            <a:br>
              <a:rPr lang="en-US" sz="2400" dirty="0"/>
            </a:br>
            <a:endParaRPr lang="en-US" sz="2400" dirty="0" smtClean="0"/>
          </a:p>
        </p:txBody>
      </p:sp>
      <p:sp>
        <p:nvSpPr>
          <p:cNvPr id="434179" name="Rectangle 3"/>
          <p:cNvSpPr>
            <a:spLocks noGrp="1" noChangeArrowheads="1"/>
          </p:cNvSpPr>
          <p:nvPr>
            <p:ph type="body" sz="half" idx="1"/>
          </p:nvPr>
        </p:nvSpPr>
        <p:spPr>
          <a:xfrm>
            <a:off x="871838" y="2941209"/>
            <a:ext cx="3535405" cy="2626196"/>
          </a:xfrm>
        </p:spPr>
        <p:txBody>
          <a:bodyPr lIns="92075" tIns="46038" rIns="92075" bIns="46038"/>
          <a:lstStyle/>
          <a:p>
            <a:pPr marL="0" indent="0" algn="just" eaLnBrk="1" hangingPunct="1">
              <a:buClrTx/>
              <a:buSzPct val="100000"/>
              <a:buFont typeface="Wingdings" pitchFamily="2" charset="2"/>
              <a:buNone/>
            </a:pPr>
            <a:r>
              <a:rPr lang="en-US" sz="2000" dirty="0" smtClean="0"/>
              <a:t>The major characteristics </a:t>
            </a:r>
            <a:r>
              <a:rPr lang="en-US" sz="2000" dirty="0" smtClean="0"/>
              <a:t>of the </a:t>
            </a:r>
            <a:r>
              <a:rPr lang="en-US" sz="2000" dirty="0" smtClean="0"/>
              <a:t>chi-square distribution:</a:t>
            </a:r>
          </a:p>
          <a:p>
            <a:pPr algn="just" eaLnBrk="1" hangingPunct="1">
              <a:buClrTx/>
              <a:buSzPct val="100000"/>
            </a:pPr>
            <a:r>
              <a:rPr lang="en-US" sz="2000" dirty="0" smtClean="0"/>
              <a:t>It is positively skewed. </a:t>
            </a:r>
          </a:p>
          <a:p>
            <a:pPr algn="just" eaLnBrk="1" hangingPunct="1">
              <a:buClrTx/>
              <a:buSzPct val="100000"/>
            </a:pPr>
            <a:r>
              <a:rPr lang="en-US" sz="2000" dirty="0" smtClean="0"/>
              <a:t>It is non-negative.</a:t>
            </a:r>
          </a:p>
          <a:p>
            <a:pPr algn="just" eaLnBrk="1" hangingPunct="1">
              <a:buClrTx/>
              <a:buSzPct val="100000"/>
            </a:pPr>
            <a:r>
              <a:rPr lang="en-US" sz="2000" dirty="0" smtClean="0"/>
              <a:t>The shape of the distribution depends on its degrees of freedom.</a:t>
            </a:r>
          </a:p>
        </p:txBody>
      </p:sp>
      <p:sp>
        <p:nvSpPr>
          <p:cNvPr id="8" name="Rectangle 7"/>
          <p:cNvSpPr/>
          <p:nvPr/>
        </p:nvSpPr>
        <p:spPr>
          <a:xfrm>
            <a:off x="8011297" y="0"/>
            <a:ext cx="1132704"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LO15-</a:t>
            </a:r>
            <a:r>
              <a:rPr lang="en-US" sz="2000" b="1" dirty="0" smtClean="0"/>
              <a:t>3</a:t>
            </a:r>
            <a:endParaRPr lang="en-US" sz="2000" dirty="0"/>
          </a:p>
        </p:txBody>
      </p:sp>
      <p:sp>
        <p:nvSpPr>
          <p:cNvPr id="2" name="TextBox 1"/>
          <p:cNvSpPr txBox="1"/>
          <p:nvPr/>
        </p:nvSpPr>
        <p:spPr>
          <a:xfrm>
            <a:off x="432487" y="315784"/>
            <a:ext cx="8711513" cy="1323439"/>
          </a:xfrm>
          <a:prstGeom prst="rect">
            <a:avLst/>
          </a:prstGeom>
          <a:noFill/>
        </p:spPr>
        <p:txBody>
          <a:bodyPr wrap="square" rtlCol="0">
            <a:spAutoFit/>
          </a:bodyPr>
          <a:lstStyle/>
          <a:p>
            <a:r>
              <a:rPr lang="en-US" sz="4000" dirty="0" smtClean="0"/>
              <a:t>Comparing observed and expected frequency distributions</a:t>
            </a:r>
            <a:endParaRPr lang="en-US" sz="4000" dirty="0"/>
          </a:p>
        </p:txBody>
      </p:sp>
      <p:pic>
        <p:nvPicPr>
          <p:cNvPr id="4" name="Picture 3"/>
          <p:cNvPicPr>
            <a:picLocks noChangeAspect="1"/>
          </p:cNvPicPr>
          <p:nvPr/>
        </p:nvPicPr>
        <p:blipFill>
          <a:blip r:embed="rId3"/>
          <a:stretch>
            <a:fillRect/>
          </a:stretch>
        </p:blipFill>
        <p:spPr>
          <a:xfrm>
            <a:off x="4912841" y="3108208"/>
            <a:ext cx="3448565" cy="2374760"/>
          </a:xfrm>
          <a:prstGeom prst="rect">
            <a:avLst/>
          </a:prstGeom>
        </p:spPr>
      </p:pic>
    </p:spTree>
    <p:extLst>
      <p:ext uri="{BB962C8B-B14F-4D97-AF65-F5344CB8AC3E}">
        <p14:creationId xmlns:p14="http://schemas.microsoft.com/office/powerpoint/2010/main" val="3109985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animEffect transition="in" filter="wipe(up)">
                                      <p:cBhvr>
                                        <p:cTn id="7" dur="500"/>
                                        <p:tgtEl>
                                          <p:spTgt spid="434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4179">
                                            <p:txEl>
                                              <p:pRg st="1" end="1"/>
                                            </p:txEl>
                                          </p:spTgt>
                                        </p:tgtEl>
                                        <p:attrNameLst>
                                          <p:attrName>style.visibility</p:attrName>
                                        </p:attrNameLst>
                                      </p:cBhvr>
                                      <p:to>
                                        <p:strVal val="visible"/>
                                      </p:to>
                                    </p:set>
                                    <p:animEffect transition="in" filter="wipe(up)">
                                      <p:cBhvr>
                                        <p:cTn id="12" dur="500"/>
                                        <p:tgtEl>
                                          <p:spTgt spid="434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34179">
                                            <p:txEl>
                                              <p:pRg st="2" end="2"/>
                                            </p:txEl>
                                          </p:spTgt>
                                        </p:tgtEl>
                                        <p:attrNameLst>
                                          <p:attrName>style.visibility</p:attrName>
                                        </p:attrNameLst>
                                      </p:cBhvr>
                                      <p:to>
                                        <p:strVal val="visible"/>
                                      </p:to>
                                    </p:set>
                                    <p:animEffect transition="in" filter="wipe(up)">
                                      <p:cBhvr>
                                        <p:cTn id="17" dur="500"/>
                                        <p:tgtEl>
                                          <p:spTgt spid="434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34179">
                                            <p:txEl>
                                              <p:pRg st="3" end="3"/>
                                            </p:txEl>
                                          </p:spTgt>
                                        </p:tgtEl>
                                        <p:attrNameLst>
                                          <p:attrName>style.visibility</p:attrName>
                                        </p:attrNameLst>
                                      </p:cBhvr>
                                      <p:to>
                                        <p:strVal val="visible"/>
                                      </p:to>
                                    </p:set>
                                    <p:animEffect transition="in" filter="wipe(up)">
                                      <p:cBhvr>
                                        <p:cTn id="22" dur="500"/>
                                        <p:tgtEl>
                                          <p:spTgt spid="434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AutoShape 2"/>
          <p:cNvSpPr>
            <a:spLocks noGrp="1" noChangeArrowheads="1"/>
          </p:cNvSpPr>
          <p:nvPr>
            <p:ph type="title"/>
          </p:nvPr>
        </p:nvSpPr>
        <p:spPr>
          <a:xfrm>
            <a:off x="427552" y="584371"/>
            <a:ext cx="8229600" cy="1371600"/>
          </a:xfrm>
        </p:spPr>
        <p:txBody>
          <a:bodyPr/>
          <a:lstStyle/>
          <a:p>
            <a:pPr eaLnBrk="1" hangingPunct="1"/>
            <a:r>
              <a:rPr lang="en-US" sz="4000" dirty="0"/>
              <a:t>Comparing observed and expected frequency distributions: </a:t>
            </a:r>
            <a:r>
              <a:rPr lang="en-US" sz="4000" dirty="0" smtClean="0"/>
              <a:t>  </a:t>
            </a:r>
            <a:br>
              <a:rPr lang="en-US" sz="4000" dirty="0" smtClean="0"/>
            </a:br>
            <a:r>
              <a:rPr lang="en-US" sz="4000" dirty="0" smtClean="0"/>
              <a:t>The </a:t>
            </a:r>
            <a:r>
              <a:rPr lang="en-US" sz="4000" dirty="0"/>
              <a:t>Goodness-of-Fit Test</a:t>
            </a:r>
            <a:endParaRPr lang="en-US" sz="4000" dirty="0" smtClean="0"/>
          </a:p>
        </p:txBody>
      </p:sp>
      <p:sp>
        <p:nvSpPr>
          <p:cNvPr id="1028" name="Rectangle 3"/>
          <p:cNvSpPr>
            <a:spLocks noGrp="1" noChangeArrowheads="1"/>
          </p:cNvSpPr>
          <p:nvPr>
            <p:ph idx="1"/>
          </p:nvPr>
        </p:nvSpPr>
        <p:spPr>
          <a:xfrm>
            <a:off x="226540" y="2256525"/>
            <a:ext cx="8601675" cy="4004232"/>
          </a:xfrm>
        </p:spPr>
        <p:txBody>
          <a:bodyPr/>
          <a:lstStyle/>
          <a:p>
            <a:pPr marL="0" indent="0" algn="just" eaLnBrk="1" hangingPunct="1">
              <a:buNone/>
            </a:pPr>
            <a:r>
              <a:rPr lang="en-US" sz="2400" dirty="0"/>
              <a:t>Let </a:t>
            </a:r>
            <a:r>
              <a:rPr lang="en-US" sz="2400" i="1" dirty="0"/>
              <a:t>f</a:t>
            </a:r>
            <a:r>
              <a:rPr lang="en-US" sz="2400" baseline="-25000" dirty="0"/>
              <a:t>0</a:t>
            </a:r>
            <a:r>
              <a:rPr lang="en-US" sz="2400" dirty="0"/>
              <a:t> and </a:t>
            </a:r>
            <a:r>
              <a:rPr lang="en-US" sz="2400" i="1" dirty="0"/>
              <a:t>f</a:t>
            </a:r>
            <a:r>
              <a:rPr lang="en-US" sz="2400" baseline="-25000" dirty="0"/>
              <a:t>e </a:t>
            </a:r>
            <a:r>
              <a:rPr lang="en-US" sz="2400" dirty="0"/>
              <a:t>be the observed and expected frequencies </a:t>
            </a:r>
            <a:r>
              <a:rPr lang="en-US" sz="2400" dirty="0" smtClean="0"/>
              <a:t>respectively for each category in a frequency distribution. The variable, </a:t>
            </a:r>
            <a:r>
              <a:rPr lang="en-US" sz="2400" i="1" dirty="0" smtClean="0"/>
              <a:t>k,</a:t>
            </a:r>
            <a:r>
              <a:rPr lang="en-US" sz="2400" dirty="0" smtClean="0"/>
              <a:t> is the number of categories.   </a:t>
            </a:r>
            <a:endParaRPr lang="en-US" sz="2400" dirty="0"/>
          </a:p>
          <a:p>
            <a:pPr algn="just" eaLnBrk="1" hangingPunct="1">
              <a:buFont typeface="Wingdings" pitchFamily="2" charset="2"/>
              <a:buNone/>
            </a:pPr>
            <a:r>
              <a:rPr lang="en-US" sz="2400" dirty="0" smtClean="0"/>
              <a:t>The test statistic is:</a:t>
            </a:r>
          </a:p>
          <a:p>
            <a:pPr algn="just" eaLnBrk="1" hangingPunct="1">
              <a:buFont typeface="Wingdings" pitchFamily="2" charset="2"/>
              <a:buNone/>
            </a:pPr>
            <a:endParaRPr lang="en-US" sz="3600" dirty="0" smtClean="0">
              <a:solidFill>
                <a:schemeClr val="bg1"/>
              </a:solidFill>
            </a:endParaRPr>
          </a:p>
          <a:p>
            <a:pPr algn="just" eaLnBrk="1" hangingPunct="1">
              <a:buFont typeface="Wingdings" pitchFamily="2" charset="2"/>
              <a:buNone/>
            </a:pPr>
            <a:endParaRPr lang="en-US" sz="3600" dirty="0" smtClean="0">
              <a:solidFill>
                <a:schemeClr val="bg1"/>
              </a:solidFill>
            </a:endParaRPr>
          </a:p>
          <a:p>
            <a:pPr marL="0" indent="0" algn="just" eaLnBrk="1" hangingPunct="1">
              <a:buNone/>
            </a:pPr>
            <a:r>
              <a:rPr lang="en-US" sz="2400" dirty="0" smtClean="0"/>
              <a:t>The value computed inside the brackets for each category is  summed for all categories.  </a:t>
            </a:r>
          </a:p>
        </p:txBody>
      </p:sp>
      <p:grpSp>
        <p:nvGrpSpPr>
          <p:cNvPr id="1030" name="Group 7"/>
          <p:cNvGrpSpPr>
            <a:grpSpLocks/>
          </p:cNvGrpSpPr>
          <p:nvPr/>
        </p:nvGrpSpPr>
        <p:grpSpPr bwMode="auto">
          <a:xfrm>
            <a:off x="2313458" y="3988487"/>
            <a:ext cx="4393514" cy="1034878"/>
            <a:chOff x="1692322" y="2620370"/>
            <a:chExt cx="6073254" cy="1460311"/>
          </a:xfrm>
        </p:grpSpPr>
        <p:sp>
          <p:nvSpPr>
            <p:cNvPr id="7" name="Rounded Rectangle 6"/>
            <p:cNvSpPr/>
            <p:nvPr/>
          </p:nvSpPr>
          <p:spPr bwMode="auto">
            <a:xfrm>
              <a:off x="1692322" y="2620370"/>
              <a:ext cx="6073254" cy="1460311"/>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eaLnBrk="0" hangingPunct="0">
                <a:defRPr/>
              </a:pPr>
              <a:endParaRPr lang="en-US">
                <a:solidFill>
                  <a:schemeClr val="tx1"/>
                </a:solidFill>
              </a:endParaRPr>
            </a:p>
          </p:txBody>
        </p:sp>
        <p:graphicFrame>
          <p:nvGraphicFramePr>
            <p:cNvPr id="1026" name="Object 4"/>
            <p:cNvGraphicFramePr>
              <a:graphicFrameLocks/>
            </p:cNvGraphicFramePr>
            <p:nvPr/>
          </p:nvGraphicFramePr>
          <p:xfrm>
            <a:off x="3005138" y="2798763"/>
            <a:ext cx="3155950" cy="1106487"/>
          </p:xfrm>
          <a:graphic>
            <a:graphicData uri="http://schemas.openxmlformats.org/presentationml/2006/ole">
              <mc:AlternateContent xmlns:mc="http://schemas.openxmlformats.org/markup-compatibility/2006">
                <mc:Choice xmlns:v="urn:schemas-microsoft-com:vml" Requires="v">
                  <p:oleObj spid="_x0000_s1072" name="Equation" r:id="rId4" imgW="1193760" imgH="469800" progId="Equation.3">
                    <p:embed/>
                  </p:oleObj>
                </mc:Choice>
                <mc:Fallback>
                  <p:oleObj name="Equation" r:id="rId4" imgW="1193760" imgH="469800" progId="Equation.3">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5138" y="2798763"/>
                          <a:ext cx="3155950" cy="110648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10" name="Rectangle 9"/>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LO15-3</a:t>
            </a:r>
            <a:endParaRPr lang="en-US" sz="2000" dirty="0">
              <a:solidFill>
                <a:schemeClr val="accent4"/>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9"/>
          <p:cNvSpPr>
            <a:spLocks noGrp="1" noChangeArrowheads="1"/>
          </p:cNvSpPr>
          <p:nvPr>
            <p:ph type="title"/>
          </p:nvPr>
        </p:nvSpPr>
        <p:spPr>
          <a:xfrm>
            <a:off x="519669" y="704336"/>
            <a:ext cx="8377195" cy="914400"/>
          </a:xfrm>
        </p:spPr>
        <p:txBody>
          <a:bodyPr/>
          <a:lstStyle/>
          <a:p>
            <a:pPr eaLnBrk="1" hangingPunct="1"/>
            <a:r>
              <a:rPr lang="en-US" sz="3600" dirty="0"/>
              <a:t>Comparing observed and expected frequency distributions: </a:t>
            </a:r>
            <a:r>
              <a:rPr lang="en-US" sz="3600" dirty="0" smtClean="0"/>
              <a:t/>
            </a:r>
            <a:br>
              <a:rPr lang="en-US" sz="3600" dirty="0" smtClean="0"/>
            </a:br>
            <a:r>
              <a:rPr lang="en-US" sz="3600" dirty="0" smtClean="0"/>
              <a:t>The </a:t>
            </a:r>
            <a:r>
              <a:rPr lang="en-US" sz="3600" dirty="0"/>
              <a:t>Goodness-of-Fit </a:t>
            </a:r>
            <a:r>
              <a:rPr lang="en-US" sz="3600" dirty="0" smtClean="0"/>
              <a:t>Test - Example</a:t>
            </a:r>
          </a:p>
        </p:txBody>
      </p:sp>
      <p:sp>
        <p:nvSpPr>
          <p:cNvPr id="31746" name="Rectangle 3"/>
          <p:cNvSpPr>
            <a:spLocks noGrp="1" noChangeArrowheads="1"/>
          </p:cNvSpPr>
          <p:nvPr>
            <p:ph type="body" sz="half" idx="1"/>
          </p:nvPr>
        </p:nvSpPr>
        <p:spPr>
          <a:xfrm>
            <a:off x="350108" y="1989311"/>
            <a:ext cx="8138083" cy="2232581"/>
          </a:xfrm>
        </p:spPr>
        <p:txBody>
          <a:bodyPr/>
          <a:lstStyle/>
          <a:p>
            <a:pPr marL="0" indent="0" algn="just" eaLnBrk="1" hangingPunct="1">
              <a:buFont typeface="Wingdings" pitchFamily="2" charset="2"/>
              <a:buNone/>
            </a:pPr>
            <a:r>
              <a:rPr lang="en-US" sz="1800" dirty="0" smtClean="0"/>
              <a:t>The Bubba’s Fish and Pasta is a chain of restaurants located along the Gulf Coast of Florida. Bubba, the owner, is considering adding steak to his menu. Before doing so he decides to hire Magnolia Research, LLC, to conduct a survey of adults about their favorite entree when eating out. Magnolia selected a sample of 120 adults and asked each to indicate their entrée when dining out. The results are reported below.</a:t>
            </a:r>
          </a:p>
          <a:p>
            <a:pPr algn="just" eaLnBrk="1" hangingPunct="1">
              <a:buFont typeface="Wingdings" pitchFamily="2" charset="2"/>
              <a:buNone/>
            </a:pPr>
            <a:r>
              <a:rPr lang="en-US" sz="1800" dirty="0" smtClean="0"/>
              <a:t>Is it reasonable to conclude there is no preference among the four entrees?</a:t>
            </a:r>
            <a:endParaRPr lang="en-US" sz="1800" dirty="0" smtClean="0">
              <a:solidFill>
                <a:schemeClr val="accent1"/>
              </a:solidFill>
            </a:endParaRPr>
          </a:p>
        </p:txBody>
      </p:sp>
      <p:sp>
        <p:nvSpPr>
          <p:cNvPr id="6" name="Rectangle 5"/>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LO15-3</a:t>
            </a:r>
            <a:endParaRPr lang="en-US" sz="2000" dirty="0">
              <a:solidFill>
                <a:schemeClr val="accent4"/>
              </a:solidFill>
            </a:endParaRPr>
          </a:p>
        </p:txBody>
      </p:sp>
      <p:pic>
        <p:nvPicPr>
          <p:cNvPr id="2" name="Picture 1"/>
          <p:cNvPicPr>
            <a:picLocks noChangeAspect="1"/>
          </p:cNvPicPr>
          <p:nvPr/>
        </p:nvPicPr>
        <p:blipFill>
          <a:blip r:embed="rId3"/>
          <a:stretch>
            <a:fillRect/>
          </a:stretch>
        </p:blipFill>
        <p:spPr>
          <a:xfrm>
            <a:off x="2313116" y="4023717"/>
            <a:ext cx="3858397" cy="1589340"/>
          </a:xfrm>
          <a:prstGeom prst="rect">
            <a:avLst/>
          </a:prstGeom>
        </p:spPr>
      </p:pic>
      <p:sp>
        <p:nvSpPr>
          <p:cNvPr id="4" name="TextBox 3"/>
          <p:cNvSpPr txBox="1"/>
          <p:nvPr/>
        </p:nvSpPr>
        <p:spPr>
          <a:xfrm>
            <a:off x="459946" y="5657671"/>
            <a:ext cx="7839676" cy="1200329"/>
          </a:xfrm>
          <a:prstGeom prst="rect">
            <a:avLst/>
          </a:prstGeom>
          <a:noFill/>
        </p:spPr>
        <p:txBody>
          <a:bodyPr wrap="square" rtlCol="0">
            <a:spAutoFit/>
          </a:bodyPr>
          <a:lstStyle/>
          <a:p>
            <a:pPr algn="just"/>
            <a:r>
              <a:rPr lang="en-US" sz="1800" dirty="0" smtClean="0"/>
              <a:t>Notice the we computed the expected frequencies so that they are equal (120/4=30).  The expected frequency distribution infers that adults have no preference for any of the entrees; the probabilities that an adult would choose any entrée are equal.  </a:t>
            </a:r>
            <a:endParaRPr lang="en-US" sz="1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2"/>
          <p:cNvSpPr>
            <a:spLocks noGrp="1" noChangeArrowheads="1"/>
          </p:cNvSpPr>
          <p:nvPr>
            <p:ph type="title"/>
          </p:nvPr>
        </p:nvSpPr>
        <p:spPr>
          <a:xfrm>
            <a:off x="457200" y="223838"/>
            <a:ext cx="8229600" cy="1371600"/>
          </a:xfrm>
        </p:spPr>
        <p:txBody>
          <a:bodyPr/>
          <a:lstStyle/>
          <a:p>
            <a:pPr eaLnBrk="1" hangingPunct="1"/>
            <a:r>
              <a:rPr lang="en-US" dirty="0" smtClean="0">
                <a:solidFill>
                  <a:schemeClr val="tx1"/>
                </a:solidFill>
              </a:rPr>
              <a:t>Learning Objectives</a:t>
            </a:r>
          </a:p>
        </p:txBody>
      </p:sp>
      <p:sp>
        <p:nvSpPr>
          <p:cNvPr id="464899" name="Rectangle 3"/>
          <p:cNvSpPr>
            <a:spLocks noGrp="1" noChangeArrowheads="1"/>
          </p:cNvSpPr>
          <p:nvPr>
            <p:ph idx="1"/>
          </p:nvPr>
        </p:nvSpPr>
        <p:spPr>
          <a:xfrm>
            <a:off x="252413" y="1384300"/>
            <a:ext cx="8582829" cy="4731492"/>
          </a:xfrm>
        </p:spPr>
        <p:txBody>
          <a:bodyPr/>
          <a:lstStyle/>
          <a:p>
            <a:r>
              <a:rPr lang="en-US" sz="2400" b="1" dirty="0"/>
              <a:t>LO15-1</a:t>
            </a:r>
            <a:r>
              <a:rPr lang="en-US" sz="2400" dirty="0"/>
              <a:t> Test a hypothesis about a population proportion.</a:t>
            </a:r>
          </a:p>
          <a:p>
            <a:r>
              <a:rPr lang="en-US" sz="2400" b="1" dirty="0"/>
              <a:t>LO15-2</a:t>
            </a:r>
            <a:r>
              <a:rPr lang="en-US" sz="2400" dirty="0"/>
              <a:t> Test a hypothesis about two population proportions.</a:t>
            </a:r>
          </a:p>
          <a:p>
            <a:r>
              <a:rPr lang="en-US" sz="2400" b="1" dirty="0"/>
              <a:t>LO15-3</a:t>
            </a:r>
            <a:r>
              <a:rPr lang="en-US" sz="2400" dirty="0"/>
              <a:t> Test a hypothesis comparing an observed set of frequencies to an expected frequency distribution.</a:t>
            </a:r>
          </a:p>
          <a:p>
            <a:r>
              <a:rPr lang="en-US" sz="2400" b="1" dirty="0"/>
              <a:t>LO15-4</a:t>
            </a:r>
            <a:r>
              <a:rPr lang="en-US" sz="2400" dirty="0"/>
              <a:t> Explain the limitations of using the chi-square statistic in goodness-of-fit tests.</a:t>
            </a:r>
          </a:p>
          <a:p>
            <a:r>
              <a:rPr lang="en-US" sz="2400" b="1" dirty="0"/>
              <a:t>LO15-5</a:t>
            </a:r>
            <a:r>
              <a:rPr lang="en-US" sz="2400" dirty="0"/>
              <a:t> Test a hypothesis that an observed frequency distribution is normally distributed.</a:t>
            </a:r>
          </a:p>
          <a:p>
            <a:r>
              <a:rPr lang="en-US" sz="2400" b="1" dirty="0"/>
              <a:t>LO15-6</a:t>
            </a:r>
            <a:r>
              <a:rPr lang="en-US" sz="2400" dirty="0"/>
              <a:t> Perform a chi-square test for independence on a contingency table.</a:t>
            </a:r>
          </a:p>
          <a:p>
            <a:pPr eaLnBrk="1" hangingPunct="1">
              <a:defRPr/>
            </a:pPr>
            <a:endParaRPr lang="en-US" dirty="0"/>
          </a:p>
        </p:txBody>
      </p:sp>
    </p:spTree>
    <p:extLst>
      <p:ext uri="{BB962C8B-B14F-4D97-AF65-F5344CB8AC3E}">
        <p14:creationId xmlns:p14="http://schemas.microsoft.com/office/powerpoint/2010/main" val="3603167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animEffect transition="in" filter="wipe(left)">
                                      <p:cBhvr>
                                        <p:cTn id="7" dur="500"/>
                                        <p:tgtEl>
                                          <p:spTgt spid="464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4899">
                                            <p:txEl>
                                              <p:pRg st="1" end="1"/>
                                            </p:txEl>
                                          </p:spTgt>
                                        </p:tgtEl>
                                        <p:attrNameLst>
                                          <p:attrName>style.visibility</p:attrName>
                                        </p:attrNameLst>
                                      </p:cBhvr>
                                      <p:to>
                                        <p:strVal val="visible"/>
                                      </p:to>
                                    </p:set>
                                    <p:animEffect transition="in" filter="wipe(left)">
                                      <p:cBhvr>
                                        <p:cTn id="12" dur="500"/>
                                        <p:tgtEl>
                                          <p:spTgt spid="464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4899">
                                            <p:txEl>
                                              <p:pRg st="2" end="2"/>
                                            </p:txEl>
                                          </p:spTgt>
                                        </p:tgtEl>
                                        <p:attrNameLst>
                                          <p:attrName>style.visibility</p:attrName>
                                        </p:attrNameLst>
                                      </p:cBhvr>
                                      <p:to>
                                        <p:strVal val="visible"/>
                                      </p:to>
                                    </p:set>
                                    <p:animEffect transition="in" filter="wipe(left)">
                                      <p:cBhvr>
                                        <p:cTn id="17" dur="500"/>
                                        <p:tgtEl>
                                          <p:spTgt spid="464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4899">
                                            <p:txEl>
                                              <p:pRg st="3" end="3"/>
                                            </p:txEl>
                                          </p:spTgt>
                                        </p:tgtEl>
                                        <p:attrNameLst>
                                          <p:attrName>style.visibility</p:attrName>
                                        </p:attrNameLst>
                                      </p:cBhvr>
                                      <p:to>
                                        <p:strVal val="visible"/>
                                      </p:to>
                                    </p:set>
                                    <p:animEffect transition="in" filter="wipe(left)">
                                      <p:cBhvr>
                                        <p:cTn id="22" dur="500"/>
                                        <p:tgtEl>
                                          <p:spTgt spid="464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4899">
                                            <p:txEl>
                                              <p:pRg st="4" end="4"/>
                                            </p:txEl>
                                          </p:spTgt>
                                        </p:tgtEl>
                                        <p:attrNameLst>
                                          <p:attrName>style.visibility</p:attrName>
                                        </p:attrNameLst>
                                      </p:cBhvr>
                                      <p:to>
                                        <p:strVal val="visible"/>
                                      </p:to>
                                    </p:set>
                                    <p:animEffect transition="in" filter="wipe(left)">
                                      <p:cBhvr>
                                        <p:cTn id="27" dur="500"/>
                                        <p:tgtEl>
                                          <p:spTgt spid="464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4899">
                                            <p:txEl>
                                              <p:pRg st="5" end="5"/>
                                            </p:txEl>
                                          </p:spTgt>
                                        </p:tgtEl>
                                        <p:attrNameLst>
                                          <p:attrName>style.visibility</p:attrName>
                                        </p:attrNameLst>
                                      </p:cBhvr>
                                      <p:to>
                                        <p:strVal val="visible"/>
                                      </p:to>
                                    </p:set>
                                    <p:animEffect transition="in" filter="wipe(left)">
                                      <p:cBhvr>
                                        <p:cTn id="32" dur="500"/>
                                        <p:tgtEl>
                                          <p:spTgt spid="464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9"/>
          <p:cNvSpPr>
            <a:spLocks noGrp="1" noChangeArrowheads="1"/>
          </p:cNvSpPr>
          <p:nvPr>
            <p:ph type="title"/>
          </p:nvPr>
        </p:nvSpPr>
        <p:spPr>
          <a:xfrm>
            <a:off x="430428" y="718065"/>
            <a:ext cx="7924800" cy="914400"/>
          </a:xfrm>
        </p:spPr>
        <p:txBody>
          <a:bodyPr/>
          <a:lstStyle/>
          <a:p>
            <a:pPr eaLnBrk="1" hangingPunct="1"/>
            <a:r>
              <a:rPr lang="en-US" sz="3600" dirty="0"/>
              <a:t>Comparing observed and expected frequency distributions: </a:t>
            </a:r>
            <a:r>
              <a:rPr lang="en-US" sz="3600" dirty="0" smtClean="0"/>
              <a:t/>
            </a:r>
            <a:br>
              <a:rPr lang="en-US" sz="3600" dirty="0" smtClean="0"/>
            </a:br>
            <a:r>
              <a:rPr lang="en-US" sz="3600" dirty="0" smtClean="0"/>
              <a:t>The </a:t>
            </a:r>
            <a:r>
              <a:rPr lang="en-US" sz="3600" dirty="0"/>
              <a:t>Goodness-of-Fit Test - Example</a:t>
            </a:r>
            <a:endParaRPr lang="en-US" sz="3600" dirty="0" smtClean="0"/>
          </a:p>
        </p:txBody>
      </p:sp>
      <p:sp>
        <p:nvSpPr>
          <p:cNvPr id="471043" name="Rectangle 3"/>
          <p:cNvSpPr>
            <a:spLocks noGrp="1" noChangeArrowheads="1"/>
          </p:cNvSpPr>
          <p:nvPr>
            <p:ph type="body" sz="half" idx="1"/>
          </p:nvPr>
        </p:nvSpPr>
        <p:spPr>
          <a:xfrm>
            <a:off x="769551" y="2138406"/>
            <a:ext cx="7834313" cy="3190875"/>
          </a:xfrm>
        </p:spPr>
        <p:txBody>
          <a:bodyPr/>
          <a:lstStyle/>
          <a:p>
            <a:pPr eaLnBrk="1" hangingPunct="1">
              <a:lnSpc>
                <a:spcPct val="80000"/>
              </a:lnSpc>
              <a:buFont typeface="Wingdings" pitchFamily="2" charset="2"/>
              <a:buNone/>
            </a:pPr>
            <a:r>
              <a:rPr lang="en-US" sz="2000" b="1" dirty="0" smtClean="0"/>
              <a:t>Step 1: State the null hypothesis and the alternate hypothesis.</a:t>
            </a:r>
          </a:p>
          <a:p>
            <a:pPr marL="0" indent="0">
              <a:buNone/>
            </a:pPr>
            <a:r>
              <a:rPr lang="en-US" sz="2000" b="1" dirty="0"/>
              <a:t>	</a:t>
            </a:r>
            <a:r>
              <a:rPr lang="en-US" sz="1800" i="1" dirty="0" smtClean="0"/>
              <a:t>H</a:t>
            </a:r>
            <a:r>
              <a:rPr lang="en-US" sz="1800" baseline="-25000" dirty="0" smtClean="0"/>
              <a:t>0</a:t>
            </a:r>
            <a:r>
              <a:rPr lang="en-US" sz="1800" dirty="0" smtClean="0"/>
              <a:t>: </a:t>
            </a:r>
            <a:r>
              <a:rPr lang="en-US" sz="1800" dirty="0"/>
              <a:t>There is no difference </a:t>
            </a:r>
            <a:r>
              <a:rPr lang="en-US" sz="1800" dirty="0" smtClean="0"/>
              <a:t>between the expected and observed 	frequency distributions </a:t>
            </a:r>
            <a:r>
              <a:rPr lang="en-US" sz="1800" dirty="0"/>
              <a:t>of adults </a:t>
            </a:r>
            <a:r>
              <a:rPr lang="en-US" sz="1800" dirty="0" smtClean="0"/>
              <a:t>selecting each </a:t>
            </a:r>
            <a:r>
              <a:rPr lang="en-US" sz="1800" dirty="0"/>
              <a:t>entrée.</a:t>
            </a:r>
            <a:r>
              <a:rPr lang="en-US" sz="1800" dirty="0" smtClean="0"/>
              <a:t>		</a:t>
            </a:r>
          </a:p>
          <a:p>
            <a:pPr marL="0" indent="0">
              <a:buNone/>
            </a:pPr>
            <a:r>
              <a:rPr lang="en-US" sz="1800" i="1" dirty="0" smtClean="0"/>
              <a:t>	H</a:t>
            </a:r>
            <a:r>
              <a:rPr lang="en-US" sz="1800" baseline="-25000" dirty="0" smtClean="0"/>
              <a:t>1</a:t>
            </a:r>
            <a:r>
              <a:rPr lang="en-US" sz="1800" dirty="0" smtClean="0"/>
              <a:t>: </a:t>
            </a:r>
            <a:r>
              <a:rPr lang="en-US" sz="1800" dirty="0"/>
              <a:t>There is a difference between the expected and observed </a:t>
            </a:r>
            <a:r>
              <a:rPr lang="en-US" sz="1800" dirty="0" smtClean="0"/>
              <a:t>	frequency </a:t>
            </a:r>
            <a:r>
              <a:rPr lang="en-US" sz="1800" dirty="0"/>
              <a:t>distributions of adults selecting each entrée</a:t>
            </a:r>
            <a:r>
              <a:rPr lang="en-US" sz="1800" dirty="0" smtClean="0"/>
              <a:t>.</a:t>
            </a:r>
          </a:p>
          <a:p>
            <a:pPr marL="0" indent="0">
              <a:buNone/>
            </a:pPr>
            <a:endParaRPr lang="en-US" sz="1800" b="1" dirty="0"/>
          </a:p>
          <a:p>
            <a:pPr marL="0" indent="0">
              <a:buNone/>
            </a:pPr>
            <a:r>
              <a:rPr lang="en-US" sz="2000" b="1" dirty="0" smtClean="0"/>
              <a:t>Step 2: Select the level of significance.</a:t>
            </a:r>
          </a:p>
          <a:p>
            <a:pPr eaLnBrk="1" hangingPunct="1">
              <a:lnSpc>
                <a:spcPct val="80000"/>
              </a:lnSpc>
              <a:buFont typeface="Wingdings" pitchFamily="2" charset="2"/>
              <a:buNone/>
            </a:pPr>
            <a:r>
              <a:rPr lang="en-US" sz="2000" b="1" dirty="0" smtClean="0"/>
              <a:t>		</a:t>
            </a:r>
            <a:r>
              <a:rPr lang="el-GR" sz="2000" dirty="0" smtClean="0">
                <a:cs typeface="Arial" charset="0"/>
              </a:rPr>
              <a:t>α</a:t>
            </a:r>
            <a:r>
              <a:rPr lang="en-US" sz="2000" dirty="0" smtClean="0">
                <a:cs typeface="Arial" charset="0"/>
              </a:rPr>
              <a:t> = 0.05 as stated in the problem.</a:t>
            </a:r>
          </a:p>
          <a:p>
            <a:pPr eaLnBrk="1" hangingPunct="1">
              <a:lnSpc>
                <a:spcPct val="80000"/>
              </a:lnSpc>
              <a:buFont typeface="Wingdings" pitchFamily="2" charset="2"/>
              <a:buNone/>
            </a:pPr>
            <a:endParaRPr lang="el-GR" sz="2000" b="1" dirty="0" smtClean="0">
              <a:cs typeface="Arial" charset="0"/>
            </a:endParaRPr>
          </a:p>
          <a:p>
            <a:pPr eaLnBrk="1" hangingPunct="1">
              <a:lnSpc>
                <a:spcPct val="80000"/>
              </a:lnSpc>
              <a:buFont typeface="Wingdings" pitchFamily="2" charset="2"/>
              <a:buNone/>
            </a:pPr>
            <a:r>
              <a:rPr lang="en-US" sz="2000" b="1" dirty="0" smtClean="0"/>
              <a:t>Step 3: Select the test statistic.</a:t>
            </a:r>
          </a:p>
          <a:p>
            <a:pPr eaLnBrk="1" hangingPunct="1">
              <a:lnSpc>
                <a:spcPct val="80000"/>
              </a:lnSpc>
              <a:buFont typeface="Wingdings" pitchFamily="2" charset="2"/>
              <a:buNone/>
            </a:pPr>
            <a:r>
              <a:rPr lang="en-US" sz="2000" dirty="0" smtClean="0"/>
              <a:t>		The test statistic follows the chi-square distribution,</a:t>
            </a:r>
          </a:p>
          <a:p>
            <a:pPr eaLnBrk="1" hangingPunct="1">
              <a:lnSpc>
                <a:spcPct val="80000"/>
              </a:lnSpc>
              <a:buFont typeface="Wingdings" pitchFamily="2" charset="2"/>
              <a:buNone/>
            </a:pPr>
            <a:r>
              <a:rPr lang="en-US" sz="2000" dirty="0" smtClean="0"/>
              <a:t>		designated as </a:t>
            </a:r>
            <a:r>
              <a:rPr lang="el-GR" sz="2000" dirty="0" smtClean="0">
                <a:latin typeface="Times New Roman" pitchFamily="18" charset="0"/>
                <a:cs typeface="Times New Roman" pitchFamily="18" charset="0"/>
              </a:rPr>
              <a:t>χ</a:t>
            </a:r>
            <a:r>
              <a:rPr lang="en-US" sz="2000" baseline="30000" dirty="0" smtClean="0"/>
              <a:t>2</a:t>
            </a:r>
            <a:r>
              <a:rPr lang="en-US" sz="2000" dirty="0" smtClean="0"/>
              <a:t>.</a:t>
            </a:r>
            <a:endParaRPr lang="en-US" sz="1800" dirty="0" smtClean="0">
              <a:solidFill>
                <a:schemeClr val="accent1"/>
              </a:solidFill>
            </a:endParaRPr>
          </a:p>
          <a:p>
            <a:pPr eaLnBrk="1" hangingPunct="1">
              <a:lnSpc>
                <a:spcPct val="80000"/>
              </a:lnSpc>
              <a:buFont typeface="Wingdings" pitchFamily="2" charset="2"/>
              <a:buNone/>
            </a:pPr>
            <a:endParaRPr lang="en-US" sz="2000" dirty="0" smtClean="0"/>
          </a:p>
        </p:txBody>
      </p:sp>
      <p:sp>
        <p:nvSpPr>
          <p:cNvPr id="11" name="Rectangle 10"/>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LO15-3</a:t>
            </a:r>
            <a:endParaRPr lang="en-US" sz="2000" dirty="0">
              <a:solidFill>
                <a:schemeClr val="accent4"/>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Effect transition="in" filter="wipe(left)">
                                      <p:cBhvr>
                                        <p:cTn id="7" dur="500"/>
                                        <p:tgtEl>
                                          <p:spTgt spid="471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43">
                                            <p:txEl>
                                              <p:pRg st="1" end="1"/>
                                            </p:txEl>
                                          </p:spTgt>
                                        </p:tgtEl>
                                        <p:attrNameLst>
                                          <p:attrName>style.visibility</p:attrName>
                                        </p:attrNameLst>
                                      </p:cBhvr>
                                      <p:to>
                                        <p:strVal val="visible"/>
                                      </p:to>
                                    </p:set>
                                    <p:animEffect transition="in" filter="wipe(left)">
                                      <p:cBhvr>
                                        <p:cTn id="12" dur="500"/>
                                        <p:tgtEl>
                                          <p:spTgt spid="471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43">
                                            <p:txEl>
                                              <p:pRg st="2" end="2"/>
                                            </p:txEl>
                                          </p:spTgt>
                                        </p:tgtEl>
                                        <p:attrNameLst>
                                          <p:attrName>style.visibility</p:attrName>
                                        </p:attrNameLst>
                                      </p:cBhvr>
                                      <p:to>
                                        <p:strVal val="visible"/>
                                      </p:to>
                                    </p:set>
                                    <p:animEffect transition="in" filter="wipe(left)">
                                      <p:cBhvr>
                                        <p:cTn id="17" dur="500"/>
                                        <p:tgtEl>
                                          <p:spTgt spid="471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1043">
                                            <p:txEl>
                                              <p:pRg st="4" end="4"/>
                                            </p:txEl>
                                          </p:spTgt>
                                        </p:tgtEl>
                                        <p:attrNameLst>
                                          <p:attrName>style.visibility</p:attrName>
                                        </p:attrNameLst>
                                      </p:cBhvr>
                                      <p:to>
                                        <p:strVal val="visible"/>
                                      </p:to>
                                    </p:set>
                                    <p:animEffect transition="in" filter="wipe(left)">
                                      <p:cBhvr>
                                        <p:cTn id="22" dur="500"/>
                                        <p:tgtEl>
                                          <p:spTgt spid="4710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1043">
                                            <p:txEl>
                                              <p:pRg st="5" end="5"/>
                                            </p:txEl>
                                          </p:spTgt>
                                        </p:tgtEl>
                                        <p:attrNameLst>
                                          <p:attrName>style.visibility</p:attrName>
                                        </p:attrNameLst>
                                      </p:cBhvr>
                                      <p:to>
                                        <p:strVal val="visible"/>
                                      </p:to>
                                    </p:set>
                                    <p:animEffect transition="in" filter="wipe(left)">
                                      <p:cBhvr>
                                        <p:cTn id="27" dur="500"/>
                                        <p:tgtEl>
                                          <p:spTgt spid="4710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1043">
                                            <p:txEl>
                                              <p:pRg st="7" end="7"/>
                                            </p:txEl>
                                          </p:spTgt>
                                        </p:tgtEl>
                                        <p:attrNameLst>
                                          <p:attrName>style.visibility</p:attrName>
                                        </p:attrNameLst>
                                      </p:cBhvr>
                                      <p:to>
                                        <p:strVal val="visible"/>
                                      </p:to>
                                    </p:set>
                                    <p:animEffect transition="in" filter="wipe(left)">
                                      <p:cBhvr>
                                        <p:cTn id="32" dur="500"/>
                                        <p:tgtEl>
                                          <p:spTgt spid="47104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1043">
                                            <p:txEl>
                                              <p:pRg st="8" end="8"/>
                                            </p:txEl>
                                          </p:spTgt>
                                        </p:tgtEl>
                                        <p:attrNameLst>
                                          <p:attrName>style.visibility</p:attrName>
                                        </p:attrNameLst>
                                      </p:cBhvr>
                                      <p:to>
                                        <p:strVal val="visible"/>
                                      </p:to>
                                    </p:set>
                                    <p:animEffect transition="in" filter="wipe(left)">
                                      <p:cBhvr>
                                        <p:cTn id="37" dur="500"/>
                                        <p:tgtEl>
                                          <p:spTgt spid="47104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71043">
                                            <p:txEl>
                                              <p:pRg st="9" end="9"/>
                                            </p:txEl>
                                          </p:spTgt>
                                        </p:tgtEl>
                                        <p:attrNameLst>
                                          <p:attrName>style.visibility</p:attrName>
                                        </p:attrNameLst>
                                      </p:cBhvr>
                                      <p:to>
                                        <p:strVal val="visible"/>
                                      </p:to>
                                    </p:set>
                                    <p:animEffect transition="in" filter="wipe(left)">
                                      <p:cBhvr>
                                        <p:cTn id="42" dur="500"/>
                                        <p:tgtEl>
                                          <p:spTgt spid="4710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9"/>
          <p:cNvSpPr>
            <a:spLocks noGrp="1" noChangeArrowheads="1"/>
          </p:cNvSpPr>
          <p:nvPr>
            <p:ph type="title"/>
          </p:nvPr>
        </p:nvSpPr>
        <p:spPr>
          <a:xfrm>
            <a:off x="418070" y="782080"/>
            <a:ext cx="7924800" cy="914400"/>
          </a:xfrm>
        </p:spPr>
        <p:txBody>
          <a:bodyPr/>
          <a:lstStyle/>
          <a:p>
            <a:pPr eaLnBrk="1" hangingPunct="1"/>
            <a:r>
              <a:rPr lang="en-US" sz="3600" dirty="0"/>
              <a:t>Comparing observed and expected frequency distributions: </a:t>
            </a:r>
            <a:r>
              <a:rPr lang="en-US" sz="3600" dirty="0" smtClean="0"/>
              <a:t/>
            </a:r>
            <a:br>
              <a:rPr lang="en-US" sz="3600" dirty="0" smtClean="0"/>
            </a:br>
            <a:r>
              <a:rPr lang="en-US" sz="3600" dirty="0" smtClean="0"/>
              <a:t>The </a:t>
            </a:r>
            <a:r>
              <a:rPr lang="en-US" sz="3600" dirty="0"/>
              <a:t>Goodness-of-Fit Test - Example</a:t>
            </a:r>
            <a:endParaRPr lang="en-US" sz="3600" dirty="0" smtClean="0"/>
          </a:p>
        </p:txBody>
      </p:sp>
      <p:sp>
        <p:nvSpPr>
          <p:cNvPr id="3076" name="Rectangle 3"/>
          <p:cNvSpPr>
            <a:spLocks noGrp="1" noChangeArrowheads="1"/>
          </p:cNvSpPr>
          <p:nvPr>
            <p:ph type="body" sz="half" idx="1"/>
          </p:nvPr>
        </p:nvSpPr>
        <p:spPr>
          <a:xfrm>
            <a:off x="563606" y="2035432"/>
            <a:ext cx="7707313" cy="549275"/>
          </a:xfrm>
        </p:spPr>
        <p:txBody>
          <a:bodyPr/>
          <a:lstStyle/>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cs typeface="Arial" charset="0"/>
            </a:endParaRPr>
          </a:p>
          <a:p>
            <a:pPr eaLnBrk="1" hangingPunct="1">
              <a:lnSpc>
                <a:spcPct val="80000"/>
              </a:lnSpc>
              <a:buFont typeface="Wingdings" pitchFamily="2" charset="2"/>
              <a:buNone/>
            </a:pPr>
            <a:endParaRPr lang="en-US" b="1" dirty="0" smtClean="0">
              <a:cs typeface="Arial" charset="0"/>
            </a:endParaRPr>
          </a:p>
          <a:p>
            <a:pPr eaLnBrk="1" hangingPunct="1">
              <a:lnSpc>
                <a:spcPct val="80000"/>
              </a:lnSpc>
              <a:buFont typeface="Wingdings" pitchFamily="2" charset="2"/>
              <a:buNone/>
            </a:pPr>
            <a:endParaRPr lang="el-GR" b="1" dirty="0" smtClean="0">
              <a:cs typeface="Arial" charset="0"/>
            </a:endParaRPr>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p:txBody>
      </p:sp>
      <p:graphicFrame>
        <p:nvGraphicFramePr>
          <p:cNvPr id="3074" name="Object 9"/>
          <p:cNvGraphicFramePr>
            <a:graphicFrameLocks noGrp="1"/>
          </p:cNvGraphicFramePr>
          <p:nvPr>
            <p:ph sz="quarter" idx="2"/>
            <p:extLst>
              <p:ext uri="{D42A27DB-BD31-4B8C-83A1-F6EECF244321}">
                <p14:modId xmlns:p14="http://schemas.microsoft.com/office/powerpoint/2010/main" val="2677993177"/>
              </p:ext>
            </p:extLst>
          </p:nvPr>
        </p:nvGraphicFramePr>
        <p:xfrm>
          <a:off x="207963" y="3521075"/>
          <a:ext cx="2078037" cy="1060450"/>
        </p:xfrm>
        <a:graphic>
          <a:graphicData uri="http://schemas.openxmlformats.org/presentationml/2006/ole">
            <mc:AlternateContent xmlns:mc="http://schemas.openxmlformats.org/markup-compatibility/2006">
              <mc:Choice xmlns:v="urn:schemas-microsoft-com:vml" Requires="v">
                <p:oleObj spid="_x0000_s3122" name="Equation" r:id="rId4" imgW="1917700" imgH="977900" progId="Equation.3">
                  <p:embed/>
                </p:oleObj>
              </mc:Choice>
              <mc:Fallback>
                <p:oleObj name="Equation" r:id="rId4" imgW="1917700" imgH="977900" progId="Equation.3">
                  <p:embed/>
                  <p:pic>
                    <p:nvPicPr>
                      <p:cNvPr id="0" name="Object 9"/>
                      <p:cNvPicPr>
                        <a:picLocks noChangeArrowheads="1"/>
                      </p:cNvPicPr>
                      <p:nvPr/>
                    </p:nvPicPr>
                    <p:blipFill>
                      <a:blip r:embed="rId5"/>
                      <a:srcRect/>
                      <a:stretch>
                        <a:fillRect/>
                      </a:stretch>
                    </p:blipFill>
                    <p:spPr bwMode="auto">
                      <a:xfrm>
                        <a:off x="207963" y="3521075"/>
                        <a:ext cx="2078037" cy="1060450"/>
                      </a:xfrm>
                      <a:prstGeom prst="rect">
                        <a:avLst/>
                      </a:prstGeom>
                      <a:solidFill>
                        <a:schemeClr val="bg2">
                          <a:lumMod val="40000"/>
                          <a:lumOff val="60000"/>
                        </a:schemeClr>
                      </a:solidFill>
                      <a:ln>
                        <a:noFill/>
                      </a:ln>
                      <a:effectLst/>
                      <a:extLst/>
                    </p:spPr>
                  </p:pic>
                </p:oleObj>
              </mc:Fallback>
            </mc:AlternateContent>
          </a:graphicData>
        </a:graphic>
      </p:graphicFrame>
      <p:sp>
        <p:nvSpPr>
          <p:cNvPr id="8" name="Rectangle 7"/>
          <p:cNvSpPr/>
          <p:nvPr/>
        </p:nvSpPr>
        <p:spPr>
          <a:xfrm>
            <a:off x="8011297" y="0"/>
            <a:ext cx="113270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LO15-3</a:t>
            </a:r>
            <a:endParaRPr lang="en-US" sz="2000" dirty="0">
              <a:solidFill>
                <a:schemeClr val="accent4"/>
              </a:solidFill>
            </a:endParaRPr>
          </a:p>
        </p:txBody>
      </p:sp>
      <p:sp>
        <p:nvSpPr>
          <p:cNvPr id="9" name="Text Box 5"/>
          <p:cNvSpPr txBox="1">
            <a:spLocks noChangeArrowheads="1"/>
          </p:cNvSpPr>
          <p:nvPr/>
        </p:nvSpPr>
        <p:spPr bwMode="auto">
          <a:xfrm>
            <a:off x="356975" y="2059373"/>
            <a:ext cx="7949514" cy="1384995"/>
          </a:xfrm>
          <a:prstGeom prst="rect">
            <a:avLst/>
          </a:prstGeom>
          <a:noFill/>
          <a:ln w="9525">
            <a:noFill/>
            <a:miter lim="800000"/>
            <a:headEnd/>
            <a:tailEnd/>
          </a:ln>
        </p:spPr>
        <p:txBody>
          <a:bodyPr wrap="square">
            <a:spAutoFit/>
          </a:bodyPr>
          <a:lstStyle/>
          <a:p>
            <a:pPr algn="just" eaLnBrk="0" hangingPunct="0">
              <a:spcBef>
                <a:spcPct val="20000"/>
              </a:spcBef>
              <a:buClr>
                <a:srgbClr val="404960"/>
              </a:buClr>
              <a:buSzPct val="65000"/>
            </a:pPr>
            <a:r>
              <a:rPr lang="en-US" sz="2000" b="1" dirty="0"/>
              <a:t>Step 4: Formulate the decision rule.</a:t>
            </a:r>
          </a:p>
          <a:p>
            <a:pPr algn="just" eaLnBrk="0" hangingPunct="0">
              <a:spcBef>
                <a:spcPct val="20000"/>
              </a:spcBef>
              <a:buClr>
                <a:srgbClr val="404960"/>
              </a:buClr>
              <a:buSzPct val="65000"/>
              <a:buFont typeface="Wingdings" pitchFamily="2" charset="2"/>
              <a:buNone/>
            </a:pPr>
            <a:r>
              <a:rPr lang="en-US" sz="2000" dirty="0" smtClean="0"/>
              <a:t>The </a:t>
            </a:r>
            <a:r>
              <a:rPr lang="en-US" sz="2000" dirty="0"/>
              <a:t>critical value is a chi-square value with (</a:t>
            </a:r>
            <a:r>
              <a:rPr lang="en-US" sz="2000" i="1" dirty="0"/>
              <a:t>k</a:t>
            </a:r>
            <a:r>
              <a:rPr lang="en-US" sz="2000" dirty="0"/>
              <a:t>-1) degrees of freedom, where </a:t>
            </a:r>
            <a:r>
              <a:rPr lang="en-US" sz="2000" i="1" dirty="0"/>
              <a:t>k</a:t>
            </a:r>
            <a:r>
              <a:rPr lang="en-US" sz="2000" dirty="0"/>
              <a:t> is the number of </a:t>
            </a:r>
            <a:r>
              <a:rPr lang="en-US" sz="2000" dirty="0" smtClean="0"/>
              <a:t>categories.  In this example there are 4 categories, so there are (4–1) or 3 degrees of freedom. </a:t>
            </a:r>
            <a:endParaRPr lang="en-US" sz="2000" dirty="0"/>
          </a:p>
        </p:txBody>
      </p:sp>
      <p:pic>
        <p:nvPicPr>
          <p:cNvPr id="2" name="Picture 1"/>
          <p:cNvPicPr>
            <a:picLocks noChangeAspect="1"/>
          </p:cNvPicPr>
          <p:nvPr/>
        </p:nvPicPr>
        <p:blipFill>
          <a:blip r:embed="rId6"/>
          <a:stretch>
            <a:fillRect/>
          </a:stretch>
        </p:blipFill>
        <p:spPr>
          <a:xfrm>
            <a:off x="2342637" y="3686432"/>
            <a:ext cx="3643526" cy="1435328"/>
          </a:xfrm>
          <a:prstGeom prst="rect">
            <a:avLst/>
          </a:prstGeom>
        </p:spPr>
      </p:pic>
      <p:pic>
        <p:nvPicPr>
          <p:cNvPr id="3" name="Picture 2"/>
          <p:cNvPicPr>
            <a:picLocks noChangeAspect="1"/>
          </p:cNvPicPr>
          <p:nvPr/>
        </p:nvPicPr>
        <p:blipFill>
          <a:blip r:embed="rId7"/>
          <a:stretch>
            <a:fillRect/>
          </a:stretch>
        </p:blipFill>
        <p:spPr>
          <a:xfrm>
            <a:off x="5320615" y="5141784"/>
            <a:ext cx="3031688" cy="14828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9"/>
          <p:cNvSpPr>
            <a:spLocks noGrp="1" noChangeArrowheads="1"/>
          </p:cNvSpPr>
          <p:nvPr>
            <p:ph type="title"/>
          </p:nvPr>
        </p:nvSpPr>
        <p:spPr>
          <a:xfrm>
            <a:off x="409833" y="718065"/>
            <a:ext cx="7924800" cy="914400"/>
          </a:xfrm>
        </p:spPr>
        <p:txBody>
          <a:bodyPr/>
          <a:lstStyle/>
          <a:p>
            <a:pPr eaLnBrk="1" hangingPunct="1"/>
            <a:r>
              <a:rPr lang="en-US" sz="3600" dirty="0"/>
              <a:t>Comparing observed and expected frequency distributions: </a:t>
            </a:r>
            <a:r>
              <a:rPr lang="en-US" sz="3600" dirty="0" smtClean="0"/>
              <a:t/>
            </a:r>
            <a:br>
              <a:rPr lang="en-US" sz="3600" dirty="0" smtClean="0"/>
            </a:br>
            <a:r>
              <a:rPr lang="en-US" sz="3600" dirty="0" smtClean="0"/>
              <a:t>The </a:t>
            </a:r>
            <a:r>
              <a:rPr lang="en-US" sz="3600" dirty="0"/>
              <a:t>Goodness-of-Fit Test - Example</a:t>
            </a:r>
            <a:endParaRPr lang="en-US" sz="3600" dirty="0" smtClean="0"/>
          </a:p>
        </p:txBody>
      </p:sp>
      <p:sp>
        <p:nvSpPr>
          <p:cNvPr id="4100" name="Rectangle 3"/>
          <p:cNvSpPr>
            <a:spLocks noGrp="1" noChangeArrowheads="1"/>
          </p:cNvSpPr>
          <p:nvPr>
            <p:ph type="body" sz="half" idx="1"/>
          </p:nvPr>
        </p:nvSpPr>
        <p:spPr>
          <a:xfrm>
            <a:off x="199081" y="2062892"/>
            <a:ext cx="8718379" cy="1235075"/>
          </a:xfrm>
        </p:spPr>
        <p:txBody>
          <a:bodyPr/>
          <a:lstStyle/>
          <a:p>
            <a:pPr algn="just" eaLnBrk="1" hangingPunct="1">
              <a:buNone/>
              <a:defRPr/>
            </a:pPr>
            <a:r>
              <a:rPr lang="en-US" sz="2000" b="1" dirty="0">
                <a:solidFill>
                  <a:srgbClr val="000000"/>
                </a:solidFill>
              </a:rPr>
              <a:t>Step 5:  Select a sample, do the analysis, and make a decision.</a:t>
            </a:r>
          </a:p>
        </p:txBody>
      </p:sp>
      <p:graphicFrame>
        <p:nvGraphicFramePr>
          <p:cNvPr id="4098" name="Object 8"/>
          <p:cNvGraphicFramePr>
            <a:graphicFrameLocks noGrp="1"/>
          </p:cNvGraphicFramePr>
          <p:nvPr>
            <p:ph sz="quarter" idx="2"/>
            <p:extLst>
              <p:ext uri="{D42A27DB-BD31-4B8C-83A1-F6EECF244321}">
                <p14:modId xmlns:p14="http://schemas.microsoft.com/office/powerpoint/2010/main" val="4164441204"/>
              </p:ext>
            </p:extLst>
          </p:nvPr>
        </p:nvGraphicFramePr>
        <p:xfrm>
          <a:off x="3449638" y="3927475"/>
          <a:ext cx="2057400" cy="809625"/>
        </p:xfrm>
        <a:graphic>
          <a:graphicData uri="http://schemas.openxmlformats.org/presentationml/2006/ole">
            <mc:AlternateContent xmlns:mc="http://schemas.openxmlformats.org/markup-compatibility/2006">
              <mc:Choice xmlns:v="urn:schemas-microsoft-com:vml" Requires="v">
                <p:oleObj spid="_x0000_s4145" name="Equation" r:id="rId4" imgW="1193760" imgH="469800" progId="Equation.3">
                  <p:embed/>
                </p:oleObj>
              </mc:Choice>
              <mc:Fallback>
                <p:oleObj name="Equation" r:id="rId4" imgW="1193760" imgH="469800" progId="Equation.3">
                  <p:embed/>
                  <p:pic>
                    <p:nvPicPr>
                      <p:cNvPr id="0" name="Objec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638" y="3927475"/>
                        <a:ext cx="2057400" cy="809625"/>
                      </a:xfrm>
                      <a:prstGeom prst="rect">
                        <a:avLst/>
                      </a:prstGeom>
                      <a:solidFill>
                        <a:srgbClr val="FFD699"/>
                      </a:solidFill>
                      <a:ln>
                        <a:noFill/>
                      </a:ln>
                      <a:effectLst/>
                      <a:extLst/>
                    </p:spPr>
                  </p:pic>
                </p:oleObj>
              </mc:Fallback>
            </mc:AlternateContent>
          </a:graphicData>
        </a:graphic>
      </p:graphicFrame>
      <p:sp>
        <p:nvSpPr>
          <p:cNvPr id="7" name="Rectangle 6"/>
          <p:cNvSpPr/>
          <p:nvPr/>
        </p:nvSpPr>
        <p:spPr>
          <a:xfrm>
            <a:off x="8011297" y="0"/>
            <a:ext cx="113270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LO15-3</a:t>
            </a:r>
            <a:endParaRPr lang="en-US" sz="2000" dirty="0">
              <a:solidFill>
                <a:schemeClr val="accent4"/>
              </a:solidFill>
            </a:endParaRPr>
          </a:p>
        </p:txBody>
      </p:sp>
      <p:pic>
        <p:nvPicPr>
          <p:cNvPr id="2" name="Picture 1"/>
          <p:cNvPicPr>
            <a:picLocks noChangeAspect="1"/>
          </p:cNvPicPr>
          <p:nvPr/>
        </p:nvPicPr>
        <p:blipFill>
          <a:blip r:embed="rId6"/>
          <a:stretch>
            <a:fillRect/>
          </a:stretch>
        </p:blipFill>
        <p:spPr>
          <a:xfrm>
            <a:off x="1434756" y="2511954"/>
            <a:ext cx="6274486" cy="1346682"/>
          </a:xfrm>
          <a:prstGeom prst="rect">
            <a:avLst/>
          </a:prstGeom>
        </p:spPr>
      </p:pic>
      <p:cxnSp>
        <p:nvCxnSpPr>
          <p:cNvPr id="4" name="Straight Arrow Connector 3"/>
          <p:cNvCxnSpPr/>
          <p:nvPr/>
        </p:nvCxnSpPr>
        <p:spPr bwMode="auto">
          <a:xfrm flipV="1">
            <a:off x="5485028" y="3741352"/>
            <a:ext cx="610972" cy="5148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Rectangle 10"/>
          <p:cNvSpPr>
            <a:spLocks noChangeArrowheads="1"/>
          </p:cNvSpPr>
          <p:nvPr/>
        </p:nvSpPr>
        <p:spPr bwMode="auto">
          <a:xfrm>
            <a:off x="315784" y="4808366"/>
            <a:ext cx="8711514" cy="1938992"/>
          </a:xfrm>
          <a:prstGeom prst="rect">
            <a:avLst/>
          </a:prstGeom>
          <a:noFill/>
          <a:ln w="9525">
            <a:noFill/>
            <a:miter lim="800000"/>
            <a:headEnd/>
            <a:tailEnd/>
          </a:ln>
        </p:spPr>
        <p:txBody>
          <a:bodyPr wrap="square">
            <a:spAutoFit/>
          </a:bodyPr>
          <a:lstStyle/>
          <a:p>
            <a:pPr eaLnBrk="0" hangingPunct="0"/>
            <a:r>
              <a:rPr lang="en-US" sz="2000" dirty="0"/>
              <a:t>The computed </a:t>
            </a:r>
            <a:r>
              <a:rPr lang="el-GR" sz="2000" dirty="0">
                <a:latin typeface="Times New Roman" pitchFamily="18" charset="0"/>
                <a:cs typeface="Times New Roman" pitchFamily="18" charset="0"/>
              </a:rPr>
              <a:t>χ</a:t>
            </a:r>
            <a:r>
              <a:rPr lang="en-US" sz="2000" baseline="30000" dirty="0"/>
              <a:t>2</a:t>
            </a:r>
            <a:r>
              <a:rPr lang="en-US" sz="2000" dirty="0"/>
              <a:t> of </a:t>
            </a:r>
            <a:r>
              <a:rPr lang="en-US" sz="2000" b="1" dirty="0"/>
              <a:t>2.20</a:t>
            </a:r>
            <a:r>
              <a:rPr lang="en-US" sz="2000" dirty="0"/>
              <a:t> is </a:t>
            </a:r>
            <a:r>
              <a:rPr lang="en-US" sz="2000" dirty="0" smtClean="0"/>
              <a:t>less than the </a:t>
            </a:r>
            <a:r>
              <a:rPr lang="en-US" sz="2000" dirty="0"/>
              <a:t>critical value of 7.815. The decision, therefore, is to fail to reject </a:t>
            </a:r>
            <a:r>
              <a:rPr lang="en-US" sz="2000" i="1" dirty="0"/>
              <a:t>H</a:t>
            </a:r>
            <a:r>
              <a:rPr lang="en-US" sz="2000" baseline="-25000" dirty="0"/>
              <a:t>0</a:t>
            </a:r>
            <a:r>
              <a:rPr lang="en-US" sz="2000" dirty="0"/>
              <a:t> at the .05 level . </a:t>
            </a:r>
          </a:p>
          <a:p>
            <a:pPr eaLnBrk="0" hangingPunct="0"/>
            <a:endParaRPr lang="en-US" sz="1600" dirty="0"/>
          </a:p>
          <a:p>
            <a:r>
              <a:rPr lang="en-US" sz="2000" b="1" dirty="0">
                <a:solidFill>
                  <a:srgbClr val="000000"/>
                </a:solidFill>
                <a:latin typeface="Arial" pitchFamily="34" charset="0"/>
                <a:cs typeface="Arial" pitchFamily="34" charset="0"/>
              </a:rPr>
              <a:t>Step 6: Interpret the result.</a:t>
            </a:r>
            <a:r>
              <a:rPr lang="en-US" sz="2000" dirty="0">
                <a:solidFill>
                  <a:srgbClr val="000000"/>
                </a:solidFill>
                <a:latin typeface="Arial" pitchFamily="34" charset="0"/>
                <a:cs typeface="Arial" pitchFamily="34" charset="0"/>
              </a:rPr>
              <a:t> </a:t>
            </a:r>
            <a:r>
              <a:rPr lang="en-US" sz="2000" dirty="0" smtClean="0"/>
              <a:t>The </a:t>
            </a:r>
            <a:r>
              <a:rPr lang="en-US" sz="2000" dirty="0"/>
              <a:t>difference between the observed and the expected frequencies is due to chance. There appears to be no difference in the preference among the four entrees.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linds(horizontal)">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2"/>
          <p:cNvSpPr>
            <a:spLocks noGrp="1" noChangeArrowheads="1"/>
          </p:cNvSpPr>
          <p:nvPr>
            <p:ph type="title"/>
          </p:nvPr>
        </p:nvSpPr>
        <p:spPr>
          <a:xfrm>
            <a:off x="418756" y="425622"/>
            <a:ext cx="8237838" cy="1318055"/>
          </a:xfrm>
        </p:spPr>
        <p:txBody>
          <a:bodyPr lIns="92075" tIns="46038" rIns="92075" bIns="46038">
            <a:noAutofit/>
          </a:bodyPr>
          <a:lstStyle/>
          <a:p>
            <a:pPr eaLnBrk="1" hangingPunct="1"/>
            <a:r>
              <a:rPr lang="en-US" sz="2800" dirty="0"/>
              <a:t>Comparing observed and expected frequency distributions: </a:t>
            </a:r>
            <a:r>
              <a:rPr lang="en-US" sz="2800" dirty="0" smtClean="0"/>
              <a:t>The </a:t>
            </a:r>
            <a:r>
              <a:rPr lang="en-US" sz="2800" dirty="0"/>
              <a:t>Goodness-of-Fit Test </a:t>
            </a:r>
            <a:r>
              <a:rPr lang="en-US" sz="2800" dirty="0" smtClean="0"/>
              <a:t>– </a:t>
            </a:r>
            <a:br>
              <a:rPr lang="en-US" sz="2800" dirty="0" smtClean="0"/>
            </a:br>
            <a:r>
              <a:rPr lang="en-US" sz="2800" b="1" dirty="0" smtClean="0"/>
              <a:t>Unequal</a:t>
            </a:r>
            <a:r>
              <a:rPr lang="en-US" sz="2800" dirty="0" smtClean="0"/>
              <a:t> Expected Frequencies Example</a:t>
            </a:r>
          </a:p>
        </p:txBody>
      </p:sp>
      <p:sp>
        <p:nvSpPr>
          <p:cNvPr id="5" name="Rectangle 4"/>
          <p:cNvSpPr/>
          <p:nvPr/>
        </p:nvSpPr>
        <p:spPr>
          <a:xfrm>
            <a:off x="8018162"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LO15-3</a:t>
            </a:r>
            <a:endParaRPr lang="en-US" sz="2000" dirty="0">
              <a:solidFill>
                <a:schemeClr val="accent4"/>
              </a:solidFill>
            </a:endParaRPr>
          </a:p>
        </p:txBody>
      </p:sp>
      <p:sp>
        <p:nvSpPr>
          <p:cNvPr id="2" name="TextBox 1"/>
          <p:cNvSpPr txBox="1"/>
          <p:nvPr/>
        </p:nvSpPr>
        <p:spPr>
          <a:xfrm>
            <a:off x="810055" y="1846649"/>
            <a:ext cx="7503296" cy="1323439"/>
          </a:xfrm>
          <a:prstGeom prst="rect">
            <a:avLst/>
          </a:prstGeom>
          <a:noFill/>
        </p:spPr>
        <p:txBody>
          <a:bodyPr wrap="square" rtlCol="0">
            <a:spAutoFit/>
          </a:bodyPr>
          <a:lstStyle/>
          <a:p>
            <a:pPr algn="just"/>
            <a:r>
              <a:rPr lang="en-US" sz="2000" dirty="0" smtClean="0"/>
              <a:t>The  goodness-of-fit test to compare an observed frequency distribution to a frequency distribution of unequal expected frequencies is exactly the same as the procedure for the test with equal frequencies.  </a:t>
            </a: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43856195"/>
              </p:ext>
            </p:extLst>
          </p:nvPr>
        </p:nvGraphicFramePr>
        <p:xfrm>
          <a:off x="1377092" y="1937866"/>
          <a:ext cx="254000" cy="292100"/>
        </p:xfrm>
        <a:graphic>
          <a:graphicData uri="http://schemas.openxmlformats.org/presentationml/2006/ole">
            <mc:AlternateContent xmlns:mc="http://schemas.openxmlformats.org/markup-compatibility/2006">
              <mc:Choice xmlns:v="urn:schemas-microsoft-com:vml" Requires="v">
                <p:oleObj spid="_x0000_s71724" name="Equation" r:id="rId4" imgW="254000" imgH="292100" progId="Equation.3">
                  <p:embed/>
                </p:oleObj>
              </mc:Choice>
              <mc:Fallback>
                <p:oleObj name="Equation" r:id="rId4" imgW="254000" imgH="292100" progId="Equation.3">
                  <p:embed/>
                  <p:pic>
                    <p:nvPicPr>
                      <p:cNvPr id="0" name=""/>
                      <p:cNvPicPr/>
                      <p:nvPr/>
                    </p:nvPicPr>
                    <p:blipFill>
                      <a:blip r:embed="rId5"/>
                      <a:stretch>
                        <a:fillRect/>
                      </a:stretch>
                    </p:blipFill>
                    <p:spPr>
                      <a:xfrm>
                        <a:off x="1377092" y="1937866"/>
                        <a:ext cx="254000" cy="292100"/>
                      </a:xfrm>
                      <a:prstGeom prst="rect">
                        <a:avLst/>
                      </a:prstGeom>
                    </p:spPr>
                  </p:pic>
                </p:oleObj>
              </mc:Fallback>
            </mc:AlternateContent>
          </a:graphicData>
        </a:graphic>
      </p:graphicFrame>
      <p:sp>
        <p:nvSpPr>
          <p:cNvPr id="9" name="Rectangle 8"/>
          <p:cNvSpPr/>
          <p:nvPr/>
        </p:nvSpPr>
        <p:spPr>
          <a:xfrm>
            <a:off x="832795" y="3885746"/>
            <a:ext cx="7352271" cy="2246769"/>
          </a:xfrm>
          <a:prstGeom prst="rect">
            <a:avLst/>
          </a:prstGeom>
        </p:spPr>
        <p:txBody>
          <a:bodyPr wrap="square">
            <a:spAutoFit/>
          </a:bodyPr>
          <a:lstStyle/>
          <a:p>
            <a:pPr algn="just" eaLnBrk="1" hangingPunct="1"/>
            <a:r>
              <a:rPr lang="en-US" sz="2000" dirty="0" smtClean="0"/>
              <a:t>Hypotheses:</a:t>
            </a:r>
            <a:endParaRPr lang="en-US" sz="2000" dirty="0"/>
          </a:p>
          <a:p>
            <a:pPr lvl="1" algn="just" eaLnBrk="1" hangingPunct="1"/>
            <a:r>
              <a:rPr lang="en-US" sz="2000" i="1" dirty="0"/>
              <a:t>H</a:t>
            </a:r>
            <a:r>
              <a:rPr lang="en-US" sz="2000" baseline="-25000" dirty="0"/>
              <a:t>0</a:t>
            </a:r>
            <a:r>
              <a:rPr lang="en-US" sz="2000" dirty="0"/>
              <a:t>: There is no difference between </a:t>
            </a:r>
            <a:r>
              <a:rPr lang="en-US" sz="2000" dirty="0" smtClean="0"/>
              <a:t>observed </a:t>
            </a:r>
            <a:r>
              <a:rPr lang="en-US" sz="2000" dirty="0"/>
              <a:t>and expected frequencies. </a:t>
            </a:r>
            <a:r>
              <a:rPr lang="en-US" sz="2000" dirty="0" smtClean="0"/>
              <a:t>Or, the two frequency distributions are not different.</a:t>
            </a:r>
            <a:endParaRPr lang="en-US" sz="2000" dirty="0"/>
          </a:p>
          <a:p>
            <a:pPr lvl="1" algn="just" eaLnBrk="1" hangingPunct="1"/>
            <a:r>
              <a:rPr lang="en-US" sz="2000" i="1" dirty="0"/>
              <a:t>H</a:t>
            </a:r>
            <a:r>
              <a:rPr lang="en-US" sz="2000" i="1" baseline="-25000" dirty="0"/>
              <a:t>1</a:t>
            </a:r>
            <a:r>
              <a:rPr lang="en-US" sz="2000" dirty="0"/>
              <a:t>: There is a difference between </a:t>
            </a:r>
            <a:r>
              <a:rPr lang="en-US" sz="2000" dirty="0" smtClean="0"/>
              <a:t>observed </a:t>
            </a:r>
            <a:r>
              <a:rPr lang="en-US" sz="2000" dirty="0"/>
              <a:t>and </a:t>
            </a:r>
            <a:r>
              <a:rPr lang="en-US" sz="2000" dirty="0" smtClean="0"/>
              <a:t>expected </a:t>
            </a:r>
            <a:r>
              <a:rPr lang="en-US" sz="2000" dirty="0"/>
              <a:t>frequencies.  </a:t>
            </a:r>
            <a:r>
              <a:rPr lang="en-US" sz="2000" dirty="0" smtClean="0"/>
              <a:t>Or, the two frequency distributions are different.</a:t>
            </a:r>
            <a:endParaRPr lang="en-US" sz="20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4"/>
          <p:cNvSpPr>
            <a:spLocks noGrp="1" noChangeArrowheads="1"/>
          </p:cNvSpPr>
          <p:nvPr>
            <p:ph type="title"/>
          </p:nvPr>
        </p:nvSpPr>
        <p:spPr>
          <a:xfrm>
            <a:off x="436606" y="436605"/>
            <a:ext cx="8229600" cy="1371600"/>
          </a:xfrm>
        </p:spPr>
        <p:txBody>
          <a:bodyPr/>
          <a:lstStyle/>
          <a:p>
            <a:pPr eaLnBrk="1" hangingPunct="1"/>
            <a:r>
              <a:rPr lang="en-US" sz="2800" dirty="0"/>
              <a:t>Comparing observed and expected frequency distributions: </a:t>
            </a:r>
            <a:r>
              <a:rPr lang="en-US" sz="2800" dirty="0" smtClean="0"/>
              <a:t>The </a:t>
            </a:r>
            <a:r>
              <a:rPr lang="en-US" sz="2800" dirty="0"/>
              <a:t>Goodness-of-Fit Test – </a:t>
            </a:r>
            <a:r>
              <a:rPr lang="en-US" sz="2800" dirty="0" smtClean="0"/>
              <a:t/>
            </a:r>
            <a:br>
              <a:rPr lang="en-US" sz="2800" dirty="0" smtClean="0"/>
            </a:br>
            <a:r>
              <a:rPr lang="en-US" sz="2800" b="1" dirty="0" smtClean="0"/>
              <a:t>Unequal</a:t>
            </a:r>
            <a:r>
              <a:rPr lang="en-US" sz="2800" dirty="0" smtClean="0"/>
              <a:t> </a:t>
            </a:r>
            <a:r>
              <a:rPr lang="en-US" sz="2800" dirty="0"/>
              <a:t>Expected Frequencies Example</a:t>
            </a:r>
            <a:endParaRPr lang="en-US" sz="2800" dirty="0" smtClean="0"/>
          </a:p>
        </p:txBody>
      </p:sp>
      <p:sp>
        <p:nvSpPr>
          <p:cNvPr id="51203" name="Rectangle 3"/>
          <p:cNvSpPr>
            <a:spLocks noGrp="1" noChangeArrowheads="1"/>
          </p:cNvSpPr>
          <p:nvPr>
            <p:ph idx="1"/>
          </p:nvPr>
        </p:nvSpPr>
        <p:spPr>
          <a:xfrm>
            <a:off x="425621" y="1891957"/>
            <a:ext cx="8254313" cy="4162853"/>
          </a:xfrm>
        </p:spPr>
        <p:txBody>
          <a:bodyPr/>
          <a:lstStyle/>
          <a:p>
            <a:pPr marL="0" indent="0" algn="just" eaLnBrk="1" hangingPunct="1">
              <a:lnSpc>
                <a:spcPct val="90000"/>
              </a:lnSpc>
              <a:buFont typeface="Wingdings" pitchFamily="2" charset="2"/>
              <a:buNone/>
            </a:pPr>
            <a:r>
              <a:rPr lang="en-US" sz="2000" dirty="0" smtClean="0"/>
              <a:t>The American Hospital Administrators Association (AHAA) reports the following information concerning the number of times senior citizens are admitted to a hospital during a one-year period. Forty percent are not admitted; 30 percent are admitted once; 20 percent are admitted twice, and the remaining 10 percent are admitted three or more times. </a:t>
            </a:r>
            <a:endParaRPr lang="en-US" sz="2000" dirty="0" smtClean="0"/>
          </a:p>
          <a:p>
            <a:pPr marL="0" indent="0" algn="just" eaLnBrk="1" hangingPunct="1">
              <a:lnSpc>
                <a:spcPct val="90000"/>
              </a:lnSpc>
              <a:buFont typeface="Wingdings" pitchFamily="2" charset="2"/>
              <a:buNone/>
            </a:pPr>
            <a:endParaRPr lang="en-US" sz="2000" dirty="0" smtClean="0"/>
          </a:p>
          <a:p>
            <a:pPr marL="0" indent="0" algn="just" eaLnBrk="1" hangingPunct="1">
              <a:lnSpc>
                <a:spcPct val="90000"/>
              </a:lnSpc>
              <a:buFont typeface="Wingdings" pitchFamily="2" charset="2"/>
              <a:buNone/>
            </a:pPr>
            <a:r>
              <a:rPr lang="en-US" sz="2000" dirty="0" smtClean="0"/>
              <a:t>A survey of 150 residents of Bartow Estates, a community devoted to  active seniors located in central Florida, revealed 55 residents were not admitted during the last year, 50 were admitted to a hospital once, 32 were admitted twice, and the rest of those in the survey were admitted three or more times. </a:t>
            </a:r>
          </a:p>
          <a:p>
            <a:pPr algn="just" eaLnBrk="1" hangingPunct="1">
              <a:lnSpc>
                <a:spcPct val="90000"/>
              </a:lnSpc>
              <a:buFont typeface="Wingdings" pitchFamily="2" charset="2"/>
              <a:buNone/>
            </a:pPr>
            <a:endParaRPr lang="en-US" sz="2000" dirty="0" smtClean="0"/>
          </a:p>
          <a:p>
            <a:pPr marL="0" indent="0" eaLnBrk="1" hangingPunct="1">
              <a:lnSpc>
                <a:spcPct val="90000"/>
              </a:lnSpc>
              <a:buFont typeface="Wingdings" pitchFamily="2" charset="2"/>
              <a:buNone/>
            </a:pPr>
            <a:r>
              <a:rPr lang="en-US" sz="2000" dirty="0" smtClean="0"/>
              <a:t>Can we conclude the survey at Bartow Estates is consistent with the </a:t>
            </a:r>
            <a:r>
              <a:rPr lang="en-US" sz="2000" dirty="0" smtClean="0"/>
              <a:t> information </a:t>
            </a:r>
            <a:r>
              <a:rPr lang="en-US" sz="2000" dirty="0" smtClean="0"/>
              <a:t>suggested by the AHAA? Use the .05 significance level.</a:t>
            </a:r>
          </a:p>
          <a:p>
            <a:pPr eaLnBrk="1" hangingPunct="1">
              <a:lnSpc>
                <a:spcPct val="90000"/>
              </a:lnSpc>
            </a:pPr>
            <a:endParaRPr lang="en-US" sz="2000" dirty="0" smtClean="0"/>
          </a:p>
        </p:txBody>
      </p:sp>
      <p:sp>
        <p:nvSpPr>
          <p:cNvPr id="6" name="Rectangle 5"/>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LO15-3</a:t>
            </a:r>
            <a:endParaRPr lang="en-US" sz="2000" dirty="0">
              <a:solidFill>
                <a:schemeClr val="accent4"/>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4"/>
          <p:cNvSpPr>
            <a:spLocks noGrp="1" noChangeArrowheads="1"/>
          </p:cNvSpPr>
          <p:nvPr>
            <p:ph type="title"/>
          </p:nvPr>
        </p:nvSpPr>
        <p:spPr>
          <a:xfrm>
            <a:off x="443470" y="484659"/>
            <a:ext cx="8229600" cy="1149179"/>
          </a:xfrm>
        </p:spPr>
        <p:txBody>
          <a:bodyPr/>
          <a:lstStyle/>
          <a:p>
            <a:pPr eaLnBrk="1" hangingPunct="1"/>
            <a:r>
              <a:rPr lang="en-US" sz="2800" dirty="0"/>
              <a:t>Comparing observed and expected frequency distributions: </a:t>
            </a:r>
            <a:r>
              <a:rPr lang="en-US" sz="2800" dirty="0" smtClean="0"/>
              <a:t>The </a:t>
            </a:r>
            <a:r>
              <a:rPr lang="en-US" sz="2800" dirty="0"/>
              <a:t>Goodness-of-Fit Test – </a:t>
            </a:r>
            <a:r>
              <a:rPr lang="en-US" sz="2800" dirty="0" smtClean="0"/>
              <a:t/>
            </a:r>
            <a:br>
              <a:rPr lang="en-US" sz="2800" dirty="0" smtClean="0"/>
            </a:br>
            <a:r>
              <a:rPr lang="en-US" sz="2800" b="1" dirty="0" smtClean="0"/>
              <a:t>Unequal</a:t>
            </a:r>
            <a:r>
              <a:rPr lang="en-US" sz="2800" dirty="0" smtClean="0"/>
              <a:t> </a:t>
            </a:r>
            <a:r>
              <a:rPr lang="en-US" sz="2800" dirty="0"/>
              <a:t>Expected Frequencies Example</a:t>
            </a:r>
            <a:endParaRPr lang="en-US" sz="2800" dirty="0" smtClean="0"/>
          </a:p>
        </p:txBody>
      </p:sp>
      <p:sp>
        <p:nvSpPr>
          <p:cNvPr id="51203" name="Rectangle 3"/>
          <p:cNvSpPr>
            <a:spLocks noGrp="1" noChangeArrowheads="1"/>
          </p:cNvSpPr>
          <p:nvPr>
            <p:ph idx="1"/>
          </p:nvPr>
        </p:nvSpPr>
        <p:spPr>
          <a:xfrm>
            <a:off x="356973" y="1809579"/>
            <a:ext cx="8288637" cy="2906583"/>
          </a:xfrm>
        </p:spPr>
        <p:txBody>
          <a:bodyPr/>
          <a:lstStyle/>
          <a:p>
            <a:pPr marL="0" indent="0" algn="just" eaLnBrk="1" hangingPunct="1">
              <a:lnSpc>
                <a:spcPct val="90000"/>
              </a:lnSpc>
              <a:buFont typeface="Wingdings" pitchFamily="2" charset="2"/>
              <a:buNone/>
            </a:pPr>
            <a:r>
              <a:rPr lang="en-US" sz="2000" dirty="0" smtClean="0"/>
              <a:t>For this problem, the set of observed frequencies is based on the survey of the 150 residents.  </a:t>
            </a:r>
          </a:p>
          <a:p>
            <a:pPr algn="just" eaLnBrk="1" hangingPunct="1">
              <a:lnSpc>
                <a:spcPct val="90000"/>
              </a:lnSpc>
              <a:buFont typeface="Wingdings" pitchFamily="2" charset="2"/>
              <a:buNone/>
            </a:pPr>
            <a:endParaRPr lang="en-US" sz="2000" dirty="0"/>
          </a:p>
          <a:p>
            <a:pPr marL="0" indent="0" algn="just" eaLnBrk="1" hangingPunct="1">
              <a:lnSpc>
                <a:spcPct val="90000"/>
              </a:lnSpc>
              <a:buFont typeface="Wingdings" pitchFamily="2" charset="2"/>
              <a:buNone/>
            </a:pPr>
            <a:r>
              <a:rPr lang="en-US" sz="2000" dirty="0" smtClean="0"/>
              <a:t>The expected frequencies are computed based on the percentages reported by the AHAA.  They say that 40% of seniors are never admitted to a hospital during a year.  If this is true, then 40% of the 150 surveyed seniors, or 60 is the expected frequency of this category for the Bartow residents.   30% of seniors are admitted once.  So the expected frequency for the Bartow Residents is 30% of the 150 surveyed or 45.  </a:t>
            </a:r>
          </a:p>
          <a:p>
            <a:pPr algn="just" eaLnBrk="1" hangingPunct="1">
              <a:lnSpc>
                <a:spcPct val="90000"/>
              </a:lnSpc>
              <a:buFont typeface="Wingdings" pitchFamily="2" charset="2"/>
              <a:buNone/>
            </a:pPr>
            <a:endParaRPr lang="en-US" sz="2000" dirty="0"/>
          </a:p>
          <a:p>
            <a:pPr algn="just" eaLnBrk="1" hangingPunct="1">
              <a:lnSpc>
                <a:spcPct val="90000"/>
              </a:lnSpc>
              <a:buFont typeface="Wingdings" pitchFamily="2" charset="2"/>
              <a:buNone/>
            </a:pPr>
            <a:endParaRPr lang="en-US" sz="2000" dirty="0" smtClean="0"/>
          </a:p>
          <a:p>
            <a:pPr algn="just" eaLnBrk="1" hangingPunct="1">
              <a:lnSpc>
                <a:spcPct val="90000"/>
              </a:lnSpc>
              <a:buFont typeface="Wingdings" pitchFamily="2" charset="2"/>
              <a:buNone/>
            </a:pPr>
            <a:endParaRPr lang="en-US" sz="2000" dirty="0" smtClean="0"/>
          </a:p>
        </p:txBody>
      </p:sp>
      <p:sp>
        <p:nvSpPr>
          <p:cNvPr id="6" name="Rectangle 5"/>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LO15-3</a:t>
            </a:r>
            <a:endParaRPr lang="en-US" sz="2000" dirty="0">
              <a:solidFill>
                <a:schemeClr val="accent4"/>
              </a:solidFill>
            </a:endParaRPr>
          </a:p>
        </p:txBody>
      </p:sp>
      <p:pic>
        <p:nvPicPr>
          <p:cNvPr id="2" name="Picture 1"/>
          <p:cNvPicPr>
            <a:picLocks noChangeAspect="1"/>
          </p:cNvPicPr>
          <p:nvPr/>
        </p:nvPicPr>
        <p:blipFill>
          <a:blip r:embed="rId3"/>
          <a:stretch>
            <a:fillRect/>
          </a:stretch>
        </p:blipFill>
        <p:spPr>
          <a:xfrm>
            <a:off x="1949621" y="4883538"/>
            <a:ext cx="4640649" cy="1221224"/>
          </a:xfrm>
          <a:prstGeom prst="rect">
            <a:avLst/>
          </a:prstGeom>
        </p:spPr>
      </p:pic>
    </p:spTree>
    <p:extLst>
      <p:ext uri="{BB962C8B-B14F-4D97-AF65-F5344CB8AC3E}">
        <p14:creationId xmlns:p14="http://schemas.microsoft.com/office/powerpoint/2010/main" val="302419419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5"/>
          <p:cNvSpPr>
            <a:spLocks noGrp="1" noChangeArrowheads="1"/>
          </p:cNvSpPr>
          <p:nvPr>
            <p:ph type="title"/>
          </p:nvPr>
        </p:nvSpPr>
        <p:spPr>
          <a:xfrm>
            <a:off x="502208" y="638518"/>
            <a:ext cx="7924800" cy="914400"/>
          </a:xfrm>
        </p:spPr>
        <p:txBody>
          <a:bodyPr/>
          <a:lstStyle/>
          <a:p>
            <a:pPr eaLnBrk="1" hangingPunct="1"/>
            <a:r>
              <a:rPr lang="en-US" sz="2800" dirty="0"/>
              <a:t>Comparing observed and expected frequency distributions: The Goodness-of-Fit Test – </a:t>
            </a:r>
            <a:r>
              <a:rPr lang="en-US" sz="2800" b="1" dirty="0"/>
              <a:t>Unequal</a:t>
            </a:r>
            <a:r>
              <a:rPr lang="en-US" sz="2800" dirty="0"/>
              <a:t> Expected Frequencies Example</a:t>
            </a:r>
            <a:endParaRPr lang="en-US" sz="2800" dirty="0" smtClean="0"/>
          </a:p>
        </p:txBody>
      </p:sp>
      <p:sp>
        <p:nvSpPr>
          <p:cNvPr id="6" name="Rectangle 5"/>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LO15-3</a:t>
            </a:r>
            <a:endParaRPr lang="en-US" sz="2000" dirty="0">
              <a:solidFill>
                <a:schemeClr val="accent4"/>
              </a:solidFill>
            </a:endParaRPr>
          </a:p>
        </p:txBody>
      </p:sp>
      <p:sp>
        <p:nvSpPr>
          <p:cNvPr id="7" name="Rectangle 3"/>
          <p:cNvSpPr txBox="1">
            <a:spLocks noChangeArrowheads="1"/>
          </p:cNvSpPr>
          <p:nvPr/>
        </p:nvSpPr>
        <p:spPr bwMode="auto">
          <a:xfrm>
            <a:off x="659027" y="2018442"/>
            <a:ext cx="7883053" cy="4218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lnSpc>
                <a:spcPct val="80000"/>
              </a:lnSpc>
              <a:buFont typeface="Wingdings" pitchFamily="2" charset="2"/>
              <a:buNone/>
            </a:pPr>
            <a:r>
              <a:rPr lang="en-US" sz="2000" b="1" dirty="0" smtClean="0"/>
              <a:t>Step 1: State the null hypothesis and the alternate hypothesis.</a:t>
            </a:r>
          </a:p>
          <a:p>
            <a:pPr marL="0" indent="0">
              <a:buFont typeface="Wingdings" pitchFamily="2" charset="2"/>
              <a:buNone/>
            </a:pPr>
            <a:r>
              <a:rPr lang="en-US" sz="2000" b="1" dirty="0" smtClean="0"/>
              <a:t>	</a:t>
            </a:r>
            <a:r>
              <a:rPr lang="en-US" sz="1800" i="1" dirty="0" smtClean="0"/>
              <a:t>H</a:t>
            </a:r>
            <a:r>
              <a:rPr lang="en-US" sz="1800" baseline="-25000" dirty="0" smtClean="0"/>
              <a:t>0</a:t>
            </a:r>
            <a:r>
              <a:rPr lang="en-US" sz="1800" dirty="0" smtClean="0"/>
              <a:t>: There is no difference between the expected and observed 	frequency distributions of number of times per year senior adults 	are admitted to a hospital. 		</a:t>
            </a:r>
          </a:p>
          <a:p>
            <a:pPr marL="0" indent="0">
              <a:buNone/>
            </a:pPr>
            <a:r>
              <a:rPr lang="en-US" sz="1800" i="1" dirty="0" smtClean="0"/>
              <a:t>	H</a:t>
            </a:r>
            <a:r>
              <a:rPr lang="en-US" sz="1800" baseline="-25000" dirty="0" smtClean="0"/>
              <a:t>1</a:t>
            </a:r>
            <a:r>
              <a:rPr lang="en-US" sz="1800" dirty="0" smtClean="0"/>
              <a:t>: There is a difference </a:t>
            </a:r>
            <a:r>
              <a:rPr lang="en-US" sz="1800" dirty="0"/>
              <a:t>between the expected and observed 	frequency distributions of number of times per year senior adults 	are admitted to a hospital. 	</a:t>
            </a:r>
            <a:endParaRPr lang="en-US" sz="1800" b="1" dirty="0" smtClean="0"/>
          </a:p>
          <a:p>
            <a:pPr marL="0" indent="0">
              <a:buFont typeface="Wingdings" pitchFamily="2" charset="2"/>
              <a:buNone/>
            </a:pPr>
            <a:r>
              <a:rPr lang="en-US" sz="2000" b="1" dirty="0" smtClean="0"/>
              <a:t>Step 2: Select the level of significance.</a:t>
            </a:r>
          </a:p>
          <a:p>
            <a:pPr eaLnBrk="1" hangingPunct="1">
              <a:lnSpc>
                <a:spcPct val="80000"/>
              </a:lnSpc>
              <a:buFont typeface="Wingdings" pitchFamily="2" charset="2"/>
              <a:buNone/>
            </a:pPr>
            <a:r>
              <a:rPr lang="en-US" sz="2000" b="1" dirty="0" smtClean="0"/>
              <a:t>		</a:t>
            </a:r>
            <a:r>
              <a:rPr lang="el-GR" sz="2000" dirty="0" smtClean="0">
                <a:cs typeface="Arial" charset="0"/>
              </a:rPr>
              <a:t>α</a:t>
            </a:r>
            <a:r>
              <a:rPr lang="en-US" sz="2000" dirty="0" smtClean="0">
                <a:cs typeface="Arial" charset="0"/>
              </a:rPr>
              <a:t> = 0.05 as stated in the problem.</a:t>
            </a:r>
          </a:p>
          <a:p>
            <a:pPr eaLnBrk="1" hangingPunct="1">
              <a:lnSpc>
                <a:spcPct val="80000"/>
              </a:lnSpc>
              <a:buFont typeface="Wingdings" pitchFamily="2" charset="2"/>
              <a:buNone/>
            </a:pPr>
            <a:endParaRPr lang="el-GR" sz="2000" b="1" dirty="0" smtClean="0">
              <a:cs typeface="Arial" charset="0"/>
            </a:endParaRPr>
          </a:p>
          <a:p>
            <a:pPr eaLnBrk="1" hangingPunct="1">
              <a:lnSpc>
                <a:spcPct val="80000"/>
              </a:lnSpc>
              <a:buFont typeface="Wingdings" pitchFamily="2" charset="2"/>
              <a:buNone/>
            </a:pPr>
            <a:r>
              <a:rPr lang="en-US" sz="2000" b="1" dirty="0" smtClean="0"/>
              <a:t>Step 3: Select the test statistic.</a:t>
            </a:r>
          </a:p>
          <a:p>
            <a:pPr eaLnBrk="1" hangingPunct="1">
              <a:lnSpc>
                <a:spcPct val="80000"/>
              </a:lnSpc>
              <a:buFont typeface="Wingdings" pitchFamily="2" charset="2"/>
              <a:buNone/>
            </a:pPr>
            <a:r>
              <a:rPr lang="en-US" sz="2000" dirty="0" smtClean="0"/>
              <a:t>		The test statistic follows the chi-square distribution,</a:t>
            </a:r>
          </a:p>
          <a:p>
            <a:pPr eaLnBrk="1" hangingPunct="1">
              <a:lnSpc>
                <a:spcPct val="80000"/>
              </a:lnSpc>
              <a:buFont typeface="Wingdings" pitchFamily="2" charset="2"/>
              <a:buNone/>
            </a:pPr>
            <a:r>
              <a:rPr lang="en-US" sz="2000" dirty="0" smtClean="0"/>
              <a:t>		designated as </a:t>
            </a:r>
            <a:r>
              <a:rPr lang="el-GR" sz="2000" dirty="0" smtClean="0">
                <a:latin typeface="Times New Roman" pitchFamily="18" charset="0"/>
                <a:cs typeface="Times New Roman" pitchFamily="18" charset="0"/>
              </a:rPr>
              <a:t>χ</a:t>
            </a:r>
            <a:r>
              <a:rPr lang="en-US" sz="2000" baseline="30000" dirty="0" smtClean="0"/>
              <a:t>2</a:t>
            </a:r>
            <a:r>
              <a:rPr lang="en-US" sz="2000" dirty="0" smtClean="0"/>
              <a:t>.</a:t>
            </a:r>
            <a:endParaRPr lang="en-US" sz="1800" dirty="0" smtClean="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9"/>
          <p:cNvSpPr>
            <a:spLocks noGrp="1" noChangeArrowheads="1"/>
          </p:cNvSpPr>
          <p:nvPr>
            <p:ph type="title"/>
          </p:nvPr>
        </p:nvSpPr>
        <p:spPr>
          <a:xfrm>
            <a:off x="451022" y="631740"/>
            <a:ext cx="7924800" cy="914400"/>
          </a:xfrm>
        </p:spPr>
        <p:txBody>
          <a:bodyPr/>
          <a:lstStyle/>
          <a:p>
            <a:pPr eaLnBrk="1" hangingPunct="1"/>
            <a:r>
              <a:rPr lang="en-US" sz="2800" dirty="0"/>
              <a:t>Comparing observed and expected frequency distributions: The Goodness-of-Fit Test – </a:t>
            </a:r>
            <a:r>
              <a:rPr lang="en-US" sz="2800" b="1" dirty="0"/>
              <a:t>Unequal</a:t>
            </a:r>
            <a:r>
              <a:rPr lang="en-US" sz="2800" dirty="0"/>
              <a:t> Expected Frequencies Example</a:t>
            </a:r>
            <a:endParaRPr lang="en-US" sz="2800" dirty="0" smtClean="0"/>
          </a:p>
        </p:txBody>
      </p:sp>
      <p:sp>
        <p:nvSpPr>
          <p:cNvPr id="3076" name="Rectangle 3"/>
          <p:cNvSpPr>
            <a:spLocks noGrp="1" noChangeArrowheads="1"/>
          </p:cNvSpPr>
          <p:nvPr>
            <p:ph type="body" sz="half" idx="1"/>
          </p:nvPr>
        </p:nvSpPr>
        <p:spPr>
          <a:xfrm>
            <a:off x="563606" y="2035432"/>
            <a:ext cx="7707313" cy="549275"/>
          </a:xfrm>
        </p:spPr>
        <p:txBody>
          <a:bodyPr/>
          <a:lstStyle/>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cs typeface="Arial" charset="0"/>
            </a:endParaRPr>
          </a:p>
          <a:p>
            <a:pPr eaLnBrk="1" hangingPunct="1">
              <a:lnSpc>
                <a:spcPct val="80000"/>
              </a:lnSpc>
              <a:buFont typeface="Wingdings" pitchFamily="2" charset="2"/>
              <a:buNone/>
            </a:pPr>
            <a:endParaRPr lang="en-US" b="1" dirty="0" smtClean="0">
              <a:cs typeface="Arial" charset="0"/>
            </a:endParaRPr>
          </a:p>
          <a:p>
            <a:pPr eaLnBrk="1" hangingPunct="1">
              <a:lnSpc>
                <a:spcPct val="80000"/>
              </a:lnSpc>
              <a:buFont typeface="Wingdings" pitchFamily="2" charset="2"/>
              <a:buNone/>
            </a:pPr>
            <a:endParaRPr lang="el-GR" b="1" dirty="0" smtClean="0">
              <a:cs typeface="Arial" charset="0"/>
            </a:endParaRPr>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p:txBody>
      </p:sp>
      <p:graphicFrame>
        <p:nvGraphicFramePr>
          <p:cNvPr id="3074" name="Object 9"/>
          <p:cNvGraphicFramePr>
            <a:graphicFrameLocks noGrp="1"/>
          </p:cNvGraphicFramePr>
          <p:nvPr>
            <p:ph sz="quarter" idx="2"/>
            <p:extLst>
              <p:ext uri="{D42A27DB-BD31-4B8C-83A1-F6EECF244321}">
                <p14:modId xmlns:p14="http://schemas.microsoft.com/office/powerpoint/2010/main" val="572830229"/>
              </p:ext>
            </p:extLst>
          </p:nvPr>
        </p:nvGraphicFramePr>
        <p:xfrm>
          <a:off x="207963" y="3521075"/>
          <a:ext cx="2078037" cy="1060450"/>
        </p:xfrm>
        <a:graphic>
          <a:graphicData uri="http://schemas.openxmlformats.org/presentationml/2006/ole">
            <mc:AlternateContent xmlns:mc="http://schemas.openxmlformats.org/markup-compatibility/2006">
              <mc:Choice xmlns:v="urn:schemas-microsoft-com:vml" Requires="v">
                <p:oleObj spid="_x0000_s72735" name="Equation" r:id="rId4" imgW="1917700" imgH="977900" progId="Equation.3">
                  <p:embed/>
                </p:oleObj>
              </mc:Choice>
              <mc:Fallback>
                <p:oleObj name="Equation" r:id="rId4" imgW="1917700" imgH="977900" progId="Equation.3">
                  <p:embed/>
                  <p:pic>
                    <p:nvPicPr>
                      <p:cNvPr id="0" name=""/>
                      <p:cNvPicPr>
                        <a:picLocks noChangeArrowheads="1"/>
                      </p:cNvPicPr>
                      <p:nvPr/>
                    </p:nvPicPr>
                    <p:blipFill>
                      <a:blip r:embed="rId5"/>
                      <a:srcRect/>
                      <a:stretch>
                        <a:fillRect/>
                      </a:stretch>
                    </p:blipFill>
                    <p:spPr bwMode="auto">
                      <a:xfrm>
                        <a:off x="207963" y="3521075"/>
                        <a:ext cx="2078037" cy="1060450"/>
                      </a:xfrm>
                      <a:prstGeom prst="rect">
                        <a:avLst/>
                      </a:prstGeom>
                      <a:solidFill>
                        <a:schemeClr val="bg2">
                          <a:lumMod val="40000"/>
                          <a:lumOff val="60000"/>
                        </a:schemeClr>
                      </a:solidFill>
                      <a:ln>
                        <a:noFill/>
                      </a:ln>
                      <a:effectLst/>
                      <a:extLst/>
                    </p:spPr>
                  </p:pic>
                </p:oleObj>
              </mc:Fallback>
            </mc:AlternateContent>
          </a:graphicData>
        </a:graphic>
      </p:graphicFrame>
      <p:sp>
        <p:nvSpPr>
          <p:cNvPr id="8" name="Rectangle 7"/>
          <p:cNvSpPr/>
          <p:nvPr/>
        </p:nvSpPr>
        <p:spPr>
          <a:xfrm>
            <a:off x="8011297" y="0"/>
            <a:ext cx="113270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LO15-3</a:t>
            </a:r>
            <a:endParaRPr lang="en-US" sz="2000" dirty="0">
              <a:solidFill>
                <a:schemeClr val="accent4"/>
              </a:solidFill>
            </a:endParaRPr>
          </a:p>
        </p:txBody>
      </p:sp>
      <p:sp>
        <p:nvSpPr>
          <p:cNvPr id="9" name="Text Box 5"/>
          <p:cNvSpPr txBox="1">
            <a:spLocks noChangeArrowheads="1"/>
          </p:cNvSpPr>
          <p:nvPr/>
        </p:nvSpPr>
        <p:spPr bwMode="auto">
          <a:xfrm>
            <a:off x="439353" y="1861664"/>
            <a:ext cx="7949514" cy="1384995"/>
          </a:xfrm>
          <a:prstGeom prst="rect">
            <a:avLst/>
          </a:prstGeom>
          <a:noFill/>
          <a:ln w="9525">
            <a:noFill/>
            <a:miter lim="800000"/>
            <a:headEnd/>
            <a:tailEnd/>
          </a:ln>
        </p:spPr>
        <p:txBody>
          <a:bodyPr wrap="square">
            <a:spAutoFit/>
          </a:bodyPr>
          <a:lstStyle/>
          <a:p>
            <a:pPr algn="just" eaLnBrk="0" hangingPunct="0">
              <a:spcBef>
                <a:spcPct val="20000"/>
              </a:spcBef>
              <a:buClr>
                <a:srgbClr val="404960"/>
              </a:buClr>
              <a:buSzPct val="65000"/>
            </a:pPr>
            <a:r>
              <a:rPr lang="en-US" sz="2000" b="1" dirty="0"/>
              <a:t>Step 4: Formulate the decision rule.</a:t>
            </a:r>
          </a:p>
          <a:p>
            <a:pPr algn="just" eaLnBrk="0" hangingPunct="0">
              <a:spcBef>
                <a:spcPct val="20000"/>
              </a:spcBef>
              <a:buClr>
                <a:srgbClr val="404960"/>
              </a:buClr>
              <a:buSzPct val="65000"/>
              <a:buFont typeface="Wingdings" pitchFamily="2" charset="2"/>
              <a:buNone/>
            </a:pPr>
            <a:r>
              <a:rPr lang="en-US" sz="2000" dirty="0" smtClean="0"/>
              <a:t>The </a:t>
            </a:r>
            <a:r>
              <a:rPr lang="en-US" sz="2000" dirty="0"/>
              <a:t>critical value is a chi-square value with (</a:t>
            </a:r>
            <a:r>
              <a:rPr lang="en-US" sz="2000" i="1" dirty="0"/>
              <a:t>k</a:t>
            </a:r>
            <a:r>
              <a:rPr lang="en-US" sz="2000" dirty="0"/>
              <a:t>-1) degrees of freedom, where </a:t>
            </a:r>
            <a:r>
              <a:rPr lang="en-US" sz="2000" i="1" dirty="0"/>
              <a:t>k</a:t>
            </a:r>
            <a:r>
              <a:rPr lang="en-US" sz="2000" dirty="0"/>
              <a:t> is the number of </a:t>
            </a:r>
            <a:r>
              <a:rPr lang="en-US" sz="2000" dirty="0" smtClean="0"/>
              <a:t>categories.  In this example there are 4 categories, so there are (4–1) or 3 degrees of freedom. </a:t>
            </a:r>
            <a:endParaRPr lang="en-US" sz="2000" dirty="0"/>
          </a:p>
        </p:txBody>
      </p:sp>
      <p:pic>
        <p:nvPicPr>
          <p:cNvPr id="2" name="Picture 1"/>
          <p:cNvPicPr>
            <a:picLocks noChangeAspect="1"/>
          </p:cNvPicPr>
          <p:nvPr/>
        </p:nvPicPr>
        <p:blipFill>
          <a:blip r:embed="rId6"/>
          <a:stretch>
            <a:fillRect/>
          </a:stretch>
        </p:blipFill>
        <p:spPr>
          <a:xfrm>
            <a:off x="2342637" y="3686432"/>
            <a:ext cx="3643526" cy="1435328"/>
          </a:xfrm>
          <a:prstGeom prst="rect">
            <a:avLst/>
          </a:prstGeom>
        </p:spPr>
      </p:pic>
      <p:pic>
        <p:nvPicPr>
          <p:cNvPr id="3" name="Picture 2"/>
          <p:cNvPicPr>
            <a:picLocks noChangeAspect="1"/>
          </p:cNvPicPr>
          <p:nvPr/>
        </p:nvPicPr>
        <p:blipFill>
          <a:blip r:embed="rId7"/>
          <a:stretch>
            <a:fillRect/>
          </a:stretch>
        </p:blipFill>
        <p:spPr>
          <a:xfrm>
            <a:off x="5320615" y="5141784"/>
            <a:ext cx="3031688" cy="1482811"/>
          </a:xfrm>
          <a:prstGeom prst="rect">
            <a:avLst/>
          </a:prstGeom>
        </p:spPr>
      </p:pic>
    </p:spTree>
    <p:extLst>
      <p:ext uri="{BB962C8B-B14F-4D97-AF65-F5344CB8AC3E}">
        <p14:creationId xmlns:p14="http://schemas.microsoft.com/office/powerpoint/2010/main" val="1610768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sz="half" idx="1"/>
          </p:nvPr>
        </p:nvSpPr>
        <p:spPr>
          <a:xfrm>
            <a:off x="247135" y="1823309"/>
            <a:ext cx="8718379" cy="1235075"/>
          </a:xfrm>
        </p:spPr>
        <p:txBody>
          <a:bodyPr/>
          <a:lstStyle/>
          <a:p>
            <a:pPr algn="just" eaLnBrk="1" hangingPunct="1">
              <a:buNone/>
              <a:defRPr/>
            </a:pPr>
            <a:r>
              <a:rPr lang="en-US" sz="2000" b="1" dirty="0">
                <a:solidFill>
                  <a:srgbClr val="000000"/>
                </a:solidFill>
              </a:rPr>
              <a:t>Step 5:  Select a sample, do the analysis, and make a decision.</a:t>
            </a:r>
          </a:p>
        </p:txBody>
      </p:sp>
      <p:graphicFrame>
        <p:nvGraphicFramePr>
          <p:cNvPr id="4098" name="Object 8"/>
          <p:cNvGraphicFramePr>
            <a:graphicFrameLocks noGrp="1"/>
          </p:cNvGraphicFramePr>
          <p:nvPr>
            <p:ph sz="quarter" idx="2"/>
            <p:extLst>
              <p:ext uri="{D42A27DB-BD31-4B8C-83A1-F6EECF244321}">
                <p14:modId xmlns:p14="http://schemas.microsoft.com/office/powerpoint/2010/main" val="3195042251"/>
              </p:ext>
            </p:extLst>
          </p:nvPr>
        </p:nvGraphicFramePr>
        <p:xfrm>
          <a:off x="3260725" y="3921125"/>
          <a:ext cx="1751013" cy="688975"/>
        </p:xfrm>
        <a:graphic>
          <a:graphicData uri="http://schemas.openxmlformats.org/presentationml/2006/ole">
            <mc:AlternateContent xmlns:mc="http://schemas.openxmlformats.org/markup-compatibility/2006">
              <mc:Choice xmlns:v="urn:schemas-microsoft-com:vml" Requires="v">
                <p:oleObj spid="_x0000_s73757" name="Equation" r:id="rId4" imgW="1193760" imgH="469800" progId="Equation.3">
                  <p:embed/>
                </p:oleObj>
              </mc:Choice>
              <mc:Fallback>
                <p:oleObj name="Equation" r:id="rId4" imgW="1193760" imgH="4698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5" y="3921125"/>
                        <a:ext cx="1751013" cy="688975"/>
                      </a:xfrm>
                      <a:prstGeom prst="rect">
                        <a:avLst/>
                      </a:prstGeom>
                      <a:solidFill>
                        <a:srgbClr val="FFD699"/>
                      </a:solidFill>
                      <a:ln>
                        <a:noFill/>
                      </a:ln>
                      <a:effectLst/>
                      <a:extLst/>
                    </p:spPr>
                  </p:pic>
                </p:oleObj>
              </mc:Fallback>
            </mc:AlternateContent>
          </a:graphicData>
        </a:graphic>
      </p:graphicFrame>
      <p:sp>
        <p:nvSpPr>
          <p:cNvPr id="7" name="Rectangle 6"/>
          <p:cNvSpPr/>
          <p:nvPr/>
        </p:nvSpPr>
        <p:spPr>
          <a:xfrm>
            <a:off x="8011297" y="0"/>
            <a:ext cx="113270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LO15-3</a:t>
            </a:r>
            <a:endParaRPr lang="en-US" sz="2000" dirty="0">
              <a:solidFill>
                <a:schemeClr val="accent4"/>
              </a:solidFill>
            </a:endParaRPr>
          </a:p>
        </p:txBody>
      </p:sp>
      <p:cxnSp>
        <p:nvCxnSpPr>
          <p:cNvPr id="4" name="Straight Arrow Connector 3"/>
          <p:cNvCxnSpPr/>
          <p:nvPr/>
        </p:nvCxnSpPr>
        <p:spPr bwMode="auto">
          <a:xfrm flipV="1">
            <a:off x="5004487" y="3665839"/>
            <a:ext cx="610972" cy="5148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Rectangle 10"/>
          <p:cNvSpPr>
            <a:spLocks noChangeArrowheads="1"/>
          </p:cNvSpPr>
          <p:nvPr/>
        </p:nvSpPr>
        <p:spPr bwMode="auto">
          <a:xfrm>
            <a:off x="315784" y="4719123"/>
            <a:ext cx="8711514" cy="1846659"/>
          </a:xfrm>
          <a:prstGeom prst="rect">
            <a:avLst/>
          </a:prstGeom>
          <a:noFill/>
          <a:ln w="9525">
            <a:noFill/>
            <a:miter lim="800000"/>
            <a:headEnd/>
            <a:tailEnd/>
          </a:ln>
        </p:spPr>
        <p:txBody>
          <a:bodyPr wrap="square">
            <a:spAutoFit/>
          </a:bodyPr>
          <a:lstStyle/>
          <a:p>
            <a:pPr eaLnBrk="0" hangingPunct="0"/>
            <a:r>
              <a:rPr lang="en-US" sz="2000" dirty="0"/>
              <a:t>The computed </a:t>
            </a:r>
            <a:r>
              <a:rPr lang="el-GR" sz="2000" dirty="0">
                <a:latin typeface="Times New Roman" pitchFamily="18" charset="0"/>
                <a:cs typeface="Times New Roman" pitchFamily="18" charset="0"/>
              </a:rPr>
              <a:t>χ</a:t>
            </a:r>
            <a:r>
              <a:rPr lang="en-US" sz="2000" baseline="30000" dirty="0"/>
              <a:t>2</a:t>
            </a:r>
            <a:r>
              <a:rPr lang="en-US" sz="2000" dirty="0"/>
              <a:t> of </a:t>
            </a:r>
            <a:r>
              <a:rPr lang="en-US" sz="2000" b="1" dirty="0" smtClean="0"/>
              <a:t>1.3723</a:t>
            </a:r>
            <a:r>
              <a:rPr lang="en-US" sz="2000" dirty="0" smtClean="0"/>
              <a:t> </a:t>
            </a:r>
            <a:r>
              <a:rPr lang="en-US" sz="2000" dirty="0"/>
              <a:t>is </a:t>
            </a:r>
            <a:r>
              <a:rPr lang="en-US" sz="2000" dirty="0" smtClean="0"/>
              <a:t>less </a:t>
            </a:r>
            <a:r>
              <a:rPr lang="en-US" sz="2000" dirty="0"/>
              <a:t>the critical value of 7.815. The decision, therefore, is to fail to reject </a:t>
            </a:r>
            <a:r>
              <a:rPr lang="en-US" sz="2000" i="1" dirty="0"/>
              <a:t>H</a:t>
            </a:r>
            <a:r>
              <a:rPr lang="en-US" sz="2000" baseline="-25000" dirty="0"/>
              <a:t>0</a:t>
            </a:r>
            <a:r>
              <a:rPr lang="en-US" sz="2000" dirty="0"/>
              <a:t> at the .05 level . </a:t>
            </a:r>
          </a:p>
          <a:p>
            <a:pPr eaLnBrk="0" hangingPunct="0"/>
            <a:endParaRPr lang="en-US" dirty="0"/>
          </a:p>
          <a:p>
            <a:r>
              <a:rPr lang="en-US" sz="2000" b="1" dirty="0">
                <a:solidFill>
                  <a:srgbClr val="000000"/>
                </a:solidFill>
                <a:latin typeface="Arial" pitchFamily="34" charset="0"/>
                <a:cs typeface="Arial" pitchFamily="34" charset="0"/>
              </a:rPr>
              <a:t>Step 6: Interpret the result.</a:t>
            </a:r>
            <a:r>
              <a:rPr lang="en-US" sz="2000" dirty="0">
                <a:solidFill>
                  <a:srgbClr val="000000"/>
                </a:solidFill>
                <a:latin typeface="Arial" pitchFamily="34" charset="0"/>
                <a:cs typeface="Arial" pitchFamily="34" charset="0"/>
              </a:rPr>
              <a:t> </a:t>
            </a:r>
            <a:r>
              <a:rPr lang="en-US" sz="2000" dirty="0" smtClean="0"/>
              <a:t>The </a:t>
            </a:r>
            <a:r>
              <a:rPr lang="en-US" sz="2000" dirty="0"/>
              <a:t>difference between the observed and the expected frequencies is due to chance. There appears to be no difference in the </a:t>
            </a:r>
            <a:r>
              <a:rPr lang="en-US" sz="2000" dirty="0" smtClean="0"/>
              <a:t>distribution of hospital admittance for Bartow Estates Community.</a:t>
            </a:r>
            <a:endParaRPr lang="en-US" sz="2000" dirty="0"/>
          </a:p>
        </p:txBody>
      </p:sp>
      <p:pic>
        <p:nvPicPr>
          <p:cNvPr id="3" name="Picture 2"/>
          <p:cNvPicPr>
            <a:picLocks noChangeAspect="1"/>
          </p:cNvPicPr>
          <p:nvPr/>
        </p:nvPicPr>
        <p:blipFill>
          <a:blip r:embed="rId6"/>
          <a:stretch>
            <a:fillRect/>
          </a:stretch>
        </p:blipFill>
        <p:spPr>
          <a:xfrm>
            <a:off x="1908776" y="2434992"/>
            <a:ext cx="4976684" cy="1380157"/>
          </a:xfrm>
          <a:prstGeom prst="rect">
            <a:avLst/>
          </a:prstGeom>
        </p:spPr>
      </p:pic>
      <p:sp>
        <p:nvSpPr>
          <p:cNvPr id="10" name="AutoShape 9"/>
          <p:cNvSpPr txBox="1">
            <a:spLocks noChangeArrowheads="1"/>
          </p:cNvSpPr>
          <p:nvPr/>
        </p:nvSpPr>
        <p:spPr bwMode="auto">
          <a:xfrm>
            <a:off x="451021" y="621099"/>
            <a:ext cx="7924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000000"/>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a:lstStyle>
          <a:p>
            <a:pPr eaLnBrk="1" hangingPunct="1"/>
            <a:r>
              <a:rPr lang="en-US" sz="2800" dirty="0" smtClean="0"/>
              <a:t>Comparing observed and expected frequency distributions: The Goodness-of-Fit Test – </a:t>
            </a:r>
            <a:r>
              <a:rPr lang="en-US" sz="2800" b="1" dirty="0" smtClean="0"/>
              <a:t>Unequal</a:t>
            </a:r>
            <a:r>
              <a:rPr lang="en-US" sz="2800" dirty="0" smtClean="0"/>
              <a:t> Expected Frequencies Example</a:t>
            </a:r>
          </a:p>
        </p:txBody>
      </p:sp>
    </p:spTree>
    <p:extLst>
      <p:ext uri="{BB962C8B-B14F-4D97-AF65-F5344CB8AC3E}">
        <p14:creationId xmlns:p14="http://schemas.microsoft.com/office/powerpoint/2010/main" val="231638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linds(horizontal)">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46333" y="4928974"/>
            <a:ext cx="2632628" cy="1491390"/>
          </a:xfrm>
          <a:prstGeom prst="rect">
            <a:avLst/>
          </a:prstGeom>
        </p:spPr>
      </p:pic>
      <p:sp>
        <p:nvSpPr>
          <p:cNvPr id="19" name="Rectangle 18"/>
          <p:cNvSpPr/>
          <p:nvPr/>
        </p:nvSpPr>
        <p:spPr bwMode="auto">
          <a:xfrm>
            <a:off x="1935891" y="5759622"/>
            <a:ext cx="1002271" cy="4393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Title 5"/>
          <p:cNvSpPr>
            <a:spLocks noGrp="1"/>
          </p:cNvSpPr>
          <p:nvPr>
            <p:ph type="title"/>
          </p:nvPr>
        </p:nvSpPr>
        <p:spPr>
          <a:xfrm>
            <a:off x="628821" y="838543"/>
            <a:ext cx="8229600" cy="1018746"/>
          </a:xfrm>
        </p:spPr>
        <p:txBody>
          <a:bodyPr/>
          <a:lstStyle/>
          <a:p>
            <a:r>
              <a:rPr lang="en-US" dirty="0" smtClean="0"/>
              <a:t>Limitations of the Chi-square Goodness-of-Fit tests</a:t>
            </a:r>
            <a:endParaRPr lang="en-US" dirty="0"/>
          </a:p>
        </p:txBody>
      </p:sp>
      <p:sp>
        <p:nvSpPr>
          <p:cNvPr id="7" name="Rectangle 6"/>
          <p:cNvSpPr/>
          <p:nvPr/>
        </p:nvSpPr>
        <p:spPr>
          <a:xfrm>
            <a:off x="4105189" y="0"/>
            <a:ext cx="5038811"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LO15-4</a:t>
            </a:r>
            <a:r>
              <a:rPr lang="en-US" sz="2000" dirty="0"/>
              <a:t> Explain the limitations of using the chi-square statistic in goodness-of-fit tests.</a:t>
            </a:r>
          </a:p>
        </p:txBody>
      </p:sp>
      <p:sp>
        <p:nvSpPr>
          <p:cNvPr id="8" name="TextBox 7"/>
          <p:cNvSpPr txBox="1"/>
          <p:nvPr/>
        </p:nvSpPr>
        <p:spPr>
          <a:xfrm>
            <a:off x="473676" y="1990811"/>
            <a:ext cx="8217243" cy="2800766"/>
          </a:xfrm>
          <a:prstGeom prst="rect">
            <a:avLst/>
          </a:prstGeom>
          <a:noFill/>
        </p:spPr>
        <p:txBody>
          <a:bodyPr wrap="square" rtlCol="0">
            <a:spAutoFit/>
          </a:bodyPr>
          <a:lstStyle/>
          <a:p>
            <a:pPr algn="just"/>
            <a:r>
              <a:rPr lang="en-US" sz="1600" dirty="0"/>
              <a:t>If there is an unusually small expected frequency in a cell, chi-square (if applied) </a:t>
            </a:r>
            <a:r>
              <a:rPr lang="en-US" sz="1600" dirty="0" smtClean="0"/>
              <a:t>might result </a:t>
            </a:r>
            <a:r>
              <a:rPr lang="en-US" sz="1600" dirty="0"/>
              <a:t>in an erroneous conclusion. This can happen because </a:t>
            </a:r>
            <a:r>
              <a:rPr lang="en-US" sz="1600" i="1" dirty="0"/>
              <a:t>f</a:t>
            </a:r>
            <a:r>
              <a:rPr lang="en-US" sz="1600" i="1" baseline="-25000" dirty="0"/>
              <a:t>e</a:t>
            </a:r>
            <a:r>
              <a:rPr lang="en-US" sz="1600" b="1" dirty="0"/>
              <a:t> </a:t>
            </a:r>
            <a:r>
              <a:rPr lang="en-US" sz="1600" dirty="0"/>
              <a:t>appears in the denominator</a:t>
            </a:r>
            <a:r>
              <a:rPr lang="en-US" sz="1600" dirty="0" smtClean="0"/>
              <a:t>, and </a:t>
            </a:r>
            <a:r>
              <a:rPr lang="en-US" sz="1600" dirty="0"/>
              <a:t>dividing by a very small number makes the quotient quite large! Two </a:t>
            </a:r>
            <a:r>
              <a:rPr lang="en-US" sz="1600" dirty="0" smtClean="0"/>
              <a:t>generally accepted </a:t>
            </a:r>
            <a:r>
              <a:rPr lang="en-US" sz="1600" dirty="0"/>
              <a:t>policies regarding small cell frequencies are</a:t>
            </a:r>
            <a:r>
              <a:rPr lang="en-US" sz="1600" dirty="0" smtClean="0"/>
              <a:t>:</a:t>
            </a:r>
          </a:p>
          <a:p>
            <a:pPr algn="just"/>
            <a:endParaRPr lang="en-US" sz="1600" dirty="0"/>
          </a:p>
          <a:p>
            <a:pPr marL="228600" indent="-228600" algn="just">
              <a:buAutoNum type="arabicPeriod"/>
            </a:pPr>
            <a:r>
              <a:rPr lang="en-US" sz="1600" dirty="0" smtClean="0"/>
              <a:t>If </a:t>
            </a:r>
            <a:r>
              <a:rPr lang="en-US" sz="1600" dirty="0"/>
              <a:t>there are only two cells, the </a:t>
            </a:r>
            <a:r>
              <a:rPr lang="en-US" sz="1600" b="1" dirty="0"/>
              <a:t>expected </a:t>
            </a:r>
            <a:r>
              <a:rPr lang="en-US" sz="1600" dirty="0"/>
              <a:t>frequency in each cell should be at least 5.</a:t>
            </a:r>
          </a:p>
          <a:p>
            <a:pPr algn="just"/>
            <a:endParaRPr lang="en-US" sz="1600" dirty="0"/>
          </a:p>
          <a:p>
            <a:pPr algn="just"/>
            <a:r>
              <a:rPr lang="en-US" sz="1600" dirty="0"/>
              <a:t>2. For more than two cells, chi-square should not be used if more than 20% of the </a:t>
            </a:r>
            <a:r>
              <a:rPr lang="en-US" sz="1600" i="1" dirty="0" smtClean="0"/>
              <a:t>f</a:t>
            </a:r>
            <a:r>
              <a:rPr lang="en-US" sz="1600" i="1" baseline="-25000" dirty="0" smtClean="0"/>
              <a:t>e</a:t>
            </a:r>
            <a:r>
              <a:rPr lang="en-US" sz="1600" baseline="-25000" dirty="0" smtClean="0"/>
              <a:t> </a:t>
            </a:r>
            <a:r>
              <a:rPr lang="en-US" sz="1600" dirty="0" smtClean="0"/>
              <a:t>cells </a:t>
            </a:r>
            <a:r>
              <a:rPr lang="en-US" sz="1600" dirty="0"/>
              <a:t>have expected frequencies less than 5. According to this policy, it would </a:t>
            </a:r>
            <a:r>
              <a:rPr lang="en-US" sz="1600" dirty="0" smtClean="0"/>
              <a:t>not be </a:t>
            </a:r>
            <a:r>
              <a:rPr lang="en-US" sz="1600" dirty="0"/>
              <a:t>appropriate to use the goodness-of-fit test on the following data. Three of </a:t>
            </a:r>
            <a:r>
              <a:rPr lang="en-US" sz="1600" dirty="0" smtClean="0"/>
              <a:t>the seven </a:t>
            </a:r>
            <a:r>
              <a:rPr lang="en-US" sz="1600" dirty="0"/>
              <a:t>cells, or 43%, have expected frequencies (</a:t>
            </a:r>
            <a:r>
              <a:rPr lang="en-US" sz="1600" i="1" dirty="0"/>
              <a:t>f</a:t>
            </a:r>
            <a:r>
              <a:rPr lang="en-US" sz="1600" i="1" baseline="-25000" dirty="0"/>
              <a:t>e</a:t>
            </a:r>
            <a:r>
              <a:rPr lang="en-US" sz="1600" dirty="0"/>
              <a:t>) of less than 5.</a:t>
            </a:r>
          </a:p>
        </p:txBody>
      </p:sp>
      <p:pic>
        <p:nvPicPr>
          <p:cNvPr id="11" name="Picture 10"/>
          <p:cNvPicPr>
            <a:picLocks noChangeAspect="1"/>
          </p:cNvPicPr>
          <p:nvPr/>
        </p:nvPicPr>
        <p:blipFill>
          <a:blip r:embed="rId3"/>
          <a:stretch>
            <a:fillRect/>
          </a:stretch>
        </p:blipFill>
        <p:spPr>
          <a:xfrm>
            <a:off x="6396682" y="4819135"/>
            <a:ext cx="2350969" cy="1530864"/>
          </a:xfrm>
          <a:prstGeom prst="rect">
            <a:avLst/>
          </a:prstGeom>
        </p:spPr>
      </p:pic>
      <p:sp>
        <p:nvSpPr>
          <p:cNvPr id="12" name="TextBox 11"/>
          <p:cNvSpPr txBox="1"/>
          <p:nvPr/>
        </p:nvSpPr>
        <p:spPr>
          <a:xfrm>
            <a:off x="3556000" y="4963297"/>
            <a:ext cx="2292863" cy="1384995"/>
          </a:xfrm>
          <a:prstGeom prst="rect">
            <a:avLst/>
          </a:prstGeom>
          <a:noFill/>
          <a:ln>
            <a:solidFill>
              <a:schemeClr val="tx1"/>
            </a:solidFill>
          </a:ln>
        </p:spPr>
        <p:txBody>
          <a:bodyPr wrap="square" rtlCol="0">
            <a:spAutoFit/>
          </a:bodyPr>
          <a:lstStyle/>
          <a:p>
            <a:pPr algn="just"/>
            <a:r>
              <a:rPr lang="en-US" dirty="0"/>
              <a:t>The issue can be resolved by combining categories if it is logical to do so. In </a:t>
            </a:r>
            <a:r>
              <a:rPr lang="en-US" dirty="0" smtClean="0"/>
              <a:t>this </a:t>
            </a:r>
            <a:r>
              <a:rPr lang="en-US" dirty="0"/>
              <a:t>example, we combine the three vice president categories, which satisfies the</a:t>
            </a:r>
          </a:p>
          <a:p>
            <a:pPr algn="just"/>
            <a:r>
              <a:rPr lang="pl-PL" dirty="0"/>
              <a:t>20% policy.</a:t>
            </a:r>
            <a:endParaRPr lang="en-US" dirty="0"/>
          </a:p>
        </p:txBody>
      </p:sp>
      <p:cxnSp>
        <p:nvCxnSpPr>
          <p:cNvPr id="14" name="Straight Arrow Connector 13"/>
          <p:cNvCxnSpPr/>
          <p:nvPr/>
        </p:nvCxnSpPr>
        <p:spPr bwMode="auto">
          <a:xfrm>
            <a:off x="2931297" y="5464432"/>
            <a:ext cx="61097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5843373" y="5548183"/>
            <a:ext cx="61097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727321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AutoShape 2"/>
          <p:cNvSpPr>
            <a:spLocks noGrp="1" noChangeArrowheads="1"/>
          </p:cNvSpPr>
          <p:nvPr>
            <p:ph type="title"/>
          </p:nvPr>
        </p:nvSpPr>
        <p:spPr>
          <a:xfrm>
            <a:off x="597243" y="721155"/>
            <a:ext cx="8397318" cy="741062"/>
          </a:xfrm>
        </p:spPr>
        <p:txBody>
          <a:bodyPr lIns="92075" tIns="46038" rIns="92075" bIns="46038"/>
          <a:lstStyle/>
          <a:p>
            <a:pPr eaLnBrk="1" hangingPunct="1"/>
            <a:r>
              <a:rPr lang="en-US" dirty="0" smtClean="0"/>
              <a:t>Testing a Population Proportion</a:t>
            </a:r>
          </a:p>
        </p:txBody>
      </p:sp>
      <p:sp>
        <p:nvSpPr>
          <p:cNvPr id="35844" name="Rectangle 3"/>
          <p:cNvSpPr>
            <a:spLocks noGrp="1" noChangeArrowheads="1"/>
          </p:cNvSpPr>
          <p:nvPr>
            <p:ph idx="1"/>
          </p:nvPr>
        </p:nvSpPr>
        <p:spPr>
          <a:xfrm>
            <a:off x="463139" y="1548026"/>
            <a:ext cx="8443356" cy="4496513"/>
          </a:xfrm>
        </p:spPr>
        <p:txBody>
          <a:bodyPr lIns="92075" tIns="46038" rIns="92075" bIns="46038"/>
          <a:lstStyle/>
          <a:p>
            <a:pPr eaLnBrk="1" hangingPunct="1">
              <a:buClrTx/>
              <a:defRPr/>
            </a:pPr>
            <a:r>
              <a:rPr lang="en-US" sz="2200" dirty="0" smtClean="0">
                <a:solidFill>
                  <a:srgbClr val="000000"/>
                </a:solidFill>
              </a:rPr>
              <a:t>Recall that when a variable is measured nominally, we can only use statistics based on counts or frequencies.</a:t>
            </a:r>
          </a:p>
          <a:p>
            <a:pPr eaLnBrk="1" hangingPunct="1">
              <a:buClrTx/>
              <a:defRPr/>
            </a:pPr>
            <a:r>
              <a:rPr lang="en-US" sz="2200" dirty="0" smtClean="0">
                <a:solidFill>
                  <a:srgbClr val="000000"/>
                </a:solidFill>
              </a:rPr>
              <a:t>A way to represent counts or frequencies is with </a:t>
            </a:r>
            <a:r>
              <a:rPr lang="en-US" sz="2200" b="1" dirty="0" smtClean="0">
                <a:solidFill>
                  <a:srgbClr val="000000"/>
                </a:solidFill>
              </a:rPr>
              <a:t>Proportions</a:t>
            </a:r>
            <a:r>
              <a:rPr lang="en-US" sz="2200" dirty="0" smtClean="0">
                <a:solidFill>
                  <a:srgbClr val="000000"/>
                </a:solidFill>
              </a:rPr>
              <a:t>.</a:t>
            </a:r>
          </a:p>
          <a:p>
            <a:pPr eaLnBrk="1" hangingPunct="1">
              <a:buClrTx/>
              <a:defRPr/>
            </a:pPr>
            <a:r>
              <a:rPr lang="en-US" sz="2200" dirty="0" smtClean="0">
                <a:solidFill>
                  <a:srgbClr val="000000"/>
                </a:solidFill>
              </a:rPr>
              <a:t>A </a:t>
            </a:r>
            <a:r>
              <a:rPr lang="en-US" sz="2200" b="1" dirty="0" smtClean="0">
                <a:solidFill>
                  <a:srgbClr val="000000"/>
                </a:solidFill>
              </a:rPr>
              <a:t>Proportion</a:t>
            </a:r>
            <a:r>
              <a:rPr lang="en-US" sz="2200" dirty="0" smtClean="0">
                <a:solidFill>
                  <a:srgbClr val="000000"/>
                </a:solidFill>
              </a:rPr>
              <a:t> is the fraction or percentage that indicates the part of the population or sample having a particular trait of interest.</a:t>
            </a:r>
          </a:p>
          <a:p>
            <a:pPr eaLnBrk="1" hangingPunct="1">
              <a:buClrTx/>
              <a:defRPr/>
            </a:pPr>
            <a:r>
              <a:rPr lang="en-US" sz="2200" dirty="0" smtClean="0">
                <a:solidFill>
                  <a:srgbClr val="000000"/>
                </a:solidFill>
              </a:rPr>
              <a:t>The sample proportion is denoted by </a:t>
            </a:r>
            <a:r>
              <a:rPr lang="en-US" sz="2200" i="1" dirty="0" smtClean="0">
                <a:solidFill>
                  <a:srgbClr val="000000"/>
                </a:solidFill>
              </a:rPr>
              <a:t>p </a:t>
            </a:r>
            <a:r>
              <a:rPr lang="en-US" sz="2200" dirty="0" smtClean="0">
                <a:solidFill>
                  <a:srgbClr val="000000"/>
                </a:solidFill>
              </a:rPr>
              <a:t>and is found by </a:t>
            </a:r>
            <a:r>
              <a:rPr lang="en-US" sz="2200" b="1" dirty="0" smtClean="0">
                <a:solidFill>
                  <a:srgbClr val="000000"/>
                </a:solidFill>
              </a:rPr>
              <a:t>x/n.</a:t>
            </a:r>
          </a:p>
          <a:p>
            <a:pPr lvl="1" eaLnBrk="1" hangingPunct="1">
              <a:buClrTx/>
              <a:defRPr/>
            </a:pPr>
            <a:r>
              <a:rPr lang="en-US" sz="2000" dirty="0" smtClean="0">
                <a:solidFill>
                  <a:srgbClr val="000000"/>
                </a:solidFill>
              </a:rPr>
              <a:t>x is the number of observations with the particular trait.</a:t>
            </a:r>
          </a:p>
          <a:p>
            <a:pPr lvl="1" eaLnBrk="1" hangingPunct="1">
              <a:buClrTx/>
              <a:defRPr/>
            </a:pPr>
            <a:r>
              <a:rPr lang="en-US" sz="2000" dirty="0" smtClean="0">
                <a:solidFill>
                  <a:srgbClr val="000000"/>
                </a:solidFill>
              </a:rPr>
              <a:t>n is the total number of observations.</a:t>
            </a:r>
          </a:p>
          <a:p>
            <a:pPr eaLnBrk="1" hangingPunct="1">
              <a:buClrTx/>
              <a:defRPr/>
            </a:pPr>
            <a:r>
              <a:rPr lang="en-US" sz="2200" dirty="0" smtClean="0">
                <a:solidFill>
                  <a:srgbClr val="000000"/>
                </a:solidFill>
              </a:rPr>
              <a:t>The population proportion is denoted by </a:t>
            </a:r>
            <a:r>
              <a:rPr lang="en-US" sz="2200" dirty="0" smtClean="0">
                <a:ea typeface="Lucida Grande"/>
                <a:cs typeface="Lucida Grande"/>
              </a:rPr>
              <a:t>π</a:t>
            </a:r>
            <a:r>
              <a:rPr lang="en-US" sz="2200" dirty="0" smtClean="0">
                <a:latin typeface="Lucida Grande"/>
                <a:ea typeface="Lucida Grande"/>
                <a:cs typeface="Lucida Grande"/>
              </a:rPr>
              <a:t>.</a:t>
            </a:r>
            <a:endParaRPr lang="en-US" sz="2200" dirty="0" smtClean="0">
              <a:solidFill>
                <a:srgbClr val="000000"/>
              </a:solidFill>
            </a:endParaRPr>
          </a:p>
        </p:txBody>
      </p:sp>
      <p:sp>
        <p:nvSpPr>
          <p:cNvPr id="6" name="Rectangle 5"/>
          <p:cNvSpPr/>
          <p:nvPr/>
        </p:nvSpPr>
        <p:spPr>
          <a:xfrm>
            <a:off x="5080000" y="0"/>
            <a:ext cx="4063999"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LO15-1</a:t>
            </a:r>
            <a:r>
              <a:rPr lang="en-US" sz="2000" dirty="0"/>
              <a:t> Test a hypothesis about a population proportion.</a:t>
            </a:r>
          </a:p>
        </p:txBody>
      </p:sp>
    </p:spTree>
    <p:extLst>
      <p:ext uri="{BB962C8B-B14F-4D97-AF65-F5344CB8AC3E}">
        <p14:creationId xmlns:p14="http://schemas.microsoft.com/office/powerpoint/2010/main" val="243655476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39738" y="904875"/>
            <a:ext cx="8229600" cy="1371600"/>
          </a:xfrm>
        </p:spPr>
        <p:txBody>
          <a:bodyPr/>
          <a:lstStyle/>
          <a:p>
            <a:pPr eaLnBrk="1" hangingPunct="1"/>
            <a:r>
              <a:rPr lang="en-US" sz="2800" dirty="0" smtClean="0"/>
              <a:t>Testing a </a:t>
            </a:r>
            <a:r>
              <a:rPr lang="en-US" sz="2800" dirty="0"/>
              <a:t>h</a:t>
            </a:r>
            <a:r>
              <a:rPr lang="en-US" sz="2800" dirty="0" smtClean="0"/>
              <a:t>ypothesis that an observed frequency distribution fits an expected frequency distribution that is normal.  </a:t>
            </a:r>
          </a:p>
        </p:txBody>
      </p:sp>
      <p:sp>
        <p:nvSpPr>
          <p:cNvPr id="7" name="Rectangle 6"/>
          <p:cNvSpPr/>
          <p:nvPr/>
        </p:nvSpPr>
        <p:spPr>
          <a:xfrm>
            <a:off x="3789403" y="0"/>
            <a:ext cx="5354597"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LO15-5</a:t>
            </a:r>
            <a:r>
              <a:rPr lang="en-US" sz="2000" dirty="0"/>
              <a:t> Test a hypothesis that </a:t>
            </a:r>
            <a:r>
              <a:rPr lang="en-US" sz="2000" dirty="0" smtClean="0"/>
              <a:t>an observed </a:t>
            </a:r>
            <a:r>
              <a:rPr lang="en-US" sz="2000" dirty="0"/>
              <a:t>frequency distribution is normally </a:t>
            </a:r>
            <a:r>
              <a:rPr lang="en-US" sz="2000" dirty="0" smtClean="0"/>
              <a:t>distributed</a:t>
            </a:r>
            <a:r>
              <a:rPr lang="en-US" sz="2000" dirty="0"/>
              <a:t>.</a:t>
            </a:r>
          </a:p>
        </p:txBody>
      </p:sp>
      <p:sp>
        <p:nvSpPr>
          <p:cNvPr id="2" name="TextBox 1"/>
          <p:cNvSpPr txBox="1"/>
          <p:nvPr/>
        </p:nvSpPr>
        <p:spPr>
          <a:xfrm>
            <a:off x="641269" y="2382110"/>
            <a:ext cx="7243948" cy="1754326"/>
          </a:xfrm>
          <a:prstGeom prst="rect">
            <a:avLst/>
          </a:prstGeom>
          <a:noFill/>
        </p:spPr>
        <p:txBody>
          <a:bodyPr wrap="square" rtlCol="0">
            <a:spAutoFit/>
          </a:bodyPr>
          <a:lstStyle/>
          <a:p>
            <a:pPr algn="just"/>
            <a:r>
              <a:rPr lang="en-US" sz="1800" dirty="0" smtClean="0"/>
              <a:t>To perform this Goodness-of-Fit test, the challenge is to compute the normally distributed set of expected frequencies.  To find this distribution, we will use the familiar </a:t>
            </a:r>
            <a:r>
              <a:rPr lang="en-US" sz="1800" i="1" dirty="0" smtClean="0"/>
              <a:t>z</a:t>
            </a:r>
            <a:r>
              <a:rPr lang="en-US" sz="1800" dirty="0" smtClean="0"/>
              <a:t>-statistic and </a:t>
            </a:r>
            <a:r>
              <a:rPr lang="en-US" sz="1800" i="1" dirty="0" smtClean="0"/>
              <a:t>z</a:t>
            </a:r>
            <a:r>
              <a:rPr lang="en-US" sz="1800" dirty="0" smtClean="0"/>
              <a:t>-table to find the relative expected frequencies.  Then, apply the relative expected frequencies to the total number of observations to compute the expected frequencies, as we did in the Bartow Estates example.  </a:t>
            </a:r>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3467" y="431200"/>
            <a:ext cx="8229600" cy="1371600"/>
          </a:xfrm>
        </p:spPr>
        <p:txBody>
          <a:bodyPr/>
          <a:lstStyle/>
          <a:p>
            <a:pPr eaLnBrk="1" hangingPunct="1"/>
            <a:r>
              <a:rPr lang="en-US" sz="2800" dirty="0" smtClean="0"/>
              <a:t>Testing a hypothesis that an observed frequency distribution fits an expected frequency distribution that is normal.  </a:t>
            </a:r>
          </a:p>
        </p:txBody>
      </p:sp>
      <p:sp>
        <p:nvSpPr>
          <p:cNvPr id="65538" name="Content Placeholder 2"/>
          <p:cNvSpPr>
            <a:spLocks noGrp="1"/>
          </p:cNvSpPr>
          <p:nvPr>
            <p:ph idx="1"/>
          </p:nvPr>
        </p:nvSpPr>
        <p:spPr>
          <a:xfrm>
            <a:off x="782595" y="1863211"/>
            <a:ext cx="8017734" cy="814087"/>
          </a:xfrm>
        </p:spPr>
        <p:txBody>
          <a:bodyPr/>
          <a:lstStyle/>
          <a:p>
            <a:pPr marL="0" indent="0" algn="just" eaLnBrk="1" hangingPunct="1">
              <a:buFont typeface="Wingdings" pitchFamily="2" charset="2"/>
              <a:buNone/>
            </a:pPr>
            <a:r>
              <a:rPr lang="en-US" sz="2000" dirty="0" smtClean="0"/>
              <a:t>Recall the frequency distribution of Applewood’s profits from the sale of 180 vehicles. The frequency distribution is repeated below. </a:t>
            </a:r>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p:txBody>
      </p:sp>
      <p:sp>
        <p:nvSpPr>
          <p:cNvPr id="7" name="Rectangle 6"/>
          <p:cNvSpPr/>
          <p:nvPr/>
        </p:nvSpPr>
        <p:spPr>
          <a:xfrm>
            <a:off x="8004432" y="0"/>
            <a:ext cx="1139568"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LO15-</a:t>
            </a:r>
            <a:r>
              <a:rPr lang="en-US" sz="2000" b="1" dirty="0" smtClean="0"/>
              <a:t>5</a:t>
            </a:r>
            <a:endParaRPr lang="en-US" sz="2000" dirty="0"/>
          </a:p>
        </p:txBody>
      </p:sp>
      <p:pic>
        <p:nvPicPr>
          <p:cNvPr id="3" name="Picture 2"/>
          <p:cNvPicPr>
            <a:picLocks noChangeAspect="1"/>
          </p:cNvPicPr>
          <p:nvPr/>
        </p:nvPicPr>
        <p:blipFill>
          <a:blip r:embed="rId3"/>
          <a:stretch>
            <a:fillRect/>
          </a:stretch>
        </p:blipFill>
        <p:spPr>
          <a:xfrm>
            <a:off x="2902122" y="2770332"/>
            <a:ext cx="3339757" cy="2220630"/>
          </a:xfrm>
          <a:prstGeom prst="rect">
            <a:avLst/>
          </a:prstGeom>
        </p:spPr>
      </p:pic>
      <p:sp>
        <p:nvSpPr>
          <p:cNvPr id="4" name="TextBox 3"/>
          <p:cNvSpPr txBox="1"/>
          <p:nvPr/>
        </p:nvSpPr>
        <p:spPr>
          <a:xfrm>
            <a:off x="921116" y="5094216"/>
            <a:ext cx="7464194" cy="646331"/>
          </a:xfrm>
          <a:prstGeom prst="rect">
            <a:avLst/>
          </a:prstGeom>
          <a:noFill/>
        </p:spPr>
        <p:txBody>
          <a:bodyPr wrap="square" rtlCol="0">
            <a:spAutoFit/>
          </a:bodyPr>
          <a:lstStyle/>
          <a:p>
            <a:pPr eaLnBrk="1" hangingPunct="1">
              <a:buFont typeface="Wingdings" pitchFamily="2" charset="2"/>
              <a:buNone/>
            </a:pPr>
            <a:r>
              <a:rPr lang="en-US" sz="1800" dirty="0"/>
              <a:t>Is it reasonable to conclude that the </a:t>
            </a:r>
            <a:r>
              <a:rPr lang="en-US" sz="1800" dirty="0" smtClean="0"/>
              <a:t>observed frequency distribution of profits is normally distributed?</a:t>
            </a:r>
            <a:endParaRPr lang="en-US" sz="1800" dirty="0"/>
          </a:p>
        </p:txBody>
      </p:sp>
    </p:spTree>
    <p:extLst>
      <p:ext uri="{BB962C8B-B14F-4D97-AF65-F5344CB8AC3E}">
        <p14:creationId xmlns:p14="http://schemas.microsoft.com/office/powerpoint/2010/main" val="1869868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5"/>
          <p:cNvSpPr>
            <a:spLocks noGrp="1" noChangeArrowheads="1"/>
          </p:cNvSpPr>
          <p:nvPr>
            <p:ph type="title"/>
          </p:nvPr>
        </p:nvSpPr>
        <p:spPr>
          <a:xfrm>
            <a:off x="515938" y="708025"/>
            <a:ext cx="7924800" cy="914400"/>
          </a:xfrm>
        </p:spPr>
        <p:txBody>
          <a:bodyPr/>
          <a:lstStyle/>
          <a:p>
            <a:pPr eaLnBrk="1" hangingPunct="1"/>
            <a:r>
              <a:rPr lang="en-US" sz="2800" dirty="0"/>
              <a:t>Testing a hypothesis that an observed frequency distribution fits an expected frequency distribution that is normal. </a:t>
            </a:r>
            <a:endParaRPr lang="en-US" sz="2800" dirty="0" smtClean="0"/>
          </a:p>
        </p:txBody>
      </p:sp>
      <p:sp>
        <p:nvSpPr>
          <p:cNvPr id="6" name="Rectangle 5"/>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LO15-5</a:t>
            </a:r>
            <a:endParaRPr lang="en-US" sz="2000" dirty="0">
              <a:solidFill>
                <a:schemeClr val="accent4"/>
              </a:solidFill>
            </a:endParaRPr>
          </a:p>
        </p:txBody>
      </p:sp>
      <p:sp>
        <p:nvSpPr>
          <p:cNvPr id="7" name="Rectangle 3"/>
          <p:cNvSpPr txBox="1">
            <a:spLocks noChangeArrowheads="1"/>
          </p:cNvSpPr>
          <p:nvPr/>
        </p:nvSpPr>
        <p:spPr bwMode="auto">
          <a:xfrm>
            <a:off x="624703" y="2035433"/>
            <a:ext cx="7883053" cy="4218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lnSpc>
                <a:spcPct val="80000"/>
              </a:lnSpc>
              <a:buFont typeface="Wingdings" pitchFamily="2" charset="2"/>
              <a:buNone/>
            </a:pPr>
            <a:r>
              <a:rPr lang="en-US" sz="2000" b="1" dirty="0" smtClean="0"/>
              <a:t>Step 1: State the null hypothesis and the alternate hypothesis.</a:t>
            </a:r>
          </a:p>
          <a:p>
            <a:pPr marL="0" indent="0">
              <a:buFont typeface="Wingdings" pitchFamily="2" charset="2"/>
              <a:buNone/>
            </a:pPr>
            <a:r>
              <a:rPr lang="en-US" sz="2000" b="1" dirty="0" smtClean="0"/>
              <a:t>	</a:t>
            </a:r>
            <a:r>
              <a:rPr lang="en-US" sz="1800" i="1" dirty="0" smtClean="0"/>
              <a:t>H</a:t>
            </a:r>
            <a:r>
              <a:rPr lang="en-US" sz="1800" baseline="-25000" dirty="0" smtClean="0"/>
              <a:t>0</a:t>
            </a:r>
            <a:r>
              <a:rPr lang="en-US" sz="1800" dirty="0" smtClean="0"/>
              <a:t>: There is no difference between the expected and observed 	frequency distributions. </a:t>
            </a:r>
            <a:r>
              <a:rPr lang="en-US" sz="1800" b="1" dirty="0" smtClean="0"/>
              <a:t>There is no evidence to conclude that 	the expected frequency distribution is not normal.</a:t>
            </a:r>
            <a:r>
              <a:rPr lang="en-US" sz="1800" dirty="0" smtClean="0"/>
              <a:t>		</a:t>
            </a:r>
          </a:p>
          <a:p>
            <a:pPr marL="0" indent="0">
              <a:buNone/>
            </a:pPr>
            <a:r>
              <a:rPr lang="en-US" sz="1800" i="1" dirty="0" smtClean="0"/>
              <a:t>	H</a:t>
            </a:r>
            <a:r>
              <a:rPr lang="en-US" sz="1800" baseline="-25000" dirty="0" smtClean="0"/>
              <a:t>1</a:t>
            </a:r>
            <a:r>
              <a:rPr lang="en-US" sz="1800" dirty="0" smtClean="0"/>
              <a:t>: There is a difference </a:t>
            </a:r>
            <a:r>
              <a:rPr lang="en-US" sz="1800" dirty="0"/>
              <a:t>between the expected and observed 	frequency </a:t>
            </a:r>
            <a:r>
              <a:rPr lang="en-US" sz="1800" dirty="0" smtClean="0"/>
              <a:t>distributions.  </a:t>
            </a:r>
            <a:r>
              <a:rPr lang="en-US" sz="1800" b="1" dirty="0" smtClean="0"/>
              <a:t>The expected observed frequency 	distributions are different!  The observed distribution is not 	normal.</a:t>
            </a:r>
          </a:p>
          <a:p>
            <a:pPr marL="0" indent="0">
              <a:buNone/>
            </a:pPr>
            <a:r>
              <a:rPr lang="en-US" sz="2000" b="1" dirty="0" smtClean="0"/>
              <a:t>Step 2: Select the level of significance.</a:t>
            </a:r>
          </a:p>
          <a:p>
            <a:pPr eaLnBrk="1" hangingPunct="1">
              <a:lnSpc>
                <a:spcPct val="80000"/>
              </a:lnSpc>
              <a:buFont typeface="Wingdings" pitchFamily="2" charset="2"/>
              <a:buNone/>
            </a:pPr>
            <a:r>
              <a:rPr lang="en-US" sz="2000" b="1" dirty="0" smtClean="0"/>
              <a:t>		</a:t>
            </a:r>
            <a:r>
              <a:rPr lang="el-GR" sz="2000" dirty="0" smtClean="0">
                <a:cs typeface="Arial" charset="0"/>
              </a:rPr>
              <a:t>α</a:t>
            </a:r>
            <a:r>
              <a:rPr lang="en-US" sz="2000" dirty="0" smtClean="0">
                <a:cs typeface="Arial" charset="0"/>
              </a:rPr>
              <a:t> = 0.05 as stated in the problem.</a:t>
            </a:r>
          </a:p>
          <a:p>
            <a:pPr eaLnBrk="1" hangingPunct="1">
              <a:lnSpc>
                <a:spcPct val="80000"/>
              </a:lnSpc>
              <a:buFont typeface="Wingdings" pitchFamily="2" charset="2"/>
              <a:buNone/>
            </a:pPr>
            <a:endParaRPr lang="el-GR" sz="2000" b="1" dirty="0" smtClean="0">
              <a:cs typeface="Arial" charset="0"/>
            </a:endParaRPr>
          </a:p>
          <a:p>
            <a:pPr eaLnBrk="1" hangingPunct="1">
              <a:lnSpc>
                <a:spcPct val="80000"/>
              </a:lnSpc>
              <a:buFont typeface="Wingdings" pitchFamily="2" charset="2"/>
              <a:buNone/>
            </a:pPr>
            <a:r>
              <a:rPr lang="en-US" sz="2000" b="1" dirty="0" smtClean="0"/>
              <a:t>Step 3: Select the test statistic.</a:t>
            </a:r>
          </a:p>
          <a:p>
            <a:pPr eaLnBrk="1" hangingPunct="1">
              <a:lnSpc>
                <a:spcPct val="80000"/>
              </a:lnSpc>
              <a:buFont typeface="Wingdings" pitchFamily="2" charset="2"/>
              <a:buNone/>
            </a:pPr>
            <a:r>
              <a:rPr lang="en-US" sz="2000" dirty="0" smtClean="0"/>
              <a:t>		The test statistic follows the chi-square distribution,</a:t>
            </a:r>
          </a:p>
          <a:p>
            <a:pPr eaLnBrk="1" hangingPunct="1">
              <a:lnSpc>
                <a:spcPct val="80000"/>
              </a:lnSpc>
              <a:buFont typeface="Wingdings" pitchFamily="2" charset="2"/>
              <a:buNone/>
            </a:pPr>
            <a:r>
              <a:rPr lang="en-US" sz="2000" dirty="0" smtClean="0"/>
              <a:t>		designated as </a:t>
            </a:r>
            <a:r>
              <a:rPr lang="el-GR" sz="2000" dirty="0" smtClean="0">
                <a:latin typeface="Times New Roman" pitchFamily="18" charset="0"/>
                <a:cs typeface="Times New Roman" pitchFamily="18" charset="0"/>
              </a:rPr>
              <a:t>χ</a:t>
            </a:r>
            <a:r>
              <a:rPr lang="en-US" sz="2000" baseline="30000" dirty="0" smtClean="0"/>
              <a:t>2</a:t>
            </a:r>
            <a:r>
              <a:rPr lang="en-US" sz="2000" dirty="0" smtClean="0"/>
              <a:t>.</a:t>
            </a:r>
            <a:endParaRPr lang="en-US" sz="1800" dirty="0" smtClean="0">
              <a:solidFill>
                <a:schemeClr val="accent1"/>
              </a:solidFill>
            </a:endParaRPr>
          </a:p>
        </p:txBody>
      </p:sp>
    </p:spTree>
    <p:extLst>
      <p:ext uri="{BB962C8B-B14F-4D97-AF65-F5344CB8AC3E}">
        <p14:creationId xmlns:p14="http://schemas.microsoft.com/office/powerpoint/2010/main" val="328009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9"/>
          <p:cNvSpPr>
            <a:spLocks noGrp="1" noChangeArrowheads="1"/>
          </p:cNvSpPr>
          <p:nvPr>
            <p:ph type="title"/>
          </p:nvPr>
        </p:nvSpPr>
        <p:spPr>
          <a:xfrm>
            <a:off x="396101" y="703478"/>
            <a:ext cx="7876061" cy="914400"/>
          </a:xfrm>
        </p:spPr>
        <p:txBody>
          <a:bodyPr/>
          <a:lstStyle/>
          <a:p>
            <a:pPr eaLnBrk="1" hangingPunct="1"/>
            <a:r>
              <a:rPr lang="en-US" sz="2800" dirty="0"/>
              <a:t>Testing a hypothesis that an observed frequency distribution fits an expected frequency </a:t>
            </a:r>
            <a:r>
              <a:rPr lang="en-US" sz="2800" dirty="0" smtClean="0"/>
              <a:t>distribution </a:t>
            </a:r>
            <a:r>
              <a:rPr lang="en-US" sz="2800" dirty="0"/>
              <a:t>that is normal. </a:t>
            </a:r>
            <a:endParaRPr lang="en-US" sz="2800" dirty="0" smtClean="0"/>
          </a:p>
        </p:txBody>
      </p:sp>
      <p:sp>
        <p:nvSpPr>
          <p:cNvPr id="3076" name="Rectangle 3"/>
          <p:cNvSpPr>
            <a:spLocks noGrp="1" noChangeArrowheads="1"/>
          </p:cNvSpPr>
          <p:nvPr>
            <p:ph type="body" sz="half" idx="1"/>
          </p:nvPr>
        </p:nvSpPr>
        <p:spPr>
          <a:xfrm>
            <a:off x="563606" y="2035432"/>
            <a:ext cx="7707313" cy="549275"/>
          </a:xfrm>
        </p:spPr>
        <p:txBody>
          <a:bodyPr/>
          <a:lstStyle/>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cs typeface="Arial" charset="0"/>
            </a:endParaRPr>
          </a:p>
          <a:p>
            <a:pPr eaLnBrk="1" hangingPunct="1">
              <a:lnSpc>
                <a:spcPct val="80000"/>
              </a:lnSpc>
              <a:buFont typeface="Wingdings" pitchFamily="2" charset="2"/>
              <a:buNone/>
            </a:pPr>
            <a:endParaRPr lang="en-US" b="1" dirty="0" smtClean="0">
              <a:cs typeface="Arial" charset="0"/>
            </a:endParaRPr>
          </a:p>
          <a:p>
            <a:pPr eaLnBrk="1" hangingPunct="1">
              <a:lnSpc>
                <a:spcPct val="80000"/>
              </a:lnSpc>
              <a:buFont typeface="Wingdings" pitchFamily="2" charset="2"/>
              <a:buNone/>
            </a:pPr>
            <a:endParaRPr lang="el-GR" b="1" dirty="0" smtClean="0">
              <a:cs typeface="Arial" charset="0"/>
            </a:endParaRPr>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p:txBody>
      </p:sp>
      <p:graphicFrame>
        <p:nvGraphicFramePr>
          <p:cNvPr id="3074" name="Object 9"/>
          <p:cNvGraphicFramePr>
            <a:graphicFrameLocks noGrp="1"/>
          </p:cNvGraphicFramePr>
          <p:nvPr>
            <p:ph sz="quarter" idx="2"/>
            <p:extLst>
              <p:ext uri="{D42A27DB-BD31-4B8C-83A1-F6EECF244321}">
                <p14:modId xmlns:p14="http://schemas.microsoft.com/office/powerpoint/2010/main" val="2245530168"/>
              </p:ext>
            </p:extLst>
          </p:nvPr>
        </p:nvGraphicFramePr>
        <p:xfrm>
          <a:off x="434975" y="4338638"/>
          <a:ext cx="2078038" cy="993775"/>
        </p:xfrm>
        <a:graphic>
          <a:graphicData uri="http://schemas.openxmlformats.org/presentationml/2006/ole">
            <mc:AlternateContent xmlns:mc="http://schemas.openxmlformats.org/markup-compatibility/2006">
              <mc:Choice xmlns:v="urn:schemas-microsoft-com:vml" Requires="v">
                <p:oleObj spid="_x0000_s75804" name="Equation" r:id="rId4" imgW="2044700" imgH="977900" progId="Equation.3">
                  <p:embed/>
                </p:oleObj>
              </mc:Choice>
              <mc:Fallback>
                <p:oleObj name="Equation" r:id="rId4" imgW="2044700" imgH="977900" progId="Equation.3">
                  <p:embed/>
                  <p:pic>
                    <p:nvPicPr>
                      <p:cNvPr id="0" name=""/>
                      <p:cNvPicPr>
                        <a:picLocks noChangeArrowheads="1"/>
                      </p:cNvPicPr>
                      <p:nvPr/>
                    </p:nvPicPr>
                    <p:blipFill>
                      <a:blip r:embed="rId5"/>
                      <a:srcRect/>
                      <a:stretch>
                        <a:fillRect/>
                      </a:stretch>
                    </p:blipFill>
                    <p:spPr bwMode="auto">
                      <a:xfrm>
                        <a:off x="434975" y="4338638"/>
                        <a:ext cx="2078038" cy="993775"/>
                      </a:xfrm>
                      <a:prstGeom prst="rect">
                        <a:avLst/>
                      </a:prstGeom>
                      <a:solidFill>
                        <a:schemeClr val="bg2">
                          <a:lumMod val="40000"/>
                          <a:lumOff val="60000"/>
                        </a:schemeClr>
                      </a:solidFill>
                      <a:ln>
                        <a:noFill/>
                      </a:ln>
                      <a:effectLst/>
                      <a:extLst/>
                    </p:spPr>
                  </p:pic>
                </p:oleObj>
              </mc:Fallback>
            </mc:AlternateContent>
          </a:graphicData>
        </a:graphic>
      </p:graphicFrame>
      <p:sp>
        <p:nvSpPr>
          <p:cNvPr id="8" name="Rectangle 7"/>
          <p:cNvSpPr/>
          <p:nvPr/>
        </p:nvSpPr>
        <p:spPr>
          <a:xfrm>
            <a:off x="8011297" y="0"/>
            <a:ext cx="113270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LO15-5</a:t>
            </a:r>
            <a:endParaRPr lang="en-US" sz="2000" dirty="0">
              <a:solidFill>
                <a:schemeClr val="accent4"/>
              </a:solidFill>
            </a:endParaRPr>
          </a:p>
        </p:txBody>
      </p:sp>
      <p:sp>
        <p:nvSpPr>
          <p:cNvPr id="9" name="Text Box 5"/>
          <p:cNvSpPr txBox="1">
            <a:spLocks noChangeArrowheads="1"/>
          </p:cNvSpPr>
          <p:nvPr/>
        </p:nvSpPr>
        <p:spPr bwMode="auto">
          <a:xfrm>
            <a:off x="356975" y="2059373"/>
            <a:ext cx="7949514" cy="2308324"/>
          </a:xfrm>
          <a:prstGeom prst="rect">
            <a:avLst/>
          </a:prstGeom>
          <a:noFill/>
          <a:ln w="9525">
            <a:noFill/>
            <a:miter lim="800000"/>
            <a:headEnd/>
            <a:tailEnd/>
          </a:ln>
        </p:spPr>
        <p:txBody>
          <a:bodyPr wrap="square">
            <a:spAutoFit/>
          </a:bodyPr>
          <a:lstStyle/>
          <a:p>
            <a:pPr algn="just" eaLnBrk="0" hangingPunct="0">
              <a:spcBef>
                <a:spcPct val="20000"/>
              </a:spcBef>
              <a:buClr>
                <a:srgbClr val="404960"/>
              </a:buClr>
              <a:buSzPct val="65000"/>
            </a:pPr>
            <a:r>
              <a:rPr lang="en-US" sz="2000" b="1" dirty="0"/>
              <a:t>Step 4: Formulate the decision rule.</a:t>
            </a:r>
          </a:p>
          <a:p>
            <a:pPr algn="just" eaLnBrk="0" hangingPunct="0">
              <a:spcBef>
                <a:spcPct val="20000"/>
              </a:spcBef>
              <a:buClr>
                <a:srgbClr val="404960"/>
              </a:buClr>
              <a:buSzPct val="65000"/>
              <a:buFont typeface="Wingdings" pitchFamily="2" charset="2"/>
              <a:buNone/>
            </a:pPr>
            <a:r>
              <a:rPr lang="en-US" sz="2000" dirty="0" smtClean="0"/>
              <a:t>The </a:t>
            </a:r>
            <a:r>
              <a:rPr lang="en-US" sz="2000" dirty="0"/>
              <a:t>critical value is a chi-square value with </a:t>
            </a:r>
            <a:r>
              <a:rPr lang="en-US" sz="2000" dirty="0" smtClean="0"/>
              <a:t>(</a:t>
            </a:r>
            <a:r>
              <a:rPr lang="en-US" sz="2000" i="1" dirty="0" smtClean="0"/>
              <a:t>k-2</a:t>
            </a:r>
            <a:r>
              <a:rPr lang="en-US" sz="2000" dirty="0" smtClean="0"/>
              <a:t>-</a:t>
            </a:r>
            <a:r>
              <a:rPr lang="en-US" sz="2000" dirty="0"/>
              <a:t>1) degrees of freedom, where </a:t>
            </a:r>
            <a:r>
              <a:rPr lang="en-US" sz="2000" i="1" dirty="0"/>
              <a:t>k</a:t>
            </a:r>
            <a:r>
              <a:rPr lang="en-US" sz="2000" dirty="0"/>
              <a:t> is the number of </a:t>
            </a:r>
            <a:r>
              <a:rPr lang="en-US" sz="2000" dirty="0" smtClean="0"/>
              <a:t>categories.  The “2” represents the two sample statistics (mean and standard deviation) that we will use to compute the normal, expected frequency distribution.  In this example there are 8 categories, so there are (8-2-1) or 5 degrees of freedom. </a:t>
            </a:r>
            <a:endParaRPr lang="en-US" sz="2000" dirty="0"/>
          </a:p>
        </p:txBody>
      </p:sp>
      <p:pic>
        <p:nvPicPr>
          <p:cNvPr id="5" name="Picture 4"/>
          <p:cNvPicPr>
            <a:picLocks noChangeAspect="1"/>
          </p:cNvPicPr>
          <p:nvPr/>
        </p:nvPicPr>
        <p:blipFill>
          <a:blip r:embed="rId6"/>
          <a:stretch>
            <a:fillRect/>
          </a:stretch>
        </p:blipFill>
        <p:spPr>
          <a:xfrm>
            <a:off x="2651554" y="4764216"/>
            <a:ext cx="2908432" cy="1145746"/>
          </a:xfrm>
          <a:prstGeom prst="rect">
            <a:avLst/>
          </a:prstGeom>
        </p:spPr>
      </p:pic>
      <p:pic>
        <p:nvPicPr>
          <p:cNvPr id="6" name="Picture 5"/>
          <p:cNvPicPr>
            <a:picLocks noChangeAspect="1"/>
          </p:cNvPicPr>
          <p:nvPr/>
        </p:nvPicPr>
        <p:blipFill>
          <a:blip r:embed="rId7"/>
          <a:stretch>
            <a:fillRect/>
          </a:stretch>
        </p:blipFill>
        <p:spPr>
          <a:xfrm>
            <a:off x="5663858" y="5129128"/>
            <a:ext cx="2697549" cy="1319382"/>
          </a:xfrm>
          <a:prstGeom prst="rect">
            <a:avLst/>
          </a:prstGeom>
        </p:spPr>
      </p:pic>
    </p:spTree>
    <p:extLst>
      <p:ext uri="{BB962C8B-B14F-4D97-AF65-F5344CB8AC3E}">
        <p14:creationId xmlns:p14="http://schemas.microsoft.com/office/powerpoint/2010/main" val="1422821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2"/>
          <p:cNvPicPr>
            <a:picLocks noChangeAspect="1" noChangeArrowheads="1"/>
          </p:cNvPicPr>
          <p:nvPr/>
        </p:nvPicPr>
        <p:blipFill>
          <a:blip r:embed="rId4"/>
          <a:srcRect/>
          <a:stretch>
            <a:fillRect/>
          </a:stretch>
        </p:blipFill>
        <p:spPr bwMode="auto">
          <a:xfrm>
            <a:off x="2889465" y="2862649"/>
            <a:ext cx="4989279" cy="3567456"/>
          </a:xfrm>
          <a:prstGeom prst="rect">
            <a:avLst/>
          </a:prstGeom>
          <a:solidFill>
            <a:schemeClr val="bg2">
              <a:lumMod val="40000"/>
              <a:lumOff val="60000"/>
            </a:schemeClr>
          </a:solidFill>
          <a:ln w="9525">
            <a:noFill/>
            <a:miter lim="800000"/>
            <a:headEnd/>
            <a:tailEnd/>
          </a:ln>
        </p:spPr>
      </p:pic>
      <p:sp>
        <p:nvSpPr>
          <p:cNvPr id="67585" name="Title 1"/>
          <p:cNvSpPr>
            <a:spLocks noGrp="1"/>
          </p:cNvSpPr>
          <p:nvPr>
            <p:ph type="title"/>
          </p:nvPr>
        </p:nvSpPr>
        <p:spPr>
          <a:xfrm>
            <a:off x="470030" y="463722"/>
            <a:ext cx="7857051" cy="1371600"/>
          </a:xfrm>
        </p:spPr>
        <p:txBody>
          <a:bodyPr/>
          <a:lstStyle/>
          <a:p>
            <a:pPr eaLnBrk="1" hangingPunct="1"/>
            <a:r>
              <a:rPr lang="en-US" sz="2800" dirty="0"/>
              <a:t>Testing a hypothesis that an observed frequency distribution fits an expected frequency distribution that is normal. </a:t>
            </a:r>
            <a:endParaRPr lang="en-US" sz="2800" dirty="0" smtClean="0"/>
          </a:p>
        </p:txBody>
      </p:sp>
      <p:sp>
        <p:nvSpPr>
          <p:cNvPr id="67586" name="Content Placeholder 2"/>
          <p:cNvSpPr>
            <a:spLocks noGrp="1"/>
          </p:cNvSpPr>
          <p:nvPr>
            <p:ph idx="1"/>
          </p:nvPr>
        </p:nvSpPr>
        <p:spPr>
          <a:xfrm>
            <a:off x="164757" y="2814594"/>
            <a:ext cx="2656701" cy="3751305"/>
          </a:xfrm>
        </p:spPr>
        <p:txBody>
          <a:bodyPr/>
          <a:lstStyle/>
          <a:p>
            <a:pPr marL="0" indent="0" algn="just" eaLnBrk="1" hangingPunct="1">
              <a:buNone/>
            </a:pPr>
            <a:r>
              <a:rPr lang="en-US" sz="1600" dirty="0" smtClean="0"/>
              <a:t>We know from the data that the sample mean profit is $1,843.17 and the sample standard deviation is $643.63.</a:t>
            </a:r>
          </a:p>
          <a:p>
            <a:pPr marL="0" indent="0" algn="just" eaLnBrk="1" hangingPunct="1">
              <a:buNone/>
            </a:pPr>
            <a:r>
              <a:rPr lang="en-US" sz="1600" dirty="0" smtClean="0"/>
              <a:t>Convert </a:t>
            </a:r>
            <a:r>
              <a:rPr lang="en-US" sz="1600" dirty="0"/>
              <a:t>each class limit into a </a:t>
            </a:r>
            <a:r>
              <a:rPr lang="en-US" sz="1600" i="1" dirty="0"/>
              <a:t>z</a:t>
            </a:r>
            <a:r>
              <a:rPr lang="en-US" sz="1600" dirty="0"/>
              <a:t>-score using </a:t>
            </a:r>
            <a:r>
              <a:rPr lang="en-US" sz="1600" dirty="0" smtClean="0"/>
              <a:t>the mean </a:t>
            </a:r>
            <a:r>
              <a:rPr lang="en-US" sz="1600" dirty="0"/>
              <a:t>of $1,843.17 and standard deviation of $</a:t>
            </a:r>
            <a:r>
              <a:rPr lang="en-US" sz="1600" dirty="0" smtClean="0"/>
              <a:t>643.63. </a:t>
            </a:r>
          </a:p>
          <a:p>
            <a:pPr marL="0" indent="0" algn="just" eaLnBrk="1" hangingPunct="1">
              <a:buNone/>
            </a:pPr>
            <a:r>
              <a:rPr lang="en-US" sz="1600" dirty="0" smtClean="0"/>
              <a:t>Calculate the probabilities for each class based on the </a:t>
            </a:r>
            <a:r>
              <a:rPr lang="en-US" sz="1600" i="1" dirty="0" smtClean="0"/>
              <a:t>z</a:t>
            </a:r>
            <a:r>
              <a:rPr lang="en-US" sz="1600" dirty="0" smtClean="0"/>
              <a:t>-values for the class limits.</a:t>
            </a:r>
          </a:p>
          <a:p>
            <a:pPr algn="just" eaLnBrk="1" hangingPunct="1">
              <a:buFont typeface="Wingdings" pitchFamily="2" charset="2"/>
              <a:buNone/>
            </a:pPr>
            <a:endParaRPr lang="en-US" sz="1600" dirty="0" smtClean="0"/>
          </a:p>
          <a:p>
            <a:pPr eaLnBrk="1" hangingPunct="1"/>
            <a:endParaRPr lang="en-US" sz="1800" dirty="0" smtClean="0"/>
          </a:p>
          <a:p>
            <a:pPr eaLnBrk="1" hangingPunct="1">
              <a:buFont typeface="Wingdings" pitchFamily="2" charset="2"/>
              <a:buNone/>
            </a:pPr>
            <a:endParaRPr lang="en-US" sz="1800" dirty="0" smtClean="0"/>
          </a:p>
        </p:txBody>
      </p:sp>
      <p:cxnSp>
        <p:nvCxnSpPr>
          <p:cNvPr id="67590" name="Straight Arrow Connector 10"/>
          <p:cNvCxnSpPr>
            <a:cxnSpLocks noChangeShapeType="1"/>
          </p:cNvCxnSpPr>
          <p:nvPr/>
        </p:nvCxnSpPr>
        <p:spPr bwMode="auto">
          <a:xfrm>
            <a:off x="3836988" y="2509838"/>
            <a:ext cx="302529" cy="936327"/>
          </a:xfrm>
          <a:prstGeom prst="straightConnector1">
            <a:avLst/>
          </a:prstGeom>
          <a:noFill/>
          <a:ln w="9525" algn="ctr">
            <a:solidFill>
              <a:schemeClr val="tx1"/>
            </a:solidFill>
            <a:round/>
            <a:headEnd/>
            <a:tailEnd type="arrow" w="med" len="med"/>
          </a:ln>
        </p:spPr>
      </p:cxnSp>
      <p:sp>
        <p:nvSpPr>
          <p:cNvPr id="12" name="Rectangle 11"/>
          <p:cNvSpPr/>
          <p:nvPr/>
        </p:nvSpPr>
        <p:spPr>
          <a:xfrm>
            <a:off x="8025027" y="0"/>
            <a:ext cx="111897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LO15-5</a:t>
            </a:r>
            <a:endParaRPr lang="en-US" sz="2000" dirty="0">
              <a:solidFill>
                <a:schemeClr val="accent4"/>
              </a:solidFill>
            </a:endParaRPr>
          </a:p>
        </p:txBody>
      </p:sp>
      <p:pic>
        <p:nvPicPr>
          <p:cNvPr id="3" name="Picture 2"/>
          <p:cNvPicPr>
            <a:picLocks noChangeAspect="1"/>
          </p:cNvPicPr>
          <p:nvPr/>
        </p:nvPicPr>
        <p:blipFill>
          <a:blip r:embed="rId5"/>
          <a:stretch>
            <a:fillRect/>
          </a:stretch>
        </p:blipFill>
        <p:spPr>
          <a:xfrm>
            <a:off x="781222" y="2009398"/>
            <a:ext cx="3159211" cy="567671"/>
          </a:xfrm>
          <a:prstGeom prst="rect">
            <a:avLst/>
          </a:prstGeom>
        </p:spPr>
      </p:pic>
      <p:pic>
        <p:nvPicPr>
          <p:cNvPr id="4" name="Picture 3"/>
          <p:cNvPicPr>
            <a:picLocks noChangeAspect="1"/>
          </p:cNvPicPr>
          <p:nvPr/>
        </p:nvPicPr>
        <p:blipFill>
          <a:blip r:embed="rId6"/>
          <a:stretch>
            <a:fillRect/>
          </a:stretch>
        </p:blipFill>
        <p:spPr>
          <a:xfrm>
            <a:off x="5005860" y="1965505"/>
            <a:ext cx="3602681" cy="594059"/>
          </a:xfrm>
          <a:prstGeom prst="rect">
            <a:avLst/>
          </a:prstGeom>
        </p:spPr>
      </p:pic>
      <p:cxnSp>
        <p:nvCxnSpPr>
          <p:cNvPr id="16" name="Straight Arrow Connector 10"/>
          <p:cNvCxnSpPr>
            <a:cxnSpLocks noChangeShapeType="1"/>
          </p:cNvCxnSpPr>
          <p:nvPr/>
        </p:nvCxnSpPr>
        <p:spPr bwMode="auto">
          <a:xfrm>
            <a:off x="3941335" y="2456293"/>
            <a:ext cx="685584" cy="735869"/>
          </a:xfrm>
          <a:prstGeom prst="straightConnector1">
            <a:avLst/>
          </a:prstGeom>
          <a:noFill/>
          <a:ln w="9525" algn="ctr">
            <a:solidFill>
              <a:schemeClr val="tx1"/>
            </a:solidFill>
            <a:round/>
            <a:headEnd/>
            <a:tailEnd type="arrow" w="med" len="med"/>
          </a:ln>
        </p:spPr>
      </p:cxnSp>
      <p:cxnSp>
        <p:nvCxnSpPr>
          <p:cNvPr id="19" name="Straight Arrow Connector 14"/>
          <p:cNvCxnSpPr>
            <a:cxnSpLocks noChangeShapeType="1"/>
          </p:cNvCxnSpPr>
          <p:nvPr/>
        </p:nvCxnSpPr>
        <p:spPr bwMode="auto">
          <a:xfrm flipH="1">
            <a:off x="4283676" y="2375243"/>
            <a:ext cx="3981623" cy="1421027"/>
          </a:xfrm>
          <a:prstGeom prst="straightConnector1">
            <a:avLst/>
          </a:prstGeom>
          <a:noFill/>
          <a:ln w="9525" algn="ctr">
            <a:solidFill>
              <a:schemeClr val="tx1"/>
            </a:solidFill>
            <a:round/>
            <a:headEnd/>
            <a:tailEnd type="arrow" w="med" len="med"/>
          </a:ln>
        </p:spPr>
      </p:cxnSp>
      <p:cxnSp>
        <p:nvCxnSpPr>
          <p:cNvPr id="67591" name="Straight Arrow Connector 14"/>
          <p:cNvCxnSpPr>
            <a:cxnSpLocks noChangeShapeType="1"/>
          </p:cNvCxnSpPr>
          <p:nvPr/>
        </p:nvCxnSpPr>
        <p:spPr bwMode="auto">
          <a:xfrm flipH="1">
            <a:off x="4853459" y="2299730"/>
            <a:ext cx="3302000" cy="1173892"/>
          </a:xfrm>
          <a:prstGeom prst="straightConnector1">
            <a:avLst/>
          </a:prstGeom>
          <a:noFill/>
          <a:ln w="9525" algn="ctr">
            <a:solidFill>
              <a:schemeClr val="tx1"/>
            </a:solidFill>
            <a:round/>
            <a:headEnd/>
            <a:tailEnd type="arrow" w="med" len="med"/>
          </a:ln>
        </p:spPr>
      </p:cxnSp>
      <p:graphicFrame>
        <p:nvGraphicFramePr>
          <p:cNvPr id="20" name="Object 19"/>
          <p:cNvGraphicFramePr>
            <a:graphicFrameLocks noChangeAspect="1"/>
          </p:cNvGraphicFramePr>
          <p:nvPr>
            <p:extLst>
              <p:ext uri="{D42A27DB-BD31-4B8C-83A1-F6EECF244321}">
                <p14:modId xmlns:p14="http://schemas.microsoft.com/office/powerpoint/2010/main" val="2638137617"/>
              </p:ext>
            </p:extLst>
          </p:nvPr>
        </p:nvGraphicFramePr>
        <p:xfrm>
          <a:off x="7424008" y="4645455"/>
          <a:ext cx="1092200" cy="203200"/>
        </p:xfrm>
        <a:graphic>
          <a:graphicData uri="http://schemas.openxmlformats.org/presentationml/2006/ole">
            <mc:AlternateContent xmlns:mc="http://schemas.openxmlformats.org/markup-compatibility/2006">
              <mc:Choice xmlns:v="urn:schemas-microsoft-com:vml" Requires="v">
                <p:oleObj spid="_x0000_s77867" name="Equation" r:id="rId7" imgW="1092200" imgH="203200" progId="Equation.3">
                  <p:embed/>
                </p:oleObj>
              </mc:Choice>
              <mc:Fallback>
                <p:oleObj name="Equation" r:id="rId7" imgW="1092200" imgH="203200" progId="Equation.3">
                  <p:embed/>
                  <p:pic>
                    <p:nvPicPr>
                      <p:cNvPr id="0" name=""/>
                      <p:cNvPicPr/>
                      <p:nvPr/>
                    </p:nvPicPr>
                    <p:blipFill>
                      <a:blip r:embed="rId8"/>
                      <a:stretch>
                        <a:fillRect/>
                      </a:stretch>
                    </p:blipFill>
                    <p:spPr>
                      <a:xfrm>
                        <a:off x="7424008" y="4645455"/>
                        <a:ext cx="1092200" cy="203200"/>
                      </a:xfrm>
                      <a:prstGeom prst="rect">
                        <a:avLst/>
                      </a:prstGeom>
                      <a:solidFill>
                        <a:srgbClr val="F2F2F2"/>
                      </a:solid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757917508"/>
              </p:ext>
            </p:extLst>
          </p:nvPr>
        </p:nvGraphicFramePr>
        <p:xfrm>
          <a:off x="7396548" y="3485292"/>
          <a:ext cx="1092200" cy="203200"/>
        </p:xfrm>
        <a:graphic>
          <a:graphicData uri="http://schemas.openxmlformats.org/presentationml/2006/ole">
            <mc:AlternateContent xmlns:mc="http://schemas.openxmlformats.org/markup-compatibility/2006">
              <mc:Choice xmlns:v="urn:schemas-microsoft-com:vml" Requires="v">
                <p:oleObj spid="_x0000_s77868" name="Equation" r:id="rId9" imgW="1092200" imgH="203200" progId="Equation.3">
                  <p:embed/>
                </p:oleObj>
              </mc:Choice>
              <mc:Fallback>
                <p:oleObj name="Equation" r:id="rId9" imgW="1092200" imgH="203200" progId="Equation.3">
                  <p:embed/>
                  <p:pic>
                    <p:nvPicPr>
                      <p:cNvPr id="0" name=""/>
                      <p:cNvPicPr/>
                      <p:nvPr/>
                    </p:nvPicPr>
                    <p:blipFill>
                      <a:blip r:embed="rId10"/>
                      <a:stretch>
                        <a:fillRect/>
                      </a:stretch>
                    </p:blipFill>
                    <p:spPr>
                      <a:xfrm>
                        <a:off x="7396548" y="3485292"/>
                        <a:ext cx="1092200" cy="203200"/>
                      </a:xfrm>
                      <a:prstGeom prst="rect">
                        <a:avLst/>
                      </a:prstGeom>
                      <a:solidFill>
                        <a:srgbClr val="F2F2F2"/>
                      </a:solidFill>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9"/>
          <p:cNvSpPr>
            <a:spLocks noGrp="1" noChangeArrowheads="1"/>
          </p:cNvSpPr>
          <p:nvPr>
            <p:ph type="title"/>
          </p:nvPr>
        </p:nvSpPr>
        <p:spPr>
          <a:xfrm>
            <a:off x="409833" y="718065"/>
            <a:ext cx="7924800" cy="914400"/>
          </a:xfrm>
        </p:spPr>
        <p:txBody>
          <a:bodyPr/>
          <a:lstStyle/>
          <a:p>
            <a:pPr eaLnBrk="1" hangingPunct="1"/>
            <a:r>
              <a:rPr lang="en-US" sz="2800" dirty="0"/>
              <a:t>Testing a hypothesis that an observed frequency distribution fits an expected frequency distribution that is normal. </a:t>
            </a:r>
            <a:endParaRPr lang="en-US" sz="2800" dirty="0" smtClean="0"/>
          </a:p>
        </p:txBody>
      </p:sp>
      <p:sp>
        <p:nvSpPr>
          <p:cNvPr id="4100" name="Rectangle 3"/>
          <p:cNvSpPr>
            <a:spLocks noGrp="1" noChangeArrowheads="1"/>
          </p:cNvSpPr>
          <p:nvPr>
            <p:ph type="body" sz="half" idx="1"/>
          </p:nvPr>
        </p:nvSpPr>
        <p:spPr>
          <a:xfrm>
            <a:off x="199081" y="2062892"/>
            <a:ext cx="8718379" cy="1235075"/>
          </a:xfrm>
        </p:spPr>
        <p:txBody>
          <a:bodyPr/>
          <a:lstStyle/>
          <a:p>
            <a:pPr algn="just" eaLnBrk="1" hangingPunct="1">
              <a:buNone/>
              <a:defRPr/>
            </a:pPr>
            <a:r>
              <a:rPr lang="en-US" sz="2000" b="1" dirty="0">
                <a:solidFill>
                  <a:srgbClr val="000000"/>
                </a:solidFill>
              </a:rPr>
              <a:t>Step 5:  Select a sample, do the analysis, and make a decision.</a:t>
            </a:r>
          </a:p>
        </p:txBody>
      </p:sp>
      <p:graphicFrame>
        <p:nvGraphicFramePr>
          <p:cNvPr id="4098" name="Object 8"/>
          <p:cNvGraphicFramePr>
            <a:graphicFrameLocks noGrp="1"/>
          </p:cNvGraphicFramePr>
          <p:nvPr>
            <p:ph sz="quarter" idx="2"/>
            <p:extLst>
              <p:ext uri="{D42A27DB-BD31-4B8C-83A1-F6EECF244321}">
                <p14:modId xmlns:p14="http://schemas.microsoft.com/office/powerpoint/2010/main" val="108479328"/>
              </p:ext>
            </p:extLst>
          </p:nvPr>
        </p:nvGraphicFramePr>
        <p:xfrm>
          <a:off x="6049963" y="2678113"/>
          <a:ext cx="1193800" cy="469900"/>
        </p:xfrm>
        <a:graphic>
          <a:graphicData uri="http://schemas.openxmlformats.org/presentationml/2006/ole">
            <mc:AlternateContent xmlns:mc="http://schemas.openxmlformats.org/markup-compatibility/2006">
              <mc:Choice xmlns:v="urn:schemas-microsoft-com:vml" Requires="v">
                <p:oleObj spid="_x0000_s76827" name="Equation" r:id="rId4" imgW="1193760" imgH="469800" progId="Equation.3">
                  <p:embed/>
                </p:oleObj>
              </mc:Choice>
              <mc:Fallback>
                <p:oleObj name="Equation" r:id="rId4" imgW="1193760" imgH="4698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963" y="2678113"/>
                        <a:ext cx="1193800" cy="469900"/>
                      </a:xfrm>
                      <a:prstGeom prst="rect">
                        <a:avLst/>
                      </a:prstGeom>
                      <a:solidFill>
                        <a:srgbClr val="FFD699"/>
                      </a:solidFill>
                      <a:ln>
                        <a:noFill/>
                      </a:ln>
                      <a:effectLst/>
                      <a:extLst/>
                    </p:spPr>
                  </p:pic>
                </p:oleObj>
              </mc:Fallback>
            </mc:AlternateContent>
          </a:graphicData>
        </a:graphic>
      </p:graphicFrame>
      <p:sp>
        <p:nvSpPr>
          <p:cNvPr id="7" name="Rectangle 6"/>
          <p:cNvSpPr/>
          <p:nvPr/>
        </p:nvSpPr>
        <p:spPr>
          <a:xfrm>
            <a:off x="8011297" y="0"/>
            <a:ext cx="113270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LO15-5</a:t>
            </a:r>
            <a:endParaRPr lang="en-US" sz="2000" dirty="0">
              <a:solidFill>
                <a:schemeClr val="accent4"/>
              </a:solidFill>
            </a:endParaRPr>
          </a:p>
        </p:txBody>
      </p:sp>
      <p:cxnSp>
        <p:nvCxnSpPr>
          <p:cNvPr id="4" name="Straight Arrow Connector 3"/>
          <p:cNvCxnSpPr/>
          <p:nvPr/>
        </p:nvCxnSpPr>
        <p:spPr bwMode="auto">
          <a:xfrm flipV="1">
            <a:off x="5004487" y="3665839"/>
            <a:ext cx="610972" cy="5148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Rectangle 10"/>
          <p:cNvSpPr>
            <a:spLocks noChangeArrowheads="1"/>
          </p:cNvSpPr>
          <p:nvPr/>
        </p:nvSpPr>
        <p:spPr bwMode="auto">
          <a:xfrm>
            <a:off x="315784" y="4616150"/>
            <a:ext cx="8711514" cy="1815882"/>
          </a:xfrm>
          <a:prstGeom prst="rect">
            <a:avLst/>
          </a:prstGeom>
          <a:noFill/>
          <a:ln w="9525">
            <a:noFill/>
            <a:miter lim="800000"/>
            <a:headEnd/>
            <a:tailEnd/>
          </a:ln>
        </p:spPr>
        <p:txBody>
          <a:bodyPr wrap="square">
            <a:spAutoFit/>
          </a:bodyPr>
          <a:lstStyle/>
          <a:p>
            <a:pPr eaLnBrk="0" hangingPunct="0"/>
            <a:r>
              <a:rPr lang="en-US" sz="2000" dirty="0"/>
              <a:t>The computed </a:t>
            </a:r>
            <a:r>
              <a:rPr lang="el-GR" sz="2000" dirty="0">
                <a:latin typeface="Times New Roman" pitchFamily="18" charset="0"/>
                <a:cs typeface="Times New Roman" pitchFamily="18" charset="0"/>
              </a:rPr>
              <a:t>χ</a:t>
            </a:r>
            <a:r>
              <a:rPr lang="en-US" sz="2000" baseline="30000" dirty="0"/>
              <a:t>2</a:t>
            </a:r>
            <a:r>
              <a:rPr lang="en-US" sz="2000" dirty="0"/>
              <a:t> of </a:t>
            </a:r>
            <a:r>
              <a:rPr lang="en-US" sz="2000" b="1" dirty="0" smtClean="0"/>
              <a:t>5.220</a:t>
            </a:r>
            <a:r>
              <a:rPr lang="en-US" sz="2000" dirty="0" smtClean="0"/>
              <a:t> </a:t>
            </a:r>
            <a:r>
              <a:rPr lang="en-US" sz="2000" dirty="0"/>
              <a:t>is </a:t>
            </a:r>
            <a:r>
              <a:rPr lang="en-US" sz="2000" dirty="0" smtClean="0"/>
              <a:t>less </a:t>
            </a:r>
            <a:r>
              <a:rPr lang="en-US" sz="2000" dirty="0"/>
              <a:t>the critical value of </a:t>
            </a:r>
            <a:r>
              <a:rPr lang="en-US" sz="2000" dirty="0" smtClean="0"/>
              <a:t>11.070. </a:t>
            </a:r>
            <a:r>
              <a:rPr lang="en-US" sz="2000" dirty="0"/>
              <a:t>The decision, therefore, is to fail to reject </a:t>
            </a:r>
            <a:r>
              <a:rPr lang="en-US" sz="2000" i="1" dirty="0"/>
              <a:t>H</a:t>
            </a:r>
            <a:r>
              <a:rPr lang="en-US" sz="2000" baseline="-25000" dirty="0"/>
              <a:t>0</a:t>
            </a:r>
            <a:r>
              <a:rPr lang="en-US" sz="2000" dirty="0"/>
              <a:t> at the .05 level . </a:t>
            </a:r>
          </a:p>
          <a:p>
            <a:pPr eaLnBrk="0" hangingPunct="0"/>
            <a:endParaRPr lang="en-US" dirty="0"/>
          </a:p>
          <a:p>
            <a:r>
              <a:rPr lang="en-US" sz="2000" b="1" dirty="0">
                <a:solidFill>
                  <a:srgbClr val="000000"/>
                </a:solidFill>
                <a:latin typeface="Arial" pitchFamily="34" charset="0"/>
                <a:cs typeface="Arial" pitchFamily="34" charset="0"/>
              </a:rPr>
              <a:t>Step 6: Interpret the result.</a:t>
            </a:r>
            <a:r>
              <a:rPr lang="en-US" sz="2000" dirty="0">
                <a:solidFill>
                  <a:srgbClr val="000000"/>
                </a:solidFill>
                <a:latin typeface="Arial" pitchFamily="34" charset="0"/>
                <a:cs typeface="Arial" pitchFamily="34" charset="0"/>
              </a:rPr>
              <a:t> </a:t>
            </a:r>
            <a:r>
              <a:rPr lang="en-US" sz="2000" dirty="0" smtClean="0"/>
              <a:t>There </a:t>
            </a:r>
            <a:r>
              <a:rPr lang="en-US" sz="2000" dirty="0"/>
              <a:t>appears to be no difference </a:t>
            </a:r>
            <a:r>
              <a:rPr lang="en-US" sz="2000" dirty="0" smtClean="0"/>
              <a:t>between the observed distribution of profits and the expected, normal distribution of profits.  We assume that the observed distribution is normally distributed. </a:t>
            </a:r>
            <a:endParaRPr lang="en-US" sz="2000" dirty="0"/>
          </a:p>
        </p:txBody>
      </p:sp>
      <p:pic>
        <p:nvPicPr>
          <p:cNvPr id="5" name="Picture 4"/>
          <p:cNvPicPr>
            <a:picLocks noChangeAspect="1"/>
          </p:cNvPicPr>
          <p:nvPr/>
        </p:nvPicPr>
        <p:blipFill>
          <a:blip r:embed="rId6"/>
          <a:stretch>
            <a:fillRect/>
          </a:stretch>
        </p:blipFill>
        <p:spPr>
          <a:xfrm>
            <a:off x="315783" y="2521573"/>
            <a:ext cx="5519351" cy="1984752"/>
          </a:xfrm>
          <a:prstGeom prst="rect">
            <a:avLst/>
          </a:prstGeom>
        </p:spPr>
      </p:pic>
      <p:cxnSp>
        <p:nvCxnSpPr>
          <p:cNvPr id="8" name="Straight Arrow Connector 7"/>
          <p:cNvCxnSpPr/>
          <p:nvPr/>
        </p:nvCxnSpPr>
        <p:spPr bwMode="auto">
          <a:xfrm flipH="1">
            <a:off x="5725297" y="3858054"/>
            <a:ext cx="528595" cy="5011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714222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linds(horizontal)">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AutoShape 2"/>
          <p:cNvSpPr>
            <a:spLocks noGrp="1" noChangeArrowheads="1"/>
          </p:cNvSpPr>
          <p:nvPr>
            <p:ph type="title"/>
          </p:nvPr>
        </p:nvSpPr>
        <p:spPr>
          <a:xfrm>
            <a:off x="733425" y="768822"/>
            <a:ext cx="7924800" cy="569827"/>
          </a:xfrm>
        </p:spPr>
        <p:txBody>
          <a:bodyPr lIns="92075" tIns="46038" rIns="92075" bIns="46038"/>
          <a:lstStyle/>
          <a:p>
            <a:pPr eaLnBrk="1" hangingPunct="1"/>
            <a:r>
              <a:rPr lang="en-US" sz="4000" dirty="0" smtClean="0"/>
              <a:t>Contingency Table Analysis</a:t>
            </a:r>
          </a:p>
        </p:txBody>
      </p:sp>
      <p:sp>
        <p:nvSpPr>
          <p:cNvPr id="447491" name="Rectangle 3"/>
          <p:cNvSpPr>
            <a:spLocks noGrp="1" noChangeArrowheads="1"/>
          </p:cNvSpPr>
          <p:nvPr>
            <p:ph type="body" sz="half" idx="1"/>
          </p:nvPr>
        </p:nvSpPr>
        <p:spPr>
          <a:xfrm>
            <a:off x="844378" y="1527433"/>
            <a:ext cx="7388269" cy="3017108"/>
          </a:xfrm>
        </p:spPr>
        <p:txBody>
          <a:bodyPr lIns="92075" tIns="46038" rIns="92075" bIns="46038"/>
          <a:lstStyle/>
          <a:p>
            <a:pPr marL="0" indent="0" algn="just" eaLnBrk="1" hangingPunct="1">
              <a:buClrTx/>
              <a:buSzPct val="100000"/>
              <a:buFont typeface="Wingdings" pitchFamily="2" charset="2"/>
              <a:buNone/>
              <a:defRPr/>
            </a:pPr>
            <a:r>
              <a:rPr lang="en-US" sz="2000" dirty="0" smtClean="0">
                <a:solidFill>
                  <a:srgbClr val="000000"/>
                </a:solidFill>
              </a:rPr>
              <a:t>A </a:t>
            </a:r>
            <a:r>
              <a:rPr lang="en-US" sz="2000" b="1" dirty="0" smtClean="0">
                <a:solidFill>
                  <a:srgbClr val="000000"/>
                </a:solidFill>
              </a:rPr>
              <a:t>contingency table </a:t>
            </a:r>
            <a:r>
              <a:rPr lang="en-US" sz="2000" dirty="0" smtClean="0">
                <a:solidFill>
                  <a:srgbClr val="000000"/>
                </a:solidFill>
              </a:rPr>
              <a:t>is used to present observed frequencies  for two traits or characteristics. Each observation is classified according to two nominally scaled criteria. We are interested to know if there is a relationship between the two variables.</a:t>
            </a:r>
          </a:p>
          <a:p>
            <a:pPr marL="0" indent="0" algn="just" eaLnBrk="1" hangingPunct="1">
              <a:buClrTx/>
              <a:buSzPct val="100000"/>
              <a:buFont typeface="Wingdings" pitchFamily="2" charset="2"/>
              <a:buNone/>
              <a:defRPr/>
            </a:pPr>
            <a:r>
              <a:rPr lang="en-US" sz="2000" dirty="0" smtClean="0">
                <a:solidFill>
                  <a:srgbClr val="000000"/>
                </a:solidFill>
              </a:rPr>
              <a:t>We can analyze a contingency table to determine if a relationship exists between the two variables.  For example, we might be interested in the relationship between income level and a person’s decision to play the lottery.  The results of a survey of 140 people are illustrated below.  Note that the table displays an observed frequency distribution based on two variables.  </a:t>
            </a:r>
          </a:p>
        </p:txBody>
      </p:sp>
      <p:sp>
        <p:nvSpPr>
          <p:cNvPr id="6" name="Rectangle 5"/>
          <p:cNvSpPr/>
          <p:nvPr/>
        </p:nvSpPr>
        <p:spPr>
          <a:xfrm>
            <a:off x="4626919" y="0"/>
            <a:ext cx="4517079"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LO15-6</a:t>
            </a:r>
            <a:r>
              <a:rPr lang="en-US" sz="2000" dirty="0"/>
              <a:t> Perform a chi-square test for independence on a contingency table.</a:t>
            </a:r>
          </a:p>
        </p:txBody>
      </p:sp>
      <p:pic>
        <p:nvPicPr>
          <p:cNvPr id="4" name="Picture 3"/>
          <p:cNvPicPr>
            <a:picLocks noChangeAspect="1"/>
          </p:cNvPicPr>
          <p:nvPr/>
        </p:nvPicPr>
        <p:blipFill>
          <a:blip r:embed="rId3"/>
          <a:stretch>
            <a:fillRect/>
          </a:stretch>
        </p:blipFill>
        <p:spPr>
          <a:xfrm>
            <a:off x="2177194" y="5082126"/>
            <a:ext cx="4454268" cy="14511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7491">
                                            <p:txEl>
                                              <p:pRg st="0" end="0"/>
                                            </p:txEl>
                                          </p:spTgt>
                                        </p:tgtEl>
                                        <p:attrNameLst>
                                          <p:attrName>style.visibility</p:attrName>
                                        </p:attrNameLst>
                                      </p:cBhvr>
                                      <p:to>
                                        <p:strVal val="visible"/>
                                      </p:to>
                                    </p:set>
                                    <p:animEffect transition="in" filter="wipe(left)">
                                      <p:cBhvr>
                                        <p:cTn id="7" dur="500"/>
                                        <p:tgtEl>
                                          <p:spTgt spid="447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7491">
                                            <p:txEl>
                                              <p:pRg st="1" end="1"/>
                                            </p:txEl>
                                          </p:spTgt>
                                        </p:tgtEl>
                                        <p:attrNameLst>
                                          <p:attrName>style.visibility</p:attrName>
                                        </p:attrNameLst>
                                      </p:cBhvr>
                                      <p:to>
                                        <p:strVal val="visible"/>
                                      </p:to>
                                    </p:set>
                                    <p:animEffect transition="in" filter="wipe(left)">
                                      <p:cBhvr>
                                        <p:cTn id="12" dur="500"/>
                                        <p:tgtEl>
                                          <p:spTgt spid="447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AutoShape 4"/>
          <p:cNvSpPr>
            <a:spLocks noGrp="1" noChangeArrowheads="1"/>
          </p:cNvSpPr>
          <p:nvPr>
            <p:ph type="title"/>
          </p:nvPr>
        </p:nvSpPr>
        <p:spPr>
          <a:xfrm>
            <a:off x="102973" y="609600"/>
            <a:ext cx="8951784" cy="689232"/>
          </a:xfrm>
        </p:spPr>
        <p:txBody>
          <a:bodyPr/>
          <a:lstStyle/>
          <a:p>
            <a:pPr eaLnBrk="1" hangingPunct="1"/>
            <a:r>
              <a:rPr lang="en-US" sz="4000" dirty="0" smtClean="0"/>
              <a:t>Contingency Table Analysis - Example</a:t>
            </a:r>
          </a:p>
        </p:txBody>
      </p:sp>
      <p:sp>
        <p:nvSpPr>
          <p:cNvPr id="81922" name="Rectangle 3"/>
          <p:cNvSpPr>
            <a:spLocks noGrp="1" noChangeArrowheads="1"/>
          </p:cNvSpPr>
          <p:nvPr>
            <p:ph idx="1"/>
          </p:nvPr>
        </p:nvSpPr>
        <p:spPr>
          <a:xfrm>
            <a:off x="443470" y="1468396"/>
            <a:ext cx="8329827" cy="2920314"/>
          </a:xfrm>
        </p:spPr>
        <p:txBody>
          <a:bodyPr/>
          <a:lstStyle/>
          <a:p>
            <a:pPr algn="just"/>
            <a:r>
              <a:rPr lang="en-US" sz="2400" dirty="0"/>
              <a:t>Rainbow Chemical, Inc. employs hourly and salaried employees.  The vice president of  human resources surveyed a random sample of 380 employees about his/her satisfaction level with the current health care benefits program. At the .05 significance level, is it reasonable to conclude that pay type and level </a:t>
            </a:r>
            <a:r>
              <a:rPr lang="en-US" sz="2400" dirty="0" smtClean="0"/>
              <a:t>of satisfaction </a:t>
            </a:r>
            <a:r>
              <a:rPr lang="en-US" sz="2400" dirty="0"/>
              <a:t>with the health care benefits are related?</a:t>
            </a:r>
            <a:endParaRPr lang="en-US" sz="2400" dirty="0" smtClean="0"/>
          </a:p>
        </p:txBody>
      </p:sp>
      <p:sp>
        <p:nvSpPr>
          <p:cNvPr id="5" name="Rectangle 4"/>
          <p:cNvSpPr/>
          <p:nvPr/>
        </p:nvSpPr>
        <p:spPr>
          <a:xfrm>
            <a:off x="8004433" y="0"/>
            <a:ext cx="1139567"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LO15-6</a:t>
            </a:r>
            <a:endParaRPr lang="en-US" sz="2000" dirty="0">
              <a:solidFill>
                <a:schemeClr val="accent4"/>
              </a:solidFill>
            </a:endParaRPr>
          </a:p>
        </p:txBody>
      </p:sp>
      <p:pic>
        <p:nvPicPr>
          <p:cNvPr id="2" name="Picture 1"/>
          <p:cNvPicPr>
            <a:picLocks noChangeAspect="1"/>
          </p:cNvPicPr>
          <p:nvPr/>
        </p:nvPicPr>
        <p:blipFill>
          <a:blip r:embed="rId3"/>
          <a:stretch>
            <a:fillRect/>
          </a:stretch>
        </p:blipFill>
        <p:spPr>
          <a:xfrm>
            <a:off x="1679833" y="4359335"/>
            <a:ext cx="5823465" cy="1143197"/>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AutoShape 5"/>
          <p:cNvSpPr>
            <a:spLocks noGrp="1" noChangeArrowheads="1"/>
          </p:cNvSpPr>
          <p:nvPr>
            <p:ph type="title"/>
          </p:nvPr>
        </p:nvSpPr>
        <p:spPr>
          <a:xfrm>
            <a:off x="1" y="571500"/>
            <a:ext cx="8986108" cy="654908"/>
          </a:xfrm>
        </p:spPr>
        <p:txBody>
          <a:bodyPr/>
          <a:lstStyle/>
          <a:p>
            <a:pPr eaLnBrk="1" hangingPunct="1"/>
            <a:r>
              <a:rPr lang="en-US" sz="4000" dirty="0" smtClean="0"/>
              <a:t>Contingency Table Analysis - Example</a:t>
            </a:r>
          </a:p>
        </p:txBody>
      </p:sp>
      <p:sp>
        <p:nvSpPr>
          <p:cNvPr id="518147" name="Rectangle 3"/>
          <p:cNvSpPr>
            <a:spLocks noGrp="1" noChangeArrowheads="1"/>
          </p:cNvSpPr>
          <p:nvPr>
            <p:ph type="body" sz="half" idx="1"/>
          </p:nvPr>
        </p:nvSpPr>
        <p:spPr>
          <a:xfrm>
            <a:off x="735227" y="1294027"/>
            <a:ext cx="7834313" cy="3190875"/>
          </a:xfrm>
        </p:spPr>
        <p:txBody>
          <a:bodyPr/>
          <a:lstStyle/>
          <a:p>
            <a:pPr eaLnBrk="1" hangingPunct="1">
              <a:lnSpc>
                <a:spcPct val="80000"/>
              </a:lnSpc>
              <a:buFont typeface="Wingdings" pitchFamily="2" charset="2"/>
              <a:buNone/>
            </a:pPr>
            <a:r>
              <a:rPr lang="en-US" sz="2000" b="1" dirty="0" smtClean="0"/>
              <a:t>Step 1: State the null hypothesis and the alternate hypothesis.</a:t>
            </a:r>
          </a:p>
          <a:p>
            <a:pPr eaLnBrk="1" hangingPunct="1">
              <a:lnSpc>
                <a:spcPct val="80000"/>
              </a:lnSpc>
              <a:buFont typeface="Wingdings" pitchFamily="2" charset="2"/>
              <a:buNone/>
            </a:pPr>
            <a:r>
              <a:rPr lang="en-US" sz="2000" dirty="0" smtClean="0"/>
              <a:t>		</a:t>
            </a:r>
            <a:r>
              <a:rPr lang="en-US" sz="2000" i="1" dirty="0" smtClean="0"/>
              <a:t>H</a:t>
            </a:r>
            <a:r>
              <a:rPr lang="en-US" sz="2000" baseline="-25000" dirty="0" smtClean="0"/>
              <a:t>0</a:t>
            </a:r>
            <a:r>
              <a:rPr lang="en-US" sz="2000" dirty="0" smtClean="0"/>
              <a:t>: </a:t>
            </a:r>
            <a:r>
              <a:rPr lang="en-US" sz="2000" dirty="0" smtClean="0">
                <a:sym typeface="Symbol" pitchFamily="18" charset="2"/>
              </a:rPr>
              <a:t>There is no relationship between pay type and level of 	satisfaction with the health care benefits.</a:t>
            </a:r>
            <a:endParaRPr lang="en-US" sz="2000" baseline="-25000" dirty="0" smtClean="0">
              <a:cs typeface="Arial" charset="0"/>
              <a:sym typeface="Symbol" pitchFamily="18" charset="2"/>
            </a:endParaRPr>
          </a:p>
          <a:p>
            <a:pPr eaLnBrk="1" hangingPunct="1">
              <a:lnSpc>
                <a:spcPct val="80000"/>
              </a:lnSpc>
              <a:buNone/>
            </a:pPr>
            <a:r>
              <a:rPr lang="en-US" sz="2000" dirty="0" smtClean="0"/>
              <a:t>		</a:t>
            </a:r>
            <a:r>
              <a:rPr lang="en-US" sz="2000" i="1" dirty="0" smtClean="0"/>
              <a:t>H</a:t>
            </a:r>
            <a:r>
              <a:rPr lang="en-US" sz="2000" baseline="-25000" dirty="0" smtClean="0"/>
              <a:t>1</a:t>
            </a:r>
            <a:r>
              <a:rPr lang="en-US" sz="2000" dirty="0" smtClean="0"/>
              <a:t>: </a:t>
            </a:r>
            <a:r>
              <a:rPr lang="en-US" sz="2000" dirty="0" smtClean="0">
                <a:sym typeface="Symbol" pitchFamily="18" charset="2"/>
              </a:rPr>
              <a:t>There is a relationship between </a:t>
            </a:r>
            <a:r>
              <a:rPr lang="en-US" sz="2000" dirty="0">
                <a:sym typeface="Symbol" pitchFamily="18" charset="2"/>
              </a:rPr>
              <a:t>pay type and level of </a:t>
            </a:r>
            <a:r>
              <a:rPr lang="en-US" sz="2000" dirty="0" smtClean="0">
                <a:sym typeface="Symbol" pitchFamily="18" charset="2"/>
              </a:rPr>
              <a:t>	satisfaction </a:t>
            </a:r>
            <a:r>
              <a:rPr lang="en-US" sz="2000" dirty="0">
                <a:sym typeface="Symbol" pitchFamily="18" charset="2"/>
              </a:rPr>
              <a:t>with the health care </a:t>
            </a:r>
            <a:r>
              <a:rPr lang="en-US" sz="2000" dirty="0" smtClean="0">
                <a:sym typeface="Symbol" pitchFamily="18" charset="2"/>
              </a:rPr>
              <a:t>benefits.</a:t>
            </a:r>
          </a:p>
          <a:p>
            <a:pPr eaLnBrk="1" hangingPunct="1">
              <a:lnSpc>
                <a:spcPct val="80000"/>
              </a:lnSpc>
              <a:buNone/>
            </a:pPr>
            <a:endParaRPr lang="en-US" sz="2000" b="1" dirty="0" smtClean="0"/>
          </a:p>
          <a:p>
            <a:pPr eaLnBrk="1" hangingPunct="1">
              <a:lnSpc>
                <a:spcPct val="80000"/>
              </a:lnSpc>
              <a:buFont typeface="Wingdings" pitchFamily="2" charset="2"/>
              <a:buNone/>
            </a:pPr>
            <a:r>
              <a:rPr lang="en-US" sz="2000" b="1" dirty="0" smtClean="0"/>
              <a:t>Step 2: Select the level of significance.</a:t>
            </a:r>
          </a:p>
          <a:p>
            <a:pPr eaLnBrk="1" hangingPunct="1">
              <a:lnSpc>
                <a:spcPct val="80000"/>
              </a:lnSpc>
              <a:buFont typeface="Wingdings" pitchFamily="2" charset="2"/>
              <a:buNone/>
            </a:pPr>
            <a:r>
              <a:rPr lang="en-US" sz="2000" b="1" dirty="0" smtClean="0"/>
              <a:t>		</a:t>
            </a:r>
            <a:r>
              <a:rPr lang="el-GR" sz="2000" dirty="0" smtClean="0">
                <a:cs typeface="Arial" charset="0"/>
              </a:rPr>
              <a:t>α</a:t>
            </a:r>
            <a:r>
              <a:rPr lang="en-US" sz="2000" dirty="0" smtClean="0">
                <a:cs typeface="Arial" charset="0"/>
              </a:rPr>
              <a:t> = 0.05 as stated in the problem.</a:t>
            </a:r>
          </a:p>
          <a:p>
            <a:pPr eaLnBrk="1" hangingPunct="1">
              <a:lnSpc>
                <a:spcPct val="80000"/>
              </a:lnSpc>
              <a:buFont typeface="Wingdings" pitchFamily="2" charset="2"/>
              <a:buNone/>
            </a:pPr>
            <a:endParaRPr lang="el-GR" sz="2000" b="1" dirty="0" smtClean="0">
              <a:cs typeface="Arial" charset="0"/>
            </a:endParaRPr>
          </a:p>
          <a:p>
            <a:pPr eaLnBrk="1" hangingPunct="1">
              <a:lnSpc>
                <a:spcPct val="80000"/>
              </a:lnSpc>
              <a:buFont typeface="Wingdings" pitchFamily="2" charset="2"/>
              <a:buNone/>
            </a:pPr>
            <a:r>
              <a:rPr lang="en-US" sz="2000" b="1" dirty="0" smtClean="0"/>
              <a:t>Step 3: Select the test statistic.</a:t>
            </a:r>
          </a:p>
          <a:p>
            <a:pPr eaLnBrk="1" hangingPunct="1">
              <a:lnSpc>
                <a:spcPct val="80000"/>
              </a:lnSpc>
              <a:buFont typeface="Wingdings" pitchFamily="2" charset="2"/>
              <a:buNone/>
            </a:pPr>
            <a:r>
              <a:rPr lang="en-US" sz="2000" dirty="0" smtClean="0"/>
              <a:t>		The test statistic follows the chi-square distribution, 	designated as </a:t>
            </a:r>
            <a:r>
              <a:rPr lang="el-GR" sz="2000" dirty="0" smtClean="0">
                <a:latin typeface="Times New Roman" pitchFamily="18" charset="0"/>
                <a:cs typeface="Times New Roman" pitchFamily="18" charset="0"/>
              </a:rPr>
              <a:t>χ</a:t>
            </a:r>
            <a:r>
              <a:rPr lang="en-US" sz="2000" baseline="30000" dirty="0" smtClean="0"/>
              <a:t>2</a:t>
            </a:r>
            <a:r>
              <a:rPr lang="en-US" sz="2000" dirty="0" smtClean="0"/>
              <a:t>.</a:t>
            </a:r>
          </a:p>
          <a:p>
            <a:pPr eaLnBrk="1" hangingPunct="1">
              <a:lnSpc>
                <a:spcPct val="80000"/>
              </a:lnSpc>
              <a:buFont typeface="Wingdings" pitchFamily="2" charset="2"/>
              <a:buNone/>
            </a:pPr>
            <a:endParaRPr lang="el-GR" sz="2000" dirty="0" smtClean="0">
              <a:cs typeface="Arial" charset="0"/>
            </a:endParaRPr>
          </a:p>
          <a:p>
            <a:pPr eaLnBrk="1" hangingPunct="1">
              <a:lnSpc>
                <a:spcPct val="80000"/>
              </a:lnSpc>
              <a:buFont typeface="Wingdings" pitchFamily="2" charset="2"/>
              <a:buNone/>
            </a:pPr>
            <a:endParaRPr lang="en-US" sz="1200" dirty="0" smtClean="0">
              <a:solidFill>
                <a:schemeClr val="accent1"/>
              </a:solidFill>
            </a:endParaRPr>
          </a:p>
          <a:p>
            <a:pPr eaLnBrk="1" hangingPunct="1">
              <a:lnSpc>
                <a:spcPct val="80000"/>
              </a:lnSpc>
              <a:buFont typeface="Wingdings" pitchFamily="2" charset="2"/>
              <a:buNone/>
            </a:pPr>
            <a:endParaRPr lang="en-US" sz="1400" dirty="0" smtClean="0"/>
          </a:p>
        </p:txBody>
      </p:sp>
      <p:graphicFrame>
        <p:nvGraphicFramePr>
          <p:cNvPr id="8" name="Object 8"/>
          <p:cNvGraphicFramePr>
            <a:graphicFrameLocks noGrp="1"/>
          </p:cNvGraphicFramePr>
          <p:nvPr>
            <p:ph sz="half" idx="2"/>
            <p:extLst>
              <p:ext uri="{D42A27DB-BD31-4B8C-83A1-F6EECF244321}">
                <p14:modId xmlns:p14="http://schemas.microsoft.com/office/powerpoint/2010/main" val="1331464737"/>
              </p:ext>
            </p:extLst>
          </p:nvPr>
        </p:nvGraphicFramePr>
        <p:xfrm>
          <a:off x="2986088" y="5046663"/>
          <a:ext cx="1751012" cy="688975"/>
        </p:xfrm>
        <a:graphic>
          <a:graphicData uri="http://schemas.openxmlformats.org/presentationml/2006/ole">
            <mc:AlternateContent xmlns:mc="http://schemas.openxmlformats.org/markup-compatibility/2006">
              <mc:Choice xmlns:v="urn:schemas-microsoft-com:vml" Requires="v">
                <p:oleObj spid="_x0000_s80912" name="Equation" r:id="rId4" imgW="1193760" imgH="469800" progId="Equation.3">
                  <p:embed/>
                </p:oleObj>
              </mc:Choice>
              <mc:Fallback>
                <p:oleObj name="Equation" r:id="rId4" imgW="1193760" imgH="4698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6088" y="5046663"/>
                        <a:ext cx="1751012" cy="688975"/>
                      </a:xfrm>
                      <a:prstGeom prst="rect">
                        <a:avLst/>
                      </a:prstGeom>
                      <a:solidFill>
                        <a:srgbClr val="FFD699"/>
                      </a:solidFill>
                      <a:ln>
                        <a:noFill/>
                      </a:ln>
                      <a:effectLst/>
                      <a:extLst/>
                    </p:spPr>
                  </p:pic>
                </p:oleObj>
              </mc:Fallback>
            </mc:AlternateContent>
          </a:graphicData>
        </a:graphic>
      </p:graphicFrame>
      <p:sp>
        <p:nvSpPr>
          <p:cNvPr id="6" name="Rectangle 5"/>
          <p:cNvSpPr/>
          <p:nvPr/>
        </p:nvSpPr>
        <p:spPr>
          <a:xfrm>
            <a:off x="8011297" y="0"/>
            <a:ext cx="113270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LO15-6</a:t>
            </a:r>
            <a:endParaRPr lang="en-US" sz="2000" dirty="0">
              <a:solidFill>
                <a:schemeClr val="accent4"/>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Effect transition="in" filter="wipe(left)">
                                      <p:cBhvr>
                                        <p:cTn id="7" dur="500"/>
                                        <p:tgtEl>
                                          <p:spTgt spid="518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8147">
                                            <p:txEl>
                                              <p:pRg st="1" end="1"/>
                                            </p:txEl>
                                          </p:spTgt>
                                        </p:tgtEl>
                                        <p:attrNameLst>
                                          <p:attrName>style.visibility</p:attrName>
                                        </p:attrNameLst>
                                      </p:cBhvr>
                                      <p:to>
                                        <p:strVal val="visible"/>
                                      </p:to>
                                    </p:set>
                                    <p:animEffect transition="in" filter="wipe(left)">
                                      <p:cBhvr>
                                        <p:cTn id="12" dur="500"/>
                                        <p:tgtEl>
                                          <p:spTgt spid="518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8147">
                                            <p:txEl>
                                              <p:pRg st="2" end="2"/>
                                            </p:txEl>
                                          </p:spTgt>
                                        </p:tgtEl>
                                        <p:attrNameLst>
                                          <p:attrName>style.visibility</p:attrName>
                                        </p:attrNameLst>
                                      </p:cBhvr>
                                      <p:to>
                                        <p:strVal val="visible"/>
                                      </p:to>
                                    </p:set>
                                    <p:animEffect transition="in" filter="wipe(left)">
                                      <p:cBhvr>
                                        <p:cTn id="17" dur="500"/>
                                        <p:tgtEl>
                                          <p:spTgt spid="518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8147">
                                            <p:txEl>
                                              <p:pRg st="4" end="4"/>
                                            </p:txEl>
                                          </p:spTgt>
                                        </p:tgtEl>
                                        <p:attrNameLst>
                                          <p:attrName>style.visibility</p:attrName>
                                        </p:attrNameLst>
                                      </p:cBhvr>
                                      <p:to>
                                        <p:strVal val="visible"/>
                                      </p:to>
                                    </p:set>
                                    <p:animEffect transition="in" filter="wipe(left)">
                                      <p:cBhvr>
                                        <p:cTn id="22" dur="500"/>
                                        <p:tgtEl>
                                          <p:spTgt spid="5181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8147">
                                            <p:txEl>
                                              <p:pRg st="5" end="5"/>
                                            </p:txEl>
                                          </p:spTgt>
                                        </p:tgtEl>
                                        <p:attrNameLst>
                                          <p:attrName>style.visibility</p:attrName>
                                        </p:attrNameLst>
                                      </p:cBhvr>
                                      <p:to>
                                        <p:strVal val="visible"/>
                                      </p:to>
                                    </p:set>
                                    <p:animEffect transition="in" filter="wipe(left)">
                                      <p:cBhvr>
                                        <p:cTn id="27" dur="500"/>
                                        <p:tgtEl>
                                          <p:spTgt spid="518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8147">
                                            <p:txEl>
                                              <p:pRg st="7" end="7"/>
                                            </p:txEl>
                                          </p:spTgt>
                                        </p:tgtEl>
                                        <p:attrNameLst>
                                          <p:attrName>style.visibility</p:attrName>
                                        </p:attrNameLst>
                                      </p:cBhvr>
                                      <p:to>
                                        <p:strVal val="visible"/>
                                      </p:to>
                                    </p:set>
                                    <p:animEffect transition="in" filter="wipe(left)">
                                      <p:cBhvr>
                                        <p:cTn id="32" dur="500"/>
                                        <p:tgtEl>
                                          <p:spTgt spid="5181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8147">
                                            <p:txEl>
                                              <p:pRg st="8" end="8"/>
                                            </p:txEl>
                                          </p:spTgt>
                                        </p:tgtEl>
                                        <p:attrNameLst>
                                          <p:attrName>style.visibility</p:attrName>
                                        </p:attrNameLst>
                                      </p:cBhvr>
                                      <p:to>
                                        <p:strVal val="visible"/>
                                      </p:to>
                                    </p:set>
                                    <p:animEffect transition="in" filter="wipe(left)">
                                      <p:cBhvr>
                                        <p:cTn id="37" dur="500"/>
                                        <p:tgtEl>
                                          <p:spTgt spid="518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9"/>
          <p:cNvSpPr>
            <a:spLocks noGrp="1" noChangeArrowheads="1"/>
          </p:cNvSpPr>
          <p:nvPr>
            <p:ph type="title"/>
          </p:nvPr>
        </p:nvSpPr>
        <p:spPr>
          <a:xfrm>
            <a:off x="89243" y="650790"/>
            <a:ext cx="8917459" cy="565664"/>
          </a:xfrm>
        </p:spPr>
        <p:txBody>
          <a:bodyPr/>
          <a:lstStyle/>
          <a:p>
            <a:pPr eaLnBrk="1" hangingPunct="1"/>
            <a:r>
              <a:rPr lang="en-US" sz="4000" dirty="0"/>
              <a:t>Contingency Table Analysis - Example</a:t>
            </a:r>
            <a:endParaRPr lang="en-US" sz="4000" dirty="0" smtClean="0"/>
          </a:p>
        </p:txBody>
      </p:sp>
      <p:sp>
        <p:nvSpPr>
          <p:cNvPr id="3076" name="Rectangle 3"/>
          <p:cNvSpPr>
            <a:spLocks noGrp="1" noChangeArrowheads="1"/>
          </p:cNvSpPr>
          <p:nvPr>
            <p:ph type="body" sz="half" idx="1"/>
          </p:nvPr>
        </p:nvSpPr>
        <p:spPr>
          <a:xfrm>
            <a:off x="563606" y="2035432"/>
            <a:ext cx="7707313" cy="549275"/>
          </a:xfrm>
        </p:spPr>
        <p:txBody>
          <a:bodyPr/>
          <a:lstStyle/>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cs typeface="Arial" charset="0"/>
            </a:endParaRPr>
          </a:p>
          <a:p>
            <a:pPr eaLnBrk="1" hangingPunct="1">
              <a:lnSpc>
                <a:spcPct val="80000"/>
              </a:lnSpc>
              <a:buFont typeface="Wingdings" pitchFamily="2" charset="2"/>
              <a:buNone/>
            </a:pPr>
            <a:endParaRPr lang="en-US" b="1" dirty="0" smtClean="0">
              <a:cs typeface="Arial" charset="0"/>
            </a:endParaRPr>
          </a:p>
          <a:p>
            <a:pPr eaLnBrk="1" hangingPunct="1">
              <a:lnSpc>
                <a:spcPct val="80000"/>
              </a:lnSpc>
              <a:buFont typeface="Wingdings" pitchFamily="2" charset="2"/>
              <a:buNone/>
            </a:pPr>
            <a:endParaRPr lang="el-GR" b="1" dirty="0" smtClean="0">
              <a:cs typeface="Arial" charset="0"/>
            </a:endParaRPr>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a:p>
            <a:pPr eaLnBrk="1" hangingPunct="1">
              <a:lnSpc>
                <a:spcPct val="80000"/>
              </a:lnSpc>
              <a:buFont typeface="Wingdings" pitchFamily="2" charset="2"/>
              <a:buNone/>
            </a:pPr>
            <a:endParaRPr lang="en-US" b="1" dirty="0" smtClean="0"/>
          </a:p>
        </p:txBody>
      </p:sp>
      <p:pic>
        <p:nvPicPr>
          <p:cNvPr id="3" name="Content Placeholder 2"/>
          <p:cNvPicPr>
            <a:picLocks noGrp="1" noChangeAspect="1"/>
          </p:cNvPicPr>
          <p:nvPr>
            <p:ph sz="quarter" idx="2"/>
          </p:nvPr>
        </p:nvPicPr>
        <p:blipFill>
          <a:blip r:embed="rId4"/>
          <a:stretch>
            <a:fillRect/>
          </a:stretch>
        </p:blipFill>
        <p:spPr>
          <a:xfrm>
            <a:off x="4859698" y="2748148"/>
            <a:ext cx="3717950" cy="2014538"/>
          </a:xfrm>
        </p:spPr>
      </p:pic>
      <p:graphicFrame>
        <p:nvGraphicFramePr>
          <p:cNvPr id="10" name="Content Placeholder 9"/>
          <p:cNvGraphicFramePr>
            <a:graphicFrameLocks noGrp="1"/>
          </p:cNvGraphicFramePr>
          <p:nvPr>
            <p:ph sz="quarter" idx="3"/>
            <p:extLst>
              <p:ext uri="{D42A27DB-BD31-4B8C-83A1-F6EECF244321}">
                <p14:modId xmlns:p14="http://schemas.microsoft.com/office/powerpoint/2010/main" val="1842392154"/>
              </p:ext>
            </p:extLst>
          </p:nvPr>
        </p:nvGraphicFramePr>
        <p:xfrm>
          <a:off x="1380878" y="3423227"/>
          <a:ext cx="2119313" cy="922338"/>
        </p:xfrm>
        <a:graphic>
          <a:graphicData uri="http://schemas.openxmlformats.org/presentationml/2006/ole">
            <mc:AlternateContent xmlns:mc="http://schemas.openxmlformats.org/markup-compatibility/2006">
              <mc:Choice xmlns:v="urn:schemas-microsoft-com:vml" Requires="v">
                <p:oleObj spid="_x0000_s81936" name="Equation" r:id="rId5" imgW="2247900" imgH="977900" progId="Equation.3">
                  <p:embed/>
                </p:oleObj>
              </mc:Choice>
              <mc:Fallback>
                <p:oleObj name="Equation" r:id="rId5" imgW="2247900" imgH="977900" progId="Equation.3">
                  <p:embed/>
                  <p:pic>
                    <p:nvPicPr>
                      <p:cNvPr id="0" name=""/>
                      <p:cNvPicPr>
                        <a:picLocks noChangeArrowheads="1"/>
                      </p:cNvPicPr>
                      <p:nvPr/>
                    </p:nvPicPr>
                    <p:blipFill>
                      <a:blip r:embed="rId6"/>
                      <a:srcRect/>
                      <a:stretch>
                        <a:fillRect/>
                      </a:stretch>
                    </p:blipFill>
                    <p:spPr bwMode="auto">
                      <a:xfrm>
                        <a:off x="1380878" y="3423227"/>
                        <a:ext cx="2119313" cy="922338"/>
                      </a:xfrm>
                      <a:prstGeom prst="rect">
                        <a:avLst/>
                      </a:prstGeom>
                      <a:solidFill>
                        <a:schemeClr val="bg2">
                          <a:lumMod val="40000"/>
                          <a:lumOff val="60000"/>
                        </a:schemeClr>
                      </a:solidFill>
                      <a:ln>
                        <a:noFill/>
                      </a:ln>
                      <a:effectLst/>
                      <a:extLst/>
                    </p:spPr>
                  </p:pic>
                </p:oleObj>
              </mc:Fallback>
            </mc:AlternateContent>
          </a:graphicData>
        </a:graphic>
      </p:graphicFrame>
      <p:sp>
        <p:nvSpPr>
          <p:cNvPr id="8" name="Rectangle 7"/>
          <p:cNvSpPr/>
          <p:nvPr/>
        </p:nvSpPr>
        <p:spPr>
          <a:xfrm>
            <a:off x="8011297" y="0"/>
            <a:ext cx="113270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LO15-6</a:t>
            </a:r>
            <a:endParaRPr lang="en-US" sz="2000" dirty="0">
              <a:solidFill>
                <a:schemeClr val="accent4"/>
              </a:solidFill>
            </a:endParaRPr>
          </a:p>
        </p:txBody>
      </p:sp>
      <p:sp>
        <p:nvSpPr>
          <p:cNvPr id="9" name="Text Box 5"/>
          <p:cNvSpPr txBox="1">
            <a:spLocks noChangeArrowheads="1"/>
          </p:cNvSpPr>
          <p:nvPr/>
        </p:nvSpPr>
        <p:spPr bwMode="auto">
          <a:xfrm>
            <a:off x="398165" y="1311102"/>
            <a:ext cx="7949514" cy="1692771"/>
          </a:xfrm>
          <a:prstGeom prst="rect">
            <a:avLst/>
          </a:prstGeom>
          <a:noFill/>
          <a:ln w="9525">
            <a:noFill/>
            <a:miter lim="800000"/>
            <a:headEnd/>
            <a:tailEnd/>
          </a:ln>
        </p:spPr>
        <p:txBody>
          <a:bodyPr wrap="square">
            <a:spAutoFit/>
          </a:bodyPr>
          <a:lstStyle/>
          <a:p>
            <a:pPr algn="just" eaLnBrk="0" hangingPunct="0">
              <a:spcBef>
                <a:spcPct val="20000"/>
              </a:spcBef>
              <a:buClr>
                <a:srgbClr val="404960"/>
              </a:buClr>
              <a:buSzPct val="65000"/>
            </a:pPr>
            <a:r>
              <a:rPr lang="en-US" sz="2000" b="1" dirty="0"/>
              <a:t>Step 4: Formulate the decision rule.</a:t>
            </a:r>
          </a:p>
          <a:p>
            <a:pPr algn="just" eaLnBrk="0" hangingPunct="0">
              <a:spcBef>
                <a:spcPct val="20000"/>
              </a:spcBef>
              <a:buClr>
                <a:srgbClr val="404960"/>
              </a:buClr>
              <a:buSzPct val="65000"/>
              <a:buFont typeface="Wingdings" pitchFamily="2" charset="2"/>
              <a:buNone/>
            </a:pPr>
            <a:r>
              <a:rPr lang="en-US" sz="2000" dirty="0" smtClean="0"/>
              <a:t>The </a:t>
            </a:r>
            <a:r>
              <a:rPr lang="en-US" sz="2000" dirty="0"/>
              <a:t>critical value is a chi-</a:t>
            </a:r>
            <a:r>
              <a:rPr lang="en-US" sz="2000" dirty="0" smtClean="0"/>
              <a:t>square statistic.  The degrees of freedom are: (number of rows – 1)(number of columns – 1).  In this example there are 2 rows and 3 columns.  So the degrees of freedom are (2-1)(3-1) = (1)(2) is 2. </a:t>
            </a:r>
            <a:endParaRPr lang="en-US" sz="2000" dirty="0"/>
          </a:p>
        </p:txBody>
      </p:sp>
      <p:pic>
        <p:nvPicPr>
          <p:cNvPr id="4" name="Picture 3"/>
          <p:cNvPicPr>
            <a:picLocks noChangeAspect="1"/>
          </p:cNvPicPr>
          <p:nvPr/>
        </p:nvPicPr>
        <p:blipFill>
          <a:blip r:embed="rId7"/>
          <a:stretch>
            <a:fillRect/>
          </a:stretch>
        </p:blipFill>
        <p:spPr>
          <a:xfrm>
            <a:off x="2651555" y="5058718"/>
            <a:ext cx="2873577" cy="1132015"/>
          </a:xfrm>
          <a:prstGeom prst="rect">
            <a:avLst/>
          </a:prstGeom>
        </p:spPr>
      </p:pic>
    </p:spTree>
    <p:extLst>
      <p:ext uri="{BB962C8B-B14F-4D97-AF65-F5344CB8AC3E}">
        <p14:creationId xmlns:p14="http://schemas.microsoft.com/office/powerpoint/2010/main" val="2814807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AutoShape 2"/>
          <p:cNvSpPr>
            <a:spLocks noGrp="1" noChangeArrowheads="1"/>
          </p:cNvSpPr>
          <p:nvPr>
            <p:ph type="title"/>
          </p:nvPr>
        </p:nvSpPr>
        <p:spPr/>
        <p:txBody>
          <a:bodyPr/>
          <a:lstStyle/>
          <a:p>
            <a:pPr eaLnBrk="1" hangingPunct="1"/>
            <a:r>
              <a:rPr lang="en-US" sz="4000" dirty="0"/>
              <a:t>Testing a Population </a:t>
            </a:r>
            <a:r>
              <a:rPr lang="en-US" sz="4000" dirty="0" smtClean="0"/>
              <a:t>Proportion: Assumptions</a:t>
            </a:r>
          </a:p>
        </p:txBody>
      </p:sp>
      <p:sp>
        <p:nvSpPr>
          <p:cNvPr id="84994" name="Rectangle 3"/>
          <p:cNvSpPr>
            <a:spLocks noGrp="1" noChangeArrowheads="1"/>
          </p:cNvSpPr>
          <p:nvPr>
            <p:ph idx="4294967295"/>
          </p:nvPr>
        </p:nvSpPr>
        <p:spPr>
          <a:xfrm>
            <a:off x="213756" y="1862138"/>
            <a:ext cx="8562108" cy="4158652"/>
          </a:xfrm>
        </p:spPr>
        <p:txBody>
          <a:bodyPr/>
          <a:lstStyle/>
          <a:p>
            <a:pPr algn="just" eaLnBrk="1" hangingPunct="1">
              <a:lnSpc>
                <a:spcPct val="90000"/>
              </a:lnSpc>
              <a:buClrTx/>
              <a:buSzPct val="100000"/>
            </a:pPr>
            <a:r>
              <a:rPr lang="en-US" sz="2200" dirty="0" smtClean="0"/>
              <a:t>A random sample is selected from </a:t>
            </a:r>
            <a:r>
              <a:rPr lang="en-US" sz="2200" dirty="0"/>
              <a:t>a</a:t>
            </a:r>
            <a:r>
              <a:rPr lang="en-US" sz="2200" dirty="0" smtClean="0"/>
              <a:t> population that follows the binomial distribution. </a:t>
            </a:r>
          </a:p>
          <a:p>
            <a:pPr algn="just" eaLnBrk="1" hangingPunct="1">
              <a:lnSpc>
                <a:spcPct val="90000"/>
              </a:lnSpc>
              <a:buClrTx/>
              <a:buSzPct val="100000"/>
            </a:pPr>
            <a:r>
              <a:rPr lang="en-US" sz="2200" dirty="0" smtClean="0"/>
              <a:t>The requirements of a binomial distribution (chapter 6) are: </a:t>
            </a:r>
          </a:p>
          <a:p>
            <a:pPr lvl="1" algn="just" eaLnBrk="1" hangingPunct="1">
              <a:lnSpc>
                <a:spcPct val="90000"/>
              </a:lnSpc>
              <a:buClrTx/>
              <a:buSzPct val="100000"/>
              <a:buFont typeface="Wingdings" charset="2"/>
              <a:buChar char="§"/>
            </a:pPr>
            <a:r>
              <a:rPr lang="en-US" sz="2000" dirty="0" smtClean="0"/>
              <a:t>The data are counts of nominal variables, </a:t>
            </a:r>
          </a:p>
          <a:p>
            <a:pPr lvl="1" algn="just" eaLnBrk="1" hangingPunct="1">
              <a:lnSpc>
                <a:spcPct val="90000"/>
              </a:lnSpc>
              <a:buClrTx/>
              <a:buSzPct val="100000"/>
              <a:buFont typeface="Wingdings" charset="2"/>
              <a:buChar char="§"/>
            </a:pPr>
            <a:r>
              <a:rPr lang="en-US" sz="2000" dirty="0" smtClean="0"/>
              <a:t>The outcome of each observation is classified into one of two mutually exclusive  categories—a “success” or a “failure”</a:t>
            </a:r>
            <a:r>
              <a:rPr lang="en-US" sz="2000" dirty="0"/>
              <a:t>,</a:t>
            </a:r>
            <a:endParaRPr lang="en-US" sz="2000" dirty="0" smtClean="0"/>
          </a:p>
          <a:p>
            <a:pPr lvl="1" algn="just" eaLnBrk="1" hangingPunct="1">
              <a:lnSpc>
                <a:spcPct val="90000"/>
              </a:lnSpc>
              <a:buClrTx/>
              <a:buSzPct val="100000"/>
              <a:buFont typeface="Wingdings" charset="2"/>
              <a:buChar char="§"/>
            </a:pPr>
            <a:r>
              <a:rPr lang="en-US" sz="2000" dirty="0" smtClean="0"/>
              <a:t>The probability of a success is the same for each observed value,</a:t>
            </a:r>
          </a:p>
          <a:p>
            <a:pPr lvl="1" algn="just" eaLnBrk="1" hangingPunct="1">
              <a:lnSpc>
                <a:spcPct val="90000"/>
              </a:lnSpc>
              <a:buClrTx/>
              <a:buSzPct val="100000"/>
              <a:buFont typeface="Wingdings" charset="2"/>
              <a:buChar char="§"/>
            </a:pPr>
            <a:r>
              <a:rPr lang="en-US" sz="2000" dirty="0" smtClean="0"/>
              <a:t>The observations are independent.</a:t>
            </a:r>
          </a:p>
          <a:p>
            <a:pPr algn="just" eaLnBrk="1" hangingPunct="1">
              <a:lnSpc>
                <a:spcPct val="90000"/>
              </a:lnSpc>
              <a:buClrTx/>
              <a:buSzPct val="100000"/>
            </a:pPr>
            <a:r>
              <a:rPr lang="en-US" sz="2200" dirty="0" smtClean="0"/>
              <a:t>When </a:t>
            </a:r>
            <a:r>
              <a:rPr lang="en-US" sz="2200" dirty="0"/>
              <a:t>both </a:t>
            </a:r>
            <a:r>
              <a:rPr lang="en-US" sz="2200" i="1" dirty="0"/>
              <a:t>n</a:t>
            </a:r>
            <a:r>
              <a:rPr lang="en-US" sz="2200" i="1" dirty="0">
                <a:sym typeface="Symbol" pitchFamily="18" charset="2"/>
              </a:rPr>
              <a:t></a:t>
            </a:r>
            <a:r>
              <a:rPr lang="en-US" sz="2200" dirty="0"/>
              <a:t> and </a:t>
            </a:r>
            <a:r>
              <a:rPr lang="en-US" sz="2200" i="1" dirty="0"/>
              <a:t>n</a:t>
            </a:r>
            <a:r>
              <a:rPr lang="en-US" sz="2200" dirty="0"/>
              <a:t>(1- </a:t>
            </a:r>
            <a:r>
              <a:rPr lang="en-US" sz="2200" dirty="0">
                <a:sym typeface="Symbol" pitchFamily="18" charset="2"/>
              </a:rPr>
              <a:t></a:t>
            </a:r>
            <a:r>
              <a:rPr lang="en-US" sz="2200" dirty="0"/>
              <a:t> ) are at least </a:t>
            </a:r>
            <a:r>
              <a:rPr lang="en-US" sz="2200" dirty="0" smtClean="0"/>
              <a:t>5 and the above requirements are met, we can use the normal distribution  as an approximation to the binomial distribution to test hypotheses about population proportions.  </a:t>
            </a:r>
          </a:p>
          <a:p>
            <a:pPr eaLnBrk="1" hangingPunct="1">
              <a:lnSpc>
                <a:spcPct val="90000"/>
              </a:lnSpc>
            </a:pPr>
            <a:endParaRPr lang="en-US" sz="2000" dirty="0" smtClean="0"/>
          </a:p>
        </p:txBody>
      </p:sp>
      <p:sp>
        <p:nvSpPr>
          <p:cNvPr id="5" name="Rectangle 4"/>
          <p:cNvSpPr/>
          <p:nvPr/>
        </p:nvSpPr>
        <p:spPr>
          <a:xfrm>
            <a:off x="8004433" y="0"/>
            <a:ext cx="113956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LO15-1</a:t>
            </a:r>
            <a:endParaRPr lang="en-US" sz="2000" dirty="0">
              <a:solidFill>
                <a:schemeClr val="tx1"/>
              </a:solidFill>
            </a:endParaRPr>
          </a:p>
        </p:txBody>
      </p:sp>
    </p:spTree>
    <p:extLst>
      <p:ext uri="{BB962C8B-B14F-4D97-AF65-F5344CB8AC3E}">
        <p14:creationId xmlns:p14="http://schemas.microsoft.com/office/powerpoint/2010/main" val="3983072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AutoShape 8"/>
          <p:cNvSpPr>
            <a:spLocks noGrp="1" noChangeArrowheads="1"/>
          </p:cNvSpPr>
          <p:nvPr>
            <p:ph type="title"/>
          </p:nvPr>
        </p:nvSpPr>
        <p:spPr>
          <a:xfrm>
            <a:off x="219676" y="780535"/>
            <a:ext cx="8780162" cy="762000"/>
          </a:xfrm>
        </p:spPr>
        <p:txBody>
          <a:bodyPr/>
          <a:lstStyle/>
          <a:p>
            <a:pPr eaLnBrk="1" hangingPunct="1"/>
            <a:r>
              <a:rPr lang="en-US" sz="4000" dirty="0" smtClean="0"/>
              <a:t>Contingency Table Analysis: Computing Expected Frequencies (</a:t>
            </a:r>
            <a:r>
              <a:rPr lang="en-US" sz="4000" i="1" dirty="0" smtClean="0"/>
              <a:t>f</a:t>
            </a:r>
            <a:r>
              <a:rPr lang="en-US" sz="4000" baseline="-25000" dirty="0" smtClean="0"/>
              <a:t>e</a:t>
            </a:r>
            <a:r>
              <a:rPr lang="en-US" sz="4000" dirty="0" smtClean="0"/>
              <a:t>)</a:t>
            </a:r>
          </a:p>
        </p:txBody>
      </p:sp>
      <p:sp>
        <p:nvSpPr>
          <p:cNvPr id="10" name="Rectangle 9"/>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LO15-6</a:t>
            </a:r>
            <a:endParaRPr lang="en-US" sz="2000" dirty="0">
              <a:solidFill>
                <a:schemeClr val="accent4"/>
              </a:solidFill>
            </a:endParaRPr>
          </a:p>
        </p:txBody>
      </p:sp>
      <p:pic>
        <p:nvPicPr>
          <p:cNvPr id="3" name="Picture 2"/>
          <p:cNvPicPr>
            <a:picLocks noChangeAspect="1"/>
          </p:cNvPicPr>
          <p:nvPr/>
        </p:nvPicPr>
        <p:blipFill>
          <a:blip r:embed="rId3"/>
          <a:stretch>
            <a:fillRect/>
          </a:stretch>
        </p:blipFill>
        <p:spPr>
          <a:xfrm>
            <a:off x="1574458" y="1867417"/>
            <a:ext cx="5798408" cy="632251"/>
          </a:xfrm>
          <a:prstGeom prst="rect">
            <a:avLst/>
          </a:prstGeom>
        </p:spPr>
      </p:pic>
      <p:pic>
        <p:nvPicPr>
          <p:cNvPr id="6" name="Picture 5"/>
          <p:cNvPicPr>
            <a:picLocks noChangeAspect="1"/>
          </p:cNvPicPr>
          <p:nvPr/>
        </p:nvPicPr>
        <p:blipFill>
          <a:blip r:embed="rId4"/>
          <a:stretch>
            <a:fillRect/>
          </a:stretch>
        </p:blipFill>
        <p:spPr>
          <a:xfrm>
            <a:off x="2147329" y="3278709"/>
            <a:ext cx="4916616" cy="667558"/>
          </a:xfrm>
          <a:prstGeom prst="rect">
            <a:avLst/>
          </a:prstGeom>
        </p:spPr>
      </p:pic>
      <p:sp>
        <p:nvSpPr>
          <p:cNvPr id="7" name="TextBox 6"/>
          <p:cNvSpPr txBox="1"/>
          <p:nvPr/>
        </p:nvSpPr>
        <p:spPr>
          <a:xfrm>
            <a:off x="1146433" y="2601784"/>
            <a:ext cx="6919784" cy="646331"/>
          </a:xfrm>
          <a:prstGeom prst="rect">
            <a:avLst/>
          </a:prstGeom>
          <a:noFill/>
        </p:spPr>
        <p:txBody>
          <a:bodyPr wrap="square" rtlCol="0">
            <a:spAutoFit/>
          </a:bodyPr>
          <a:lstStyle/>
          <a:p>
            <a:pPr algn="just"/>
            <a:r>
              <a:rPr lang="en-US" sz="1800" dirty="0" smtClean="0"/>
              <a:t>For example, the expected frequency for  salaried personnel who are satisfied with their health care benefits is:</a:t>
            </a:r>
            <a:endParaRPr lang="en-US" sz="1800" dirty="0"/>
          </a:p>
        </p:txBody>
      </p:sp>
      <p:pic>
        <p:nvPicPr>
          <p:cNvPr id="8" name="Picture 7"/>
          <p:cNvPicPr>
            <a:picLocks noChangeAspect="1"/>
          </p:cNvPicPr>
          <p:nvPr/>
        </p:nvPicPr>
        <p:blipFill>
          <a:blip r:embed="rId5"/>
          <a:stretch>
            <a:fillRect/>
          </a:stretch>
        </p:blipFill>
        <p:spPr>
          <a:xfrm>
            <a:off x="1959918" y="4012852"/>
            <a:ext cx="5289378" cy="1324237"/>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9"/>
          <p:cNvSpPr>
            <a:spLocks noGrp="1" noChangeArrowheads="1"/>
          </p:cNvSpPr>
          <p:nvPr>
            <p:ph type="title"/>
          </p:nvPr>
        </p:nvSpPr>
        <p:spPr>
          <a:xfrm>
            <a:off x="0" y="603593"/>
            <a:ext cx="8999838" cy="503881"/>
          </a:xfrm>
        </p:spPr>
        <p:txBody>
          <a:bodyPr/>
          <a:lstStyle/>
          <a:p>
            <a:pPr eaLnBrk="1" hangingPunct="1"/>
            <a:r>
              <a:rPr lang="en-US" sz="4000" dirty="0"/>
              <a:t>Contingency Table Analysis - Example</a:t>
            </a:r>
            <a:endParaRPr lang="en-US" sz="4000" dirty="0" smtClean="0"/>
          </a:p>
        </p:txBody>
      </p:sp>
      <p:sp>
        <p:nvSpPr>
          <p:cNvPr id="4100" name="Rectangle 3"/>
          <p:cNvSpPr>
            <a:spLocks noGrp="1" noChangeArrowheads="1"/>
          </p:cNvSpPr>
          <p:nvPr>
            <p:ph type="body" sz="half" idx="1"/>
          </p:nvPr>
        </p:nvSpPr>
        <p:spPr>
          <a:xfrm>
            <a:off x="247135" y="1198605"/>
            <a:ext cx="8718379" cy="538891"/>
          </a:xfrm>
        </p:spPr>
        <p:txBody>
          <a:bodyPr/>
          <a:lstStyle/>
          <a:p>
            <a:pPr algn="just" eaLnBrk="1" hangingPunct="1">
              <a:buNone/>
              <a:defRPr/>
            </a:pPr>
            <a:r>
              <a:rPr lang="en-US" sz="2000" b="1" dirty="0">
                <a:solidFill>
                  <a:srgbClr val="000000"/>
                </a:solidFill>
              </a:rPr>
              <a:t>Step 5:  Select a sample, do the analysis, and make a decision.</a:t>
            </a:r>
          </a:p>
        </p:txBody>
      </p:sp>
      <p:graphicFrame>
        <p:nvGraphicFramePr>
          <p:cNvPr id="4098" name="Object 8"/>
          <p:cNvGraphicFramePr>
            <a:graphicFrameLocks noGrp="1"/>
          </p:cNvGraphicFramePr>
          <p:nvPr>
            <p:ph sz="quarter" idx="2"/>
            <p:extLst>
              <p:ext uri="{D42A27DB-BD31-4B8C-83A1-F6EECF244321}">
                <p14:modId xmlns:p14="http://schemas.microsoft.com/office/powerpoint/2010/main" val="1268970831"/>
              </p:ext>
            </p:extLst>
          </p:nvPr>
        </p:nvGraphicFramePr>
        <p:xfrm>
          <a:off x="3225800" y="3167063"/>
          <a:ext cx="1751013" cy="688975"/>
        </p:xfrm>
        <a:graphic>
          <a:graphicData uri="http://schemas.openxmlformats.org/presentationml/2006/ole">
            <mc:AlternateContent xmlns:mc="http://schemas.openxmlformats.org/markup-compatibility/2006">
              <mc:Choice xmlns:v="urn:schemas-microsoft-com:vml" Requires="v">
                <p:oleObj spid="_x0000_s82959" name="Equation" r:id="rId4" imgW="1193760" imgH="469800" progId="Equation.3">
                  <p:embed/>
                </p:oleObj>
              </mc:Choice>
              <mc:Fallback>
                <p:oleObj name="Equation" r:id="rId4" imgW="1193760" imgH="4698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5800" y="3167063"/>
                        <a:ext cx="1751013" cy="688975"/>
                      </a:xfrm>
                      <a:prstGeom prst="rect">
                        <a:avLst/>
                      </a:prstGeom>
                      <a:solidFill>
                        <a:srgbClr val="FFD699"/>
                      </a:solidFill>
                      <a:ln>
                        <a:noFill/>
                      </a:ln>
                      <a:effectLst/>
                      <a:extLst/>
                    </p:spPr>
                  </p:pic>
                </p:oleObj>
              </mc:Fallback>
            </mc:AlternateContent>
          </a:graphicData>
        </a:graphic>
      </p:graphicFrame>
      <p:sp>
        <p:nvSpPr>
          <p:cNvPr id="7" name="Rectangle 6"/>
          <p:cNvSpPr/>
          <p:nvPr/>
        </p:nvSpPr>
        <p:spPr>
          <a:xfrm>
            <a:off x="8011297" y="0"/>
            <a:ext cx="113270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LO15-6</a:t>
            </a:r>
            <a:endParaRPr lang="en-US" sz="2000" dirty="0">
              <a:solidFill>
                <a:schemeClr val="accent4"/>
              </a:solidFill>
            </a:endParaRPr>
          </a:p>
        </p:txBody>
      </p:sp>
      <p:sp>
        <p:nvSpPr>
          <p:cNvPr id="13" name="Rectangle 10"/>
          <p:cNvSpPr>
            <a:spLocks noChangeArrowheads="1"/>
          </p:cNvSpPr>
          <p:nvPr/>
        </p:nvSpPr>
        <p:spPr bwMode="auto">
          <a:xfrm>
            <a:off x="315784" y="4966259"/>
            <a:ext cx="8711514" cy="1508105"/>
          </a:xfrm>
          <a:prstGeom prst="rect">
            <a:avLst/>
          </a:prstGeom>
          <a:noFill/>
          <a:ln w="9525">
            <a:noFill/>
            <a:miter lim="800000"/>
            <a:headEnd/>
            <a:tailEnd/>
          </a:ln>
        </p:spPr>
        <p:txBody>
          <a:bodyPr wrap="square">
            <a:spAutoFit/>
          </a:bodyPr>
          <a:lstStyle/>
          <a:p>
            <a:pPr eaLnBrk="0" hangingPunct="0"/>
            <a:r>
              <a:rPr lang="en-US" sz="2000" dirty="0"/>
              <a:t>The computed </a:t>
            </a:r>
            <a:r>
              <a:rPr lang="el-GR" sz="2000" dirty="0">
                <a:latin typeface="Times New Roman" pitchFamily="18" charset="0"/>
                <a:cs typeface="Times New Roman" pitchFamily="18" charset="0"/>
              </a:rPr>
              <a:t>χ</a:t>
            </a:r>
            <a:r>
              <a:rPr lang="en-US" sz="2000" baseline="30000" dirty="0"/>
              <a:t>2</a:t>
            </a:r>
            <a:r>
              <a:rPr lang="en-US" sz="2000" dirty="0"/>
              <a:t> of </a:t>
            </a:r>
            <a:r>
              <a:rPr lang="en-US" sz="2000" b="1" dirty="0" smtClean="0"/>
              <a:t>2.506</a:t>
            </a:r>
            <a:r>
              <a:rPr lang="en-US" sz="2000" dirty="0" smtClean="0"/>
              <a:t> </a:t>
            </a:r>
            <a:r>
              <a:rPr lang="en-US" sz="2000" dirty="0"/>
              <a:t>is </a:t>
            </a:r>
            <a:r>
              <a:rPr lang="en-US" sz="2000" dirty="0" smtClean="0"/>
              <a:t>less </a:t>
            </a:r>
            <a:r>
              <a:rPr lang="en-US" sz="2000" dirty="0"/>
              <a:t>the critical value of </a:t>
            </a:r>
            <a:r>
              <a:rPr lang="en-US" sz="2000" dirty="0" smtClean="0"/>
              <a:t>5.991. </a:t>
            </a:r>
            <a:r>
              <a:rPr lang="en-US" sz="2000" dirty="0"/>
              <a:t>The decision, therefore, is to fail to reject </a:t>
            </a:r>
            <a:r>
              <a:rPr lang="en-US" sz="2000" i="1" dirty="0"/>
              <a:t>H</a:t>
            </a:r>
            <a:r>
              <a:rPr lang="en-US" sz="2000" baseline="-25000" dirty="0"/>
              <a:t>0</a:t>
            </a:r>
            <a:r>
              <a:rPr lang="en-US" sz="2000" dirty="0"/>
              <a:t> at the .05 level . </a:t>
            </a:r>
          </a:p>
          <a:p>
            <a:pPr eaLnBrk="0" hangingPunct="0"/>
            <a:endParaRPr lang="en-US" dirty="0"/>
          </a:p>
          <a:p>
            <a:r>
              <a:rPr lang="en-US" sz="2000" b="1" dirty="0">
                <a:solidFill>
                  <a:srgbClr val="000000"/>
                </a:solidFill>
                <a:latin typeface="Arial" pitchFamily="34" charset="0"/>
                <a:cs typeface="Arial" pitchFamily="34" charset="0"/>
              </a:rPr>
              <a:t>Step 6: Interpret the result.</a:t>
            </a:r>
            <a:r>
              <a:rPr lang="en-US" sz="2000" dirty="0">
                <a:solidFill>
                  <a:srgbClr val="000000"/>
                </a:solidFill>
                <a:latin typeface="Arial" pitchFamily="34" charset="0"/>
                <a:cs typeface="Arial" pitchFamily="34" charset="0"/>
              </a:rPr>
              <a:t> </a:t>
            </a:r>
            <a:r>
              <a:rPr lang="en-US" sz="2000" dirty="0" smtClean="0"/>
              <a:t>There is no relationship between type of pay and satisfaction with health care benefits.  </a:t>
            </a:r>
            <a:endParaRPr lang="en-US" sz="2000" dirty="0"/>
          </a:p>
        </p:txBody>
      </p:sp>
      <p:pic>
        <p:nvPicPr>
          <p:cNvPr id="10" name="Picture 9"/>
          <p:cNvPicPr>
            <a:picLocks noChangeAspect="1"/>
          </p:cNvPicPr>
          <p:nvPr/>
        </p:nvPicPr>
        <p:blipFill>
          <a:blip r:embed="rId6"/>
          <a:stretch>
            <a:fillRect/>
          </a:stretch>
        </p:blipFill>
        <p:spPr>
          <a:xfrm>
            <a:off x="1678460" y="1768042"/>
            <a:ext cx="5289378" cy="1324237"/>
          </a:xfrm>
          <a:prstGeom prst="rect">
            <a:avLst/>
          </a:prstGeom>
        </p:spPr>
      </p:pic>
      <p:pic>
        <p:nvPicPr>
          <p:cNvPr id="2" name="Picture 1"/>
          <p:cNvPicPr>
            <a:picLocks noChangeAspect="1"/>
          </p:cNvPicPr>
          <p:nvPr/>
        </p:nvPicPr>
        <p:blipFill>
          <a:blip r:embed="rId7"/>
          <a:stretch>
            <a:fillRect/>
          </a:stretch>
        </p:blipFill>
        <p:spPr>
          <a:xfrm>
            <a:off x="970348" y="3939768"/>
            <a:ext cx="6910516" cy="1018723"/>
          </a:xfrm>
          <a:prstGeom prst="rect">
            <a:avLst/>
          </a:prstGeom>
        </p:spPr>
      </p:pic>
    </p:spTree>
    <p:extLst>
      <p:ext uri="{BB962C8B-B14F-4D97-AF65-F5344CB8AC3E}">
        <p14:creationId xmlns:p14="http://schemas.microsoft.com/office/powerpoint/2010/main" val="2888488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linds(horizontal)">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AutoShape 2"/>
          <p:cNvSpPr>
            <a:spLocks noGrp="1" noChangeArrowheads="1"/>
          </p:cNvSpPr>
          <p:nvPr>
            <p:ph type="title"/>
          </p:nvPr>
        </p:nvSpPr>
        <p:spPr/>
        <p:txBody>
          <a:bodyPr lIns="92075" tIns="46038" rIns="92075" bIns="46038"/>
          <a:lstStyle/>
          <a:p>
            <a:pPr eaLnBrk="1" hangingPunct="1"/>
            <a:r>
              <a:rPr lang="en-US" dirty="0"/>
              <a:t>Testing a Population </a:t>
            </a:r>
            <a:r>
              <a:rPr lang="en-US" dirty="0" smtClean="0"/>
              <a:t>Proportion - Example</a:t>
            </a:r>
          </a:p>
        </p:txBody>
      </p:sp>
      <p:sp>
        <p:nvSpPr>
          <p:cNvPr id="92162" name="Rectangle 14"/>
          <p:cNvSpPr>
            <a:spLocks noGrp="1" noChangeArrowheads="1"/>
          </p:cNvSpPr>
          <p:nvPr>
            <p:ph idx="1"/>
          </p:nvPr>
        </p:nvSpPr>
        <p:spPr>
          <a:xfrm>
            <a:off x="356261" y="2681201"/>
            <a:ext cx="5807034" cy="3220835"/>
          </a:xfrm>
        </p:spPr>
        <p:txBody>
          <a:bodyPr/>
          <a:lstStyle/>
          <a:p>
            <a:pPr algn="just" eaLnBrk="1" hangingPunct="1">
              <a:buFont typeface="Wingdings" pitchFamily="2" charset="2"/>
              <a:buNone/>
            </a:pPr>
            <a:r>
              <a:rPr lang="en-US" sz="1800" dirty="0" smtClean="0"/>
              <a:t>	</a:t>
            </a:r>
            <a:r>
              <a:rPr lang="en-US" sz="2200" dirty="0" smtClean="0"/>
              <a:t>Suppose prior elections in a certain state indicated it is necessary for a candidate for governor to receive at least 80% of the vote in the northern section of the state to be elected. The incumbent governor is interested in assessing his chances of returning to office and plans to conduct a survey of 2,000 registered voters in the northern section of the state. Using the hypothesis-testing procedure, assess the governor’s chances of reelection.</a:t>
            </a:r>
          </a:p>
          <a:p>
            <a:pPr eaLnBrk="1" hangingPunct="1">
              <a:buFont typeface="Wingdings" pitchFamily="2" charset="2"/>
              <a:buNone/>
            </a:pPr>
            <a:endParaRPr lang="en-US" sz="2400" dirty="0" smtClean="0"/>
          </a:p>
        </p:txBody>
      </p:sp>
      <p:sp>
        <p:nvSpPr>
          <p:cNvPr id="5" name="Rectangle 4"/>
          <p:cNvSpPr/>
          <p:nvPr/>
        </p:nvSpPr>
        <p:spPr>
          <a:xfrm>
            <a:off x="8018163" y="0"/>
            <a:ext cx="112583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LO15-1</a:t>
            </a:r>
            <a:endParaRPr lang="en-US" sz="2000" dirty="0">
              <a:solidFill>
                <a:schemeClr val="tx1"/>
              </a:solidFill>
            </a:endParaRPr>
          </a:p>
        </p:txBody>
      </p:sp>
      <p:pic>
        <p:nvPicPr>
          <p:cNvPr id="92167" name="Picture 5" descr="C:\Users\Rene\AppData\Local\Microsoft\Windows\Temporary Internet Files\Content.IE5\873BM7PD\MC900101112[1].wmf"/>
          <p:cNvPicPr>
            <a:picLocks noChangeAspect="1" noChangeArrowheads="1"/>
          </p:cNvPicPr>
          <p:nvPr/>
        </p:nvPicPr>
        <p:blipFill>
          <a:blip r:embed="rId3"/>
          <a:srcRect/>
          <a:stretch>
            <a:fillRect/>
          </a:stretch>
        </p:blipFill>
        <p:spPr bwMode="auto">
          <a:xfrm>
            <a:off x="5434013" y="1828800"/>
            <a:ext cx="3338512" cy="3114675"/>
          </a:xfrm>
          <a:prstGeom prst="rect">
            <a:avLst/>
          </a:prstGeom>
          <a:noFill/>
          <a:ln w="9525">
            <a:noFill/>
            <a:miter lim="800000"/>
            <a:headEnd/>
            <a:tailEnd/>
          </a:ln>
        </p:spPr>
      </p:pic>
    </p:spTree>
    <p:extLst>
      <p:ext uri="{BB962C8B-B14F-4D97-AF65-F5344CB8AC3E}">
        <p14:creationId xmlns:p14="http://schemas.microsoft.com/office/powerpoint/2010/main" val="305685226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304325" y="2955839"/>
            <a:ext cx="2732088" cy="866775"/>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eaLnBrk="0" hangingPunct="0">
              <a:defRPr/>
            </a:pPr>
            <a:endParaRPr lang="en-US">
              <a:solidFill>
                <a:schemeClr val="tx1"/>
              </a:solidFill>
              <a:latin typeface="Times New Roman" pitchFamily="18" charset="0"/>
            </a:endParaRPr>
          </a:p>
        </p:txBody>
      </p:sp>
      <p:sp>
        <p:nvSpPr>
          <p:cNvPr id="94210" name="AutoShape 2"/>
          <p:cNvSpPr>
            <a:spLocks noGrp="1" noChangeArrowheads="1"/>
          </p:cNvSpPr>
          <p:nvPr>
            <p:ph type="title"/>
          </p:nvPr>
        </p:nvSpPr>
        <p:spPr>
          <a:xfrm>
            <a:off x="443470" y="436606"/>
            <a:ext cx="8229600" cy="1371600"/>
          </a:xfrm>
        </p:spPr>
        <p:txBody>
          <a:bodyPr lIns="92075" tIns="46038" rIns="92075" bIns="46038"/>
          <a:lstStyle/>
          <a:p>
            <a:pPr eaLnBrk="1" hangingPunct="1"/>
            <a:r>
              <a:rPr lang="en-US" dirty="0"/>
              <a:t>Testing a Population Proportion - </a:t>
            </a:r>
            <a:r>
              <a:rPr lang="en-US" dirty="0" smtClean="0"/>
              <a:t>Example</a:t>
            </a:r>
          </a:p>
        </p:txBody>
      </p:sp>
      <p:sp>
        <p:nvSpPr>
          <p:cNvPr id="94211" name="Rectangle 3"/>
          <p:cNvSpPr>
            <a:spLocks noGrp="1" noChangeArrowheads="1"/>
          </p:cNvSpPr>
          <p:nvPr>
            <p:ph idx="1"/>
          </p:nvPr>
        </p:nvSpPr>
        <p:spPr>
          <a:xfrm>
            <a:off x="721496" y="1836352"/>
            <a:ext cx="7784072" cy="4355757"/>
          </a:xfrm>
        </p:spPr>
        <p:txBody>
          <a:bodyPr/>
          <a:lstStyle/>
          <a:p>
            <a:pPr eaLnBrk="1" hangingPunct="1">
              <a:lnSpc>
                <a:spcPct val="90000"/>
              </a:lnSpc>
              <a:buFont typeface="Wingdings" pitchFamily="2" charset="2"/>
              <a:buNone/>
            </a:pPr>
            <a:r>
              <a:rPr lang="en-US" sz="2000" b="1" dirty="0" smtClean="0"/>
              <a:t>Step 1: State the null hypothesis and the alternate hypothesis. </a:t>
            </a:r>
            <a:r>
              <a:rPr lang="en-US" sz="2000" dirty="0" smtClean="0"/>
              <a:t>Note the keyword in the problem is “at least”, and that a decision to reject the null infers that the governor will not be re-elected.</a:t>
            </a:r>
          </a:p>
          <a:p>
            <a:pPr eaLnBrk="1" hangingPunct="1">
              <a:lnSpc>
                <a:spcPct val="90000"/>
              </a:lnSpc>
              <a:buFont typeface="Wingdings" pitchFamily="2" charset="2"/>
              <a:buNone/>
            </a:pPr>
            <a:endParaRPr lang="en-US" sz="1200" dirty="0" smtClean="0"/>
          </a:p>
          <a:p>
            <a:pPr eaLnBrk="1" hangingPunct="1">
              <a:lnSpc>
                <a:spcPct val="90000"/>
              </a:lnSpc>
              <a:buFont typeface="Wingdings" pitchFamily="2" charset="2"/>
              <a:buNone/>
            </a:pPr>
            <a:r>
              <a:rPr lang="en-US" sz="2000" b="1" dirty="0" smtClean="0"/>
              <a:t>		</a:t>
            </a:r>
            <a:r>
              <a:rPr lang="en-US" sz="2400" i="1" dirty="0" smtClean="0"/>
              <a:t>H</a:t>
            </a:r>
            <a:r>
              <a:rPr lang="en-US" sz="2400" baseline="-25000" dirty="0" smtClean="0"/>
              <a:t>0</a:t>
            </a:r>
            <a:r>
              <a:rPr lang="en-US" sz="2400" dirty="0" smtClean="0"/>
              <a:t>: </a:t>
            </a:r>
            <a:r>
              <a:rPr lang="en-US" sz="2400" dirty="0" smtClean="0">
                <a:sym typeface="Symbol" pitchFamily="18" charset="2"/>
              </a:rPr>
              <a:t> </a:t>
            </a:r>
            <a:r>
              <a:rPr lang="en-US" sz="2400" dirty="0" smtClean="0">
                <a:cs typeface="Arial" charset="0"/>
                <a:sym typeface="Symbol" pitchFamily="18" charset="2"/>
              </a:rPr>
              <a:t>≥ .80</a:t>
            </a:r>
          </a:p>
          <a:p>
            <a:pPr eaLnBrk="1" hangingPunct="1">
              <a:lnSpc>
                <a:spcPct val="90000"/>
              </a:lnSpc>
              <a:buFont typeface="Wingdings" pitchFamily="2" charset="2"/>
              <a:buNone/>
            </a:pPr>
            <a:r>
              <a:rPr lang="en-US" sz="2400" dirty="0" smtClean="0"/>
              <a:t>		</a:t>
            </a:r>
            <a:r>
              <a:rPr lang="en-US" sz="2400" i="1" dirty="0" smtClean="0"/>
              <a:t>H</a:t>
            </a:r>
            <a:r>
              <a:rPr lang="en-US" sz="2400" baseline="-25000" dirty="0" smtClean="0"/>
              <a:t>1</a:t>
            </a:r>
            <a:r>
              <a:rPr lang="en-US" sz="2400" dirty="0" smtClean="0"/>
              <a:t>: </a:t>
            </a:r>
            <a:r>
              <a:rPr lang="en-US" sz="2400" dirty="0" smtClean="0">
                <a:sym typeface="Symbol" pitchFamily="18" charset="2"/>
              </a:rPr>
              <a:t> &lt;</a:t>
            </a:r>
            <a:r>
              <a:rPr lang="en-US" sz="2400" dirty="0" smtClean="0">
                <a:cs typeface="Arial" charset="0"/>
                <a:sym typeface="Symbol" pitchFamily="18" charset="2"/>
              </a:rPr>
              <a:t> .80</a:t>
            </a:r>
          </a:p>
          <a:p>
            <a:pPr eaLnBrk="1" hangingPunct="1">
              <a:lnSpc>
                <a:spcPct val="90000"/>
              </a:lnSpc>
              <a:buFont typeface="Wingdings" pitchFamily="2" charset="2"/>
              <a:buNone/>
            </a:pPr>
            <a:r>
              <a:rPr lang="en-US" sz="2000" b="1" dirty="0" smtClean="0"/>
              <a:t>	</a:t>
            </a:r>
          </a:p>
          <a:p>
            <a:pPr eaLnBrk="1" hangingPunct="1">
              <a:lnSpc>
                <a:spcPct val="90000"/>
              </a:lnSpc>
              <a:buFont typeface="Wingdings" pitchFamily="2" charset="2"/>
              <a:buNone/>
            </a:pPr>
            <a:r>
              <a:rPr lang="en-US" sz="2000" b="1" dirty="0" smtClean="0"/>
              <a:t>Step 2: Select the level of significance.</a:t>
            </a:r>
          </a:p>
          <a:p>
            <a:pPr eaLnBrk="1" hangingPunct="1">
              <a:lnSpc>
                <a:spcPct val="90000"/>
              </a:lnSpc>
              <a:buFont typeface="Wingdings" pitchFamily="2" charset="2"/>
              <a:buNone/>
            </a:pPr>
            <a:r>
              <a:rPr lang="en-US" sz="2000" b="1" dirty="0" smtClean="0"/>
              <a:t>		</a:t>
            </a:r>
            <a:r>
              <a:rPr lang="en-US" sz="2000" dirty="0" smtClean="0"/>
              <a:t>We select an</a:t>
            </a:r>
            <a:r>
              <a:rPr lang="en-US" sz="2000" b="1" dirty="0" smtClean="0"/>
              <a:t> </a:t>
            </a:r>
            <a:r>
              <a:rPr lang="el-GR" sz="2000" dirty="0" smtClean="0">
                <a:cs typeface="Arial" charset="0"/>
              </a:rPr>
              <a:t>α</a:t>
            </a:r>
            <a:r>
              <a:rPr lang="en-US" sz="2000" dirty="0" smtClean="0">
                <a:cs typeface="Arial" charset="0"/>
              </a:rPr>
              <a:t> = 0.05. </a:t>
            </a:r>
          </a:p>
          <a:p>
            <a:pPr eaLnBrk="1" hangingPunct="1">
              <a:lnSpc>
                <a:spcPct val="90000"/>
              </a:lnSpc>
              <a:buFont typeface="Wingdings" pitchFamily="2" charset="2"/>
              <a:buNone/>
            </a:pPr>
            <a:endParaRPr lang="el-GR" sz="1400" b="1" dirty="0" smtClean="0">
              <a:cs typeface="Arial" charset="0"/>
            </a:endParaRPr>
          </a:p>
          <a:p>
            <a:pPr eaLnBrk="1" hangingPunct="1">
              <a:lnSpc>
                <a:spcPct val="90000"/>
              </a:lnSpc>
              <a:buFont typeface="Wingdings" pitchFamily="2" charset="2"/>
              <a:buNone/>
            </a:pPr>
            <a:r>
              <a:rPr lang="en-US" sz="2000" b="1" dirty="0" smtClean="0"/>
              <a:t>Step 3: Select the test statistic.</a:t>
            </a:r>
          </a:p>
          <a:p>
            <a:pPr eaLnBrk="1" hangingPunct="1">
              <a:lnSpc>
                <a:spcPct val="90000"/>
              </a:lnSpc>
              <a:buFont typeface="Wingdings" pitchFamily="2" charset="2"/>
              <a:buNone/>
            </a:pPr>
            <a:r>
              <a:rPr lang="en-US" sz="2000" dirty="0" smtClean="0"/>
              <a:t>		Use the </a:t>
            </a:r>
            <a:r>
              <a:rPr lang="en-US" sz="2000" i="1" dirty="0" smtClean="0"/>
              <a:t>z</a:t>
            </a:r>
            <a:r>
              <a:rPr lang="en-US" sz="2000" dirty="0" smtClean="0"/>
              <a:t>-distribution since the assumptions are met: </a:t>
            </a:r>
          </a:p>
          <a:p>
            <a:pPr eaLnBrk="1" hangingPunct="1">
              <a:lnSpc>
                <a:spcPct val="90000"/>
              </a:lnSpc>
              <a:buFont typeface="Wingdings" pitchFamily="2" charset="2"/>
              <a:buNone/>
            </a:pPr>
            <a:r>
              <a:rPr lang="en-US" sz="2000" i="1" dirty="0"/>
              <a:t>	</a:t>
            </a:r>
            <a:r>
              <a:rPr lang="en-US" sz="2000" i="1" dirty="0" smtClean="0"/>
              <a:t>	n</a:t>
            </a:r>
            <a:r>
              <a:rPr lang="en-US" sz="2400" dirty="0" smtClean="0">
                <a:sym typeface="Symbol" pitchFamily="18" charset="2"/>
              </a:rPr>
              <a:t></a:t>
            </a:r>
            <a:r>
              <a:rPr lang="en-US" sz="2000" dirty="0" smtClean="0"/>
              <a:t>  and </a:t>
            </a:r>
            <a:r>
              <a:rPr lang="en-US" sz="2000" i="1" dirty="0" smtClean="0"/>
              <a:t>n</a:t>
            </a:r>
            <a:r>
              <a:rPr lang="en-US" sz="2000" dirty="0" smtClean="0"/>
              <a:t>(1-</a:t>
            </a:r>
            <a:r>
              <a:rPr lang="en-US" sz="2400" dirty="0" smtClean="0">
                <a:sym typeface="Symbol" pitchFamily="18" charset="2"/>
              </a:rPr>
              <a:t>) </a:t>
            </a:r>
            <a:r>
              <a:rPr lang="en-US" sz="2400" dirty="0" smtClean="0">
                <a:cs typeface="Arial" charset="0"/>
                <a:sym typeface="Symbol" pitchFamily="18" charset="2"/>
              </a:rPr>
              <a:t>≥ </a:t>
            </a:r>
            <a:r>
              <a:rPr lang="en-US" sz="2000" dirty="0" smtClean="0">
                <a:cs typeface="Arial" charset="0"/>
                <a:sym typeface="Symbol" pitchFamily="18" charset="2"/>
              </a:rPr>
              <a:t>5.</a:t>
            </a:r>
            <a:endParaRPr lang="el-GR" sz="2000" dirty="0" smtClean="0">
              <a:cs typeface="Arial" charset="0"/>
            </a:endParaRPr>
          </a:p>
          <a:p>
            <a:pPr eaLnBrk="1" hangingPunct="1">
              <a:lnSpc>
                <a:spcPct val="90000"/>
              </a:lnSpc>
              <a:buFont typeface="Wingdings" pitchFamily="2" charset="2"/>
              <a:buNone/>
            </a:pPr>
            <a:endParaRPr lang="en-US" sz="1800" dirty="0" smtClean="0">
              <a:solidFill>
                <a:schemeClr val="accent1"/>
              </a:solidFill>
            </a:endParaRPr>
          </a:p>
          <a:p>
            <a:pPr eaLnBrk="1" hangingPunct="1">
              <a:lnSpc>
                <a:spcPct val="90000"/>
              </a:lnSpc>
              <a:buFont typeface="Wingdings" pitchFamily="2" charset="2"/>
              <a:buNone/>
            </a:pPr>
            <a:endParaRPr lang="en-US" sz="2000" dirty="0" smtClean="0"/>
          </a:p>
        </p:txBody>
      </p:sp>
      <p:sp>
        <p:nvSpPr>
          <p:cNvPr id="6" name="Rectangle 5"/>
          <p:cNvSpPr/>
          <p:nvPr/>
        </p:nvSpPr>
        <p:spPr>
          <a:xfrm>
            <a:off x="8025027" y="0"/>
            <a:ext cx="111897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LO15-1</a:t>
            </a:r>
            <a:endParaRPr lang="en-US" sz="2000" dirty="0">
              <a:solidFill>
                <a:schemeClr val="tx1"/>
              </a:solidFill>
            </a:endParaRPr>
          </a:p>
        </p:txBody>
      </p:sp>
    </p:spTree>
    <p:extLst>
      <p:ext uri="{BB962C8B-B14F-4D97-AF65-F5344CB8AC3E}">
        <p14:creationId xmlns:p14="http://schemas.microsoft.com/office/powerpoint/2010/main" val="2882386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Grp="1" noChangeArrowheads="1"/>
          </p:cNvSpPr>
          <p:nvPr>
            <p:ph type="title"/>
          </p:nvPr>
        </p:nvSpPr>
        <p:spPr/>
        <p:txBody>
          <a:bodyPr lIns="92075" tIns="46038" rIns="92075" bIns="46038"/>
          <a:lstStyle/>
          <a:p>
            <a:pPr eaLnBrk="1" hangingPunct="1"/>
            <a:r>
              <a:rPr lang="en-US" dirty="0"/>
              <a:t>Testing a Population Proportion - Example</a:t>
            </a:r>
            <a:endParaRPr lang="en-US" dirty="0" smtClean="0"/>
          </a:p>
        </p:txBody>
      </p:sp>
      <p:grpSp>
        <p:nvGrpSpPr>
          <p:cNvPr id="3077" name="Group 14"/>
          <p:cNvGrpSpPr>
            <a:grpSpLocks/>
          </p:cNvGrpSpPr>
          <p:nvPr/>
        </p:nvGrpSpPr>
        <p:grpSpPr bwMode="auto">
          <a:xfrm>
            <a:off x="2859216" y="3398108"/>
            <a:ext cx="2529703" cy="1459642"/>
            <a:chOff x="2921330" y="3146961"/>
            <a:chExt cx="3230088" cy="1710047"/>
          </a:xfrm>
        </p:grpSpPr>
        <p:sp>
          <p:nvSpPr>
            <p:cNvPr id="14" name="Rounded Rectangle 13"/>
            <p:cNvSpPr/>
            <p:nvPr/>
          </p:nvSpPr>
          <p:spPr bwMode="auto">
            <a:xfrm>
              <a:off x="2921330" y="3146961"/>
              <a:ext cx="3230088" cy="171004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eaLnBrk="0" hangingPunct="0">
                <a:defRPr/>
              </a:pPr>
              <a:endParaRPr lang="en-US">
                <a:solidFill>
                  <a:schemeClr val="tx1"/>
                </a:solidFill>
                <a:latin typeface="Times New Roman" pitchFamily="18" charset="0"/>
              </a:endParaRPr>
            </a:p>
          </p:txBody>
        </p:sp>
        <p:graphicFrame>
          <p:nvGraphicFramePr>
            <p:cNvPr id="3074" name="Object 7"/>
            <p:cNvGraphicFramePr>
              <a:graphicFrameLocks/>
            </p:cNvGraphicFramePr>
            <p:nvPr>
              <p:extLst>
                <p:ext uri="{D42A27DB-BD31-4B8C-83A1-F6EECF244321}">
                  <p14:modId xmlns:p14="http://schemas.microsoft.com/office/powerpoint/2010/main" val="1990892443"/>
                </p:ext>
              </p:extLst>
            </p:nvPr>
          </p:nvGraphicFramePr>
          <p:xfrm>
            <a:off x="3102393" y="3254795"/>
            <a:ext cx="2533650" cy="1533525"/>
          </p:xfrm>
          <a:graphic>
            <a:graphicData uri="http://schemas.openxmlformats.org/presentationml/2006/ole">
              <mc:AlternateContent xmlns:mc="http://schemas.openxmlformats.org/markup-compatibility/2006">
                <mc:Choice xmlns:v="urn:schemas-microsoft-com:vml" Requires="v">
                  <p:oleObj spid="_x0000_s7212" name="Equation" r:id="rId4" imgW="787320" imgH="558720" progId="Equation.3">
                    <p:embed/>
                  </p:oleObj>
                </mc:Choice>
                <mc:Fallback>
                  <p:oleObj name="Equation" r:id="rId4" imgW="787320" imgH="55872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2393" y="3254795"/>
                          <a:ext cx="2533650" cy="15335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3078" name="Group 15"/>
          <p:cNvGrpSpPr>
            <a:grpSpLocks/>
          </p:cNvGrpSpPr>
          <p:nvPr/>
        </p:nvGrpSpPr>
        <p:grpSpPr bwMode="auto">
          <a:xfrm>
            <a:off x="1219800" y="2833432"/>
            <a:ext cx="2700338" cy="831850"/>
            <a:chOff x="950" y="1547"/>
            <a:chExt cx="1701" cy="524"/>
          </a:xfrm>
        </p:grpSpPr>
        <p:sp>
          <p:nvSpPr>
            <p:cNvPr id="3088" name="Text Box 9"/>
            <p:cNvSpPr txBox="1">
              <a:spLocks noChangeArrowheads="1"/>
            </p:cNvSpPr>
            <p:nvPr/>
          </p:nvSpPr>
          <p:spPr bwMode="auto">
            <a:xfrm>
              <a:off x="950" y="1547"/>
              <a:ext cx="1292" cy="231"/>
            </a:xfrm>
            <a:prstGeom prst="rect">
              <a:avLst/>
            </a:prstGeom>
            <a:noFill/>
            <a:ln w="9525">
              <a:noFill/>
              <a:miter lim="800000"/>
              <a:headEnd/>
              <a:tailEnd/>
            </a:ln>
          </p:spPr>
          <p:txBody>
            <a:bodyPr wrap="none">
              <a:spAutoFit/>
            </a:bodyPr>
            <a:lstStyle/>
            <a:p>
              <a:pPr eaLnBrk="0" hangingPunct="0"/>
              <a:r>
                <a:rPr lang="en-US" sz="1800" dirty="0">
                  <a:latin typeface="Arial" charset="0"/>
                </a:rPr>
                <a:t>Sample proportion</a:t>
              </a:r>
            </a:p>
          </p:txBody>
        </p:sp>
        <p:sp>
          <p:nvSpPr>
            <p:cNvPr id="3089" name="Line 12"/>
            <p:cNvSpPr>
              <a:spLocks noChangeShapeType="1"/>
            </p:cNvSpPr>
            <p:nvPr/>
          </p:nvSpPr>
          <p:spPr bwMode="auto">
            <a:xfrm>
              <a:off x="1806" y="1764"/>
              <a:ext cx="845" cy="307"/>
            </a:xfrm>
            <a:prstGeom prst="line">
              <a:avLst/>
            </a:prstGeom>
            <a:noFill/>
            <a:ln w="9525">
              <a:solidFill>
                <a:schemeClr val="tx1"/>
              </a:solidFill>
              <a:round/>
              <a:headEnd/>
              <a:tailEnd type="triangle" w="med" len="med"/>
            </a:ln>
          </p:spPr>
          <p:txBody>
            <a:bodyPr/>
            <a:lstStyle/>
            <a:p>
              <a:endParaRPr lang="en-US"/>
            </a:p>
          </p:txBody>
        </p:sp>
      </p:grpSp>
      <p:grpSp>
        <p:nvGrpSpPr>
          <p:cNvPr id="3079" name="Group 16"/>
          <p:cNvGrpSpPr>
            <a:grpSpLocks/>
          </p:cNvGrpSpPr>
          <p:nvPr/>
        </p:nvGrpSpPr>
        <p:grpSpPr bwMode="auto">
          <a:xfrm>
            <a:off x="4634256" y="2762895"/>
            <a:ext cx="2719388" cy="930275"/>
            <a:chOff x="3183" y="1295"/>
            <a:chExt cx="1713" cy="586"/>
          </a:xfrm>
        </p:grpSpPr>
        <p:sp>
          <p:nvSpPr>
            <p:cNvPr id="3086" name="Text Box 10"/>
            <p:cNvSpPr txBox="1">
              <a:spLocks noChangeArrowheads="1"/>
            </p:cNvSpPr>
            <p:nvPr/>
          </p:nvSpPr>
          <p:spPr bwMode="auto">
            <a:xfrm>
              <a:off x="3428" y="1295"/>
              <a:ext cx="1468" cy="404"/>
            </a:xfrm>
            <a:prstGeom prst="rect">
              <a:avLst/>
            </a:prstGeom>
            <a:noFill/>
            <a:ln w="9525">
              <a:noFill/>
              <a:miter lim="800000"/>
              <a:headEnd/>
              <a:tailEnd/>
            </a:ln>
          </p:spPr>
          <p:txBody>
            <a:bodyPr wrap="none">
              <a:spAutoFit/>
            </a:bodyPr>
            <a:lstStyle/>
            <a:p>
              <a:pPr eaLnBrk="0" hangingPunct="0"/>
              <a:r>
                <a:rPr lang="en-US" sz="1800" dirty="0">
                  <a:latin typeface="Arial" charset="0"/>
                </a:rPr>
                <a:t>Hypothesized </a:t>
              </a:r>
            </a:p>
            <a:p>
              <a:pPr eaLnBrk="0" hangingPunct="0"/>
              <a:r>
                <a:rPr lang="en-US" sz="1800" dirty="0">
                  <a:latin typeface="Arial" charset="0"/>
                </a:rPr>
                <a:t>population proportion</a:t>
              </a:r>
            </a:p>
          </p:txBody>
        </p:sp>
        <p:sp>
          <p:nvSpPr>
            <p:cNvPr id="3087" name="Line 13"/>
            <p:cNvSpPr>
              <a:spLocks noChangeShapeType="1"/>
            </p:cNvSpPr>
            <p:nvPr/>
          </p:nvSpPr>
          <p:spPr bwMode="auto">
            <a:xfrm flipH="1">
              <a:off x="3183" y="1678"/>
              <a:ext cx="588" cy="203"/>
            </a:xfrm>
            <a:prstGeom prst="line">
              <a:avLst/>
            </a:prstGeom>
            <a:noFill/>
            <a:ln w="9525">
              <a:solidFill>
                <a:schemeClr val="tx1"/>
              </a:solidFill>
              <a:round/>
              <a:headEnd/>
              <a:tailEnd type="triangle" w="med" len="med"/>
            </a:ln>
          </p:spPr>
          <p:txBody>
            <a:bodyPr/>
            <a:lstStyle/>
            <a:p>
              <a:endParaRPr lang="en-US"/>
            </a:p>
          </p:txBody>
        </p:sp>
      </p:grpSp>
      <p:grpSp>
        <p:nvGrpSpPr>
          <p:cNvPr id="3080" name="Group 17"/>
          <p:cNvGrpSpPr>
            <a:grpSpLocks/>
          </p:cNvGrpSpPr>
          <p:nvPr/>
        </p:nvGrpSpPr>
        <p:grpSpPr bwMode="auto">
          <a:xfrm>
            <a:off x="4483101" y="4654554"/>
            <a:ext cx="2332038" cy="531813"/>
            <a:chOff x="2824" y="2932"/>
            <a:chExt cx="1469" cy="335"/>
          </a:xfrm>
        </p:grpSpPr>
        <p:sp>
          <p:nvSpPr>
            <p:cNvPr id="3084" name="Text Box 11"/>
            <p:cNvSpPr txBox="1">
              <a:spLocks noChangeArrowheads="1"/>
            </p:cNvSpPr>
            <p:nvPr/>
          </p:nvSpPr>
          <p:spPr bwMode="auto">
            <a:xfrm>
              <a:off x="3393" y="3036"/>
              <a:ext cx="900" cy="231"/>
            </a:xfrm>
            <a:prstGeom prst="rect">
              <a:avLst/>
            </a:prstGeom>
            <a:noFill/>
            <a:ln w="9525">
              <a:noFill/>
              <a:miter lim="800000"/>
              <a:headEnd/>
              <a:tailEnd/>
            </a:ln>
          </p:spPr>
          <p:txBody>
            <a:bodyPr wrap="none">
              <a:spAutoFit/>
            </a:bodyPr>
            <a:lstStyle/>
            <a:p>
              <a:pPr eaLnBrk="0" hangingPunct="0"/>
              <a:r>
                <a:rPr lang="en-US" sz="1800" dirty="0">
                  <a:latin typeface="Arial" charset="0"/>
                </a:rPr>
                <a:t>Sample size</a:t>
              </a:r>
            </a:p>
          </p:txBody>
        </p:sp>
        <p:sp>
          <p:nvSpPr>
            <p:cNvPr id="3085" name="Line 14"/>
            <p:cNvSpPr>
              <a:spLocks noChangeShapeType="1"/>
            </p:cNvSpPr>
            <p:nvPr/>
          </p:nvSpPr>
          <p:spPr bwMode="auto">
            <a:xfrm flipH="1" flipV="1">
              <a:off x="2824" y="2932"/>
              <a:ext cx="562" cy="190"/>
            </a:xfrm>
            <a:prstGeom prst="line">
              <a:avLst/>
            </a:prstGeom>
            <a:noFill/>
            <a:ln w="9525">
              <a:solidFill>
                <a:schemeClr val="tx1"/>
              </a:solidFill>
              <a:round/>
              <a:headEnd/>
              <a:tailEnd type="triangle" w="med" len="med"/>
            </a:ln>
          </p:spPr>
          <p:txBody>
            <a:bodyPr/>
            <a:lstStyle/>
            <a:p>
              <a:endParaRPr lang="en-US"/>
            </a:p>
          </p:txBody>
        </p:sp>
      </p:grpSp>
      <p:sp>
        <p:nvSpPr>
          <p:cNvPr id="16" name="Rectangle 15"/>
          <p:cNvSpPr/>
          <p:nvPr/>
        </p:nvSpPr>
        <p:spPr>
          <a:xfrm>
            <a:off x="8011297" y="0"/>
            <a:ext cx="113270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LO15-1</a:t>
            </a:r>
            <a:endParaRPr lang="en-US" sz="2000" dirty="0">
              <a:solidFill>
                <a:schemeClr val="tx1"/>
              </a:solidFill>
            </a:endParaRPr>
          </a:p>
        </p:txBody>
      </p:sp>
      <p:sp>
        <p:nvSpPr>
          <p:cNvPr id="3" name="TextBox 2"/>
          <p:cNvSpPr txBox="1"/>
          <p:nvPr/>
        </p:nvSpPr>
        <p:spPr>
          <a:xfrm>
            <a:off x="1826055" y="2231082"/>
            <a:ext cx="4832864" cy="369332"/>
          </a:xfrm>
          <a:prstGeom prst="rect">
            <a:avLst/>
          </a:prstGeom>
          <a:noFill/>
        </p:spPr>
        <p:txBody>
          <a:bodyPr wrap="square" rtlCol="0">
            <a:spAutoFit/>
          </a:bodyPr>
          <a:lstStyle/>
          <a:p>
            <a:r>
              <a:rPr lang="en-US" sz="1800" dirty="0" smtClean="0"/>
              <a:t>Calculating the </a:t>
            </a:r>
            <a:r>
              <a:rPr lang="en-US" sz="1800" i="1" dirty="0"/>
              <a:t>z</a:t>
            </a:r>
            <a:r>
              <a:rPr lang="en-US" sz="1800" dirty="0" smtClean="0"/>
              <a:t> test statistic:</a:t>
            </a:r>
            <a:endParaRPr lang="en-US" sz="1800" dirty="0"/>
          </a:p>
        </p:txBody>
      </p:sp>
    </p:spTree>
    <p:extLst>
      <p:ext uri="{BB962C8B-B14F-4D97-AF65-F5344CB8AC3E}">
        <p14:creationId xmlns:p14="http://schemas.microsoft.com/office/powerpoint/2010/main" val="7359674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AutoShape 2"/>
          <p:cNvSpPr>
            <a:spLocks noGrp="1" noChangeArrowheads="1"/>
          </p:cNvSpPr>
          <p:nvPr>
            <p:ph type="title"/>
          </p:nvPr>
        </p:nvSpPr>
        <p:spPr>
          <a:xfrm>
            <a:off x="409831" y="525848"/>
            <a:ext cx="8329141" cy="914400"/>
          </a:xfrm>
        </p:spPr>
        <p:txBody>
          <a:bodyPr/>
          <a:lstStyle/>
          <a:p>
            <a:pPr eaLnBrk="1" hangingPunct="1"/>
            <a:r>
              <a:rPr lang="en-US" dirty="0"/>
              <a:t>Testing a Population Proportion - Example</a:t>
            </a:r>
            <a:endParaRPr lang="en-US" dirty="0" smtClean="0"/>
          </a:p>
        </p:txBody>
      </p:sp>
      <p:sp>
        <p:nvSpPr>
          <p:cNvPr id="96258" name="Rectangle 3"/>
          <p:cNvSpPr>
            <a:spLocks noGrp="1" noChangeArrowheads="1"/>
          </p:cNvSpPr>
          <p:nvPr>
            <p:ph type="body" sz="half" idx="1"/>
          </p:nvPr>
        </p:nvSpPr>
        <p:spPr>
          <a:xfrm>
            <a:off x="514865" y="1650312"/>
            <a:ext cx="4235621" cy="1734065"/>
          </a:xfrm>
        </p:spPr>
        <p:txBody>
          <a:bodyPr/>
          <a:lstStyle/>
          <a:p>
            <a:pPr eaLnBrk="1" hangingPunct="1">
              <a:lnSpc>
                <a:spcPct val="80000"/>
              </a:lnSpc>
              <a:buFont typeface="Wingdings" pitchFamily="2" charset="2"/>
              <a:buNone/>
            </a:pPr>
            <a:r>
              <a:rPr lang="en-US" sz="1800" b="1" dirty="0" smtClean="0"/>
              <a:t>Step 4: Formulate the decision rule.</a:t>
            </a:r>
          </a:p>
          <a:p>
            <a:pPr lvl="1" eaLnBrk="1" hangingPunct="1">
              <a:lnSpc>
                <a:spcPct val="90000"/>
              </a:lnSpc>
              <a:buFont typeface="Wingdings" pitchFamily="2" charset="2"/>
              <a:buNone/>
            </a:pPr>
            <a:endParaRPr lang="en-US" sz="1050" dirty="0" smtClean="0"/>
          </a:p>
          <a:p>
            <a:pPr lvl="1" eaLnBrk="1" hangingPunct="1">
              <a:lnSpc>
                <a:spcPct val="90000"/>
              </a:lnSpc>
              <a:buFont typeface="Wingdings" pitchFamily="2" charset="2"/>
              <a:buNone/>
            </a:pPr>
            <a:r>
              <a:rPr lang="en-US" sz="1800" dirty="0" smtClean="0"/>
              <a:t>The hypothesis test is one-tailed so we: </a:t>
            </a:r>
          </a:p>
          <a:p>
            <a:pPr lvl="1" eaLnBrk="1" hangingPunct="1">
              <a:lnSpc>
                <a:spcPct val="90000"/>
              </a:lnSpc>
              <a:buFont typeface="Wingdings" pitchFamily="2" charset="2"/>
              <a:buNone/>
            </a:pPr>
            <a:endParaRPr lang="en-US" sz="900" dirty="0" smtClean="0"/>
          </a:p>
          <a:p>
            <a:pPr lvl="1" eaLnBrk="1" hangingPunct="1">
              <a:lnSpc>
                <a:spcPct val="90000"/>
              </a:lnSpc>
              <a:buFont typeface="Wingdings" pitchFamily="2" charset="2"/>
              <a:buNone/>
            </a:pPr>
            <a:r>
              <a:rPr lang="en-US" sz="1800" dirty="0" smtClean="0"/>
              <a:t>Reject </a:t>
            </a:r>
            <a:r>
              <a:rPr lang="en-US" sz="1800" i="1" dirty="0" smtClean="0"/>
              <a:t>H</a:t>
            </a:r>
            <a:r>
              <a:rPr lang="en-US" sz="1800" baseline="-25000" dirty="0" smtClean="0"/>
              <a:t>0</a:t>
            </a:r>
            <a:r>
              <a:rPr lang="en-US" sz="1800" dirty="0" smtClean="0"/>
              <a:t> if </a:t>
            </a:r>
            <a:r>
              <a:rPr lang="en-US" sz="1800" i="1" dirty="0"/>
              <a:t>z</a:t>
            </a:r>
            <a:r>
              <a:rPr lang="en-US" sz="1800" dirty="0" smtClean="0"/>
              <a:t> &lt; -z</a:t>
            </a:r>
            <a:r>
              <a:rPr lang="en-US" sz="1800" baseline="-25000" dirty="0" smtClean="0">
                <a:sym typeface="Symbol" pitchFamily="18" charset="2"/>
              </a:rPr>
              <a:t></a:t>
            </a:r>
          </a:p>
          <a:p>
            <a:pPr lvl="1" eaLnBrk="1" hangingPunct="1">
              <a:lnSpc>
                <a:spcPct val="90000"/>
              </a:lnSpc>
              <a:buFont typeface="Wingdings" pitchFamily="2" charset="2"/>
              <a:buNone/>
            </a:pPr>
            <a:r>
              <a:rPr lang="en-US" sz="1800" dirty="0" smtClean="0">
                <a:sym typeface="Symbol" pitchFamily="18" charset="2"/>
              </a:rPr>
              <a:t>Reject </a:t>
            </a:r>
            <a:r>
              <a:rPr lang="en-US" sz="1800" i="1" dirty="0" smtClean="0">
                <a:sym typeface="Symbol" pitchFamily="18" charset="2"/>
              </a:rPr>
              <a:t>H</a:t>
            </a:r>
            <a:r>
              <a:rPr lang="en-US" sz="1800" baseline="-25000" dirty="0" smtClean="0">
                <a:sym typeface="Symbol" pitchFamily="18" charset="2"/>
              </a:rPr>
              <a:t>0</a:t>
            </a:r>
            <a:r>
              <a:rPr lang="en-US" sz="1800" dirty="0" smtClean="0">
                <a:sym typeface="Symbol" pitchFamily="18" charset="2"/>
              </a:rPr>
              <a:t> if z &lt; -1.645</a:t>
            </a:r>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b="1" dirty="0" smtClean="0">
              <a:cs typeface="Arial" charset="0"/>
            </a:endParaRPr>
          </a:p>
          <a:p>
            <a:pPr eaLnBrk="1" hangingPunct="1">
              <a:lnSpc>
                <a:spcPct val="80000"/>
              </a:lnSpc>
              <a:buFont typeface="Wingdings" pitchFamily="2" charset="2"/>
              <a:buNone/>
            </a:pPr>
            <a:endParaRPr lang="en-US" sz="1800" b="1" dirty="0" smtClean="0">
              <a:cs typeface="Arial" charset="0"/>
            </a:endParaRPr>
          </a:p>
          <a:p>
            <a:pPr eaLnBrk="1" hangingPunct="1">
              <a:lnSpc>
                <a:spcPct val="80000"/>
              </a:lnSpc>
              <a:buFont typeface="Wingdings" pitchFamily="2" charset="2"/>
              <a:buNone/>
            </a:pPr>
            <a:endParaRPr lang="el-GR" sz="1800" b="1" dirty="0" smtClean="0">
              <a:cs typeface="Arial" charset="0"/>
            </a:endParaRPr>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b="1" dirty="0" smtClean="0"/>
          </a:p>
        </p:txBody>
      </p:sp>
      <p:sp>
        <p:nvSpPr>
          <p:cNvPr id="405516" name="Rectangle 12"/>
          <p:cNvSpPr>
            <a:spLocks noChangeArrowheads="1"/>
          </p:cNvSpPr>
          <p:nvPr/>
        </p:nvSpPr>
        <p:spPr bwMode="auto">
          <a:xfrm>
            <a:off x="605353" y="3564791"/>
            <a:ext cx="8393112" cy="3046988"/>
          </a:xfrm>
          <a:prstGeom prst="rect">
            <a:avLst/>
          </a:prstGeom>
          <a:noFill/>
          <a:ln w="9525">
            <a:noFill/>
            <a:miter lim="800000"/>
            <a:headEnd/>
            <a:tailEnd/>
          </a:ln>
        </p:spPr>
        <p:txBody>
          <a:bodyPr>
            <a:spAutoFit/>
          </a:bodyPr>
          <a:lstStyle/>
          <a:p>
            <a:pPr eaLnBrk="0" hangingPunct="0"/>
            <a:r>
              <a:rPr lang="en-US" sz="1600" b="1" dirty="0">
                <a:latin typeface="Arial" charset="0"/>
              </a:rPr>
              <a:t>Step 5: </a:t>
            </a:r>
            <a:r>
              <a:rPr lang="en-US" sz="1600" b="1" dirty="0" smtClean="0">
                <a:latin typeface="Arial" charset="0"/>
              </a:rPr>
              <a:t>Take a sample, do the analysis, make </a:t>
            </a:r>
            <a:r>
              <a:rPr lang="en-US" sz="1600" b="1" dirty="0">
                <a:latin typeface="Arial" charset="0"/>
              </a:rPr>
              <a:t>a </a:t>
            </a:r>
            <a:r>
              <a:rPr lang="en-US" sz="1600" b="1" dirty="0" smtClean="0">
                <a:latin typeface="Arial" charset="0"/>
              </a:rPr>
              <a:t>decision.</a:t>
            </a:r>
          </a:p>
          <a:p>
            <a:pPr eaLnBrk="0" hangingPunct="0"/>
            <a:endParaRPr lang="en-US" sz="1600" b="1" dirty="0"/>
          </a:p>
          <a:p>
            <a:pPr eaLnBrk="0" hangingPunct="0"/>
            <a:endParaRPr lang="en-US" sz="1600" b="1" dirty="0" smtClean="0">
              <a:latin typeface="Arial" charset="0"/>
            </a:endParaRPr>
          </a:p>
          <a:p>
            <a:pPr eaLnBrk="0" hangingPunct="0"/>
            <a:endParaRPr lang="en-US" sz="1600" b="1" dirty="0"/>
          </a:p>
          <a:p>
            <a:pPr eaLnBrk="0" hangingPunct="0"/>
            <a:endParaRPr lang="en-US" sz="1600" b="1" dirty="0">
              <a:latin typeface="Arial" charset="0"/>
            </a:endParaRPr>
          </a:p>
          <a:p>
            <a:pPr algn="just" eaLnBrk="0" hangingPunct="0"/>
            <a:r>
              <a:rPr lang="el-GR" sz="1600" dirty="0">
                <a:latin typeface="Arial" charset="0"/>
              </a:rPr>
              <a:t>The computed value of </a:t>
            </a:r>
            <a:r>
              <a:rPr lang="el-GR" sz="1600" i="1" dirty="0">
                <a:latin typeface="Arial" charset="0"/>
              </a:rPr>
              <a:t>z </a:t>
            </a:r>
            <a:r>
              <a:rPr lang="el-GR" sz="1600" dirty="0">
                <a:latin typeface="Arial" charset="0"/>
              </a:rPr>
              <a:t>(</a:t>
            </a:r>
            <a:r>
              <a:rPr lang="en-US" sz="1600" dirty="0">
                <a:latin typeface="Arial" charset="0"/>
              </a:rPr>
              <a:t>-</a:t>
            </a:r>
            <a:r>
              <a:rPr lang="el-GR" sz="1600" dirty="0">
                <a:latin typeface="Arial" charset="0"/>
              </a:rPr>
              <a:t>2.80) is in the rejection region, so the null</a:t>
            </a:r>
            <a:r>
              <a:rPr lang="en-US" sz="1600" dirty="0">
                <a:latin typeface="Arial" charset="0"/>
              </a:rPr>
              <a:t> </a:t>
            </a:r>
            <a:r>
              <a:rPr lang="el-GR" sz="1600" dirty="0">
                <a:latin typeface="Arial" charset="0"/>
              </a:rPr>
              <a:t>hypothesis is rejected at the .05 level. </a:t>
            </a:r>
            <a:endParaRPr lang="en-US" sz="1600" dirty="0" smtClean="0">
              <a:latin typeface="Arial" charset="0"/>
            </a:endParaRPr>
          </a:p>
          <a:p>
            <a:pPr algn="just" eaLnBrk="0" hangingPunct="0"/>
            <a:endParaRPr lang="en-US" sz="1600" dirty="0"/>
          </a:p>
          <a:p>
            <a:pPr algn="just" eaLnBrk="0" hangingPunct="0"/>
            <a:r>
              <a:rPr lang="en-US" sz="1600" b="1" dirty="0" smtClean="0">
                <a:latin typeface="Arial" charset="0"/>
              </a:rPr>
              <a:t>Step 6: Interpret the results.</a:t>
            </a:r>
            <a:r>
              <a:rPr lang="en-US" sz="1600" dirty="0" smtClean="0">
                <a:latin typeface="Arial" charset="0"/>
              </a:rPr>
              <a:t>  </a:t>
            </a:r>
            <a:r>
              <a:rPr lang="el-GR" sz="1600" dirty="0" smtClean="0">
                <a:latin typeface="Arial" charset="0"/>
              </a:rPr>
              <a:t>The </a:t>
            </a:r>
            <a:r>
              <a:rPr lang="el-GR" sz="1600" dirty="0">
                <a:latin typeface="Arial" charset="0"/>
              </a:rPr>
              <a:t>difference of 2.5 percentage</a:t>
            </a:r>
            <a:r>
              <a:rPr lang="en-US" sz="1600" dirty="0">
                <a:latin typeface="Arial" charset="0"/>
              </a:rPr>
              <a:t> </a:t>
            </a:r>
            <a:r>
              <a:rPr lang="el-GR" sz="1600" dirty="0">
                <a:latin typeface="Arial" charset="0"/>
              </a:rPr>
              <a:t>points between the sample </a:t>
            </a:r>
            <a:r>
              <a:rPr lang="en-US" sz="1600" dirty="0" smtClean="0">
                <a:latin typeface="Arial" charset="0"/>
              </a:rPr>
              <a:t>proportion</a:t>
            </a:r>
            <a:r>
              <a:rPr lang="el-GR" sz="1600" dirty="0" smtClean="0">
                <a:latin typeface="Arial" charset="0"/>
              </a:rPr>
              <a:t> </a:t>
            </a:r>
            <a:r>
              <a:rPr lang="el-GR" sz="1600" dirty="0">
                <a:latin typeface="Arial" charset="0"/>
              </a:rPr>
              <a:t>(</a:t>
            </a:r>
            <a:r>
              <a:rPr lang="el-GR" sz="1600" dirty="0" smtClean="0">
                <a:latin typeface="Arial" charset="0"/>
              </a:rPr>
              <a:t>77.5</a:t>
            </a:r>
            <a:r>
              <a:rPr lang="en-US" sz="1600" dirty="0" smtClean="0">
                <a:latin typeface="Arial" charset="0"/>
              </a:rPr>
              <a:t>%</a:t>
            </a:r>
            <a:r>
              <a:rPr lang="el-GR" sz="1600" dirty="0" smtClean="0">
                <a:latin typeface="Arial" charset="0"/>
              </a:rPr>
              <a:t>) </a:t>
            </a:r>
            <a:r>
              <a:rPr lang="el-GR" sz="1600" dirty="0">
                <a:latin typeface="Arial" charset="0"/>
              </a:rPr>
              <a:t>and the hypothesized</a:t>
            </a:r>
            <a:r>
              <a:rPr lang="en-US" sz="1600" dirty="0">
                <a:latin typeface="Arial" charset="0"/>
              </a:rPr>
              <a:t> </a:t>
            </a:r>
            <a:r>
              <a:rPr lang="el-GR" sz="1600" dirty="0">
                <a:latin typeface="Arial" charset="0"/>
              </a:rPr>
              <a:t>population </a:t>
            </a:r>
            <a:r>
              <a:rPr lang="en-US" sz="1600" dirty="0" smtClean="0">
                <a:latin typeface="Arial" charset="0"/>
              </a:rPr>
              <a:t>proportion </a:t>
            </a:r>
            <a:r>
              <a:rPr lang="en-US" sz="1600" dirty="0">
                <a:latin typeface="Arial" charset="0"/>
              </a:rPr>
              <a:t>(</a:t>
            </a:r>
            <a:r>
              <a:rPr lang="en-US" sz="1600" dirty="0" smtClean="0">
                <a:latin typeface="Arial" charset="0"/>
              </a:rPr>
              <a:t>80%)</a:t>
            </a:r>
            <a:r>
              <a:rPr lang="el-GR" sz="1600" dirty="0" smtClean="0">
                <a:latin typeface="Arial" charset="0"/>
              </a:rPr>
              <a:t> </a:t>
            </a:r>
            <a:r>
              <a:rPr lang="el-GR" sz="1600" dirty="0">
                <a:latin typeface="Arial" charset="0"/>
              </a:rPr>
              <a:t>is statistically significant. </a:t>
            </a:r>
            <a:r>
              <a:rPr lang="en-US" sz="1600" dirty="0">
                <a:latin typeface="Arial" charset="0"/>
              </a:rPr>
              <a:t>T</a:t>
            </a:r>
            <a:r>
              <a:rPr lang="el-GR" sz="1600" dirty="0">
                <a:latin typeface="Arial" charset="0"/>
              </a:rPr>
              <a:t>he evidence at this point does not</a:t>
            </a:r>
            <a:r>
              <a:rPr lang="en-US" sz="1600" dirty="0">
                <a:latin typeface="Arial" charset="0"/>
              </a:rPr>
              <a:t> </a:t>
            </a:r>
            <a:r>
              <a:rPr lang="el-GR" sz="1600" dirty="0">
                <a:latin typeface="Arial" charset="0"/>
              </a:rPr>
              <a:t>support the claim that the incumbent governor will return to the governor’s</a:t>
            </a:r>
            <a:r>
              <a:rPr lang="en-US" sz="1600" dirty="0">
                <a:latin typeface="Arial" charset="0"/>
              </a:rPr>
              <a:t> </a:t>
            </a:r>
            <a:r>
              <a:rPr lang="el-GR" sz="1600" dirty="0">
                <a:latin typeface="Arial" charset="0"/>
              </a:rPr>
              <a:t>mansion for another four years</a:t>
            </a:r>
            <a:r>
              <a:rPr lang="el-GR" sz="1600" dirty="0" smtClean="0">
                <a:latin typeface="Arial" charset="0"/>
              </a:rPr>
              <a:t>.</a:t>
            </a:r>
            <a:r>
              <a:rPr lang="en-US" sz="1600" b="1" dirty="0"/>
              <a:t> </a:t>
            </a:r>
            <a:endParaRPr lang="el-GR" sz="1600" dirty="0">
              <a:latin typeface="Arial" charset="0"/>
            </a:endParaRPr>
          </a:p>
        </p:txBody>
      </p:sp>
      <p:sp>
        <p:nvSpPr>
          <p:cNvPr id="7" name="Rectangle 6"/>
          <p:cNvSpPr/>
          <p:nvPr/>
        </p:nvSpPr>
        <p:spPr>
          <a:xfrm>
            <a:off x="8025027" y="0"/>
            <a:ext cx="111897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LO15-1</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2540344" y="3890604"/>
            <a:ext cx="3926359" cy="866746"/>
          </a:xfrm>
          <a:prstGeom prst="rect">
            <a:avLst/>
          </a:prstGeom>
        </p:spPr>
      </p:pic>
      <p:pic>
        <p:nvPicPr>
          <p:cNvPr id="3" name="Picture 2"/>
          <p:cNvPicPr>
            <a:picLocks noChangeAspect="1"/>
          </p:cNvPicPr>
          <p:nvPr/>
        </p:nvPicPr>
        <p:blipFill>
          <a:blip r:embed="rId4"/>
          <a:stretch>
            <a:fillRect/>
          </a:stretch>
        </p:blipFill>
        <p:spPr>
          <a:xfrm>
            <a:off x="4752546" y="1703082"/>
            <a:ext cx="3162643" cy="1803491"/>
          </a:xfrm>
          <a:prstGeom prst="rect">
            <a:avLst/>
          </a:prstGeom>
        </p:spPr>
      </p:pic>
    </p:spTree>
    <p:extLst>
      <p:ext uri="{BB962C8B-B14F-4D97-AF65-F5344CB8AC3E}">
        <p14:creationId xmlns:p14="http://schemas.microsoft.com/office/powerpoint/2010/main" val="257209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5516"/>
                                        </p:tgtEl>
                                        <p:attrNameLst>
                                          <p:attrName>style.visibility</p:attrName>
                                        </p:attrNameLst>
                                      </p:cBhvr>
                                      <p:to>
                                        <p:strVal val="visible"/>
                                      </p:to>
                                    </p:set>
                                    <p:animEffect transition="in" filter="wipe(up)">
                                      <p:cBhvr>
                                        <p:cTn id="7" dur="500"/>
                                        <p:tgtEl>
                                          <p:spTgt spid="405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2"/>
          <p:cNvSpPr>
            <a:spLocks noGrp="1" noChangeArrowheads="1"/>
          </p:cNvSpPr>
          <p:nvPr>
            <p:ph type="title"/>
          </p:nvPr>
        </p:nvSpPr>
        <p:spPr>
          <a:xfrm>
            <a:off x="417341" y="752046"/>
            <a:ext cx="8582496" cy="847468"/>
          </a:xfrm>
        </p:spPr>
        <p:txBody>
          <a:bodyPr/>
          <a:lstStyle/>
          <a:p>
            <a:pPr eaLnBrk="1" hangingPunct="1"/>
            <a:r>
              <a:rPr lang="en-US" dirty="0" smtClean="0"/>
              <a:t>Two-Sample Tests of Proportions</a:t>
            </a:r>
          </a:p>
        </p:txBody>
      </p:sp>
      <p:sp>
        <p:nvSpPr>
          <p:cNvPr id="38914" name="Rectangle 3"/>
          <p:cNvSpPr>
            <a:spLocks noGrp="1" noChangeArrowheads="1"/>
          </p:cNvSpPr>
          <p:nvPr>
            <p:ph idx="1"/>
          </p:nvPr>
        </p:nvSpPr>
        <p:spPr>
          <a:xfrm>
            <a:off x="466811" y="1642161"/>
            <a:ext cx="8241915" cy="4495027"/>
          </a:xfrm>
        </p:spPr>
        <p:txBody>
          <a:bodyPr/>
          <a:lstStyle/>
          <a:p>
            <a:pPr eaLnBrk="1" hangingPunct="1">
              <a:lnSpc>
                <a:spcPct val="90000"/>
              </a:lnSpc>
              <a:buFont typeface="Wingdings" pitchFamily="2" charset="2"/>
              <a:buNone/>
            </a:pPr>
            <a:r>
              <a:rPr lang="en-US" sz="2000" b="1" dirty="0" smtClean="0"/>
              <a:t>EXAMPLES</a:t>
            </a:r>
          </a:p>
          <a:p>
            <a:pPr algn="just" eaLnBrk="1" hangingPunct="1">
              <a:lnSpc>
                <a:spcPct val="90000"/>
              </a:lnSpc>
            </a:pPr>
            <a:r>
              <a:rPr lang="en-US" sz="2000" dirty="0" smtClean="0"/>
              <a:t>The vice president of human resources wishes to know whether there is a difference in the proportion of hourly employees who miss more than 5 days of work per year at the Atlanta and the Houston plants.</a:t>
            </a:r>
          </a:p>
          <a:p>
            <a:pPr algn="just" eaLnBrk="1" hangingPunct="1">
              <a:lnSpc>
                <a:spcPct val="90000"/>
              </a:lnSpc>
            </a:pPr>
            <a:endParaRPr lang="en-US" sz="1000" dirty="0" smtClean="0"/>
          </a:p>
          <a:p>
            <a:pPr algn="just" eaLnBrk="1" hangingPunct="1">
              <a:lnSpc>
                <a:spcPct val="90000"/>
              </a:lnSpc>
            </a:pPr>
            <a:r>
              <a:rPr lang="en-US" sz="2000" dirty="0" smtClean="0"/>
              <a:t>General Motors is considering a new design for the Chevrolet Camaro. The design is shown to a group of potential buyers under 30 years of age and another group over 60 years of age. </a:t>
            </a:r>
            <a:r>
              <a:rPr lang="en-US" sz="2000" dirty="0"/>
              <a:t>Chevrolet </a:t>
            </a:r>
            <a:r>
              <a:rPr lang="en-US" sz="2000" dirty="0" smtClean="0"/>
              <a:t>wishes to know whether there is a difference in the proportion of the groups who like the new design.</a:t>
            </a:r>
          </a:p>
          <a:p>
            <a:pPr algn="just" eaLnBrk="1" hangingPunct="1">
              <a:lnSpc>
                <a:spcPct val="90000"/>
              </a:lnSpc>
            </a:pPr>
            <a:endParaRPr lang="en-US" sz="1000" dirty="0" smtClean="0"/>
          </a:p>
          <a:p>
            <a:pPr algn="just" eaLnBrk="1" hangingPunct="1">
              <a:lnSpc>
                <a:spcPct val="90000"/>
              </a:lnSpc>
            </a:pPr>
            <a:r>
              <a:rPr lang="en-US" sz="2000" dirty="0" smtClean="0"/>
              <a:t>A consultant to the airline industry is investigating the fear of flying among adults. Specifically, the company wishes to know whether there is a difference in the proportion of men versus women who are fearful of flying.</a:t>
            </a:r>
          </a:p>
        </p:txBody>
      </p:sp>
      <p:sp>
        <p:nvSpPr>
          <p:cNvPr id="5" name="Rectangle 4"/>
          <p:cNvSpPr/>
          <p:nvPr/>
        </p:nvSpPr>
        <p:spPr>
          <a:xfrm>
            <a:off x="5306542" y="0"/>
            <a:ext cx="383745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LO15-2</a:t>
            </a:r>
            <a:r>
              <a:rPr lang="en-US" sz="2000" dirty="0"/>
              <a:t> Test a hypothesis about two population proportions.</a:t>
            </a:r>
          </a:p>
        </p:txBody>
      </p:sp>
    </p:spTree>
    <p:extLst>
      <p:ext uri="{BB962C8B-B14F-4D97-AF65-F5344CB8AC3E}">
        <p14:creationId xmlns:p14="http://schemas.microsoft.com/office/powerpoint/2010/main" val="25463206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ixel">
  <a:themeElements>
    <a:clrScheme name="Custom 2">
      <a:dk1>
        <a:srgbClr val="000000"/>
      </a:dk1>
      <a:lt1>
        <a:srgbClr val="FFFFFF"/>
      </a:lt1>
      <a:dk2>
        <a:srgbClr val="000000"/>
      </a:dk2>
      <a:lt2>
        <a:srgbClr val="0066CC"/>
      </a:lt2>
      <a:accent1>
        <a:srgbClr val="75BAFF"/>
      </a:accent1>
      <a:accent2>
        <a:srgbClr val="2592FF"/>
      </a:accent2>
      <a:accent3>
        <a:srgbClr val="FFFFFF"/>
      </a:accent3>
      <a:accent4>
        <a:srgbClr val="000000"/>
      </a:accent4>
      <a:accent5>
        <a:srgbClr val="C5E2FF"/>
      </a:accent5>
      <a:accent6>
        <a:srgbClr val="5BADFF"/>
      </a:accent6>
      <a:hlink>
        <a:srgbClr val="CC3300"/>
      </a:hlink>
      <a:folHlink>
        <a:srgbClr val="0066CC"/>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4799</TotalTime>
  <Words>3110</Words>
  <Application>Microsoft Office PowerPoint</Application>
  <PresentationFormat>On-screen Show (4:3)</PresentationFormat>
  <Paragraphs>360</Paragraphs>
  <Slides>41</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1_Pixel</vt:lpstr>
      <vt:lpstr>Equation</vt:lpstr>
      <vt:lpstr>Nonparametric Methods: Nominal Level Hypothesis Tests</vt:lpstr>
      <vt:lpstr>Learning Objectives</vt:lpstr>
      <vt:lpstr>Testing a Population Proportion</vt:lpstr>
      <vt:lpstr>Testing a Population Proportion: Assumptions</vt:lpstr>
      <vt:lpstr>Testing a Population Proportion - Example</vt:lpstr>
      <vt:lpstr>Testing a Population Proportion - Example</vt:lpstr>
      <vt:lpstr>Testing a Population Proportion - Example</vt:lpstr>
      <vt:lpstr>Testing a Population Proportion - Example</vt:lpstr>
      <vt:lpstr>Two-Sample Tests of Proportions</vt:lpstr>
      <vt:lpstr>Two-Sample Tests of Proportions</vt:lpstr>
      <vt:lpstr>Two-Sample Tests of Proportions</vt:lpstr>
      <vt:lpstr>Two-Sample Tests of Proportions - Example</vt:lpstr>
      <vt:lpstr>Two-Sample Tests of Proportions   - Example</vt:lpstr>
      <vt:lpstr>Two Sample Tests of Proportions - Example</vt:lpstr>
      <vt:lpstr>Two Sample Tests of Proportions - Example</vt:lpstr>
      <vt:lpstr>PowerPoint Presentation</vt:lpstr>
      <vt:lpstr>  The chi-square statistic is used to test hypotheses comparing frequency distributions.  </vt:lpstr>
      <vt:lpstr>Comparing observed and expected frequency distributions:    The Goodness-of-Fit Test</vt:lpstr>
      <vt:lpstr>Comparing observed and expected frequency distributions:  The Goodness-of-Fit Test - Example</vt:lpstr>
      <vt:lpstr>Comparing observed and expected frequency distributions:  The Goodness-of-Fit Test - Example</vt:lpstr>
      <vt:lpstr>Comparing observed and expected frequency distributions:  The Goodness-of-Fit Test - Example</vt:lpstr>
      <vt:lpstr>Comparing observed and expected frequency distributions:  The Goodness-of-Fit Test - Example</vt:lpstr>
      <vt:lpstr>Comparing observed and expected frequency distributions: The Goodness-of-Fit Test –  Unequal Expected Frequencies Example</vt:lpstr>
      <vt:lpstr>Comparing observed and expected frequency distributions: The Goodness-of-Fit Test –  Unequal Expected Frequencies Example</vt:lpstr>
      <vt:lpstr>Comparing observed and expected frequency distributions: The Goodness-of-Fit Test –  Unequal Expected Frequencies Example</vt:lpstr>
      <vt:lpstr>Comparing observed and expected frequency distributions: The Goodness-of-Fit Test – Unequal Expected Frequencies Example</vt:lpstr>
      <vt:lpstr>Comparing observed and expected frequency distributions: The Goodness-of-Fit Test – Unequal Expected Frequencies Example</vt:lpstr>
      <vt:lpstr>PowerPoint Presentation</vt:lpstr>
      <vt:lpstr>Limitations of the Chi-square Goodness-of-Fit tests</vt:lpstr>
      <vt:lpstr>Testing a hypothesis that an observed frequency distribution fits an expected frequency distribution that is normal.  </vt:lpstr>
      <vt:lpstr>Testing a hypothesis that an observed frequency distribution fits an expected frequency distribution that is normal.  </vt:lpstr>
      <vt:lpstr>Testing a hypothesis that an observed frequency distribution fits an expected frequency distribution that is normal. </vt:lpstr>
      <vt:lpstr>Testing a hypothesis that an observed frequency distribution fits an expected frequency distribution that is normal. </vt:lpstr>
      <vt:lpstr>Testing a hypothesis that an observed frequency distribution fits an expected frequency distribution that is normal. </vt:lpstr>
      <vt:lpstr>Testing a hypothesis that an observed frequency distribution fits an expected frequency distribution that is normal. </vt:lpstr>
      <vt:lpstr>Contingency Table Analysis</vt:lpstr>
      <vt:lpstr>Contingency Table Analysis - Example</vt:lpstr>
      <vt:lpstr>Contingency Table Analysis - Example</vt:lpstr>
      <vt:lpstr>Contingency Table Analysis - Example</vt:lpstr>
      <vt:lpstr>Contingency Table Analysis: Computing Expected Frequencies (fe)</vt:lpstr>
      <vt:lpstr>Contingency Table Analysis - Example</vt:lpstr>
    </vt:vector>
  </TitlesOfParts>
  <Company>MCGRAW-HILL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subject>Chisquare Applications</dc:subject>
  <dc:creator>Rene Leo E. Ordonez</dc:creator>
  <cp:lastModifiedBy>Pavendan Pugalendi</cp:lastModifiedBy>
  <cp:revision>392</cp:revision>
  <dcterms:created xsi:type="dcterms:W3CDTF">1998-07-27T15:17:12Z</dcterms:created>
  <dcterms:modified xsi:type="dcterms:W3CDTF">2014-03-31T13:12:48Z</dcterms:modified>
</cp:coreProperties>
</file>