
<file path=[Content_Types].xml><?xml version="1.0" encoding="utf-8"?>
<Types xmlns="http://schemas.openxmlformats.org/package/2006/content-types">
  <Default Extension="png" ContentType="image/png"/>
  <Default Extension="bin" ContentType="application/vnd.openxmlformats-officedocument.oleObject"/>
  <Default Extension="wmf" ContentType="image/x-wmf"/>
  <Default Extension="emf" ContentType="image/x-emf"/>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p:sldMasterIdLst>
    <p:sldMasterId id="2147483722" r:id="rId1"/>
  </p:sldMasterIdLst>
  <p:notesMasterIdLst>
    <p:notesMasterId r:id="rId39"/>
  </p:notesMasterIdLst>
  <p:handoutMasterIdLst>
    <p:handoutMasterId r:id="rId40"/>
  </p:handoutMasterIdLst>
  <p:sldIdLst>
    <p:sldId id="349" r:id="rId2"/>
    <p:sldId id="350" r:id="rId3"/>
    <p:sldId id="324" r:id="rId4"/>
    <p:sldId id="352" r:id="rId5"/>
    <p:sldId id="404" r:id="rId6"/>
    <p:sldId id="357" r:id="rId7"/>
    <p:sldId id="405" r:id="rId8"/>
    <p:sldId id="325" r:id="rId9"/>
    <p:sldId id="406" r:id="rId10"/>
    <p:sldId id="360" r:id="rId11"/>
    <p:sldId id="408" r:id="rId12"/>
    <p:sldId id="407" r:id="rId13"/>
    <p:sldId id="409" r:id="rId14"/>
    <p:sldId id="330" r:id="rId15"/>
    <p:sldId id="365" r:id="rId16"/>
    <p:sldId id="367" r:id="rId17"/>
    <p:sldId id="332" r:id="rId18"/>
    <p:sldId id="370" r:id="rId19"/>
    <p:sldId id="410" r:id="rId20"/>
    <p:sldId id="411" r:id="rId21"/>
    <p:sldId id="327" r:id="rId22"/>
    <p:sldId id="378" r:id="rId23"/>
    <p:sldId id="412" r:id="rId24"/>
    <p:sldId id="380" r:id="rId25"/>
    <p:sldId id="381" r:id="rId26"/>
    <p:sldId id="382" r:id="rId27"/>
    <p:sldId id="383" r:id="rId28"/>
    <p:sldId id="386" r:id="rId29"/>
    <p:sldId id="413" r:id="rId30"/>
    <p:sldId id="387" r:id="rId31"/>
    <p:sldId id="388" r:id="rId32"/>
    <p:sldId id="390" r:id="rId33"/>
    <p:sldId id="391" r:id="rId34"/>
    <p:sldId id="414" r:id="rId35"/>
    <p:sldId id="401" r:id="rId36"/>
    <p:sldId id="397" r:id="rId37"/>
    <p:sldId id="398" r:id="rId38"/>
  </p:sldIdLst>
  <p:sldSz cx="9144000" cy="6858000" type="screen4x3"/>
  <p:notesSz cx="6858000" cy="9296400"/>
  <p:defaultTextStyle>
    <a:defPPr>
      <a:defRPr lang="en-US"/>
    </a:defPPr>
    <a:lvl1pPr algn="l" rtl="0" fontAlgn="base">
      <a:spcBef>
        <a:spcPct val="0"/>
      </a:spcBef>
      <a:spcAft>
        <a:spcPct val="0"/>
      </a:spcAft>
      <a:defRPr sz="1200" kern="1200">
        <a:solidFill>
          <a:schemeClr val="tx1"/>
        </a:solidFill>
        <a:latin typeface="Arial" charset="0"/>
        <a:ea typeface="+mn-ea"/>
        <a:cs typeface="Arial" charset="0"/>
      </a:defRPr>
    </a:lvl1pPr>
    <a:lvl2pPr marL="457200" algn="l" rtl="0" fontAlgn="base">
      <a:spcBef>
        <a:spcPct val="0"/>
      </a:spcBef>
      <a:spcAft>
        <a:spcPct val="0"/>
      </a:spcAft>
      <a:defRPr sz="1200" kern="1200">
        <a:solidFill>
          <a:schemeClr val="tx1"/>
        </a:solidFill>
        <a:latin typeface="Arial" charset="0"/>
        <a:ea typeface="+mn-ea"/>
        <a:cs typeface="Arial" charset="0"/>
      </a:defRPr>
    </a:lvl2pPr>
    <a:lvl3pPr marL="914400" algn="l" rtl="0" fontAlgn="base">
      <a:spcBef>
        <a:spcPct val="0"/>
      </a:spcBef>
      <a:spcAft>
        <a:spcPct val="0"/>
      </a:spcAft>
      <a:defRPr sz="1200" kern="1200">
        <a:solidFill>
          <a:schemeClr val="tx1"/>
        </a:solidFill>
        <a:latin typeface="Arial" charset="0"/>
        <a:ea typeface="+mn-ea"/>
        <a:cs typeface="Arial" charset="0"/>
      </a:defRPr>
    </a:lvl3pPr>
    <a:lvl4pPr marL="1371600" algn="l" rtl="0" fontAlgn="base">
      <a:spcBef>
        <a:spcPct val="0"/>
      </a:spcBef>
      <a:spcAft>
        <a:spcPct val="0"/>
      </a:spcAft>
      <a:defRPr sz="1200" kern="1200">
        <a:solidFill>
          <a:schemeClr val="tx1"/>
        </a:solidFill>
        <a:latin typeface="Arial" charset="0"/>
        <a:ea typeface="+mn-ea"/>
        <a:cs typeface="Arial" charset="0"/>
      </a:defRPr>
    </a:lvl4pPr>
    <a:lvl5pPr marL="1828800" algn="l" rtl="0" fontAlgn="base">
      <a:spcBef>
        <a:spcPct val="0"/>
      </a:spcBef>
      <a:spcAft>
        <a:spcPct val="0"/>
      </a:spcAft>
      <a:defRPr sz="1200" kern="1200">
        <a:solidFill>
          <a:schemeClr val="tx1"/>
        </a:solidFill>
        <a:latin typeface="Arial" charset="0"/>
        <a:ea typeface="+mn-ea"/>
        <a:cs typeface="Arial" charset="0"/>
      </a:defRPr>
    </a:lvl5pPr>
    <a:lvl6pPr marL="2286000" algn="l" defTabSz="914400" rtl="0" eaLnBrk="1" latinLnBrk="0" hangingPunct="1">
      <a:defRPr sz="1200" kern="1200">
        <a:solidFill>
          <a:schemeClr val="tx1"/>
        </a:solidFill>
        <a:latin typeface="Arial" charset="0"/>
        <a:ea typeface="+mn-ea"/>
        <a:cs typeface="Arial" charset="0"/>
      </a:defRPr>
    </a:lvl6pPr>
    <a:lvl7pPr marL="2743200" algn="l" defTabSz="914400" rtl="0" eaLnBrk="1" latinLnBrk="0" hangingPunct="1">
      <a:defRPr sz="1200" kern="1200">
        <a:solidFill>
          <a:schemeClr val="tx1"/>
        </a:solidFill>
        <a:latin typeface="Arial" charset="0"/>
        <a:ea typeface="+mn-ea"/>
        <a:cs typeface="Arial" charset="0"/>
      </a:defRPr>
    </a:lvl7pPr>
    <a:lvl8pPr marL="3200400" algn="l" defTabSz="914400" rtl="0" eaLnBrk="1" latinLnBrk="0" hangingPunct="1">
      <a:defRPr sz="1200" kern="1200">
        <a:solidFill>
          <a:schemeClr val="tx1"/>
        </a:solidFill>
        <a:latin typeface="Arial" charset="0"/>
        <a:ea typeface="+mn-ea"/>
        <a:cs typeface="Arial" charset="0"/>
      </a:defRPr>
    </a:lvl8pPr>
    <a:lvl9pPr marL="3657600" algn="l" defTabSz="914400" rtl="0" eaLnBrk="1" latinLnBrk="0" hangingPunct="1">
      <a:defRPr sz="1200"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800A8"/>
    <a:srgbClr val="FFD699"/>
    <a:srgbClr val="FFE8C5"/>
    <a:srgbClr val="333333"/>
    <a:srgbClr val="FFBFFF"/>
    <a:srgbClr val="510C9C"/>
    <a:srgbClr val="FF3101"/>
    <a:srgbClr val="7912E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1018" autoAdjust="0"/>
    <p:restoredTop sz="94660" autoAdjust="0"/>
  </p:normalViewPr>
  <p:slideViewPr>
    <p:cSldViewPr snapToGrid="0">
      <p:cViewPr>
        <p:scale>
          <a:sx n="50" d="100"/>
          <a:sy n="50" d="100"/>
        </p:scale>
        <p:origin x="-2256" y="-93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80" d="100"/>
        <a:sy n="80" d="100"/>
      </p:scale>
      <p:origin x="0" y="0"/>
    </p:cViewPr>
  </p:sorterViewPr>
  <p:notesViewPr>
    <p:cSldViewPr snapToGrid="0">
      <p:cViewPr>
        <p:scale>
          <a:sx n="100" d="100"/>
          <a:sy n="100" d="100"/>
        </p:scale>
        <p:origin x="-3552" y="-72"/>
      </p:cViewPr>
      <p:guideLst>
        <p:guide orient="horz" pos="2928"/>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1.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5.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5.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20.emf"/></Relationships>
</file>

<file path=ppt/drawings/_rels/vmlDrawing5.vml.rels><?xml version="1.0" encoding="UTF-8" standalone="yes"?>
<Relationships xmlns="http://schemas.openxmlformats.org/package/2006/relationships"><Relationship Id="rId3" Type="http://schemas.openxmlformats.org/officeDocument/2006/relationships/image" Target="../media/image27.emf"/><Relationship Id="rId2" Type="http://schemas.openxmlformats.org/officeDocument/2006/relationships/image" Target="../media/image26.emf"/><Relationship Id="rId1" Type="http://schemas.openxmlformats.org/officeDocument/2006/relationships/image" Target="../media/image25.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35.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37.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37.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16770" name="Rectangle 2"/>
          <p:cNvSpPr>
            <a:spLocks noGrp="1" noChangeArrowheads="1"/>
          </p:cNvSpPr>
          <p:nvPr>
            <p:ph type="hdr" sz="quarter"/>
          </p:nvPr>
        </p:nvSpPr>
        <p:spPr bwMode="auto">
          <a:xfrm>
            <a:off x="0" y="0"/>
            <a:ext cx="2971800" cy="46513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eaLnBrk="0" hangingPunct="0">
              <a:defRPr>
                <a:latin typeface="Times New Roman" pitchFamily="18" charset="0"/>
                <a:cs typeface="+mn-cs"/>
              </a:defRPr>
            </a:lvl1pPr>
          </a:lstStyle>
          <a:p>
            <a:pPr>
              <a:defRPr/>
            </a:pPr>
            <a:endParaRPr lang="en-US" dirty="0"/>
          </a:p>
        </p:txBody>
      </p:sp>
      <p:sp>
        <p:nvSpPr>
          <p:cNvPr id="416771" name="Rectangle 3"/>
          <p:cNvSpPr>
            <a:spLocks noGrp="1" noChangeArrowheads="1"/>
          </p:cNvSpPr>
          <p:nvPr>
            <p:ph type="dt" sz="quarter" idx="1"/>
          </p:nvPr>
        </p:nvSpPr>
        <p:spPr bwMode="auto">
          <a:xfrm>
            <a:off x="3886200" y="0"/>
            <a:ext cx="2971800" cy="46513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a:latin typeface="Times New Roman" pitchFamily="18" charset="0"/>
                <a:cs typeface="+mn-cs"/>
              </a:defRPr>
            </a:lvl1pPr>
          </a:lstStyle>
          <a:p>
            <a:pPr>
              <a:defRPr/>
            </a:pPr>
            <a:endParaRPr lang="en-US" dirty="0"/>
          </a:p>
        </p:txBody>
      </p:sp>
      <p:sp>
        <p:nvSpPr>
          <p:cNvPr id="416772" name="Rectangle 4"/>
          <p:cNvSpPr>
            <a:spLocks noGrp="1" noChangeArrowheads="1"/>
          </p:cNvSpPr>
          <p:nvPr>
            <p:ph type="ftr" sz="quarter" idx="2"/>
          </p:nvPr>
        </p:nvSpPr>
        <p:spPr bwMode="auto">
          <a:xfrm>
            <a:off x="0" y="8831263"/>
            <a:ext cx="2971800" cy="465137"/>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eaLnBrk="0" hangingPunct="0">
              <a:defRPr>
                <a:latin typeface="Times New Roman" pitchFamily="18" charset="0"/>
                <a:cs typeface="+mn-cs"/>
              </a:defRPr>
            </a:lvl1pPr>
          </a:lstStyle>
          <a:p>
            <a:pPr>
              <a:defRPr/>
            </a:pPr>
            <a:endParaRPr lang="en-US" dirty="0"/>
          </a:p>
        </p:txBody>
      </p:sp>
      <p:sp>
        <p:nvSpPr>
          <p:cNvPr id="416773" name="Rectangle 5"/>
          <p:cNvSpPr>
            <a:spLocks noGrp="1" noChangeArrowheads="1"/>
          </p:cNvSpPr>
          <p:nvPr>
            <p:ph type="sldNum" sz="quarter" idx="3"/>
          </p:nvPr>
        </p:nvSpPr>
        <p:spPr bwMode="auto">
          <a:xfrm>
            <a:off x="3886200" y="8831263"/>
            <a:ext cx="2971800" cy="465137"/>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0" hangingPunct="0">
              <a:defRPr>
                <a:latin typeface="Times New Roman" pitchFamily="18" charset="0"/>
                <a:cs typeface="+mn-cs"/>
              </a:defRPr>
            </a:lvl1pPr>
          </a:lstStyle>
          <a:p>
            <a:pPr>
              <a:defRPr/>
            </a:pPr>
            <a:fld id="{CD44F2EB-283F-4C0C-A4BF-AB74BF63BCF9}" type="slidenum">
              <a:rPr lang="en-US"/>
              <a:pPr>
                <a:defRPr/>
              </a:pPr>
              <a:t>‹#›</a:t>
            </a:fld>
            <a:endParaRPr lang="en-US" dirty="0"/>
          </a:p>
        </p:txBody>
      </p:sp>
    </p:spTree>
    <p:extLst>
      <p:ext uri="{BB962C8B-B14F-4D97-AF65-F5344CB8AC3E}">
        <p14:creationId xmlns:p14="http://schemas.microsoft.com/office/powerpoint/2010/main" val="315573027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7650" name="Rectangle 2"/>
          <p:cNvSpPr>
            <a:spLocks noGrp="1" noChangeArrowheads="1"/>
          </p:cNvSpPr>
          <p:nvPr>
            <p:ph type="hdr" sz="quarter"/>
          </p:nvPr>
        </p:nvSpPr>
        <p:spPr bwMode="auto">
          <a:xfrm>
            <a:off x="0" y="0"/>
            <a:ext cx="2971800" cy="46513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eaLnBrk="0" hangingPunct="0">
              <a:defRPr>
                <a:latin typeface="Times New Roman" pitchFamily="18" charset="0"/>
                <a:cs typeface="+mn-cs"/>
              </a:defRPr>
            </a:lvl1pPr>
          </a:lstStyle>
          <a:p>
            <a:pPr>
              <a:defRPr/>
            </a:pPr>
            <a:endParaRPr lang="en-US" dirty="0"/>
          </a:p>
        </p:txBody>
      </p:sp>
      <p:sp>
        <p:nvSpPr>
          <p:cNvPr id="27651" name="Rectangle 3"/>
          <p:cNvSpPr>
            <a:spLocks noGrp="1" noChangeArrowheads="1"/>
          </p:cNvSpPr>
          <p:nvPr>
            <p:ph type="dt" idx="1"/>
          </p:nvPr>
        </p:nvSpPr>
        <p:spPr bwMode="auto">
          <a:xfrm>
            <a:off x="3886200" y="0"/>
            <a:ext cx="2971800" cy="46513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a:latin typeface="Times New Roman" pitchFamily="18" charset="0"/>
                <a:cs typeface="+mn-cs"/>
              </a:defRPr>
            </a:lvl1pPr>
          </a:lstStyle>
          <a:p>
            <a:pPr>
              <a:defRPr/>
            </a:pPr>
            <a:endParaRPr lang="en-US" dirty="0"/>
          </a:p>
        </p:txBody>
      </p:sp>
      <p:sp>
        <p:nvSpPr>
          <p:cNvPr id="18436" name="Rectangle 4"/>
          <p:cNvSpPr>
            <a:spLocks noGrp="1" noRot="1" noChangeAspect="1" noChangeArrowheads="1" noTextEdit="1"/>
          </p:cNvSpPr>
          <p:nvPr>
            <p:ph type="sldImg" idx="2"/>
          </p:nvPr>
        </p:nvSpPr>
        <p:spPr bwMode="auto">
          <a:xfrm>
            <a:off x="1104900" y="696913"/>
            <a:ext cx="4648200" cy="3486150"/>
          </a:xfrm>
          <a:prstGeom prst="rect">
            <a:avLst/>
          </a:prstGeom>
          <a:noFill/>
          <a:ln w="9525">
            <a:solidFill>
              <a:srgbClr val="000000"/>
            </a:solidFill>
            <a:miter lim="800000"/>
            <a:headEnd/>
            <a:tailEnd/>
          </a:ln>
        </p:spPr>
      </p:sp>
      <p:sp>
        <p:nvSpPr>
          <p:cNvPr id="27653" name="Rectangle 5"/>
          <p:cNvSpPr>
            <a:spLocks noGrp="1" noChangeArrowheads="1"/>
          </p:cNvSpPr>
          <p:nvPr>
            <p:ph type="body" sz="quarter" idx="3"/>
          </p:nvPr>
        </p:nvSpPr>
        <p:spPr bwMode="auto">
          <a:xfrm>
            <a:off x="914400" y="4416425"/>
            <a:ext cx="5029200" cy="41830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27654" name="Rectangle 6"/>
          <p:cNvSpPr>
            <a:spLocks noGrp="1" noChangeArrowheads="1"/>
          </p:cNvSpPr>
          <p:nvPr>
            <p:ph type="ftr" sz="quarter" idx="4"/>
          </p:nvPr>
        </p:nvSpPr>
        <p:spPr bwMode="auto">
          <a:xfrm>
            <a:off x="0" y="8831263"/>
            <a:ext cx="2971800" cy="465137"/>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eaLnBrk="0" hangingPunct="0">
              <a:defRPr>
                <a:latin typeface="Times New Roman" pitchFamily="18" charset="0"/>
                <a:cs typeface="+mn-cs"/>
              </a:defRPr>
            </a:lvl1pPr>
          </a:lstStyle>
          <a:p>
            <a:pPr>
              <a:defRPr/>
            </a:pPr>
            <a:endParaRPr lang="en-US" dirty="0"/>
          </a:p>
        </p:txBody>
      </p:sp>
      <p:sp>
        <p:nvSpPr>
          <p:cNvPr id="27655" name="Rectangle 7"/>
          <p:cNvSpPr>
            <a:spLocks noGrp="1" noChangeArrowheads="1"/>
          </p:cNvSpPr>
          <p:nvPr>
            <p:ph type="sldNum" sz="quarter" idx="5"/>
          </p:nvPr>
        </p:nvSpPr>
        <p:spPr bwMode="auto">
          <a:xfrm>
            <a:off x="3886200" y="8831263"/>
            <a:ext cx="2971800" cy="465137"/>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0" hangingPunct="0">
              <a:defRPr>
                <a:latin typeface="Times New Roman" pitchFamily="18" charset="0"/>
                <a:cs typeface="+mn-cs"/>
              </a:defRPr>
            </a:lvl1pPr>
          </a:lstStyle>
          <a:p>
            <a:pPr>
              <a:defRPr/>
            </a:pPr>
            <a:fld id="{308A9392-1D9F-4AB0-8832-C1CCEB1BABBF}" type="slidenum">
              <a:rPr lang="en-US"/>
              <a:pPr>
                <a:defRPr/>
              </a:pPr>
              <a:t>‹#›</a:t>
            </a:fld>
            <a:endParaRPr lang="en-US" dirty="0"/>
          </a:p>
        </p:txBody>
      </p:sp>
    </p:spTree>
    <p:extLst>
      <p:ext uri="{BB962C8B-B14F-4D97-AF65-F5344CB8AC3E}">
        <p14:creationId xmlns:p14="http://schemas.microsoft.com/office/powerpoint/2010/main" val="131214287"/>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7"/>
          <p:cNvSpPr>
            <a:spLocks noGrp="1" noChangeArrowheads="1"/>
          </p:cNvSpPr>
          <p:nvPr>
            <p:ph type="sldNum" sz="quarter" idx="5"/>
          </p:nvPr>
        </p:nvSpPr>
        <p:spPr/>
        <p:txBody>
          <a:bodyPr/>
          <a:lstStyle/>
          <a:p>
            <a:pPr>
              <a:defRPr/>
            </a:pPr>
            <a:fld id="{9AB9D13E-DDD6-4740-90D4-A50601B13BC5}" type="slidenum">
              <a:rPr lang="en-US" smtClean="0"/>
              <a:pPr>
                <a:defRPr/>
              </a:pPr>
              <a:t>1</a:t>
            </a:fld>
            <a:endParaRPr lang="en-US" dirty="0" smtClean="0"/>
          </a:p>
        </p:txBody>
      </p:sp>
      <p:sp>
        <p:nvSpPr>
          <p:cNvPr id="21506" name="Rectangle 2"/>
          <p:cNvSpPr>
            <a:spLocks noGrp="1" noRot="1" noChangeAspect="1" noChangeArrowheads="1" noTextEdit="1"/>
          </p:cNvSpPr>
          <p:nvPr>
            <p:ph type="sldImg"/>
          </p:nvPr>
        </p:nvSpPr>
        <p:spPr>
          <a:ln/>
        </p:spPr>
      </p:sp>
      <p:sp>
        <p:nvSpPr>
          <p:cNvPr id="21507" name="Rectangle 3"/>
          <p:cNvSpPr>
            <a:spLocks noGrp="1" noChangeArrowheads="1"/>
          </p:cNvSpPr>
          <p:nvPr>
            <p:ph type="body" idx="1"/>
          </p:nvPr>
        </p:nvSpPr>
        <p:spPr>
          <a:noFill/>
          <a:ln/>
        </p:spPr>
        <p:txBody>
          <a:bodyPr/>
          <a:lstStyle/>
          <a:p>
            <a:endParaRPr lang="en-US" dirty="0"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7"/>
          <p:cNvSpPr>
            <a:spLocks noGrp="1" noChangeArrowheads="1"/>
          </p:cNvSpPr>
          <p:nvPr>
            <p:ph type="sldNum" sz="quarter" idx="5"/>
          </p:nvPr>
        </p:nvSpPr>
        <p:spPr/>
        <p:txBody>
          <a:bodyPr/>
          <a:lstStyle/>
          <a:p>
            <a:pPr>
              <a:defRPr/>
            </a:pPr>
            <a:fld id="{8A8F029C-899F-4A5F-93C3-E5ACD7D7D3FF}" type="slidenum">
              <a:rPr lang="en-US" smtClean="0"/>
              <a:pPr>
                <a:defRPr/>
              </a:pPr>
              <a:t>10</a:t>
            </a:fld>
            <a:endParaRPr lang="en-US" dirty="0" smtClean="0"/>
          </a:p>
        </p:txBody>
      </p:sp>
      <p:sp>
        <p:nvSpPr>
          <p:cNvPr id="38914" name="Rectangle 2"/>
          <p:cNvSpPr>
            <a:spLocks noGrp="1" noRot="1" noChangeAspect="1" noChangeArrowheads="1" noTextEdit="1"/>
          </p:cNvSpPr>
          <p:nvPr>
            <p:ph type="sldImg"/>
          </p:nvPr>
        </p:nvSpPr>
        <p:spPr>
          <a:ln/>
        </p:spPr>
      </p:sp>
      <p:sp>
        <p:nvSpPr>
          <p:cNvPr id="38915" name="Rectangle 3"/>
          <p:cNvSpPr>
            <a:spLocks noGrp="1" noChangeArrowheads="1"/>
          </p:cNvSpPr>
          <p:nvPr>
            <p:ph type="body" idx="1"/>
          </p:nvPr>
        </p:nvSpPr>
        <p:spPr>
          <a:noFill/>
          <a:ln/>
        </p:spPr>
        <p:txBody>
          <a:bodyPr/>
          <a:lstStyle/>
          <a:p>
            <a:pPr eaLnBrk="1" hangingPunct="1">
              <a:lnSpc>
                <a:spcPct val="80000"/>
              </a:lnSpc>
            </a:pPr>
            <a:r>
              <a:rPr lang="en-US" dirty="0" smtClean="0"/>
              <a:t>.</a:t>
            </a:r>
          </a:p>
          <a:p>
            <a:endParaRPr lang="en-US" dirty="0"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7"/>
          <p:cNvSpPr>
            <a:spLocks noGrp="1" noChangeArrowheads="1"/>
          </p:cNvSpPr>
          <p:nvPr>
            <p:ph type="sldNum" sz="quarter" idx="5"/>
          </p:nvPr>
        </p:nvSpPr>
        <p:spPr/>
        <p:txBody>
          <a:bodyPr/>
          <a:lstStyle/>
          <a:p>
            <a:pPr>
              <a:defRPr/>
            </a:pPr>
            <a:fld id="{6FBE1933-856B-4717-8579-10E060D9F741}" type="slidenum">
              <a:rPr lang="en-US" smtClean="0"/>
              <a:pPr>
                <a:defRPr/>
              </a:pPr>
              <a:t>11</a:t>
            </a:fld>
            <a:endParaRPr lang="en-US" dirty="0" smtClean="0"/>
          </a:p>
        </p:txBody>
      </p:sp>
      <p:sp>
        <p:nvSpPr>
          <p:cNvPr id="34818" name="Rectangle 2"/>
          <p:cNvSpPr>
            <a:spLocks noGrp="1" noRot="1" noChangeAspect="1" noChangeArrowheads="1" noTextEdit="1"/>
          </p:cNvSpPr>
          <p:nvPr>
            <p:ph type="sldImg"/>
          </p:nvPr>
        </p:nvSpPr>
        <p:spPr>
          <a:ln/>
        </p:spPr>
      </p:sp>
      <p:sp>
        <p:nvSpPr>
          <p:cNvPr id="34819" name="Rectangle 3"/>
          <p:cNvSpPr>
            <a:spLocks noGrp="1" noChangeArrowheads="1"/>
          </p:cNvSpPr>
          <p:nvPr>
            <p:ph type="body" idx="1"/>
          </p:nvPr>
        </p:nvSpPr>
        <p:spPr>
          <a:noFill/>
          <a:ln/>
        </p:spPr>
        <p:txBody>
          <a:bodyPr/>
          <a:lstStyle/>
          <a:p>
            <a:endParaRPr lang="en-US" dirty="0"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7"/>
          <p:cNvSpPr>
            <a:spLocks noGrp="1" noChangeArrowheads="1"/>
          </p:cNvSpPr>
          <p:nvPr>
            <p:ph type="sldNum" sz="quarter" idx="5"/>
          </p:nvPr>
        </p:nvSpPr>
        <p:spPr/>
        <p:txBody>
          <a:bodyPr/>
          <a:lstStyle/>
          <a:p>
            <a:pPr>
              <a:defRPr/>
            </a:pPr>
            <a:fld id="{8A8F029C-899F-4A5F-93C3-E5ACD7D7D3FF}" type="slidenum">
              <a:rPr lang="en-US" smtClean="0"/>
              <a:pPr>
                <a:defRPr/>
              </a:pPr>
              <a:t>12</a:t>
            </a:fld>
            <a:endParaRPr lang="en-US" dirty="0" smtClean="0"/>
          </a:p>
        </p:txBody>
      </p:sp>
      <p:sp>
        <p:nvSpPr>
          <p:cNvPr id="38914" name="Rectangle 2"/>
          <p:cNvSpPr>
            <a:spLocks noGrp="1" noRot="1" noChangeAspect="1" noChangeArrowheads="1" noTextEdit="1"/>
          </p:cNvSpPr>
          <p:nvPr>
            <p:ph type="sldImg"/>
          </p:nvPr>
        </p:nvSpPr>
        <p:spPr>
          <a:ln/>
        </p:spPr>
      </p:sp>
      <p:sp>
        <p:nvSpPr>
          <p:cNvPr id="38915" name="Rectangle 3"/>
          <p:cNvSpPr>
            <a:spLocks noGrp="1" noChangeArrowheads="1"/>
          </p:cNvSpPr>
          <p:nvPr>
            <p:ph type="body" idx="1"/>
          </p:nvPr>
        </p:nvSpPr>
        <p:spPr>
          <a:noFill/>
          <a:ln/>
        </p:spPr>
        <p:txBody>
          <a:bodyPr/>
          <a:lstStyle/>
          <a:p>
            <a:pPr eaLnBrk="1" hangingPunct="1">
              <a:lnSpc>
                <a:spcPct val="80000"/>
              </a:lnSpc>
            </a:pPr>
            <a:r>
              <a:rPr lang="en-US" dirty="0" smtClean="0"/>
              <a:t>.</a:t>
            </a:r>
          </a:p>
          <a:p>
            <a:endParaRPr lang="en-US" dirty="0"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7"/>
          <p:cNvSpPr>
            <a:spLocks noGrp="1" noChangeArrowheads="1"/>
          </p:cNvSpPr>
          <p:nvPr>
            <p:ph type="sldNum" sz="quarter" idx="5"/>
          </p:nvPr>
        </p:nvSpPr>
        <p:spPr/>
        <p:txBody>
          <a:bodyPr/>
          <a:lstStyle/>
          <a:p>
            <a:pPr>
              <a:defRPr/>
            </a:pPr>
            <a:fld id="{6FBE1933-856B-4717-8579-10E060D9F741}" type="slidenum">
              <a:rPr lang="en-US" smtClean="0"/>
              <a:pPr>
                <a:defRPr/>
              </a:pPr>
              <a:t>13</a:t>
            </a:fld>
            <a:endParaRPr lang="en-US" dirty="0" smtClean="0"/>
          </a:p>
        </p:txBody>
      </p:sp>
      <p:sp>
        <p:nvSpPr>
          <p:cNvPr id="34818" name="Rectangle 2"/>
          <p:cNvSpPr>
            <a:spLocks noGrp="1" noRot="1" noChangeAspect="1" noChangeArrowheads="1" noTextEdit="1"/>
          </p:cNvSpPr>
          <p:nvPr>
            <p:ph type="sldImg"/>
          </p:nvPr>
        </p:nvSpPr>
        <p:spPr>
          <a:ln/>
        </p:spPr>
      </p:sp>
      <p:sp>
        <p:nvSpPr>
          <p:cNvPr id="34819" name="Rectangle 3"/>
          <p:cNvSpPr>
            <a:spLocks noGrp="1" noChangeArrowheads="1"/>
          </p:cNvSpPr>
          <p:nvPr>
            <p:ph type="body" idx="1"/>
          </p:nvPr>
        </p:nvSpPr>
        <p:spPr>
          <a:noFill/>
          <a:ln/>
        </p:spPr>
        <p:txBody>
          <a:bodyPr/>
          <a:lstStyle/>
          <a:p>
            <a:endParaRPr lang="en-US" dirty="0"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p:cNvSpPr>
            <a:spLocks noGrp="1" noChangeArrowheads="1"/>
          </p:cNvSpPr>
          <p:nvPr>
            <p:ph type="sldNum" sz="quarter" idx="5"/>
          </p:nvPr>
        </p:nvSpPr>
        <p:spPr/>
        <p:txBody>
          <a:bodyPr/>
          <a:lstStyle/>
          <a:p>
            <a:pPr>
              <a:defRPr/>
            </a:pPr>
            <a:fld id="{3F23E1AC-7DC6-4233-BAC4-580ECFDBE967}" type="slidenum">
              <a:rPr lang="en-US" smtClean="0"/>
              <a:pPr>
                <a:defRPr/>
              </a:pPr>
              <a:t>14</a:t>
            </a:fld>
            <a:endParaRPr lang="en-US" dirty="0" smtClean="0"/>
          </a:p>
        </p:txBody>
      </p:sp>
      <p:sp>
        <p:nvSpPr>
          <p:cNvPr id="41986" name="Rectangle 2"/>
          <p:cNvSpPr>
            <a:spLocks noGrp="1" noRot="1" noChangeAspect="1" noChangeArrowheads="1" noTextEdit="1"/>
          </p:cNvSpPr>
          <p:nvPr>
            <p:ph type="sldImg"/>
          </p:nvPr>
        </p:nvSpPr>
        <p:spPr>
          <a:ln/>
        </p:spPr>
      </p:sp>
      <p:sp>
        <p:nvSpPr>
          <p:cNvPr id="41987" name="Rectangle 3"/>
          <p:cNvSpPr>
            <a:spLocks noGrp="1" noChangeArrowheads="1"/>
          </p:cNvSpPr>
          <p:nvPr>
            <p:ph type="body" idx="1"/>
          </p:nvPr>
        </p:nvSpPr>
        <p:spPr>
          <a:noFill/>
          <a:ln/>
        </p:spPr>
        <p:txBody>
          <a:bodyPr/>
          <a:lstStyle/>
          <a:p>
            <a:endParaRPr lang="en-US" dirty="0"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7"/>
          <p:cNvSpPr>
            <a:spLocks noGrp="1" noChangeArrowheads="1"/>
          </p:cNvSpPr>
          <p:nvPr>
            <p:ph type="sldNum" sz="quarter" idx="5"/>
          </p:nvPr>
        </p:nvSpPr>
        <p:spPr/>
        <p:txBody>
          <a:bodyPr/>
          <a:lstStyle/>
          <a:p>
            <a:pPr>
              <a:defRPr/>
            </a:pPr>
            <a:fld id="{66FAEB87-74E7-4A9E-B4AE-061973BBD108}" type="slidenum">
              <a:rPr lang="en-US" smtClean="0"/>
              <a:pPr>
                <a:defRPr/>
              </a:pPr>
              <a:t>15</a:t>
            </a:fld>
            <a:endParaRPr lang="en-US" dirty="0" smtClean="0"/>
          </a:p>
        </p:txBody>
      </p:sp>
      <p:sp>
        <p:nvSpPr>
          <p:cNvPr id="44034" name="Rectangle 2"/>
          <p:cNvSpPr>
            <a:spLocks noGrp="1" noRot="1" noChangeAspect="1" noChangeArrowheads="1" noTextEdit="1"/>
          </p:cNvSpPr>
          <p:nvPr>
            <p:ph type="sldImg"/>
          </p:nvPr>
        </p:nvSpPr>
        <p:spPr>
          <a:ln/>
        </p:spPr>
      </p:sp>
      <p:sp>
        <p:nvSpPr>
          <p:cNvPr id="44035" name="Rectangle 3"/>
          <p:cNvSpPr>
            <a:spLocks noGrp="1" noChangeArrowheads="1"/>
          </p:cNvSpPr>
          <p:nvPr>
            <p:ph type="body" idx="1"/>
          </p:nvPr>
        </p:nvSpPr>
        <p:spPr>
          <a:noFill/>
          <a:ln/>
        </p:spPr>
        <p:txBody>
          <a:bodyPr/>
          <a:lstStyle/>
          <a:p>
            <a:endParaRPr lang="en-US" dirty="0"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7"/>
          <p:cNvSpPr>
            <a:spLocks noGrp="1" noChangeArrowheads="1"/>
          </p:cNvSpPr>
          <p:nvPr>
            <p:ph type="sldNum" sz="quarter" idx="5"/>
          </p:nvPr>
        </p:nvSpPr>
        <p:spPr/>
        <p:txBody>
          <a:bodyPr/>
          <a:lstStyle/>
          <a:p>
            <a:pPr>
              <a:defRPr/>
            </a:pPr>
            <a:fld id="{D7F6101E-6960-4A42-BAD4-7DB2692A3ED3}" type="slidenum">
              <a:rPr lang="en-US" smtClean="0"/>
              <a:pPr>
                <a:defRPr/>
              </a:pPr>
              <a:t>16</a:t>
            </a:fld>
            <a:endParaRPr lang="en-US" dirty="0" smtClean="0"/>
          </a:p>
        </p:txBody>
      </p:sp>
      <p:sp>
        <p:nvSpPr>
          <p:cNvPr id="46082" name="Rectangle 2"/>
          <p:cNvSpPr>
            <a:spLocks noGrp="1" noRot="1" noChangeAspect="1" noChangeArrowheads="1" noTextEdit="1"/>
          </p:cNvSpPr>
          <p:nvPr>
            <p:ph type="sldImg"/>
          </p:nvPr>
        </p:nvSpPr>
        <p:spPr>
          <a:ln/>
        </p:spPr>
      </p:sp>
      <p:sp>
        <p:nvSpPr>
          <p:cNvPr id="46083" name="Rectangle 3"/>
          <p:cNvSpPr>
            <a:spLocks noGrp="1" noChangeArrowheads="1"/>
          </p:cNvSpPr>
          <p:nvPr>
            <p:ph type="body" idx="1"/>
          </p:nvPr>
        </p:nvSpPr>
        <p:spPr>
          <a:noFill/>
          <a:ln/>
        </p:spPr>
        <p:txBody>
          <a:bodyPr/>
          <a:lstStyle/>
          <a:p>
            <a:endParaRPr lang="en-US" dirty="0"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p:cNvSpPr>
            <a:spLocks noGrp="1" noChangeArrowheads="1"/>
          </p:cNvSpPr>
          <p:nvPr>
            <p:ph type="sldNum" sz="quarter" idx="5"/>
          </p:nvPr>
        </p:nvSpPr>
        <p:spPr/>
        <p:txBody>
          <a:bodyPr/>
          <a:lstStyle/>
          <a:p>
            <a:pPr>
              <a:defRPr/>
            </a:pPr>
            <a:fld id="{6BA09773-000B-4768-95D8-6C00B6141853}" type="slidenum">
              <a:rPr lang="en-US" smtClean="0"/>
              <a:pPr>
                <a:defRPr/>
              </a:pPr>
              <a:t>17</a:t>
            </a:fld>
            <a:endParaRPr lang="en-US" dirty="0" smtClean="0"/>
          </a:p>
        </p:txBody>
      </p:sp>
      <p:sp>
        <p:nvSpPr>
          <p:cNvPr id="48130" name="Rectangle 2"/>
          <p:cNvSpPr>
            <a:spLocks noGrp="1" noRot="1" noChangeAspect="1" noChangeArrowheads="1" noTextEdit="1"/>
          </p:cNvSpPr>
          <p:nvPr>
            <p:ph type="sldImg"/>
          </p:nvPr>
        </p:nvSpPr>
        <p:spPr>
          <a:ln/>
        </p:spPr>
      </p:sp>
      <p:sp>
        <p:nvSpPr>
          <p:cNvPr id="48131" name="Rectangle 3"/>
          <p:cNvSpPr>
            <a:spLocks noGrp="1" noChangeArrowheads="1"/>
          </p:cNvSpPr>
          <p:nvPr>
            <p:ph type="body" idx="1"/>
          </p:nvPr>
        </p:nvSpPr>
        <p:spPr>
          <a:noFill/>
          <a:ln/>
        </p:spPr>
        <p:txBody>
          <a:bodyPr/>
          <a:lstStyle/>
          <a:p>
            <a:endParaRPr lang="en-US" dirty="0"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7"/>
          <p:cNvSpPr>
            <a:spLocks noGrp="1" noChangeArrowheads="1"/>
          </p:cNvSpPr>
          <p:nvPr>
            <p:ph type="sldNum" sz="quarter" idx="5"/>
          </p:nvPr>
        </p:nvSpPr>
        <p:spPr/>
        <p:txBody>
          <a:bodyPr/>
          <a:lstStyle/>
          <a:p>
            <a:pPr>
              <a:defRPr/>
            </a:pPr>
            <a:fld id="{46B5895C-EDAA-49E3-95EF-415669CB3C51}" type="slidenum">
              <a:rPr lang="en-US" smtClean="0"/>
              <a:pPr>
                <a:defRPr/>
              </a:pPr>
              <a:t>18</a:t>
            </a:fld>
            <a:endParaRPr lang="en-US" dirty="0" smtClean="0"/>
          </a:p>
        </p:txBody>
      </p:sp>
      <p:sp>
        <p:nvSpPr>
          <p:cNvPr id="53250" name="Rectangle 2"/>
          <p:cNvSpPr>
            <a:spLocks noGrp="1" noRot="1" noChangeAspect="1" noChangeArrowheads="1" noTextEdit="1"/>
          </p:cNvSpPr>
          <p:nvPr>
            <p:ph type="sldImg"/>
          </p:nvPr>
        </p:nvSpPr>
        <p:spPr>
          <a:ln/>
        </p:spPr>
      </p:sp>
      <p:sp>
        <p:nvSpPr>
          <p:cNvPr id="53251" name="Rectangle 3"/>
          <p:cNvSpPr>
            <a:spLocks noGrp="1" noChangeArrowheads="1"/>
          </p:cNvSpPr>
          <p:nvPr>
            <p:ph type="body" idx="1"/>
          </p:nvPr>
        </p:nvSpPr>
        <p:spPr>
          <a:noFill/>
          <a:ln/>
        </p:spPr>
        <p:txBody>
          <a:bodyPr/>
          <a:lstStyle/>
          <a:p>
            <a:pPr>
              <a:lnSpc>
                <a:spcPct val="115000"/>
              </a:lnSpc>
              <a:spcBef>
                <a:spcPct val="0"/>
              </a:spcBef>
              <a:spcAft>
                <a:spcPts val="1000"/>
              </a:spcAft>
            </a:pPr>
            <a:endParaRPr lang="en-US" dirty="0"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7"/>
          <p:cNvSpPr>
            <a:spLocks noGrp="1" noChangeArrowheads="1"/>
          </p:cNvSpPr>
          <p:nvPr>
            <p:ph type="sldNum" sz="quarter" idx="5"/>
          </p:nvPr>
        </p:nvSpPr>
        <p:spPr/>
        <p:txBody>
          <a:bodyPr/>
          <a:lstStyle/>
          <a:p>
            <a:pPr>
              <a:defRPr/>
            </a:pPr>
            <a:fld id="{6EA2E776-CE58-4D45-93D6-754F135D3EF3}" type="slidenum">
              <a:rPr lang="en-US" smtClean="0"/>
              <a:pPr>
                <a:defRPr/>
              </a:pPr>
              <a:t>21</a:t>
            </a:fld>
            <a:endParaRPr lang="en-US" dirty="0" smtClean="0"/>
          </a:p>
        </p:txBody>
      </p:sp>
      <p:sp>
        <p:nvSpPr>
          <p:cNvPr id="36866" name="Rectangle 2"/>
          <p:cNvSpPr>
            <a:spLocks noGrp="1" noRot="1" noChangeAspect="1" noChangeArrowheads="1" noTextEdit="1"/>
          </p:cNvSpPr>
          <p:nvPr>
            <p:ph type="sldImg"/>
          </p:nvPr>
        </p:nvSpPr>
        <p:spPr>
          <a:ln/>
        </p:spPr>
      </p:sp>
      <p:sp>
        <p:nvSpPr>
          <p:cNvPr id="36867" name="Rectangle 3"/>
          <p:cNvSpPr>
            <a:spLocks noGrp="1" noChangeArrowheads="1"/>
          </p:cNvSpPr>
          <p:nvPr>
            <p:ph type="body" idx="1"/>
          </p:nvPr>
        </p:nvSpPr>
        <p:spPr>
          <a:noFill/>
          <a:ln/>
        </p:spPr>
        <p:txBody>
          <a:bodyPr/>
          <a:lstStyle/>
          <a:p>
            <a:endParaRPr lang="en-US" dirty="0"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p:cNvSpPr>
            <a:spLocks noGrp="1" noChangeArrowheads="1"/>
          </p:cNvSpPr>
          <p:nvPr>
            <p:ph type="sldNum" sz="quarter" idx="5"/>
          </p:nvPr>
        </p:nvSpPr>
        <p:spPr/>
        <p:txBody>
          <a:bodyPr/>
          <a:lstStyle/>
          <a:p>
            <a:pPr>
              <a:defRPr/>
            </a:pPr>
            <a:fld id="{07FFE7C1-069F-49AC-BA83-7DBC43E78044}" type="slidenum">
              <a:rPr lang="en-US" smtClean="0"/>
              <a:pPr>
                <a:defRPr/>
              </a:pPr>
              <a:t>2</a:t>
            </a:fld>
            <a:endParaRPr lang="en-US" dirty="0" smtClean="0"/>
          </a:p>
        </p:txBody>
      </p:sp>
      <p:sp>
        <p:nvSpPr>
          <p:cNvPr id="23554" name="Rectangle 2"/>
          <p:cNvSpPr>
            <a:spLocks noGrp="1" noRot="1" noChangeAspect="1" noChangeArrowheads="1" noTextEdit="1"/>
          </p:cNvSpPr>
          <p:nvPr>
            <p:ph type="sldImg"/>
          </p:nvPr>
        </p:nvSpPr>
        <p:spPr>
          <a:ln/>
        </p:spPr>
      </p:sp>
      <p:sp>
        <p:nvSpPr>
          <p:cNvPr id="23555" name="Rectangle 3"/>
          <p:cNvSpPr>
            <a:spLocks noGrp="1" noChangeArrowheads="1"/>
          </p:cNvSpPr>
          <p:nvPr>
            <p:ph type="body" idx="1"/>
          </p:nvPr>
        </p:nvSpPr>
        <p:spPr>
          <a:noFill/>
          <a:ln/>
        </p:spPr>
        <p:txBody>
          <a:bodyPr/>
          <a:lstStyle/>
          <a:p>
            <a:endParaRPr lang="en-US" dirty="0"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7"/>
          <p:cNvSpPr>
            <a:spLocks noGrp="1" noChangeArrowheads="1"/>
          </p:cNvSpPr>
          <p:nvPr>
            <p:ph type="sldNum" sz="quarter" idx="5"/>
          </p:nvPr>
        </p:nvSpPr>
        <p:spPr/>
        <p:txBody>
          <a:bodyPr/>
          <a:lstStyle/>
          <a:p>
            <a:pPr>
              <a:defRPr/>
            </a:pPr>
            <a:fld id="{1C500FFA-B776-4E8E-A1D8-3419A7BD21FA}" type="slidenum">
              <a:rPr lang="en-US" smtClean="0"/>
              <a:pPr>
                <a:defRPr/>
              </a:pPr>
              <a:t>22</a:t>
            </a:fld>
            <a:endParaRPr lang="en-US" dirty="0" smtClean="0"/>
          </a:p>
        </p:txBody>
      </p:sp>
      <p:sp>
        <p:nvSpPr>
          <p:cNvPr id="70658" name="Rectangle 2"/>
          <p:cNvSpPr>
            <a:spLocks noGrp="1" noRot="1" noChangeAspect="1" noChangeArrowheads="1" noTextEdit="1"/>
          </p:cNvSpPr>
          <p:nvPr>
            <p:ph type="sldImg"/>
          </p:nvPr>
        </p:nvSpPr>
        <p:spPr>
          <a:ln/>
        </p:spPr>
      </p:sp>
      <p:sp>
        <p:nvSpPr>
          <p:cNvPr id="70659" name="Rectangle 3"/>
          <p:cNvSpPr>
            <a:spLocks noGrp="1" noChangeArrowheads="1"/>
          </p:cNvSpPr>
          <p:nvPr>
            <p:ph type="body" idx="1"/>
          </p:nvPr>
        </p:nvSpPr>
        <p:spPr>
          <a:noFill/>
          <a:ln/>
        </p:spPr>
        <p:txBody>
          <a:bodyPr/>
          <a:lstStyle/>
          <a:p>
            <a:endParaRPr lang="en-US" dirty="0"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7"/>
          <p:cNvSpPr>
            <a:spLocks noGrp="1" noChangeArrowheads="1"/>
          </p:cNvSpPr>
          <p:nvPr>
            <p:ph type="sldNum" sz="quarter" idx="5"/>
          </p:nvPr>
        </p:nvSpPr>
        <p:spPr/>
        <p:txBody>
          <a:bodyPr/>
          <a:lstStyle/>
          <a:p>
            <a:pPr>
              <a:defRPr/>
            </a:pPr>
            <a:fld id="{D58A4B2F-D89D-499C-8E6E-D1E666C2B08F}" type="slidenum">
              <a:rPr lang="en-US" smtClean="0"/>
              <a:pPr>
                <a:defRPr/>
              </a:pPr>
              <a:t>24</a:t>
            </a:fld>
            <a:endParaRPr lang="en-US" dirty="0" smtClean="0"/>
          </a:p>
        </p:txBody>
      </p:sp>
      <p:sp>
        <p:nvSpPr>
          <p:cNvPr id="72706" name="Rectangle 2"/>
          <p:cNvSpPr>
            <a:spLocks noGrp="1" noRot="1" noChangeAspect="1" noChangeArrowheads="1" noTextEdit="1"/>
          </p:cNvSpPr>
          <p:nvPr>
            <p:ph type="sldImg"/>
          </p:nvPr>
        </p:nvSpPr>
        <p:spPr>
          <a:ln/>
        </p:spPr>
      </p:sp>
      <p:sp>
        <p:nvSpPr>
          <p:cNvPr id="72707" name="Rectangle 3"/>
          <p:cNvSpPr>
            <a:spLocks noGrp="1" noChangeArrowheads="1"/>
          </p:cNvSpPr>
          <p:nvPr>
            <p:ph type="body" idx="1"/>
          </p:nvPr>
        </p:nvSpPr>
        <p:spPr>
          <a:noFill/>
          <a:ln/>
        </p:spPr>
        <p:txBody>
          <a:bodyPr/>
          <a:lstStyle/>
          <a:p>
            <a:r>
              <a:rPr lang="en-US" dirty="0" smtClean="0"/>
              <a:t>.</a:t>
            </a: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7"/>
          <p:cNvSpPr>
            <a:spLocks noGrp="1" noChangeArrowheads="1"/>
          </p:cNvSpPr>
          <p:nvPr>
            <p:ph type="sldNum" sz="quarter" idx="5"/>
          </p:nvPr>
        </p:nvSpPr>
        <p:spPr/>
        <p:txBody>
          <a:bodyPr/>
          <a:lstStyle/>
          <a:p>
            <a:pPr>
              <a:defRPr/>
            </a:pPr>
            <a:fld id="{677945F7-AECC-4D8D-8954-EB390E4FA3D1}" type="slidenum">
              <a:rPr lang="en-US" smtClean="0"/>
              <a:pPr>
                <a:defRPr/>
              </a:pPr>
              <a:t>25</a:t>
            </a:fld>
            <a:endParaRPr lang="en-US" dirty="0" smtClean="0"/>
          </a:p>
        </p:txBody>
      </p:sp>
      <p:sp>
        <p:nvSpPr>
          <p:cNvPr id="74754" name="Rectangle 2"/>
          <p:cNvSpPr>
            <a:spLocks noGrp="1" noRot="1" noChangeAspect="1" noChangeArrowheads="1" noTextEdit="1"/>
          </p:cNvSpPr>
          <p:nvPr>
            <p:ph type="sldImg"/>
          </p:nvPr>
        </p:nvSpPr>
        <p:spPr>
          <a:ln/>
        </p:spPr>
      </p:sp>
      <p:sp>
        <p:nvSpPr>
          <p:cNvPr id="74755" name="Rectangle 3"/>
          <p:cNvSpPr>
            <a:spLocks noGrp="1" noChangeArrowheads="1"/>
          </p:cNvSpPr>
          <p:nvPr>
            <p:ph type="body" idx="1"/>
          </p:nvPr>
        </p:nvSpPr>
        <p:spPr>
          <a:noFill/>
          <a:ln/>
        </p:spPr>
        <p:txBody>
          <a:bodyPr/>
          <a:lstStyle/>
          <a:p>
            <a:pPr eaLnBrk="1" hangingPunct="1">
              <a:buFont typeface="Wingdings" pitchFamily="2" charset="2"/>
              <a:buNone/>
            </a:pPr>
            <a:endParaRPr lang="en-US" dirty="0"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7"/>
          <p:cNvSpPr>
            <a:spLocks noGrp="1" noChangeArrowheads="1"/>
          </p:cNvSpPr>
          <p:nvPr>
            <p:ph type="sldNum" sz="quarter" idx="5"/>
          </p:nvPr>
        </p:nvSpPr>
        <p:spPr/>
        <p:txBody>
          <a:bodyPr/>
          <a:lstStyle/>
          <a:p>
            <a:pPr>
              <a:defRPr/>
            </a:pPr>
            <a:fld id="{D7975F54-6FD1-4CA0-9A22-5688D92C5EA7}" type="slidenum">
              <a:rPr lang="en-US" smtClean="0"/>
              <a:pPr>
                <a:defRPr/>
              </a:pPr>
              <a:t>26</a:t>
            </a:fld>
            <a:endParaRPr lang="en-US" dirty="0" smtClean="0"/>
          </a:p>
        </p:txBody>
      </p:sp>
      <p:sp>
        <p:nvSpPr>
          <p:cNvPr id="77826" name="Rectangle 2"/>
          <p:cNvSpPr>
            <a:spLocks noGrp="1" noRot="1" noChangeAspect="1" noChangeArrowheads="1" noTextEdit="1"/>
          </p:cNvSpPr>
          <p:nvPr>
            <p:ph type="sldImg"/>
          </p:nvPr>
        </p:nvSpPr>
        <p:spPr>
          <a:ln/>
        </p:spPr>
      </p:sp>
      <p:sp>
        <p:nvSpPr>
          <p:cNvPr id="77827" name="Rectangle 3"/>
          <p:cNvSpPr>
            <a:spLocks noGrp="1" noChangeArrowheads="1"/>
          </p:cNvSpPr>
          <p:nvPr>
            <p:ph type="body" idx="1"/>
          </p:nvPr>
        </p:nvSpPr>
        <p:spPr>
          <a:noFill/>
          <a:ln/>
        </p:spPr>
        <p:txBody>
          <a:bodyPr/>
          <a:lstStyle/>
          <a:p>
            <a:endParaRPr lang="en-US" dirty="0" smtClean="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7"/>
          <p:cNvSpPr>
            <a:spLocks noGrp="1" noChangeArrowheads="1"/>
          </p:cNvSpPr>
          <p:nvPr>
            <p:ph type="sldNum" sz="quarter" idx="5"/>
          </p:nvPr>
        </p:nvSpPr>
        <p:spPr/>
        <p:txBody>
          <a:bodyPr/>
          <a:lstStyle/>
          <a:p>
            <a:pPr>
              <a:defRPr/>
            </a:pPr>
            <a:fld id="{E96930B4-948A-4E6C-A75E-5AEBE42B8E46}" type="slidenum">
              <a:rPr lang="en-US" smtClean="0"/>
              <a:pPr>
                <a:defRPr/>
              </a:pPr>
              <a:t>27</a:t>
            </a:fld>
            <a:endParaRPr lang="en-US" dirty="0" smtClean="0"/>
          </a:p>
        </p:txBody>
      </p:sp>
      <p:sp>
        <p:nvSpPr>
          <p:cNvPr id="79874" name="Rectangle 2"/>
          <p:cNvSpPr>
            <a:spLocks noGrp="1" noRot="1" noChangeAspect="1" noChangeArrowheads="1" noTextEdit="1"/>
          </p:cNvSpPr>
          <p:nvPr>
            <p:ph type="sldImg"/>
          </p:nvPr>
        </p:nvSpPr>
        <p:spPr>
          <a:ln/>
        </p:spPr>
      </p:sp>
      <p:sp>
        <p:nvSpPr>
          <p:cNvPr id="79875" name="Rectangle 3"/>
          <p:cNvSpPr>
            <a:spLocks noGrp="1" noChangeArrowheads="1"/>
          </p:cNvSpPr>
          <p:nvPr>
            <p:ph type="body" idx="1"/>
          </p:nvPr>
        </p:nvSpPr>
        <p:spPr>
          <a:noFill/>
          <a:ln/>
        </p:spPr>
        <p:txBody>
          <a:bodyPr/>
          <a:lstStyle/>
          <a:p>
            <a:endParaRPr lang="en-US" dirty="0" smtClean="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7"/>
          <p:cNvSpPr>
            <a:spLocks noGrp="1" noChangeArrowheads="1"/>
          </p:cNvSpPr>
          <p:nvPr>
            <p:ph type="sldNum" sz="quarter" idx="5"/>
          </p:nvPr>
        </p:nvSpPr>
        <p:spPr/>
        <p:txBody>
          <a:bodyPr/>
          <a:lstStyle/>
          <a:p>
            <a:pPr>
              <a:defRPr/>
            </a:pPr>
            <a:fld id="{9BF63B1E-CED4-4849-A586-F4FE7DFB71B5}" type="slidenum">
              <a:rPr lang="en-US" smtClean="0"/>
              <a:pPr>
                <a:defRPr/>
              </a:pPr>
              <a:t>28</a:t>
            </a:fld>
            <a:endParaRPr lang="en-US" dirty="0" smtClean="0"/>
          </a:p>
        </p:txBody>
      </p:sp>
      <p:sp>
        <p:nvSpPr>
          <p:cNvPr id="81922" name="Rectangle 2"/>
          <p:cNvSpPr>
            <a:spLocks noGrp="1" noRot="1" noChangeAspect="1" noChangeArrowheads="1" noTextEdit="1"/>
          </p:cNvSpPr>
          <p:nvPr>
            <p:ph type="sldImg"/>
          </p:nvPr>
        </p:nvSpPr>
        <p:spPr>
          <a:ln/>
        </p:spPr>
      </p:sp>
      <p:sp>
        <p:nvSpPr>
          <p:cNvPr id="81923" name="Rectangle 3"/>
          <p:cNvSpPr>
            <a:spLocks noGrp="1" noChangeArrowheads="1"/>
          </p:cNvSpPr>
          <p:nvPr>
            <p:ph type="body" idx="1"/>
          </p:nvPr>
        </p:nvSpPr>
        <p:spPr>
          <a:noFill/>
          <a:ln/>
        </p:spPr>
        <p:txBody>
          <a:bodyPr/>
          <a:lstStyle/>
          <a:p>
            <a:r>
              <a:rPr lang="en-US" dirty="0" smtClean="0"/>
              <a:t>.</a:t>
            </a: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7"/>
          <p:cNvSpPr>
            <a:spLocks noGrp="1" noChangeArrowheads="1"/>
          </p:cNvSpPr>
          <p:nvPr>
            <p:ph type="sldNum" sz="quarter" idx="5"/>
          </p:nvPr>
        </p:nvSpPr>
        <p:spPr/>
        <p:txBody>
          <a:bodyPr/>
          <a:lstStyle/>
          <a:p>
            <a:pPr>
              <a:defRPr/>
            </a:pPr>
            <a:fld id="{9BF63B1E-CED4-4849-A586-F4FE7DFB71B5}" type="slidenum">
              <a:rPr lang="en-US" smtClean="0"/>
              <a:pPr>
                <a:defRPr/>
              </a:pPr>
              <a:t>29</a:t>
            </a:fld>
            <a:endParaRPr lang="en-US" dirty="0" smtClean="0"/>
          </a:p>
        </p:txBody>
      </p:sp>
      <p:sp>
        <p:nvSpPr>
          <p:cNvPr id="81922" name="Rectangle 2"/>
          <p:cNvSpPr>
            <a:spLocks noGrp="1" noRot="1" noChangeAspect="1" noChangeArrowheads="1" noTextEdit="1"/>
          </p:cNvSpPr>
          <p:nvPr>
            <p:ph type="sldImg"/>
          </p:nvPr>
        </p:nvSpPr>
        <p:spPr>
          <a:ln/>
        </p:spPr>
      </p:sp>
      <p:sp>
        <p:nvSpPr>
          <p:cNvPr id="81923" name="Rectangle 3"/>
          <p:cNvSpPr>
            <a:spLocks noGrp="1" noChangeArrowheads="1"/>
          </p:cNvSpPr>
          <p:nvPr>
            <p:ph type="body" idx="1"/>
          </p:nvPr>
        </p:nvSpPr>
        <p:spPr>
          <a:noFill/>
          <a:ln/>
        </p:spPr>
        <p:txBody>
          <a:bodyPr/>
          <a:lstStyle/>
          <a:p>
            <a:r>
              <a:rPr lang="en-US" dirty="0" smtClean="0"/>
              <a:t>.</a:t>
            </a: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7"/>
          <p:cNvSpPr>
            <a:spLocks noGrp="1" noChangeArrowheads="1"/>
          </p:cNvSpPr>
          <p:nvPr>
            <p:ph type="sldNum" sz="quarter" idx="5"/>
          </p:nvPr>
        </p:nvSpPr>
        <p:spPr/>
        <p:txBody>
          <a:bodyPr/>
          <a:lstStyle/>
          <a:p>
            <a:pPr>
              <a:defRPr/>
            </a:pPr>
            <a:fld id="{0232CADE-EFF6-4B4B-BD10-6D66F5DB21E4}" type="slidenum">
              <a:rPr lang="en-US" smtClean="0"/>
              <a:pPr>
                <a:defRPr/>
              </a:pPr>
              <a:t>30</a:t>
            </a:fld>
            <a:endParaRPr lang="en-US" dirty="0" smtClean="0"/>
          </a:p>
        </p:txBody>
      </p:sp>
      <p:sp>
        <p:nvSpPr>
          <p:cNvPr id="83970" name="Rectangle 2"/>
          <p:cNvSpPr>
            <a:spLocks noGrp="1" noRot="1" noChangeAspect="1" noChangeArrowheads="1" noTextEdit="1"/>
          </p:cNvSpPr>
          <p:nvPr>
            <p:ph type="sldImg"/>
          </p:nvPr>
        </p:nvSpPr>
        <p:spPr>
          <a:ln/>
        </p:spPr>
      </p:sp>
      <p:sp>
        <p:nvSpPr>
          <p:cNvPr id="83971" name="Rectangle 3"/>
          <p:cNvSpPr>
            <a:spLocks noGrp="1" noChangeArrowheads="1"/>
          </p:cNvSpPr>
          <p:nvPr>
            <p:ph type="body" idx="1"/>
          </p:nvPr>
        </p:nvSpPr>
        <p:spPr>
          <a:noFill/>
          <a:ln/>
        </p:spPr>
        <p:txBody>
          <a:bodyPr/>
          <a:lstStyle/>
          <a:p>
            <a:endParaRPr lang="en-US" dirty="0" smtClean="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7"/>
          <p:cNvSpPr>
            <a:spLocks noGrp="1" noChangeArrowheads="1"/>
          </p:cNvSpPr>
          <p:nvPr>
            <p:ph type="sldNum" sz="quarter" idx="5"/>
          </p:nvPr>
        </p:nvSpPr>
        <p:spPr/>
        <p:txBody>
          <a:bodyPr/>
          <a:lstStyle/>
          <a:p>
            <a:pPr>
              <a:defRPr/>
            </a:pPr>
            <a:fld id="{213B5841-BF88-4A14-BEB3-0BAD8E01CBBB}" type="slidenum">
              <a:rPr lang="en-US" smtClean="0"/>
              <a:pPr>
                <a:defRPr/>
              </a:pPr>
              <a:t>31</a:t>
            </a:fld>
            <a:endParaRPr lang="en-US" dirty="0" smtClean="0"/>
          </a:p>
        </p:txBody>
      </p:sp>
      <p:sp>
        <p:nvSpPr>
          <p:cNvPr id="86018" name="Rectangle 2"/>
          <p:cNvSpPr>
            <a:spLocks noGrp="1" noRot="1" noChangeAspect="1" noChangeArrowheads="1" noTextEdit="1"/>
          </p:cNvSpPr>
          <p:nvPr>
            <p:ph type="sldImg"/>
          </p:nvPr>
        </p:nvSpPr>
        <p:spPr>
          <a:ln/>
        </p:spPr>
      </p:sp>
      <p:sp>
        <p:nvSpPr>
          <p:cNvPr id="86019" name="Rectangle 3"/>
          <p:cNvSpPr>
            <a:spLocks noGrp="1" noChangeArrowheads="1"/>
          </p:cNvSpPr>
          <p:nvPr>
            <p:ph type="body" idx="1"/>
          </p:nvPr>
        </p:nvSpPr>
        <p:spPr>
          <a:noFill/>
          <a:ln/>
        </p:spPr>
        <p:txBody>
          <a:bodyPr/>
          <a:lstStyle/>
          <a:p>
            <a:endParaRPr lang="en-US" dirty="0" smtClean="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7"/>
          <p:cNvSpPr>
            <a:spLocks noGrp="1" noChangeArrowheads="1"/>
          </p:cNvSpPr>
          <p:nvPr>
            <p:ph type="sldNum" sz="quarter" idx="5"/>
          </p:nvPr>
        </p:nvSpPr>
        <p:spPr/>
        <p:txBody>
          <a:bodyPr/>
          <a:lstStyle/>
          <a:p>
            <a:pPr>
              <a:defRPr/>
            </a:pPr>
            <a:fld id="{BBD13D65-E4FD-472B-AE81-0AAB89747134}" type="slidenum">
              <a:rPr lang="en-US" smtClean="0"/>
              <a:pPr>
                <a:defRPr/>
              </a:pPr>
              <a:t>32</a:t>
            </a:fld>
            <a:endParaRPr lang="en-US" dirty="0" smtClean="0"/>
          </a:p>
        </p:txBody>
      </p:sp>
      <p:sp>
        <p:nvSpPr>
          <p:cNvPr id="88066" name="Rectangle 2"/>
          <p:cNvSpPr>
            <a:spLocks noGrp="1" noRot="1" noChangeAspect="1" noChangeArrowheads="1" noTextEdit="1"/>
          </p:cNvSpPr>
          <p:nvPr>
            <p:ph type="sldImg"/>
          </p:nvPr>
        </p:nvSpPr>
        <p:spPr>
          <a:ln/>
        </p:spPr>
      </p:sp>
      <p:sp>
        <p:nvSpPr>
          <p:cNvPr id="88067" name="Rectangle 3"/>
          <p:cNvSpPr>
            <a:spLocks noGrp="1" noChangeArrowheads="1"/>
          </p:cNvSpPr>
          <p:nvPr>
            <p:ph type="body" idx="1"/>
          </p:nvPr>
        </p:nvSpPr>
        <p:spPr>
          <a:noFill/>
          <a:ln/>
        </p:spPr>
        <p:txBody>
          <a:bodyPr/>
          <a:lstStyle/>
          <a:p>
            <a:endParaRPr lang="en-US" dirty="0"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p:cNvSpPr>
            <a:spLocks noGrp="1" noChangeArrowheads="1"/>
          </p:cNvSpPr>
          <p:nvPr>
            <p:ph type="sldNum" sz="quarter" idx="5"/>
          </p:nvPr>
        </p:nvSpPr>
        <p:spPr/>
        <p:txBody>
          <a:bodyPr/>
          <a:lstStyle/>
          <a:p>
            <a:pPr>
              <a:defRPr/>
            </a:pPr>
            <a:fld id="{98B2E539-E856-4219-8120-0AF19A6E8839}" type="slidenum">
              <a:rPr lang="en-US" smtClean="0"/>
              <a:pPr>
                <a:defRPr/>
              </a:pPr>
              <a:t>3</a:t>
            </a:fld>
            <a:endParaRPr lang="en-US" dirty="0" smtClean="0"/>
          </a:p>
        </p:txBody>
      </p:sp>
      <p:sp>
        <p:nvSpPr>
          <p:cNvPr id="25602" name="Rectangle 2"/>
          <p:cNvSpPr>
            <a:spLocks noGrp="1" noRot="1" noChangeAspect="1" noChangeArrowheads="1" noTextEdit="1"/>
          </p:cNvSpPr>
          <p:nvPr>
            <p:ph type="sldImg"/>
          </p:nvPr>
        </p:nvSpPr>
        <p:spPr>
          <a:ln/>
        </p:spPr>
      </p:sp>
      <p:sp>
        <p:nvSpPr>
          <p:cNvPr id="25603" name="Rectangle 3"/>
          <p:cNvSpPr>
            <a:spLocks noGrp="1" noChangeArrowheads="1"/>
          </p:cNvSpPr>
          <p:nvPr>
            <p:ph type="body" idx="1"/>
          </p:nvPr>
        </p:nvSpPr>
        <p:spPr>
          <a:noFill/>
          <a:ln/>
        </p:spPr>
        <p:txBody>
          <a:bodyPr/>
          <a:lstStyle/>
          <a:p>
            <a:endParaRPr lang="en-US" dirty="0" smtClean="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7"/>
          <p:cNvSpPr>
            <a:spLocks noGrp="1" noChangeArrowheads="1"/>
          </p:cNvSpPr>
          <p:nvPr>
            <p:ph type="sldNum" sz="quarter" idx="5"/>
          </p:nvPr>
        </p:nvSpPr>
        <p:spPr/>
        <p:txBody>
          <a:bodyPr/>
          <a:lstStyle/>
          <a:p>
            <a:pPr>
              <a:defRPr/>
            </a:pPr>
            <a:fld id="{BF3F6809-855E-4F84-B524-3A934588FDF7}" type="slidenum">
              <a:rPr lang="en-US" smtClean="0"/>
              <a:pPr>
                <a:defRPr/>
              </a:pPr>
              <a:t>33</a:t>
            </a:fld>
            <a:endParaRPr lang="en-US" dirty="0" smtClean="0"/>
          </a:p>
        </p:txBody>
      </p:sp>
      <p:sp>
        <p:nvSpPr>
          <p:cNvPr id="90114" name="Rectangle 2"/>
          <p:cNvSpPr>
            <a:spLocks noGrp="1" noRot="1" noChangeAspect="1" noChangeArrowheads="1" noTextEdit="1"/>
          </p:cNvSpPr>
          <p:nvPr>
            <p:ph type="sldImg"/>
          </p:nvPr>
        </p:nvSpPr>
        <p:spPr>
          <a:ln/>
        </p:spPr>
      </p:sp>
      <p:sp>
        <p:nvSpPr>
          <p:cNvPr id="90115" name="Rectangle 3"/>
          <p:cNvSpPr>
            <a:spLocks noGrp="1" noChangeArrowheads="1"/>
          </p:cNvSpPr>
          <p:nvPr>
            <p:ph type="body" idx="1"/>
          </p:nvPr>
        </p:nvSpPr>
        <p:spPr>
          <a:noFill/>
          <a:ln/>
        </p:spPr>
        <p:txBody>
          <a:bodyPr/>
          <a:lstStyle/>
          <a:p>
            <a:endParaRPr lang="en-US" dirty="0" smtClean="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7"/>
          <p:cNvSpPr>
            <a:spLocks noGrp="1" noChangeArrowheads="1"/>
          </p:cNvSpPr>
          <p:nvPr>
            <p:ph type="sldNum" sz="quarter" idx="5"/>
          </p:nvPr>
        </p:nvSpPr>
        <p:spPr/>
        <p:txBody>
          <a:bodyPr/>
          <a:lstStyle/>
          <a:p>
            <a:pPr>
              <a:defRPr/>
            </a:pPr>
            <a:fld id="{1E4491C1-8254-4E2E-9D25-C6188BD390C6}" type="slidenum">
              <a:rPr lang="en-US" smtClean="0"/>
              <a:pPr>
                <a:defRPr/>
              </a:pPr>
              <a:t>34</a:t>
            </a:fld>
            <a:endParaRPr lang="en-US" dirty="0" smtClean="0"/>
          </a:p>
        </p:txBody>
      </p:sp>
      <p:sp>
        <p:nvSpPr>
          <p:cNvPr id="99330" name="Rectangle 2"/>
          <p:cNvSpPr>
            <a:spLocks noGrp="1" noRot="1" noChangeAspect="1" noChangeArrowheads="1" noTextEdit="1"/>
          </p:cNvSpPr>
          <p:nvPr>
            <p:ph type="sldImg"/>
          </p:nvPr>
        </p:nvSpPr>
        <p:spPr>
          <a:ln/>
        </p:spPr>
      </p:sp>
      <p:sp>
        <p:nvSpPr>
          <p:cNvPr id="99331" name="Rectangle 3"/>
          <p:cNvSpPr>
            <a:spLocks noGrp="1" noChangeArrowheads="1"/>
          </p:cNvSpPr>
          <p:nvPr>
            <p:ph type="body" idx="1"/>
          </p:nvPr>
        </p:nvSpPr>
        <p:spPr>
          <a:noFill/>
          <a:ln/>
        </p:spPr>
        <p:txBody>
          <a:bodyPr/>
          <a:lstStyle/>
          <a:p>
            <a:endParaRPr lang="en-US" dirty="0" smtClean="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7"/>
          <p:cNvSpPr>
            <a:spLocks noGrp="1" noChangeArrowheads="1"/>
          </p:cNvSpPr>
          <p:nvPr>
            <p:ph type="sldNum" sz="quarter" idx="5"/>
          </p:nvPr>
        </p:nvSpPr>
        <p:spPr/>
        <p:txBody>
          <a:bodyPr/>
          <a:lstStyle/>
          <a:p>
            <a:pPr>
              <a:defRPr/>
            </a:pPr>
            <a:fld id="{1E4491C1-8254-4E2E-9D25-C6188BD390C6}" type="slidenum">
              <a:rPr lang="en-US" smtClean="0"/>
              <a:pPr>
                <a:defRPr/>
              </a:pPr>
              <a:t>35</a:t>
            </a:fld>
            <a:endParaRPr lang="en-US" dirty="0" smtClean="0"/>
          </a:p>
        </p:txBody>
      </p:sp>
      <p:sp>
        <p:nvSpPr>
          <p:cNvPr id="99330" name="Rectangle 2"/>
          <p:cNvSpPr>
            <a:spLocks noGrp="1" noRot="1" noChangeAspect="1" noChangeArrowheads="1" noTextEdit="1"/>
          </p:cNvSpPr>
          <p:nvPr>
            <p:ph type="sldImg"/>
          </p:nvPr>
        </p:nvSpPr>
        <p:spPr>
          <a:ln/>
        </p:spPr>
      </p:sp>
      <p:sp>
        <p:nvSpPr>
          <p:cNvPr id="99331" name="Rectangle 3"/>
          <p:cNvSpPr>
            <a:spLocks noGrp="1" noChangeArrowheads="1"/>
          </p:cNvSpPr>
          <p:nvPr>
            <p:ph type="body" idx="1"/>
          </p:nvPr>
        </p:nvSpPr>
        <p:spPr>
          <a:noFill/>
          <a:ln/>
        </p:spPr>
        <p:txBody>
          <a:bodyPr/>
          <a:lstStyle/>
          <a:p>
            <a:endParaRPr lang="en-US" dirty="0" smtClean="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7"/>
          <p:cNvSpPr>
            <a:spLocks noGrp="1" noChangeArrowheads="1"/>
          </p:cNvSpPr>
          <p:nvPr>
            <p:ph type="sldNum" sz="quarter" idx="5"/>
          </p:nvPr>
        </p:nvSpPr>
        <p:spPr/>
        <p:txBody>
          <a:bodyPr/>
          <a:lstStyle/>
          <a:p>
            <a:pPr>
              <a:defRPr/>
            </a:pPr>
            <a:fld id="{D76752F8-1A77-4C54-B5E7-AE9C70E84344}" type="slidenum">
              <a:rPr lang="en-US" smtClean="0"/>
              <a:pPr>
                <a:defRPr/>
              </a:pPr>
              <a:t>36</a:t>
            </a:fld>
            <a:endParaRPr lang="en-US" dirty="0" smtClean="0"/>
          </a:p>
        </p:txBody>
      </p:sp>
      <p:sp>
        <p:nvSpPr>
          <p:cNvPr id="103426" name="Rectangle 2"/>
          <p:cNvSpPr>
            <a:spLocks noGrp="1" noRot="1" noChangeAspect="1" noChangeArrowheads="1" noTextEdit="1"/>
          </p:cNvSpPr>
          <p:nvPr>
            <p:ph type="sldImg"/>
          </p:nvPr>
        </p:nvSpPr>
        <p:spPr>
          <a:ln/>
        </p:spPr>
      </p:sp>
      <p:sp>
        <p:nvSpPr>
          <p:cNvPr id="103427" name="Rectangle 3"/>
          <p:cNvSpPr>
            <a:spLocks noGrp="1" noChangeArrowheads="1"/>
          </p:cNvSpPr>
          <p:nvPr>
            <p:ph type="body" idx="1"/>
          </p:nvPr>
        </p:nvSpPr>
        <p:spPr>
          <a:noFill/>
          <a:ln/>
        </p:spPr>
        <p:txBody>
          <a:bodyPr/>
          <a:lstStyle/>
          <a:p>
            <a:endParaRPr lang="en-US" dirty="0" smtClean="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7"/>
          <p:cNvSpPr>
            <a:spLocks noGrp="1" noChangeArrowheads="1"/>
          </p:cNvSpPr>
          <p:nvPr>
            <p:ph type="sldNum" sz="quarter" idx="5"/>
          </p:nvPr>
        </p:nvSpPr>
        <p:spPr/>
        <p:txBody>
          <a:bodyPr/>
          <a:lstStyle/>
          <a:p>
            <a:pPr>
              <a:defRPr/>
            </a:pPr>
            <a:fld id="{D8460F78-ABE7-42AC-9B8D-3CBAE0E5EA86}" type="slidenum">
              <a:rPr lang="en-US" smtClean="0"/>
              <a:pPr>
                <a:defRPr/>
              </a:pPr>
              <a:t>37</a:t>
            </a:fld>
            <a:endParaRPr lang="en-US" dirty="0" smtClean="0"/>
          </a:p>
        </p:txBody>
      </p:sp>
      <p:sp>
        <p:nvSpPr>
          <p:cNvPr id="105474" name="Rectangle 2"/>
          <p:cNvSpPr>
            <a:spLocks noGrp="1" noRot="1" noChangeAspect="1" noChangeArrowheads="1" noTextEdit="1"/>
          </p:cNvSpPr>
          <p:nvPr>
            <p:ph type="sldImg"/>
          </p:nvPr>
        </p:nvSpPr>
        <p:spPr>
          <a:ln/>
        </p:spPr>
      </p:sp>
      <p:sp>
        <p:nvSpPr>
          <p:cNvPr id="105475" name="Rectangle 3"/>
          <p:cNvSpPr>
            <a:spLocks noGrp="1" noChangeArrowheads="1"/>
          </p:cNvSpPr>
          <p:nvPr>
            <p:ph type="body" idx="1"/>
          </p:nvPr>
        </p:nvSpPr>
        <p:spPr>
          <a:noFill/>
          <a:ln/>
        </p:spPr>
        <p:txBody>
          <a:bodyPr/>
          <a:lstStyle/>
          <a:p>
            <a:endParaRPr lang="en-US" dirty="0"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p:cNvSpPr>
            <a:spLocks noGrp="1" noChangeArrowheads="1"/>
          </p:cNvSpPr>
          <p:nvPr>
            <p:ph type="sldNum" sz="quarter" idx="5"/>
          </p:nvPr>
        </p:nvSpPr>
        <p:spPr/>
        <p:txBody>
          <a:bodyPr/>
          <a:lstStyle/>
          <a:p>
            <a:pPr>
              <a:defRPr/>
            </a:pPr>
            <a:fld id="{DDCABB8D-91A3-4F0E-9150-43ECB58BED53}" type="slidenum">
              <a:rPr lang="en-US" smtClean="0"/>
              <a:pPr>
                <a:defRPr/>
              </a:pPr>
              <a:t>4</a:t>
            </a:fld>
            <a:endParaRPr lang="en-US" dirty="0" smtClean="0"/>
          </a:p>
        </p:txBody>
      </p:sp>
      <p:sp>
        <p:nvSpPr>
          <p:cNvPr id="28674" name="Rectangle 2"/>
          <p:cNvSpPr>
            <a:spLocks noGrp="1" noRot="1" noChangeAspect="1" noChangeArrowheads="1" noTextEdit="1"/>
          </p:cNvSpPr>
          <p:nvPr>
            <p:ph type="sldImg"/>
          </p:nvPr>
        </p:nvSpPr>
        <p:spPr>
          <a:ln/>
        </p:spPr>
      </p:sp>
      <p:sp>
        <p:nvSpPr>
          <p:cNvPr id="28675" name="Rectangle 3"/>
          <p:cNvSpPr>
            <a:spLocks noGrp="1" noChangeArrowheads="1"/>
          </p:cNvSpPr>
          <p:nvPr>
            <p:ph type="body" idx="1"/>
          </p:nvPr>
        </p:nvSpPr>
        <p:spPr>
          <a:noFill/>
          <a:ln/>
        </p:spPr>
        <p:txBody>
          <a:bodyPr/>
          <a:lstStyle/>
          <a:p>
            <a:pPr eaLnBrk="1" hangingPunct="1">
              <a:lnSpc>
                <a:spcPct val="80000"/>
              </a:lnSpc>
              <a:buFont typeface="Wingdings" pitchFamily="2" charset="2"/>
              <a:buNone/>
            </a:pPr>
            <a:endParaRPr lang="en-US" dirty="0"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7"/>
          <p:cNvSpPr>
            <a:spLocks noGrp="1" noChangeArrowheads="1"/>
          </p:cNvSpPr>
          <p:nvPr>
            <p:ph type="sldNum" sz="quarter" idx="5"/>
          </p:nvPr>
        </p:nvSpPr>
        <p:spPr/>
        <p:txBody>
          <a:bodyPr/>
          <a:lstStyle/>
          <a:p>
            <a:pPr>
              <a:defRPr/>
            </a:pPr>
            <a:fld id="{F60DEA8E-1D51-4060-9136-730C55B9D2D3}" type="slidenum">
              <a:rPr lang="en-US" smtClean="0"/>
              <a:pPr>
                <a:defRPr/>
              </a:pPr>
              <a:t>5</a:t>
            </a:fld>
            <a:endParaRPr lang="en-US" dirty="0" smtClean="0"/>
          </a:p>
        </p:txBody>
      </p:sp>
      <p:sp>
        <p:nvSpPr>
          <p:cNvPr id="30722" name="Rectangle 2"/>
          <p:cNvSpPr>
            <a:spLocks noGrp="1" noRot="1" noChangeAspect="1" noChangeArrowheads="1" noTextEdit="1"/>
          </p:cNvSpPr>
          <p:nvPr>
            <p:ph type="sldImg"/>
          </p:nvPr>
        </p:nvSpPr>
        <p:spPr>
          <a:ln/>
        </p:spPr>
      </p:sp>
      <p:sp>
        <p:nvSpPr>
          <p:cNvPr id="30723" name="Rectangle 3"/>
          <p:cNvSpPr>
            <a:spLocks noGrp="1" noChangeArrowheads="1"/>
          </p:cNvSpPr>
          <p:nvPr>
            <p:ph type="body" idx="1"/>
          </p:nvPr>
        </p:nvSpPr>
        <p:spPr>
          <a:noFill/>
          <a:ln/>
        </p:spPr>
        <p:txBody>
          <a:bodyPr/>
          <a:lstStyle/>
          <a:p>
            <a:endParaRPr lang="en-US" dirty="0"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7"/>
          <p:cNvSpPr>
            <a:spLocks noGrp="1" noChangeArrowheads="1"/>
          </p:cNvSpPr>
          <p:nvPr>
            <p:ph type="sldNum" sz="quarter" idx="5"/>
          </p:nvPr>
        </p:nvSpPr>
        <p:spPr/>
        <p:txBody>
          <a:bodyPr/>
          <a:lstStyle/>
          <a:p>
            <a:pPr>
              <a:defRPr/>
            </a:pPr>
            <a:fld id="{F60DEA8E-1D51-4060-9136-730C55B9D2D3}" type="slidenum">
              <a:rPr lang="en-US" smtClean="0"/>
              <a:pPr>
                <a:defRPr/>
              </a:pPr>
              <a:t>6</a:t>
            </a:fld>
            <a:endParaRPr lang="en-US" dirty="0" smtClean="0"/>
          </a:p>
        </p:txBody>
      </p:sp>
      <p:sp>
        <p:nvSpPr>
          <p:cNvPr id="30722" name="Rectangle 2"/>
          <p:cNvSpPr>
            <a:spLocks noGrp="1" noRot="1" noChangeAspect="1" noChangeArrowheads="1" noTextEdit="1"/>
          </p:cNvSpPr>
          <p:nvPr>
            <p:ph type="sldImg"/>
          </p:nvPr>
        </p:nvSpPr>
        <p:spPr>
          <a:ln/>
        </p:spPr>
      </p:sp>
      <p:sp>
        <p:nvSpPr>
          <p:cNvPr id="30723" name="Rectangle 3"/>
          <p:cNvSpPr>
            <a:spLocks noGrp="1" noChangeArrowheads="1"/>
          </p:cNvSpPr>
          <p:nvPr>
            <p:ph type="body" idx="1"/>
          </p:nvPr>
        </p:nvSpPr>
        <p:spPr>
          <a:noFill/>
          <a:ln/>
        </p:spPr>
        <p:txBody>
          <a:bodyPr/>
          <a:lstStyle/>
          <a:p>
            <a:endParaRPr lang="en-US" dirty="0"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7"/>
          <p:cNvSpPr>
            <a:spLocks noGrp="1" noChangeArrowheads="1"/>
          </p:cNvSpPr>
          <p:nvPr>
            <p:ph type="sldNum" sz="quarter" idx="5"/>
          </p:nvPr>
        </p:nvSpPr>
        <p:spPr/>
        <p:txBody>
          <a:bodyPr/>
          <a:lstStyle/>
          <a:p>
            <a:pPr>
              <a:defRPr/>
            </a:pPr>
            <a:fld id="{F60DEA8E-1D51-4060-9136-730C55B9D2D3}" type="slidenum">
              <a:rPr lang="en-US" smtClean="0"/>
              <a:pPr>
                <a:defRPr/>
              </a:pPr>
              <a:t>7</a:t>
            </a:fld>
            <a:endParaRPr lang="en-US" dirty="0" smtClean="0"/>
          </a:p>
        </p:txBody>
      </p:sp>
      <p:sp>
        <p:nvSpPr>
          <p:cNvPr id="30722" name="Rectangle 2"/>
          <p:cNvSpPr>
            <a:spLocks noGrp="1" noRot="1" noChangeAspect="1" noChangeArrowheads="1" noTextEdit="1"/>
          </p:cNvSpPr>
          <p:nvPr>
            <p:ph type="sldImg"/>
          </p:nvPr>
        </p:nvSpPr>
        <p:spPr>
          <a:ln/>
        </p:spPr>
      </p:sp>
      <p:sp>
        <p:nvSpPr>
          <p:cNvPr id="30723" name="Rectangle 3"/>
          <p:cNvSpPr>
            <a:spLocks noGrp="1" noChangeArrowheads="1"/>
          </p:cNvSpPr>
          <p:nvPr>
            <p:ph type="body" idx="1"/>
          </p:nvPr>
        </p:nvSpPr>
        <p:spPr>
          <a:noFill/>
          <a:ln/>
        </p:spPr>
        <p:txBody>
          <a:bodyPr/>
          <a:lstStyle/>
          <a:p>
            <a:endParaRPr lang="en-US" dirty="0"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7"/>
          <p:cNvSpPr>
            <a:spLocks noGrp="1" noChangeArrowheads="1"/>
          </p:cNvSpPr>
          <p:nvPr>
            <p:ph type="sldNum" sz="quarter" idx="5"/>
          </p:nvPr>
        </p:nvSpPr>
        <p:spPr/>
        <p:txBody>
          <a:bodyPr/>
          <a:lstStyle/>
          <a:p>
            <a:pPr>
              <a:defRPr/>
            </a:pPr>
            <a:fld id="{6FBE1933-856B-4717-8579-10E060D9F741}" type="slidenum">
              <a:rPr lang="en-US" smtClean="0"/>
              <a:pPr>
                <a:defRPr/>
              </a:pPr>
              <a:t>8</a:t>
            </a:fld>
            <a:endParaRPr lang="en-US" dirty="0" smtClean="0"/>
          </a:p>
        </p:txBody>
      </p:sp>
      <p:sp>
        <p:nvSpPr>
          <p:cNvPr id="34818" name="Rectangle 2"/>
          <p:cNvSpPr>
            <a:spLocks noGrp="1" noRot="1" noChangeAspect="1" noChangeArrowheads="1" noTextEdit="1"/>
          </p:cNvSpPr>
          <p:nvPr>
            <p:ph type="sldImg"/>
          </p:nvPr>
        </p:nvSpPr>
        <p:spPr>
          <a:ln/>
        </p:spPr>
      </p:sp>
      <p:sp>
        <p:nvSpPr>
          <p:cNvPr id="34819" name="Rectangle 3"/>
          <p:cNvSpPr>
            <a:spLocks noGrp="1" noChangeArrowheads="1"/>
          </p:cNvSpPr>
          <p:nvPr>
            <p:ph type="body" idx="1"/>
          </p:nvPr>
        </p:nvSpPr>
        <p:spPr>
          <a:noFill/>
          <a:ln/>
        </p:spPr>
        <p:txBody>
          <a:bodyPr/>
          <a:lstStyle/>
          <a:p>
            <a:endParaRPr lang="en-US" dirty="0"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7"/>
          <p:cNvSpPr>
            <a:spLocks noGrp="1" noChangeArrowheads="1"/>
          </p:cNvSpPr>
          <p:nvPr>
            <p:ph type="sldNum" sz="quarter" idx="5"/>
          </p:nvPr>
        </p:nvSpPr>
        <p:spPr/>
        <p:txBody>
          <a:bodyPr/>
          <a:lstStyle/>
          <a:p>
            <a:pPr>
              <a:defRPr/>
            </a:pPr>
            <a:fld id="{6FBE1933-856B-4717-8579-10E060D9F741}" type="slidenum">
              <a:rPr lang="en-US" smtClean="0"/>
              <a:pPr>
                <a:defRPr/>
              </a:pPr>
              <a:t>9</a:t>
            </a:fld>
            <a:endParaRPr lang="en-US" dirty="0" smtClean="0"/>
          </a:p>
        </p:txBody>
      </p:sp>
      <p:sp>
        <p:nvSpPr>
          <p:cNvPr id="34818" name="Rectangle 2"/>
          <p:cNvSpPr>
            <a:spLocks noGrp="1" noRot="1" noChangeAspect="1" noChangeArrowheads="1" noTextEdit="1"/>
          </p:cNvSpPr>
          <p:nvPr>
            <p:ph type="sldImg"/>
          </p:nvPr>
        </p:nvSpPr>
        <p:spPr>
          <a:ln/>
        </p:spPr>
      </p:sp>
      <p:sp>
        <p:nvSpPr>
          <p:cNvPr id="34819" name="Rectangle 3"/>
          <p:cNvSpPr>
            <a:spLocks noGrp="1" noChangeArrowheads="1"/>
          </p:cNvSpPr>
          <p:nvPr>
            <p:ph type="body" idx="1"/>
          </p:nvPr>
        </p:nvSpPr>
        <p:spPr>
          <a:noFill/>
          <a:ln/>
        </p:spPr>
        <p:txBody>
          <a:bodyPr/>
          <a:lstStyle/>
          <a:p>
            <a:endParaRPr lang="en-US" dirty="0"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1">
        <a:schemeClr val="bg1"/>
      </p:bgRef>
    </p:bg>
    <p:spTree>
      <p:nvGrpSpPr>
        <p:cNvPr id="1" name=""/>
        <p:cNvGrpSpPr/>
        <p:nvPr/>
      </p:nvGrpSpPr>
      <p:grpSpPr>
        <a:xfrm>
          <a:off x="0" y="0"/>
          <a:ext cx="0" cy="0"/>
          <a:chOff x="0" y="0"/>
          <a:chExt cx="0" cy="0"/>
        </a:xfrm>
      </p:grpSpPr>
      <p:grpSp>
        <p:nvGrpSpPr>
          <p:cNvPr id="4" name="Group 2"/>
          <p:cNvGrpSpPr>
            <a:grpSpLocks/>
          </p:cNvGrpSpPr>
          <p:nvPr userDrawn="1"/>
        </p:nvGrpSpPr>
        <p:grpSpPr bwMode="auto">
          <a:xfrm>
            <a:off x="0" y="0"/>
            <a:ext cx="9144000" cy="6858000"/>
            <a:chOff x="0" y="0"/>
            <a:chExt cx="5760" cy="4320"/>
          </a:xfrm>
          <a:effectLst/>
        </p:grpSpPr>
        <p:sp>
          <p:nvSpPr>
            <p:cNvPr id="5" name="Rectangle 3"/>
            <p:cNvSpPr>
              <a:spLocks noChangeArrowheads="1"/>
            </p:cNvSpPr>
            <p:nvPr/>
          </p:nvSpPr>
          <p:spPr bwMode="hidden">
            <a:xfrm>
              <a:off x="0" y="0"/>
              <a:ext cx="2208" cy="4320"/>
            </a:xfrm>
            <a:prstGeom prst="rect">
              <a:avLst/>
            </a:prstGeom>
            <a:gradFill rotWithShape="0">
              <a:gsLst>
                <a:gs pos="0">
                  <a:schemeClr val="folHlink"/>
                </a:gs>
                <a:gs pos="100000">
                  <a:schemeClr val="bg1"/>
                </a:gs>
              </a:gsLst>
              <a:lin ang="0" scaled="1"/>
            </a:gradFill>
            <a:ln w="9525">
              <a:noFill/>
              <a:miter lim="800000"/>
              <a:headEnd/>
              <a:tailEnd/>
            </a:ln>
            <a:effectLst/>
          </p:spPr>
          <p:txBody>
            <a:bodyPr wrap="none" anchor="ctr"/>
            <a:lstStyle/>
            <a:p>
              <a:pPr algn="ctr">
                <a:defRPr/>
              </a:pPr>
              <a:endParaRPr lang="en-US" sz="2400">
                <a:latin typeface="Times New Roman" charset="0"/>
                <a:cs typeface="Arial" pitchFamily="34" charset="0"/>
              </a:endParaRPr>
            </a:p>
          </p:txBody>
        </p:sp>
        <p:sp>
          <p:nvSpPr>
            <p:cNvPr id="6" name="Rectangle 4"/>
            <p:cNvSpPr>
              <a:spLocks noChangeArrowheads="1"/>
            </p:cNvSpPr>
            <p:nvPr/>
          </p:nvSpPr>
          <p:spPr bwMode="hidden">
            <a:xfrm>
              <a:off x="1081" y="1065"/>
              <a:ext cx="4679" cy="1596"/>
            </a:xfrm>
            <a:prstGeom prst="rect">
              <a:avLst/>
            </a:prstGeom>
            <a:solidFill>
              <a:schemeClr val="bg2"/>
            </a:solidFill>
            <a:ln w="9525">
              <a:noFill/>
              <a:miter lim="800000"/>
              <a:headEnd/>
              <a:tailEnd/>
            </a:ln>
          </p:spPr>
          <p:txBody>
            <a:bodyPr/>
            <a:lstStyle/>
            <a:p>
              <a:pPr>
                <a:defRPr/>
              </a:pPr>
              <a:endParaRPr lang="en-US" sz="2400">
                <a:latin typeface="Times New Roman" charset="0"/>
                <a:cs typeface="Arial" pitchFamily="34" charset="0"/>
              </a:endParaRPr>
            </a:p>
          </p:txBody>
        </p:sp>
        <p:grpSp>
          <p:nvGrpSpPr>
            <p:cNvPr id="7" name="Group 5"/>
            <p:cNvGrpSpPr>
              <a:grpSpLocks/>
            </p:cNvGrpSpPr>
            <p:nvPr/>
          </p:nvGrpSpPr>
          <p:grpSpPr bwMode="auto">
            <a:xfrm>
              <a:off x="361" y="1065"/>
              <a:ext cx="1445" cy="1596"/>
              <a:chOff x="361" y="1065"/>
              <a:chExt cx="1445" cy="1596"/>
            </a:xfrm>
          </p:grpSpPr>
          <p:sp>
            <p:nvSpPr>
              <p:cNvPr id="8" name="Rectangle 6"/>
              <p:cNvSpPr>
                <a:spLocks noChangeArrowheads="1"/>
              </p:cNvSpPr>
              <p:nvPr userDrawn="1"/>
            </p:nvSpPr>
            <p:spPr bwMode="auto">
              <a:xfrm>
                <a:off x="361" y="2257"/>
                <a:ext cx="363" cy="404"/>
              </a:xfrm>
              <a:prstGeom prst="rect">
                <a:avLst/>
              </a:prstGeom>
              <a:solidFill>
                <a:srgbClr val="0073E6"/>
              </a:solidFill>
              <a:ln w="9525">
                <a:noFill/>
                <a:miter lim="800000"/>
                <a:headEnd/>
                <a:tailEnd/>
              </a:ln>
            </p:spPr>
            <p:txBody>
              <a:bodyPr/>
              <a:lstStyle/>
              <a:p>
                <a:pPr>
                  <a:defRPr/>
                </a:pPr>
                <a:endParaRPr lang="en-US" sz="2400">
                  <a:latin typeface="Times New Roman" charset="0"/>
                  <a:cs typeface="Arial" pitchFamily="34" charset="0"/>
                </a:endParaRPr>
              </a:p>
            </p:txBody>
          </p:sp>
          <p:sp>
            <p:nvSpPr>
              <p:cNvPr id="9" name="Rectangle 7"/>
              <p:cNvSpPr>
                <a:spLocks noChangeArrowheads="1"/>
              </p:cNvSpPr>
              <p:nvPr userDrawn="1"/>
            </p:nvSpPr>
            <p:spPr bwMode="auto">
              <a:xfrm>
                <a:off x="1081" y="1065"/>
                <a:ext cx="362" cy="405"/>
              </a:xfrm>
              <a:prstGeom prst="rect">
                <a:avLst/>
              </a:prstGeom>
              <a:solidFill>
                <a:schemeClr val="folHlink"/>
              </a:solidFill>
              <a:ln w="9525">
                <a:noFill/>
                <a:miter lim="800000"/>
                <a:headEnd/>
                <a:tailEnd/>
              </a:ln>
            </p:spPr>
            <p:txBody>
              <a:bodyPr/>
              <a:lstStyle/>
              <a:p>
                <a:pPr>
                  <a:defRPr/>
                </a:pPr>
                <a:endParaRPr lang="en-US" sz="2400">
                  <a:latin typeface="Times New Roman" charset="0"/>
                  <a:cs typeface="Arial" pitchFamily="34" charset="0"/>
                </a:endParaRPr>
              </a:p>
            </p:txBody>
          </p:sp>
          <p:sp>
            <p:nvSpPr>
              <p:cNvPr id="11" name="Rectangle 9"/>
              <p:cNvSpPr>
                <a:spLocks noChangeArrowheads="1"/>
              </p:cNvSpPr>
              <p:nvPr userDrawn="1"/>
            </p:nvSpPr>
            <p:spPr bwMode="auto">
              <a:xfrm>
                <a:off x="719" y="2257"/>
                <a:ext cx="368" cy="404"/>
              </a:xfrm>
              <a:prstGeom prst="rect">
                <a:avLst/>
              </a:prstGeom>
              <a:solidFill>
                <a:schemeClr val="bg2"/>
              </a:solidFill>
              <a:ln w="9525">
                <a:noFill/>
                <a:miter lim="800000"/>
                <a:headEnd/>
                <a:tailEnd/>
              </a:ln>
            </p:spPr>
            <p:txBody>
              <a:bodyPr/>
              <a:lstStyle/>
              <a:p>
                <a:pPr>
                  <a:defRPr/>
                </a:pPr>
                <a:endParaRPr lang="en-US" sz="2400">
                  <a:latin typeface="Times New Roman" charset="0"/>
                  <a:cs typeface="Arial" pitchFamily="34" charset="0"/>
                </a:endParaRPr>
              </a:p>
            </p:txBody>
          </p:sp>
          <p:sp>
            <p:nvSpPr>
              <p:cNvPr id="12" name="Rectangle 10"/>
              <p:cNvSpPr>
                <a:spLocks noChangeArrowheads="1"/>
              </p:cNvSpPr>
              <p:nvPr userDrawn="1"/>
            </p:nvSpPr>
            <p:spPr bwMode="auto">
              <a:xfrm>
                <a:off x="1437" y="1065"/>
                <a:ext cx="369" cy="405"/>
              </a:xfrm>
              <a:prstGeom prst="rect">
                <a:avLst/>
              </a:prstGeom>
              <a:solidFill>
                <a:srgbClr val="0073E6"/>
              </a:solidFill>
              <a:ln w="9525">
                <a:noFill/>
                <a:miter lim="800000"/>
                <a:headEnd/>
                <a:tailEnd/>
              </a:ln>
            </p:spPr>
            <p:txBody>
              <a:bodyPr/>
              <a:lstStyle/>
              <a:p>
                <a:pPr>
                  <a:defRPr/>
                </a:pPr>
                <a:endParaRPr lang="en-US" sz="2400">
                  <a:latin typeface="Times New Roman" charset="0"/>
                  <a:cs typeface="Arial" pitchFamily="34" charset="0"/>
                </a:endParaRPr>
              </a:p>
            </p:txBody>
          </p:sp>
          <p:sp>
            <p:nvSpPr>
              <p:cNvPr id="13" name="Rectangle 11"/>
              <p:cNvSpPr>
                <a:spLocks noChangeArrowheads="1"/>
              </p:cNvSpPr>
              <p:nvPr userDrawn="1"/>
            </p:nvSpPr>
            <p:spPr bwMode="auto">
              <a:xfrm>
                <a:off x="719" y="1464"/>
                <a:ext cx="368" cy="399"/>
              </a:xfrm>
              <a:prstGeom prst="rect">
                <a:avLst/>
              </a:prstGeom>
              <a:solidFill>
                <a:schemeClr val="folHlink"/>
              </a:solidFill>
              <a:ln w="9525">
                <a:noFill/>
                <a:miter lim="800000"/>
                <a:headEnd/>
                <a:tailEnd/>
              </a:ln>
            </p:spPr>
            <p:txBody>
              <a:bodyPr/>
              <a:lstStyle/>
              <a:p>
                <a:pPr>
                  <a:defRPr/>
                </a:pPr>
                <a:endParaRPr lang="en-US" sz="2400">
                  <a:latin typeface="Times New Roman" charset="0"/>
                  <a:cs typeface="Arial" pitchFamily="34" charset="0"/>
                </a:endParaRPr>
              </a:p>
            </p:txBody>
          </p:sp>
          <p:sp>
            <p:nvSpPr>
              <p:cNvPr id="15" name="Rectangle 13"/>
              <p:cNvSpPr>
                <a:spLocks noChangeArrowheads="1"/>
              </p:cNvSpPr>
              <p:nvPr userDrawn="1"/>
            </p:nvSpPr>
            <p:spPr bwMode="auto">
              <a:xfrm>
                <a:off x="1081" y="1464"/>
                <a:ext cx="362" cy="399"/>
              </a:xfrm>
              <a:prstGeom prst="rect">
                <a:avLst/>
              </a:prstGeom>
              <a:solidFill>
                <a:srgbClr val="0073E6"/>
              </a:solidFill>
              <a:ln w="9525">
                <a:noFill/>
                <a:miter lim="800000"/>
                <a:headEnd/>
                <a:tailEnd/>
              </a:ln>
            </p:spPr>
            <p:txBody>
              <a:bodyPr/>
              <a:lstStyle/>
              <a:p>
                <a:pPr>
                  <a:defRPr/>
                </a:pPr>
                <a:endParaRPr lang="en-US" sz="2400">
                  <a:latin typeface="Times New Roman" charset="0"/>
                  <a:cs typeface="Arial" pitchFamily="34" charset="0"/>
                </a:endParaRPr>
              </a:p>
            </p:txBody>
          </p:sp>
          <p:sp>
            <p:nvSpPr>
              <p:cNvPr id="16" name="Rectangle 14"/>
              <p:cNvSpPr>
                <a:spLocks noChangeArrowheads="1"/>
              </p:cNvSpPr>
              <p:nvPr userDrawn="1"/>
            </p:nvSpPr>
            <p:spPr bwMode="auto">
              <a:xfrm>
                <a:off x="361" y="1857"/>
                <a:ext cx="363" cy="406"/>
              </a:xfrm>
              <a:prstGeom prst="rect">
                <a:avLst/>
              </a:prstGeom>
              <a:solidFill>
                <a:schemeClr val="folHlink"/>
              </a:solidFill>
              <a:ln w="9525">
                <a:noFill/>
                <a:miter lim="800000"/>
                <a:headEnd/>
                <a:tailEnd/>
              </a:ln>
            </p:spPr>
            <p:txBody>
              <a:bodyPr/>
              <a:lstStyle/>
              <a:p>
                <a:pPr>
                  <a:defRPr/>
                </a:pPr>
                <a:endParaRPr lang="en-US" sz="2400">
                  <a:latin typeface="Times New Roman" charset="0"/>
                  <a:cs typeface="Arial" pitchFamily="34" charset="0"/>
                </a:endParaRPr>
              </a:p>
            </p:txBody>
          </p:sp>
          <p:sp>
            <p:nvSpPr>
              <p:cNvPr id="17" name="Rectangle 15"/>
              <p:cNvSpPr>
                <a:spLocks noChangeArrowheads="1"/>
              </p:cNvSpPr>
              <p:nvPr userDrawn="1"/>
            </p:nvSpPr>
            <p:spPr bwMode="auto">
              <a:xfrm>
                <a:off x="719" y="1857"/>
                <a:ext cx="368" cy="406"/>
              </a:xfrm>
              <a:prstGeom prst="rect">
                <a:avLst/>
              </a:prstGeom>
              <a:solidFill>
                <a:srgbClr val="0073E6"/>
              </a:solidFill>
              <a:ln w="9525">
                <a:noFill/>
                <a:miter lim="800000"/>
                <a:headEnd/>
                <a:tailEnd/>
              </a:ln>
            </p:spPr>
            <p:txBody>
              <a:bodyPr/>
              <a:lstStyle/>
              <a:p>
                <a:pPr>
                  <a:defRPr/>
                </a:pPr>
                <a:endParaRPr lang="en-US" sz="2400">
                  <a:latin typeface="Times New Roman" charset="0"/>
                  <a:cs typeface="Arial" pitchFamily="34" charset="0"/>
                </a:endParaRPr>
              </a:p>
            </p:txBody>
          </p:sp>
        </p:grpSp>
      </p:grpSp>
      <p:sp>
        <p:nvSpPr>
          <p:cNvPr id="80915" name="Rectangle 19"/>
          <p:cNvSpPr>
            <a:spLocks noGrp="1" noChangeArrowheads="1"/>
          </p:cNvSpPr>
          <p:nvPr>
            <p:ph type="ctrTitle"/>
          </p:nvPr>
        </p:nvSpPr>
        <p:spPr>
          <a:xfrm>
            <a:off x="2971800" y="1828800"/>
            <a:ext cx="6019800" cy="2209800"/>
          </a:xfrm>
        </p:spPr>
        <p:txBody>
          <a:bodyPr/>
          <a:lstStyle>
            <a:lvl1pPr>
              <a:defRPr sz="5000">
                <a:solidFill>
                  <a:srgbClr val="FFFFFF"/>
                </a:solidFill>
              </a:defRPr>
            </a:lvl1pPr>
          </a:lstStyle>
          <a:p>
            <a:r>
              <a:rPr lang="en-US"/>
              <a:t>Click to edit Master title style</a:t>
            </a:r>
          </a:p>
        </p:txBody>
      </p:sp>
      <p:sp>
        <p:nvSpPr>
          <p:cNvPr id="80916" name="Rectangle 20"/>
          <p:cNvSpPr>
            <a:spLocks noGrp="1" noChangeArrowheads="1"/>
          </p:cNvSpPr>
          <p:nvPr>
            <p:ph type="subTitle" idx="1"/>
          </p:nvPr>
        </p:nvSpPr>
        <p:spPr>
          <a:xfrm>
            <a:off x="2971800" y="4267200"/>
            <a:ext cx="6019800" cy="1752600"/>
          </a:xfrm>
        </p:spPr>
        <p:txBody>
          <a:bodyPr/>
          <a:lstStyle>
            <a:lvl1pPr marL="0" indent="0">
              <a:buFont typeface="Wingdings" pitchFamily="2" charset="2"/>
              <a:buNone/>
              <a:defRPr sz="3400"/>
            </a:lvl1pPr>
          </a:lstStyle>
          <a:p>
            <a:r>
              <a:rPr lang="en-US"/>
              <a:t>Click to edit Master subtitle style</a:t>
            </a:r>
          </a:p>
        </p:txBody>
      </p:sp>
      <p:sp>
        <p:nvSpPr>
          <p:cNvPr id="2" name="Rectangle 1"/>
          <p:cNvSpPr/>
          <p:nvPr userDrawn="1"/>
        </p:nvSpPr>
        <p:spPr>
          <a:xfrm>
            <a:off x="117233" y="6611035"/>
            <a:ext cx="8909535" cy="400110"/>
          </a:xfrm>
          <a:prstGeom prst="rect">
            <a:avLst/>
          </a:prstGeom>
        </p:spPr>
        <p:txBody>
          <a:bodyPr>
            <a:spAutoFit/>
          </a:bodyPr>
          <a:lstStyle/>
          <a:p>
            <a:pPr algn="ctr" eaLnBrk="1" hangingPunct="1"/>
            <a:r>
              <a:rPr lang="en-IN" altLang="en-US" sz="1000" dirty="0" smtClean="0">
                <a:latin typeface="Times New Roman" pitchFamily="18" charset="0"/>
                <a:cs typeface="Times New Roman" pitchFamily="18" charset="0"/>
              </a:rPr>
              <a:t>Copyright © 2015 McGraw-Hill Education. All rights reserved. No reproduction or distribution without the prior written consent of McGraw-Hill Education.</a:t>
            </a:r>
            <a:endParaRPr lang="en-IN" altLang="en-US" sz="1000" dirty="0">
              <a:latin typeface="Times New Roman" pitchFamily="18" charset="0"/>
              <a:cs typeface="Times New Roman" pitchFamily="18" charset="0"/>
            </a:endParaRPr>
          </a:p>
        </p:txBody>
      </p:sp>
    </p:spTree>
    <p:extLst>
      <p:ext uri="{BB962C8B-B14F-4D97-AF65-F5344CB8AC3E}">
        <p14:creationId xmlns:p14="http://schemas.microsoft.com/office/powerpoint/2010/main" val="1008454568"/>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twoObjAndTx" preserve="1">
  <p:cSld name="Title, 2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533400" y="457200"/>
            <a:ext cx="7924800" cy="914400"/>
          </a:xfr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838200" y="1905000"/>
            <a:ext cx="3770313" cy="20145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838200" y="4071938"/>
            <a:ext cx="3770313" cy="201453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half" idx="3"/>
          </p:nvPr>
        </p:nvSpPr>
        <p:spPr>
          <a:xfrm>
            <a:off x="4760913" y="1905000"/>
            <a:ext cx="3770312" cy="41814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9"/>
          <p:cNvSpPr>
            <a:spLocks noGrp="1" noChangeArrowheads="1"/>
          </p:cNvSpPr>
          <p:nvPr>
            <p:ph type="ftr" sz="quarter" idx="10"/>
          </p:nvPr>
        </p:nvSpPr>
        <p:spPr>
          <a:xfrm>
            <a:off x="7683334" y="6248400"/>
            <a:ext cx="1175657" cy="457200"/>
          </a:xfrm>
          <a:prstGeom prst="rect">
            <a:avLst/>
          </a:prstGeom>
        </p:spPr>
        <p:txBody>
          <a:bodyPr/>
          <a:lstStyle>
            <a:lvl1pPr>
              <a:defRPr/>
            </a:lvl1pPr>
          </a:lstStyle>
          <a:p>
            <a:pPr>
              <a:defRPr/>
            </a:pPr>
            <a:r>
              <a:rPr lang="en-US" smtClean="0"/>
              <a:t>13-</a:t>
            </a:r>
            <a:endParaRPr lang="en-US"/>
          </a:p>
        </p:txBody>
      </p:sp>
      <p:sp>
        <p:nvSpPr>
          <p:cNvPr id="7" name="Rectangle 10"/>
          <p:cNvSpPr>
            <a:spLocks noGrp="1" noChangeArrowheads="1"/>
          </p:cNvSpPr>
          <p:nvPr>
            <p:ph type="sldNum" sz="quarter" idx="11"/>
          </p:nvPr>
        </p:nvSpPr>
        <p:spPr>
          <a:xfrm>
            <a:off x="7683334" y="6248400"/>
            <a:ext cx="1003465" cy="457200"/>
          </a:xfrm>
          <a:prstGeom prst="rect">
            <a:avLst/>
          </a:prstGeom>
        </p:spPr>
        <p:txBody>
          <a:bodyPr/>
          <a:lstStyle>
            <a:lvl1pPr>
              <a:defRPr/>
            </a:lvl1pPr>
          </a:lstStyle>
          <a:p>
            <a:pPr>
              <a:defRPr/>
            </a:pPr>
            <a:fld id="{A4BE032F-864A-4160-A13A-EDC68BA709CD}" type="slidenum">
              <a:rPr lang="en-US"/>
              <a:pPr>
                <a:defRPr/>
              </a:pPr>
              <a:t>‹#›</a:t>
            </a:fld>
            <a:endParaRPr lang="en-US"/>
          </a:p>
        </p:txBody>
      </p:sp>
    </p:spTree>
    <p:extLst>
      <p:ext uri="{BB962C8B-B14F-4D97-AF65-F5344CB8AC3E}">
        <p14:creationId xmlns:p14="http://schemas.microsoft.com/office/powerpoint/2010/main" val="723970446"/>
      </p:ext>
    </p:extLst>
  </p:cSld>
  <p:clrMapOvr>
    <a:masterClrMapping/>
  </p:clrMapOvr>
  <p:transition>
    <p:wipe dir="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000000"/>
                </a:solidFill>
              </a:defRPr>
            </a:lvl1pPr>
          </a:lstStyle>
          <a:p>
            <a:r>
              <a:rPr lang="en-US" dirty="0" smtClean="0"/>
              <a:t>Click to edit Master title style</a:t>
            </a:r>
            <a:endParaRPr lang="en-US" dirty="0"/>
          </a:p>
        </p:txBody>
      </p:sp>
      <p:sp>
        <p:nvSpPr>
          <p:cNvPr id="5" name="Rectangle 16"/>
          <p:cNvSpPr>
            <a:spLocks noGrp="1" noChangeArrowheads="1"/>
          </p:cNvSpPr>
          <p:nvPr>
            <p:ph type="dt" sz="half" idx="12"/>
          </p:nvPr>
        </p:nvSpPr>
        <p:spPr>
          <a:xfrm>
            <a:off x="457200" y="6245225"/>
            <a:ext cx="2133600" cy="476250"/>
          </a:xfrm>
          <a:prstGeom prst="rect">
            <a:avLst/>
          </a:prstGeom>
          <a:ln/>
        </p:spPr>
        <p:txBody>
          <a:bodyPr/>
          <a:lstStyle>
            <a:lvl1pPr>
              <a:defRPr/>
            </a:lvl1pPr>
          </a:lstStyle>
          <a:p>
            <a:pPr>
              <a:defRPr/>
            </a:pPr>
            <a:endParaRPr lang="en-US"/>
          </a:p>
        </p:txBody>
      </p:sp>
      <p:sp>
        <p:nvSpPr>
          <p:cNvPr id="6" name="Slide Number Placeholder 2"/>
          <p:cNvSpPr txBox="1">
            <a:spLocks noGrp="1"/>
          </p:cNvSpPr>
          <p:nvPr userDrawn="1"/>
        </p:nvSpPr>
        <p:spPr bwMode="auto">
          <a:xfrm>
            <a:off x="6705600" y="6507163"/>
            <a:ext cx="2413000" cy="350837"/>
          </a:xfrm>
          <a:prstGeom prst="rect">
            <a:avLst/>
          </a:prstGeom>
          <a:noFill/>
          <a:ln>
            <a:miter lim="800000"/>
            <a:headEnd/>
            <a:tailEnd/>
          </a:ln>
        </p:spPr>
        <p:txBody>
          <a:bodyPr anchor="b"/>
          <a:lstStyle>
            <a:lvl1pPr eaLnBrk="0" hangingPunct="0">
              <a:defRPr sz="2400">
                <a:solidFill>
                  <a:schemeClr val="tx1"/>
                </a:solidFill>
                <a:latin typeface="Arial" charset="0"/>
                <a:ea typeface="ＭＳ Ｐゴシック" charset="-128"/>
              </a:defRPr>
            </a:lvl1pPr>
            <a:lvl2pPr marL="37931725" indent="-37474525" eaLnBrk="0" hangingPunct="0">
              <a:defRPr sz="2400">
                <a:solidFill>
                  <a:schemeClr val="tx1"/>
                </a:solidFill>
                <a:latin typeface="Arial" charset="0"/>
                <a:ea typeface="ＭＳ Ｐゴシック" charset="-128"/>
              </a:defRPr>
            </a:lvl2pPr>
            <a:lvl3pPr eaLnBrk="0" hangingPunct="0">
              <a:defRPr sz="2400">
                <a:solidFill>
                  <a:schemeClr val="tx1"/>
                </a:solidFill>
                <a:latin typeface="Arial" charset="0"/>
                <a:ea typeface="ＭＳ Ｐゴシック" charset="-128"/>
              </a:defRPr>
            </a:lvl3pPr>
            <a:lvl4pPr eaLnBrk="0" hangingPunct="0">
              <a:defRPr sz="2400">
                <a:solidFill>
                  <a:schemeClr val="tx1"/>
                </a:solidFill>
                <a:latin typeface="Arial" charset="0"/>
                <a:ea typeface="ＭＳ Ｐゴシック" charset="-128"/>
              </a:defRPr>
            </a:lvl4pPr>
            <a:lvl5pPr eaLnBrk="0" hangingPunct="0">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pPr algn="r" eaLnBrk="1" hangingPunct="1">
              <a:defRPr/>
            </a:pPr>
            <a:r>
              <a:rPr lang="en-US" altLang="zh-CN" sz="1000" dirty="0" smtClean="0">
                <a:latin typeface="Times New Roman" charset="0"/>
                <a:ea typeface="宋体" charset="-122"/>
              </a:rPr>
              <a:t>14-</a:t>
            </a:r>
            <a:fld id="{40D76254-D19B-4652-BAA6-76C74FC70DD0}" type="slidenum">
              <a:rPr lang="en-US" altLang="zh-CN" sz="1000" smtClean="0">
                <a:latin typeface="Times New Roman" charset="0"/>
                <a:ea typeface="宋体" charset="-122"/>
              </a:rPr>
              <a:pPr algn="r" eaLnBrk="1" hangingPunct="1">
                <a:defRPr/>
              </a:pPr>
              <a:t>‹#›</a:t>
            </a:fld>
            <a:endParaRPr lang="en-US" altLang="zh-CN" sz="1000" dirty="0" smtClean="0">
              <a:latin typeface="Times New Roman" charset="0"/>
              <a:ea typeface="宋体" charset="-122"/>
            </a:endParaRPr>
          </a:p>
        </p:txBody>
      </p:sp>
    </p:spTree>
    <p:extLst>
      <p:ext uri="{BB962C8B-B14F-4D97-AF65-F5344CB8AC3E}">
        <p14:creationId xmlns:p14="http://schemas.microsoft.com/office/powerpoint/2010/main" val="2825344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OverObj" preserve="1">
  <p:cSld name="Title and Text over Content">
    <p:spTree>
      <p:nvGrpSpPr>
        <p:cNvPr id="1" name=""/>
        <p:cNvGrpSpPr/>
        <p:nvPr/>
      </p:nvGrpSpPr>
      <p:grpSpPr>
        <a:xfrm>
          <a:off x="0" y="0"/>
          <a:ext cx="0" cy="0"/>
          <a:chOff x="0" y="0"/>
          <a:chExt cx="0" cy="0"/>
        </a:xfrm>
      </p:grpSpPr>
      <p:sp>
        <p:nvSpPr>
          <p:cNvPr id="2" name="Title 1"/>
          <p:cNvSpPr>
            <a:spLocks noGrp="1"/>
          </p:cNvSpPr>
          <p:nvPr>
            <p:ph type="title"/>
          </p:nvPr>
        </p:nvSpPr>
        <p:spPr>
          <a:xfrm>
            <a:off x="533400" y="457200"/>
            <a:ext cx="7924800" cy="9144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838200" y="1905000"/>
            <a:ext cx="7693025" cy="20145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838200" y="4071938"/>
            <a:ext cx="7693025" cy="201453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9"/>
          <p:cNvSpPr>
            <a:spLocks noGrp="1" noChangeArrowheads="1"/>
          </p:cNvSpPr>
          <p:nvPr>
            <p:ph type="ftr" sz="quarter" idx="10"/>
          </p:nvPr>
        </p:nvSpPr>
        <p:spPr>
          <a:xfrm>
            <a:off x="7683334" y="6248400"/>
            <a:ext cx="1175657" cy="457200"/>
          </a:xfrm>
          <a:prstGeom prst="rect">
            <a:avLst/>
          </a:prstGeom>
        </p:spPr>
        <p:txBody>
          <a:bodyPr/>
          <a:lstStyle>
            <a:lvl1pPr>
              <a:defRPr/>
            </a:lvl1pPr>
          </a:lstStyle>
          <a:p>
            <a:pPr>
              <a:defRPr/>
            </a:pPr>
            <a:r>
              <a:rPr lang="en-US" smtClean="0"/>
              <a:t>13-</a:t>
            </a:r>
            <a:endParaRPr lang="en-US"/>
          </a:p>
        </p:txBody>
      </p:sp>
      <p:sp>
        <p:nvSpPr>
          <p:cNvPr id="6" name="Rectangle 10"/>
          <p:cNvSpPr>
            <a:spLocks noGrp="1" noChangeArrowheads="1"/>
          </p:cNvSpPr>
          <p:nvPr>
            <p:ph type="sldNum" sz="quarter" idx="11"/>
          </p:nvPr>
        </p:nvSpPr>
        <p:spPr>
          <a:xfrm>
            <a:off x="7683334" y="6248400"/>
            <a:ext cx="1003465" cy="457200"/>
          </a:xfrm>
          <a:prstGeom prst="rect">
            <a:avLst/>
          </a:prstGeom>
        </p:spPr>
        <p:txBody>
          <a:bodyPr/>
          <a:lstStyle>
            <a:lvl1pPr>
              <a:defRPr/>
            </a:lvl1pPr>
          </a:lstStyle>
          <a:p>
            <a:pPr>
              <a:defRPr/>
            </a:pPr>
            <a:fld id="{0992153E-3AF1-4B12-9930-E470C0C88300}" type="slidenum">
              <a:rPr lang="en-US"/>
              <a:pPr>
                <a:defRPr/>
              </a:pPr>
              <a:t>‹#›</a:t>
            </a:fld>
            <a:endParaRPr lang="en-US"/>
          </a:p>
        </p:txBody>
      </p:sp>
    </p:spTree>
    <p:extLst>
      <p:ext uri="{BB962C8B-B14F-4D97-AF65-F5344CB8AC3E}">
        <p14:creationId xmlns:p14="http://schemas.microsoft.com/office/powerpoint/2010/main" val="723376490"/>
      </p:ext>
    </p:extLst>
  </p:cSld>
  <p:clrMapOvr>
    <a:masterClrMapping/>
  </p:clrMapOvr>
  <p:transition>
    <p:wipe dir="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533400" y="457200"/>
            <a:ext cx="7924800" cy="914400"/>
          </a:xfrm>
        </p:spPr>
        <p:txBody>
          <a:bodyPr/>
          <a:lstStyle>
            <a:lvl1pPr>
              <a:defRPr>
                <a:solidFill>
                  <a:srgbClr val="000000"/>
                </a:solidFill>
              </a:defRPr>
            </a:lvl1pPr>
          </a:lstStyle>
          <a:p>
            <a:r>
              <a:rPr lang="en-US" dirty="0" smtClean="0"/>
              <a:t>Click to edit Master title style</a:t>
            </a:r>
            <a:endParaRPr lang="en-US" dirty="0"/>
          </a:p>
        </p:txBody>
      </p:sp>
      <p:sp>
        <p:nvSpPr>
          <p:cNvPr id="3" name="Content Placeholder 2"/>
          <p:cNvSpPr>
            <a:spLocks noGrp="1"/>
          </p:cNvSpPr>
          <p:nvPr>
            <p:ph sz="half" idx="1"/>
          </p:nvPr>
        </p:nvSpPr>
        <p:spPr>
          <a:xfrm>
            <a:off x="838200" y="1905000"/>
            <a:ext cx="3770313" cy="41814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760913" y="1905000"/>
            <a:ext cx="3770312" cy="20145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760913" y="4071938"/>
            <a:ext cx="3770312" cy="201453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9"/>
          <p:cNvSpPr>
            <a:spLocks noGrp="1" noChangeArrowheads="1"/>
          </p:cNvSpPr>
          <p:nvPr>
            <p:ph type="ftr" sz="quarter" idx="10"/>
          </p:nvPr>
        </p:nvSpPr>
        <p:spPr>
          <a:xfrm>
            <a:off x="7683334" y="6248400"/>
            <a:ext cx="1175657" cy="457200"/>
          </a:xfrm>
          <a:prstGeom prst="rect">
            <a:avLst/>
          </a:prstGeom>
        </p:spPr>
        <p:txBody>
          <a:bodyPr/>
          <a:lstStyle>
            <a:lvl1pPr>
              <a:defRPr/>
            </a:lvl1pPr>
          </a:lstStyle>
          <a:p>
            <a:pPr>
              <a:defRPr/>
            </a:pPr>
            <a:r>
              <a:rPr lang="en-US" smtClean="0"/>
              <a:t>13-</a:t>
            </a:r>
            <a:endParaRPr lang="en-US"/>
          </a:p>
        </p:txBody>
      </p:sp>
      <p:sp>
        <p:nvSpPr>
          <p:cNvPr id="7" name="Rectangle 10"/>
          <p:cNvSpPr>
            <a:spLocks noGrp="1" noChangeArrowheads="1"/>
          </p:cNvSpPr>
          <p:nvPr>
            <p:ph type="sldNum" sz="quarter" idx="11"/>
          </p:nvPr>
        </p:nvSpPr>
        <p:spPr>
          <a:xfrm>
            <a:off x="7683334" y="6248400"/>
            <a:ext cx="1003465" cy="457200"/>
          </a:xfrm>
          <a:prstGeom prst="rect">
            <a:avLst/>
          </a:prstGeom>
        </p:spPr>
        <p:txBody>
          <a:bodyPr/>
          <a:lstStyle>
            <a:lvl1pPr>
              <a:defRPr/>
            </a:lvl1pPr>
          </a:lstStyle>
          <a:p>
            <a:pPr>
              <a:defRPr/>
            </a:pPr>
            <a:fld id="{7357604E-9C40-4AD6-A4FE-9EFCCEC6470F}" type="slidenum">
              <a:rPr lang="en-US"/>
              <a:pPr>
                <a:defRPr/>
              </a:pPr>
              <a:t>‹#›</a:t>
            </a:fld>
            <a:endParaRPr lang="en-US"/>
          </a:p>
        </p:txBody>
      </p:sp>
    </p:spTree>
    <p:extLst>
      <p:ext uri="{BB962C8B-B14F-4D97-AF65-F5344CB8AC3E}">
        <p14:creationId xmlns:p14="http://schemas.microsoft.com/office/powerpoint/2010/main" val="184416548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533400" y="457200"/>
            <a:ext cx="7924800" cy="914400"/>
          </a:xfrm>
        </p:spPr>
        <p:txBody>
          <a:bodyPr/>
          <a:lstStyle>
            <a:lvl1pPr>
              <a:defRPr>
                <a:solidFill>
                  <a:srgbClr val="000000"/>
                </a:solidFill>
              </a:defRPr>
            </a:lvl1pPr>
          </a:lstStyle>
          <a:p>
            <a:r>
              <a:rPr lang="en-US" dirty="0" smtClean="0"/>
              <a:t>Click to edit Master title style</a:t>
            </a:r>
            <a:endParaRPr lang="en-US" dirty="0"/>
          </a:p>
        </p:txBody>
      </p:sp>
      <p:sp>
        <p:nvSpPr>
          <p:cNvPr id="3" name="Text Placeholder 2"/>
          <p:cNvSpPr>
            <a:spLocks noGrp="1"/>
          </p:cNvSpPr>
          <p:nvPr>
            <p:ph type="body" sz="half" idx="1"/>
          </p:nvPr>
        </p:nvSpPr>
        <p:spPr>
          <a:xfrm>
            <a:off x="838200" y="1905000"/>
            <a:ext cx="3770313" cy="4181475"/>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quarter" idx="2"/>
          </p:nvPr>
        </p:nvSpPr>
        <p:spPr>
          <a:xfrm>
            <a:off x="4760913" y="1905000"/>
            <a:ext cx="3770312" cy="20145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760913" y="4071938"/>
            <a:ext cx="3770312" cy="201453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Slide Number Placeholder 2"/>
          <p:cNvSpPr txBox="1">
            <a:spLocks noGrp="1"/>
          </p:cNvSpPr>
          <p:nvPr userDrawn="1"/>
        </p:nvSpPr>
        <p:spPr bwMode="auto">
          <a:xfrm>
            <a:off x="6705600" y="6507163"/>
            <a:ext cx="2413000" cy="350837"/>
          </a:xfrm>
          <a:prstGeom prst="rect">
            <a:avLst/>
          </a:prstGeom>
          <a:noFill/>
          <a:ln>
            <a:miter lim="800000"/>
            <a:headEnd/>
            <a:tailEnd/>
          </a:ln>
        </p:spPr>
        <p:txBody>
          <a:bodyPr anchor="b"/>
          <a:lstStyle>
            <a:lvl1pPr eaLnBrk="0" hangingPunct="0">
              <a:defRPr sz="2400">
                <a:solidFill>
                  <a:schemeClr val="tx1"/>
                </a:solidFill>
                <a:latin typeface="Arial" charset="0"/>
                <a:ea typeface="ＭＳ Ｐゴシック" charset="-128"/>
              </a:defRPr>
            </a:lvl1pPr>
            <a:lvl2pPr marL="37931725" indent="-37474525" eaLnBrk="0" hangingPunct="0">
              <a:defRPr sz="2400">
                <a:solidFill>
                  <a:schemeClr val="tx1"/>
                </a:solidFill>
                <a:latin typeface="Arial" charset="0"/>
                <a:ea typeface="ＭＳ Ｐゴシック" charset="-128"/>
              </a:defRPr>
            </a:lvl2pPr>
            <a:lvl3pPr eaLnBrk="0" hangingPunct="0">
              <a:defRPr sz="2400">
                <a:solidFill>
                  <a:schemeClr val="tx1"/>
                </a:solidFill>
                <a:latin typeface="Arial" charset="0"/>
                <a:ea typeface="ＭＳ Ｐゴシック" charset="-128"/>
              </a:defRPr>
            </a:lvl3pPr>
            <a:lvl4pPr eaLnBrk="0" hangingPunct="0">
              <a:defRPr sz="2400">
                <a:solidFill>
                  <a:schemeClr val="tx1"/>
                </a:solidFill>
                <a:latin typeface="Arial" charset="0"/>
                <a:ea typeface="ＭＳ Ｐゴシック" charset="-128"/>
              </a:defRPr>
            </a:lvl4pPr>
            <a:lvl5pPr eaLnBrk="0" hangingPunct="0">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pPr algn="r" eaLnBrk="1" hangingPunct="1">
              <a:defRPr/>
            </a:pPr>
            <a:r>
              <a:rPr lang="en-US" altLang="zh-CN" sz="1000" dirty="0" smtClean="0">
                <a:latin typeface="Times New Roman" charset="0"/>
                <a:ea typeface="宋体" charset="-122"/>
              </a:rPr>
              <a:t>14-</a:t>
            </a:r>
            <a:fld id="{40D76254-D19B-4652-BAA6-76C74FC70DD0}" type="slidenum">
              <a:rPr lang="en-US" altLang="zh-CN" sz="1000" smtClean="0">
                <a:latin typeface="Times New Roman" charset="0"/>
                <a:ea typeface="宋体" charset="-122"/>
              </a:rPr>
              <a:pPr algn="r" eaLnBrk="1" hangingPunct="1">
                <a:defRPr/>
              </a:pPr>
              <a:t>‹#›</a:t>
            </a:fld>
            <a:endParaRPr lang="en-US" altLang="zh-CN" sz="1000" dirty="0" smtClean="0">
              <a:latin typeface="Times New Roman" charset="0"/>
              <a:ea typeface="宋体" charset="-122"/>
            </a:endParaRPr>
          </a:p>
        </p:txBody>
      </p:sp>
    </p:spTree>
    <p:extLst>
      <p:ext uri="{BB962C8B-B14F-4D97-AF65-F5344CB8AC3E}">
        <p14:creationId xmlns:p14="http://schemas.microsoft.com/office/powerpoint/2010/main" val="112442589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fourObj" preserve="1">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533400" y="457200"/>
            <a:ext cx="7924800" cy="914400"/>
          </a:xfr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838200" y="1905000"/>
            <a:ext cx="3770313" cy="20145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760913" y="1905000"/>
            <a:ext cx="3770312" cy="20145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838200" y="4071938"/>
            <a:ext cx="3770313" cy="201453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760913" y="4071938"/>
            <a:ext cx="3770312" cy="201453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9"/>
          <p:cNvSpPr>
            <a:spLocks noGrp="1" noChangeArrowheads="1"/>
          </p:cNvSpPr>
          <p:nvPr>
            <p:ph type="ftr" sz="quarter" idx="10"/>
          </p:nvPr>
        </p:nvSpPr>
        <p:spPr>
          <a:xfrm>
            <a:off x="7683334" y="6248400"/>
            <a:ext cx="1175657" cy="457200"/>
          </a:xfrm>
          <a:prstGeom prst="rect">
            <a:avLst/>
          </a:prstGeom>
        </p:spPr>
        <p:txBody>
          <a:bodyPr/>
          <a:lstStyle>
            <a:lvl1pPr>
              <a:defRPr/>
            </a:lvl1pPr>
          </a:lstStyle>
          <a:p>
            <a:pPr>
              <a:defRPr/>
            </a:pPr>
            <a:r>
              <a:rPr lang="en-US" smtClean="0"/>
              <a:t>13-</a:t>
            </a:r>
            <a:endParaRPr lang="en-US"/>
          </a:p>
        </p:txBody>
      </p:sp>
      <p:sp>
        <p:nvSpPr>
          <p:cNvPr id="8" name="Rectangle 10"/>
          <p:cNvSpPr>
            <a:spLocks noGrp="1" noChangeArrowheads="1"/>
          </p:cNvSpPr>
          <p:nvPr>
            <p:ph type="sldNum" sz="quarter" idx="11"/>
          </p:nvPr>
        </p:nvSpPr>
        <p:spPr>
          <a:xfrm>
            <a:off x="7683334" y="6248400"/>
            <a:ext cx="1003465" cy="457200"/>
          </a:xfrm>
          <a:prstGeom prst="rect">
            <a:avLst/>
          </a:prstGeom>
        </p:spPr>
        <p:txBody>
          <a:bodyPr/>
          <a:lstStyle>
            <a:lvl1pPr>
              <a:defRPr/>
            </a:lvl1pPr>
          </a:lstStyle>
          <a:p>
            <a:pPr>
              <a:defRPr/>
            </a:pPr>
            <a:fld id="{CFF59E39-85D1-4072-A600-0635B9975E63}" type="slidenum">
              <a:rPr lang="en-US"/>
              <a:pPr>
                <a:defRPr/>
              </a:pPr>
              <a:t>‹#›</a:t>
            </a:fld>
            <a:endParaRPr lang="en-US"/>
          </a:p>
        </p:txBody>
      </p:sp>
    </p:spTree>
    <p:extLst>
      <p:ext uri="{BB962C8B-B14F-4D97-AF65-F5344CB8AC3E}">
        <p14:creationId xmlns:p14="http://schemas.microsoft.com/office/powerpoint/2010/main" val="4264066205"/>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Slide Number Placeholder 2"/>
          <p:cNvSpPr txBox="1">
            <a:spLocks noGrp="1"/>
          </p:cNvSpPr>
          <p:nvPr userDrawn="1"/>
        </p:nvSpPr>
        <p:spPr bwMode="auto">
          <a:xfrm>
            <a:off x="6705600" y="6507163"/>
            <a:ext cx="2413000" cy="350837"/>
          </a:xfrm>
          <a:prstGeom prst="rect">
            <a:avLst/>
          </a:prstGeom>
          <a:noFill/>
          <a:ln>
            <a:miter lim="800000"/>
            <a:headEnd/>
            <a:tailEnd/>
          </a:ln>
        </p:spPr>
        <p:txBody>
          <a:bodyPr anchor="b"/>
          <a:lstStyle>
            <a:lvl1pPr eaLnBrk="0" hangingPunct="0">
              <a:defRPr sz="2400">
                <a:solidFill>
                  <a:schemeClr val="tx1"/>
                </a:solidFill>
                <a:latin typeface="Arial" charset="0"/>
                <a:ea typeface="ＭＳ Ｐゴシック" charset="-128"/>
              </a:defRPr>
            </a:lvl1pPr>
            <a:lvl2pPr marL="37931725" indent="-37474525" eaLnBrk="0" hangingPunct="0">
              <a:defRPr sz="2400">
                <a:solidFill>
                  <a:schemeClr val="tx1"/>
                </a:solidFill>
                <a:latin typeface="Arial" charset="0"/>
                <a:ea typeface="ＭＳ Ｐゴシック" charset="-128"/>
              </a:defRPr>
            </a:lvl2pPr>
            <a:lvl3pPr eaLnBrk="0" hangingPunct="0">
              <a:defRPr sz="2400">
                <a:solidFill>
                  <a:schemeClr val="tx1"/>
                </a:solidFill>
                <a:latin typeface="Arial" charset="0"/>
                <a:ea typeface="ＭＳ Ｐゴシック" charset="-128"/>
              </a:defRPr>
            </a:lvl3pPr>
            <a:lvl4pPr eaLnBrk="0" hangingPunct="0">
              <a:defRPr sz="2400">
                <a:solidFill>
                  <a:schemeClr val="tx1"/>
                </a:solidFill>
                <a:latin typeface="Arial" charset="0"/>
                <a:ea typeface="ＭＳ Ｐゴシック" charset="-128"/>
              </a:defRPr>
            </a:lvl4pPr>
            <a:lvl5pPr eaLnBrk="0" hangingPunct="0">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pPr algn="r" eaLnBrk="1" hangingPunct="1">
              <a:defRPr/>
            </a:pPr>
            <a:r>
              <a:rPr lang="en-US" altLang="zh-CN" sz="1000" dirty="0" smtClean="0">
                <a:latin typeface="Times New Roman" charset="0"/>
                <a:ea typeface="宋体" charset="-122"/>
              </a:rPr>
              <a:t>14-</a:t>
            </a:r>
            <a:fld id="{40D76254-D19B-4652-BAA6-76C74FC70DD0}" type="slidenum">
              <a:rPr lang="en-US" altLang="zh-CN" sz="1000" smtClean="0">
                <a:latin typeface="Times New Roman" charset="0"/>
                <a:ea typeface="宋体" charset="-122"/>
              </a:rPr>
              <a:pPr algn="r" eaLnBrk="1" hangingPunct="1">
                <a:defRPr/>
              </a:pPr>
              <a:t>‹#›</a:t>
            </a:fld>
            <a:endParaRPr lang="en-US" altLang="zh-CN" sz="1000" dirty="0" smtClean="0">
              <a:latin typeface="Times New Roman" charset="0"/>
              <a:ea typeface="宋体" charset="-122"/>
            </a:endParaRPr>
          </a:p>
        </p:txBody>
      </p:sp>
    </p:spTree>
    <p:extLst>
      <p:ext uri="{BB962C8B-B14F-4D97-AF65-F5344CB8AC3E}">
        <p14:creationId xmlns:p14="http://schemas.microsoft.com/office/powerpoint/2010/main" val="4003716675"/>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2"/>
          <p:cNvSpPr>
            <a:spLocks noGrp="1" noChangeArrowheads="1"/>
          </p:cNvSpPr>
          <p:nvPr>
            <p:ph type="ftr" sz="quarter" idx="10"/>
          </p:nvPr>
        </p:nvSpPr>
        <p:spPr>
          <a:xfrm>
            <a:off x="7683334" y="6248400"/>
            <a:ext cx="1175657" cy="457200"/>
          </a:xfrm>
          <a:prstGeom prst="rect">
            <a:avLst/>
          </a:prstGeom>
          <a:ln/>
        </p:spPr>
        <p:txBody>
          <a:bodyPr/>
          <a:lstStyle>
            <a:lvl1pPr>
              <a:defRPr/>
            </a:lvl1pPr>
          </a:lstStyle>
          <a:p>
            <a:pPr>
              <a:defRPr/>
            </a:pPr>
            <a:r>
              <a:rPr lang="en-US" smtClean="0"/>
              <a:t>13-</a:t>
            </a:r>
            <a:endParaRPr lang="en-US"/>
          </a:p>
        </p:txBody>
      </p:sp>
      <p:sp>
        <p:nvSpPr>
          <p:cNvPr id="5" name="Rectangle 3"/>
          <p:cNvSpPr>
            <a:spLocks noGrp="1" noChangeArrowheads="1"/>
          </p:cNvSpPr>
          <p:nvPr>
            <p:ph type="sldNum" sz="quarter" idx="11"/>
          </p:nvPr>
        </p:nvSpPr>
        <p:spPr>
          <a:xfrm>
            <a:off x="7683334" y="6248400"/>
            <a:ext cx="1003465" cy="457200"/>
          </a:xfrm>
          <a:prstGeom prst="rect">
            <a:avLst/>
          </a:prstGeom>
          <a:ln/>
        </p:spPr>
        <p:txBody>
          <a:bodyPr/>
          <a:lstStyle>
            <a:lvl1pPr>
              <a:defRPr/>
            </a:lvl1pPr>
          </a:lstStyle>
          <a:p>
            <a:pPr>
              <a:defRPr/>
            </a:pPr>
            <a:fld id="{8333CD40-5E19-415C-803B-F100F9BB7EB7}" type="slidenum">
              <a:rPr lang="en-US"/>
              <a:pPr>
                <a:defRPr/>
              </a:pPr>
              <a:t>‹#›</a:t>
            </a:fld>
            <a:endParaRPr lang="en-US"/>
          </a:p>
        </p:txBody>
      </p:sp>
      <p:sp>
        <p:nvSpPr>
          <p:cNvPr id="6" name="Rectangle 16"/>
          <p:cNvSpPr>
            <a:spLocks noGrp="1" noChangeArrowheads="1"/>
          </p:cNvSpPr>
          <p:nvPr>
            <p:ph type="dt" sz="half" idx="12"/>
          </p:nvPr>
        </p:nvSpPr>
        <p:spPr>
          <a:xfrm>
            <a:off x="457200" y="6245225"/>
            <a:ext cx="2133600" cy="476250"/>
          </a:xfrm>
          <a:prstGeom prst="rect">
            <a:avLst/>
          </a:prstGeom>
          <a:ln/>
        </p:spPr>
        <p:txBody>
          <a:bodyPr/>
          <a:lstStyle>
            <a:lvl1pPr>
              <a:defRPr/>
            </a:lvl1pPr>
          </a:lstStyle>
          <a:p>
            <a:pPr>
              <a:defRPr/>
            </a:pPr>
            <a:endParaRPr lang="en-US"/>
          </a:p>
        </p:txBody>
      </p:sp>
    </p:spTree>
    <p:extLst>
      <p:ext uri="{BB962C8B-B14F-4D97-AF65-F5344CB8AC3E}">
        <p14:creationId xmlns:p14="http://schemas.microsoft.com/office/powerpoint/2010/main" val="3755766171"/>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981200"/>
            <a:ext cx="4038600" cy="3886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4038600" cy="3886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6"/>
          <p:cNvSpPr>
            <a:spLocks noGrp="1" noChangeArrowheads="1"/>
          </p:cNvSpPr>
          <p:nvPr>
            <p:ph type="dt" sz="half" idx="12"/>
          </p:nvPr>
        </p:nvSpPr>
        <p:spPr>
          <a:xfrm>
            <a:off x="457200" y="6245225"/>
            <a:ext cx="2133600" cy="476250"/>
          </a:xfrm>
          <a:prstGeom prst="rect">
            <a:avLst/>
          </a:prstGeom>
          <a:ln/>
        </p:spPr>
        <p:txBody>
          <a:bodyPr/>
          <a:lstStyle>
            <a:lvl1pPr>
              <a:defRPr/>
            </a:lvl1pPr>
          </a:lstStyle>
          <a:p>
            <a:pPr>
              <a:defRPr/>
            </a:pPr>
            <a:endParaRPr lang="en-US"/>
          </a:p>
        </p:txBody>
      </p:sp>
      <p:sp>
        <p:nvSpPr>
          <p:cNvPr id="8" name="Slide Number Placeholder 2"/>
          <p:cNvSpPr txBox="1">
            <a:spLocks noGrp="1"/>
          </p:cNvSpPr>
          <p:nvPr userDrawn="1"/>
        </p:nvSpPr>
        <p:spPr bwMode="auto">
          <a:xfrm>
            <a:off x="6705600" y="6507163"/>
            <a:ext cx="2413000" cy="350837"/>
          </a:xfrm>
          <a:prstGeom prst="rect">
            <a:avLst/>
          </a:prstGeom>
          <a:noFill/>
          <a:ln>
            <a:miter lim="800000"/>
            <a:headEnd/>
            <a:tailEnd/>
          </a:ln>
        </p:spPr>
        <p:txBody>
          <a:bodyPr anchor="b"/>
          <a:lstStyle>
            <a:lvl1pPr eaLnBrk="0" hangingPunct="0">
              <a:defRPr sz="2400">
                <a:solidFill>
                  <a:schemeClr val="tx1"/>
                </a:solidFill>
                <a:latin typeface="Arial" charset="0"/>
                <a:ea typeface="ＭＳ Ｐゴシック" charset="-128"/>
              </a:defRPr>
            </a:lvl1pPr>
            <a:lvl2pPr marL="37931725" indent="-37474525" eaLnBrk="0" hangingPunct="0">
              <a:defRPr sz="2400">
                <a:solidFill>
                  <a:schemeClr val="tx1"/>
                </a:solidFill>
                <a:latin typeface="Arial" charset="0"/>
                <a:ea typeface="ＭＳ Ｐゴシック" charset="-128"/>
              </a:defRPr>
            </a:lvl2pPr>
            <a:lvl3pPr eaLnBrk="0" hangingPunct="0">
              <a:defRPr sz="2400">
                <a:solidFill>
                  <a:schemeClr val="tx1"/>
                </a:solidFill>
                <a:latin typeface="Arial" charset="0"/>
                <a:ea typeface="ＭＳ Ｐゴシック" charset="-128"/>
              </a:defRPr>
            </a:lvl3pPr>
            <a:lvl4pPr eaLnBrk="0" hangingPunct="0">
              <a:defRPr sz="2400">
                <a:solidFill>
                  <a:schemeClr val="tx1"/>
                </a:solidFill>
                <a:latin typeface="Arial" charset="0"/>
                <a:ea typeface="ＭＳ Ｐゴシック" charset="-128"/>
              </a:defRPr>
            </a:lvl4pPr>
            <a:lvl5pPr eaLnBrk="0" hangingPunct="0">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pPr algn="r" eaLnBrk="1" hangingPunct="1">
              <a:defRPr/>
            </a:pPr>
            <a:r>
              <a:rPr lang="en-US" altLang="zh-CN" sz="1000" dirty="0" smtClean="0">
                <a:latin typeface="Times New Roman" charset="0"/>
                <a:ea typeface="宋体" charset="-122"/>
              </a:rPr>
              <a:t>14-</a:t>
            </a:r>
            <a:fld id="{40D76254-D19B-4652-BAA6-76C74FC70DD0}" type="slidenum">
              <a:rPr lang="en-US" altLang="zh-CN" sz="1000" smtClean="0">
                <a:latin typeface="Times New Roman" charset="0"/>
                <a:ea typeface="宋体" charset="-122"/>
              </a:rPr>
              <a:pPr algn="r" eaLnBrk="1" hangingPunct="1">
                <a:defRPr/>
              </a:pPr>
              <a:t>‹#›</a:t>
            </a:fld>
            <a:endParaRPr lang="en-US" altLang="zh-CN" sz="1000" dirty="0" smtClean="0">
              <a:latin typeface="Times New Roman" charset="0"/>
              <a:ea typeface="宋体" charset="-122"/>
            </a:endParaRPr>
          </a:p>
        </p:txBody>
      </p:sp>
    </p:spTree>
    <p:extLst>
      <p:ext uri="{BB962C8B-B14F-4D97-AF65-F5344CB8AC3E}">
        <p14:creationId xmlns:p14="http://schemas.microsoft.com/office/powerpoint/2010/main" val="51624191"/>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2"/>
          <p:cNvSpPr>
            <a:spLocks noGrp="1" noChangeArrowheads="1"/>
          </p:cNvSpPr>
          <p:nvPr>
            <p:ph type="ftr" sz="quarter" idx="10"/>
          </p:nvPr>
        </p:nvSpPr>
        <p:spPr>
          <a:xfrm>
            <a:off x="7683334" y="6248400"/>
            <a:ext cx="1175657" cy="457200"/>
          </a:xfrm>
          <a:prstGeom prst="rect">
            <a:avLst/>
          </a:prstGeom>
          <a:ln/>
        </p:spPr>
        <p:txBody>
          <a:bodyPr/>
          <a:lstStyle>
            <a:lvl1pPr>
              <a:defRPr/>
            </a:lvl1pPr>
          </a:lstStyle>
          <a:p>
            <a:pPr>
              <a:defRPr/>
            </a:pPr>
            <a:r>
              <a:rPr lang="en-US" smtClean="0"/>
              <a:t>13-</a:t>
            </a:r>
            <a:endParaRPr lang="en-US"/>
          </a:p>
        </p:txBody>
      </p:sp>
      <p:sp>
        <p:nvSpPr>
          <p:cNvPr id="8" name="Rectangle 3"/>
          <p:cNvSpPr>
            <a:spLocks noGrp="1" noChangeArrowheads="1"/>
          </p:cNvSpPr>
          <p:nvPr>
            <p:ph type="sldNum" sz="quarter" idx="11"/>
          </p:nvPr>
        </p:nvSpPr>
        <p:spPr>
          <a:xfrm>
            <a:off x="7683334" y="6248400"/>
            <a:ext cx="1003465" cy="457200"/>
          </a:xfrm>
          <a:prstGeom prst="rect">
            <a:avLst/>
          </a:prstGeom>
          <a:ln/>
        </p:spPr>
        <p:txBody>
          <a:bodyPr/>
          <a:lstStyle>
            <a:lvl1pPr>
              <a:defRPr/>
            </a:lvl1pPr>
          </a:lstStyle>
          <a:p>
            <a:pPr>
              <a:defRPr/>
            </a:pPr>
            <a:fld id="{8109C387-09F6-4834-8D0F-CE82FF5E2D81}" type="slidenum">
              <a:rPr lang="en-US"/>
              <a:pPr>
                <a:defRPr/>
              </a:pPr>
              <a:t>‹#›</a:t>
            </a:fld>
            <a:endParaRPr lang="en-US"/>
          </a:p>
        </p:txBody>
      </p:sp>
      <p:sp>
        <p:nvSpPr>
          <p:cNvPr id="9" name="Rectangle 16"/>
          <p:cNvSpPr>
            <a:spLocks noGrp="1" noChangeArrowheads="1"/>
          </p:cNvSpPr>
          <p:nvPr>
            <p:ph type="dt" sz="half" idx="12"/>
          </p:nvPr>
        </p:nvSpPr>
        <p:spPr>
          <a:xfrm>
            <a:off x="457200" y="6245225"/>
            <a:ext cx="2133600" cy="476250"/>
          </a:xfrm>
          <a:prstGeom prst="rect">
            <a:avLst/>
          </a:prstGeom>
          <a:ln/>
        </p:spPr>
        <p:txBody>
          <a:bodyPr/>
          <a:lstStyle>
            <a:lvl1pPr>
              <a:defRPr/>
            </a:lvl1pPr>
          </a:lstStyle>
          <a:p>
            <a:pPr>
              <a:defRPr/>
            </a:pPr>
            <a:endParaRPr lang="en-US"/>
          </a:p>
        </p:txBody>
      </p:sp>
    </p:spTree>
    <p:extLst>
      <p:ext uri="{BB962C8B-B14F-4D97-AF65-F5344CB8AC3E}">
        <p14:creationId xmlns:p14="http://schemas.microsoft.com/office/powerpoint/2010/main" val="18492622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2"/>
          <p:cNvSpPr>
            <a:spLocks noGrp="1" noChangeArrowheads="1"/>
          </p:cNvSpPr>
          <p:nvPr>
            <p:ph type="ftr" sz="quarter" idx="10"/>
          </p:nvPr>
        </p:nvSpPr>
        <p:spPr>
          <a:xfrm>
            <a:off x="7683334" y="6248400"/>
            <a:ext cx="1175657" cy="457200"/>
          </a:xfrm>
          <a:prstGeom prst="rect">
            <a:avLst/>
          </a:prstGeom>
          <a:ln/>
        </p:spPr>
        <p:txBody>
          <a:bodyPr/>
          <a:lstStyle>
            <a:lvl1pPr>
              <a:defRPr/>
            </a:lvl1pPr>
          </a:lstStyle>
          <a:p>
            <a:pPr>
              <a:defRPr/>
            </a:pPr>
            <a:r>
              <a:rPr lang="en-US" smtClean="0"/>
              <a:t>13-</a:t>
            </a:r>
            <a:endParaRPr lang="en-US"/>
          </a:p>
        </p:txBody>
      </p:sp>
      <p:sp>
        <p:nvSpPr>
          <p:cNvPr id="3" name="Rectangle 3"/>
          <p:cNvSpPr>
            <a:spLocks noGrp="1" noChangeArrowheads="1"/>
          </p:cNvSpPr>
          <p:nvPr>
            <p:ph type="sldNum" sz="quarter" idx="11"/>
          </p:nvPr>
        </p:nvSpPr>
        <p:spPr>
          <a:xfrm>
            <a:off x="7683334" y="6248400"/>
            <a:ext cx="1003465" cy="457200"/>
          </a:xfrm>
          <a:prstGeom prst="rect">
            <a:avLst/>
          </a:prstGeom>
          <a:ln/>
        </p:spPr>
        <p:txBody>
          <a:bodyPr/>
          <a:lstStyle>
            <a:lvl1pPr>
              <a:defRPr/>
            </a:lvl1pPr>
          </a:lstStyle>
          <a:p>
            <a:pPr>
              <a:defRPr/>
            </a:pPr>
            <a:fld id="{090ECFBD-C449-484B-9E13-032D79FD51D5}" type="slidenum">
              <a:rPr lang="en-US"/>
              <a:pPr>
                <a:defRPr/>
              </a:pPr>
              <a:t>‹#›</a:t>
            </a:fld>
            <a:endParaRPr lang="en-US"/>
          </a:p>
        </p:txBody>
      </p:sp>
      <p:sp>
        <p:nvSpPr>
          <p:cNvPr id="4" name="Rectangle 16"/>
          <p:cNvSpPr>
            <a:spLocks noGrp="1" noChangeArrowheads="1"/>
          </p:cNvSpPr>
          <p:nvPr>
            <p:ph type="dt" sz="half" idx="12"/>
          </p:nvPr>
        </p:nvSpPr>
        <p:spPr>
          <a:xfrm>
            <a:off x="457200" y="6245225"/>
            <a:ext cx="2133600" cy="476250"/>
          </a:xfrm>
          <a:prstGeom prst="rect">
            <a:avLst/>
          </a:prstGeom>
          <a:ln/>
        </p:spPr>
        <p:txBody>
          <a:bodyPr/>
          <a:lstStyle>
            <a:lvl1pPr>
              <a:defRPr/>
            </a:lvl1pPr>
          </a:lstStyle>
          <a:p>
            <a:pPr>
              <a:defRPr/>
            </a:pPr>
            <a:endParaRPr lang="en-US"/>
          </a:p>
        </p:txBody>
      </p:sp>
    </p:spTree>
    <p:extLst>
      <p:ext uri="{BB962C8B-B14F-4D97-AF65-F5344CB8AC3E}">
        <p14:creationId xmlns:p14="http://schemas.microsoft.com/office/powerpoint/2010/main" val="43780608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2"/>
          <p:cNvSpPr>
            <a:spLocks noGrp="1" noChangeArrowheads="1"/>
          </p:cNvSpPr>
          <p:nvPr>
            <p:ph type="ftr" sz="quarter" idx="10"/>
          </p:nvPr>
        </p:nvSpPr>
        <p:spPr>
          <a:xfrm>
            <a:off x="7683334" y="6248400"/>
            <a:ext cx="1175657" cy="457200"/>
          </a:xfrm>
          <a:prstGeom prst="rect">
            <a:avLst/>
          </a:prstGeom>
          <a:ln/>
        </p:spPr>
        <p:txBody>
          <a:bodyPr/>
          <a:lstStyle>
            <a:lvl1pPr>
              <a:defRPr/>
            </a:lvl1pPr>
          </a:lstStyle>
          <a:p>
            <a:pPr>
              <a:defRPr/>
            </a:pPr>
            <a:r>
              <a:rPr lang="en-US" smtClean="0"/>
              <a:t>13-</a:t>
            </a:r>
            <a:endParaRPr lang="en-US"/>
          </a:p>
        </p:txBody>
      </p:sp>
      <p:sp>
        <p:nvSpPr>
          <p:cNvPr id="6" name="Rectangle 3"/>
          <p:cNvSpPr>
            <a:spLocks noGrp="1" noChangeArrowheads="1"/>
          </p:cNvSpPr>
          <p:nvPr>
            <p:ph type="sldNum" sz="quarter" idx="11"/>
          </p:nvPr>
        </p:nvSpPr>
        <p:spPr>
          <a:xfrm>
            <a:off x="7683334" y="6248400"/>
            <a:ext cx="1003465" cy="457200"/>
          </a:xfrm>
          <a:prstGeom prst="rect">
            <a:avLst/>
          </a:prstGeom>
          <a:ln/>
        </p:spPr>
        <p:txBody>
          <a:bodyPr/>
          <a:lstStyle>
            <a:lvl1pPr>
              <a:defRPr/>
            </a:lvl1pPr>
          </a:lstStyle>
          <a:p>
            <a:pPr>
              <a:defRPr/>
            </a:pPr>
            <a:fld id="{1CAED432-FA35-4B5B-BB1B-DC360B4CDCFB}" type="slidenum">
              <a:rPr lang="en-US"/>
              <a:pPr>
                <a:defRPr/>
              </a:pPr>
              <a:t>‹#›</a:t>
            </a:fld>
            <a:endParaRPr lang="en-US"/>
          </a:p>
        </p:txBody>
      </p:sp>
      <p:sp>
        <p:nvSpPr>
          <p:cNvPr id="7" name="Rectangle 16"/>
          <p:cNvSpPr>
            <a:spLocks noGrp="1" noChangeArrowheads="1"/>
          </p:cNvSpPr>
          <p:nvPr>
            <p:ph type="dt" sz="half" idx="12"/>
          </p:nvPr>
        </p:nvSpPr>
        <p:spPr>
          <a:xfrm>
            <a:off x="457200" y="6245225"/>
            <a:ext cx="2133600" cy="476250"/>
          </a:xfrm>
          <a:prstGeom prst="rect">
            <a:avLst/>
          </a:prstGeom>
          <a:ln/>
        </p:spPr>
        <p:txBody>
          <a:bodyPr/>
          <a:lstStyle>
            <a:lvl1pPr>
              <a:defRPr/>
            </a:lvl1pPr>
          </a:lstStyle>
          <a:p>
            <a:pPr>
              <a:defRPr/>
            </a:pPr>
            <a:endParaRPr lang="en-US"/>
          </a:p>
        </p:txBody>
      </p:sp>
    </p:spTree>
    <p:extLst>
      <p:ext uri="{BB962C8B-B14F-4D97-AF65-F5344CB8AC3E}">
        <p14:creationId xmlns:p14="http://schemas.microsoft.com/office/powerpoint/2010/main" val="177527954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2"/>
          <p:cNvSpPr>
            <a:spLocks noGrp="1" noChangeArrowheads="1"/>
          </p:cNvSpPr>
          <p:nvPr>
            <p:ph type="ftr" sz="quarter" idx="10"/>
          </p:nvPr>
        </p:nvSpPr>
        <p:spPr>
          <a:xfrm>
            <a:off x="7683334" y="6248400"/>
            <a:ext cx="1175657" cy="457200"/>
          </a:xfrm>
          <a:prstGeom prst="rect">
            <a:avLst/>
          </a:prstGeom>
          <a:ln/>
        </p:spPr>
        <p:txBody>
          <a:bodyPr/>
          <a:lstStyle>
            <a:lvl1pPr>
              <a:defRPr/>
            </a:lvl1pPr>
          </a:lstStyle>
          <a:p>
            <a:pPr>
              <a:defRPr/>
            </a:pPr>
            <a:r>
              <a:rPr lang="en-US" smtClean="0"/>
              <a:t>13-</a:t>
            </a:r>
            <a:endParaRPr lang="en-US"/>
          </a:p>
        </p:txBody>
      </p:sp>
      <p:sp>
        <p:nvSpPr>
          <p:cNvPr id="6" name="Rectangle 3"/>
          <p:cNvSpPr>
            <a:spLocks noGrp="1" noChangeArrowheads="1"/>
          </p:cNvSpPr>
          <p:nvPr>
            <p:ph type="sldNum" sz="quarter" idx="11"/>
          </p:nvPr>
        </p:nvSpPr>
        <p:spPr>
          <a:xfrm>
            <a:off x="7683334" y="6248400"/>
            <a:ext cx="1003465" cy="457200"/>
          </a:xfrm>
          <a:prstGeom prst="rect">
            <a:avLst/>
          </a:prstGeom>
          <a:ln/>
        </p:spPr>
        <p:txBody>
          <a:bodyPr/>
          <a:lstStyle>
            <a:lvl1pPr>
              <a:defRPr/>
            </a:lvl1pPr>
          </a:lstStyle>
          <a:p>
            <a:pPr>
              <a:defRPr/>
            </a:pPr>
            <a:fld id="{CD460028-50DD-4D0B-A338-ACBE693A84D2}" type="slidenum">
              <a:rPr lang="en-US"/>
              <a:pPr>
                <a:defRPr/>
              </a:pPr>
              <a:t>‹#›</a:t>
            </a:fld>
            <a:endParaRPr lang="en-US"/>
          </a:p>
        </p:txBody>
      </p:sp>
      <p:sp>
        <p:nvSpPr>
          <p:cNvPr id="7" name="Rectangle 16"/>
          <p:cNvSpPr>
            <a:spLocks noGrp="1" noChangeArrowheads="1"/>
          </p:cNvSpPr>
          <p:nvPr>
            <p:ph type="dt" sz="half" idx="12"/>
          </p:nvPr>
        </p:nvSpPr>
        <p:spPr>
          <a:xfrm>
            <a:off x="457200" y="6245225"/>
            <a:ext cx="2133600" cy="476250"/>
          </a:xfrm>
          <a:prstGeom prst="rect">
            <a:avLst/>
          </a:prstGeom>
          <a:ln/>
        </p:spPr>
        <p:txBody>
          <a:bodyPr/>
          <a:lstStyle>
            <a:lvl1pPr>
              <a:defRPr/>
            </a:lvl1pPr>
          </a:lstStyle>
          <a:p>
            <a:pPr>
              <a:defRPr/>
            </a:pPr>
            <a:endParaRPr lang="en-US"/>
          </a:p>
        </p:txBody>
      </p:sp>
    </p:spTree>
    <p:extLst>
      <p:ext uri="{BB962C8B-B14F-4D97-AF65-F5344CB8AC3E}">
        <p14:creationId xmlns:p14="http://schemas.microsoft.com/office/powerpoint/2010/main" val="308031951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33400" y="457200"/>
            <a:ext cx="7924800" cy="914400"/>
          </a:xfrm>
        </p:spPr>
        <p:txBody>
          <a:bodyPr/>
          <a:lstStyle>
            <a:lvl1pPr>
              <a:defRPr>
                <a:solidFill>
                  <a:srgbClr val="000000"/>
                </a:solidFill>
              </a:defRPr>
            </a:lvl1pPr>
          </a:lstStyle>
          <a:p>
            <a:r>
              <a:rPr lang="en-US" dirty="0" smtClean="0"/>
              <a:t>Click to edit Master title style</a:t>
            </a:r>
            <a:endParaRPr lang="en-US" dirty="0"/>
          </a:p>
        </p:txBody>
      </p:sp>
      <p:sp>
        <p:nvSpPr>
          <p:cNvPr id="3" name="Text Placeholder 2"/>
          <p:cNvSpPr>
            <a:spLocks noGrp="1"/>
          </p:cNvSpPr>
          <p:nvPr>
            <p:ph type="body" sz="half" idx="1"/>
          </p:nvPr>
        </p:nvSpPr>
        <p:spPr>
          <a:xfrm>
            <a:off x="838200" y="1905000"/>
            <a:ext cx="3770313" cy="41814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760913" y="1905000"/>
            <a:ext cx="3770312" cy="41814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Slide Number Placeholder 2"/>
          <p:cNvSpPr txBox="1">
            <a:spLocks noGrp="1"/>
          </p:cNvSpPr>
          <p:nvPr userDrawn="1"/>
        </p:nvSpPr>
        <p:spPr bwMode="auto">
          <a:xfrm>
            <a:off x="6705600" y="6507163"/>
            <a:ext cx="2413000" cy="350837"/>
          </a:xfrm>
          <a:prstGeom prst="rect">
            <a:avLst/>
          </a:prstGeom>
          <a:noFill/>
          <a:ln>
            <a:miter lim="800000"/>
            <a:headEnd/>
            <a:tailEnd/>
          </a:ln>
        </p:spPr>
        <p:txBody>
          <a:bodyPr anchor="b"/>
          <a:lstStyle>
            <a:lvl1pPr eaLnBrk="0" hangingPunct="0">
              <a:defRPr sz="2400">
                <a:solidFill>
                  <a:schemeClr val="tx1"/>
                </a:solidFill>
                <a:latin typeface="Arial" charset="0"/>
                <a:ea typeface="ＭＳ Ｐゴシック" charset="-128"/>
              </a:defRPr>
            </a:lvl1pPr>
            <a:lvl2pPr marL="37931725" indent="-37474525" eaLnBrk="0" hangingPunct="0">
              <a:defRPr sz="2400">
                <a:solidFill>
                  <a:schemeClr val="tx1"/>
                </a:solidFill>
                <a:latin typeface="Arial" charset="0"/>
                <a:ea typeface="ＭＳ Ｐゴシック" charset="-128"/>
              </a:defRPr>
            </a:lvl2pPr>
            <a:lvl3pPr eaLnBrk="0" hangingPunct="0">
              <a:defRPr sz="2400">
                <a:solidFill>
                  <a:schemeClr val="tx1"/>
                </a:solidFill>
                <a:latin typeface="Arial" charset="0"/>
                <a:ea typeface="ＭＳ Ｐゴシック" charset="-128"/>
              </a:defRPr>
            </a:lvl3pPr>
            <a:lvl4pPr eaLnBrk="0" hangingPunct="0">
              <a:defRPr sz="2400">
                <a:solidFill>
                  <a:schemeClr val="tx1"/>
                </a:solidFill>
                <a:latin typeface="Arial" charset="0"/>
                <a:ea typeface="ＭＳ Ｐゴシック" charset="-128"/>
              </a:defRPr>
            </a:lvl4pPr>
            <a:lvl5pPr eaLnBrk="0" hangingPunct="0">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pPr algn="r" eaLnBrk="1" hangingPunct="1">
              <a:defRPr/>
            </a:pPr>
            <a:r>
              <a:rPr lang="en-US" altLang="zh-CN" sz="1000" dirty="0" smtClean="0">
                <a:latin typeface="Times New Roman" charset="0"/>
                <a:ea typeface="宋体" charset="-122"/>
              </a:rPr>
              <a:t>14-</a:t>
            </a:r>
            <a:fld id="{40D76254-D19B-4652-BAA6-76C74FC70DD0}" type="slidenum">
              <a:rPr lang="en-US" altLang="zh-CN" sz="1000" smtClean="0">
                <a:latin typeface="Times New Roman" charset="0"/>
                <a:ea typeface="宋体" charset="-122"/>
              </a:rPr>
              <a:pPr algn="r" eaLnBrk="1" hangingPunct="1">
                <a:defRPr/>
              </a:pPr>
              <a:t>‹#›</a:t>
            </a:fld>
            <a:endParaRPr lang="en-US" altLang="zh-CN" sz="1000" dirty="0" smtClean="0">
              <a:latin typeface="Times New Roman" charset="0"/>
              <a:ea typeface="宋体" charset="-122"/>
            </a:endParaRPr>
          </a:p>
        </p:txBody>
      </p:sp>
    </p:spTree>
    <p:extLst>
      <p:ext uri="{BB962C8B-B14F-4D97-AF65-F5344CB8AC3E}">
        <p14:creationId xmlns:p14="http://schemas.microsoft.com/office/powerpoint/2010/main" val="126881254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pSp>
        <p:nvGrpSpPr>
          <p:cNvPr id="1028" name="Group 4"/>
          <p:cNvGrpSpPr>
            <a:grpSpLocks/>
          </p:cNvGrpSpPr>
          <p:nvPr/>
        </p:nvGrpSpPr>
        <p:grpSpPr bwMode="auto">
          <a:xfrm>
            <a:off x="0" y="0"/>
            <a:ext cx="9144000" cy="546100"/>
            <a:chOff x="0" y="0"/>
            <a:chExt cx="5760" cy="344"/>
          </a:xfrm>
        </p:grpSpPr>
        <p:sp>
          <p:nvSpPr>
            <p:cNvPr id="79877" name="Rectangle 5"/>
            <p:cNvSpPr>
              <a:spLocks noChangeArrowheads="1"/>
            </p:cNvSpPr>
            <p:nvPr/>
          </p:nvSpPr>
          <p:spPr bwMode="auto">
            <a:xfrm>
              <a:off x="0" y="0"/>
              <a:ext cx="180" cy="336"/>
            </a:xfrm>
            <a:prstGeom prst="rect">
              <a:avLst/>
            </a:prstGeom>
            <a:gradFill rotWithShape="0">
              <a:gsLst>
                <a:gs pos="0">
                  <a:schemeClr val="folHlink"/>
                </a:gs>
                <a:gs pos="100000">
                  <a:schemeClr val="bg1"/>
                </a:gs>
              </a:gsLst>
              <a:lin ang="0" scaled="1"/>
            </a:gradFill>
            <a:ln w="9525">
              <a:noFill/>
              <a:miter lim="800000"/>
              <a:headEnd/>
              <a:tailEnd/>
            </a:ln>
            <a:effectLst/>
          </p:spPr>
          <p:txBody>
            <a:bodyPr wrap="none" anchor="ctr"/>
            <a:lstStyle/>
            <a:p>
              <a:pPr algn="ctr">
                <a:defRPr/>
              </a:pPr>
              <a:endParaRPr lang="en-US" sz="2400">
                <a:latin typeface="Times New Roman" charset="0"/>
                <a:cs typeface="Arial" pitchFamily="34" charset="0"/>
              </a:endParaRPr>
            </a:p>
          </p:txBody>
        </p:sp>
        <p:sp>
          <p:nvSpPr>
            <p:cNvPr id="79878" name="Rectangle 6"/>
            <p:cNvSpPr>
              <a:spLocks noChangeArrowheads="1"/>
            </p:cNvSpPr>
            <p:nvPr/>
          </p:nvSpPr>
          <p:spPr bwMode="auto">
            <a:xfrm>
              <a:off x="260" y="85"/>
              <a:ext cx="5500" cy="173"/>
            </a:xfrm>
            <a:prstGeom prst="rect">
              <a:avLst/>
            </a:prstGeom>
            <a:gradFill rotWithShape="0">
              <a:gsLst>
                <a:gs pos="0">
                  <a:schemeClr val="bg2"/>
                </a:gs>
                <a:gs pos="100000">
                  <a:schemeClr val="bg1"/>
                </a:gs>
              </a:gsLst>
              <a:lin ang="0" scaled="1"/>
            </a:gradFill>
            <a:ln w="9525">
              <a:noFill/>
              <a:miter lim="800000"/>
              <a:headEnd/>
              <a:tailEnd/>
            </a:ln>
          </p:spPr>
          <p:txBody>
            <a:bodyPr/>
            <a:lstStyle/>
            <a:p>
              <a:pPr>
                <a:defRPr/>
              </a:pPr>
              <a:endParaRPr lang="en-US" sz="2400">
                <a:latin typeface="Times New Roman" charset="0"/>
                <a:cs typeface="Arial" pitchFamily="34" charset="0"/>
              </a:endParaRPr>
            </a:p>
          </p:txBody>
        </p:sp>
        <p:sp>
          <p:nvSpPr>
            <p:cNvPr id="79879" name="Rectangle 7"/>
            <p:cNvSpPr>
              <a:spLocks noChangeArrowheads="1"/>
            </p:cNvSpPr>
            <p:nvPr/>
          </p:nvSpPr>
          <p:spPr bwMode="auto">
            <a:xfrm>
              <a:off x="258" y="85"/>
              <a:ext cx="87" cy="89"/>
            </a:xfrm>
            <a:prstGeom prst="rect">
              <a:avLst/>
            </a:prstGeom>
            <a:solidFill>
              <a:schemeClr val="folHlink"/>
            </a:solidFill>
            <a:ln w="9525">
              <a:noFill/>
              <a:miter lim="800000"/>
              <a:headEnd/>
              <a:tailEnd/>
            </a:ln>
          </p:spPr>
          <p:txBody>
            <a:bodyPr/>
            <a:lstStyle/>
            <a:p>
              <a:pPr>
                <a:defRPr/>
              </a:pPr>
              <a:endParaRPr lang="en-US">
                <a:solidFill>
                  <a:schemeClr val="hlink"/>
                </a:solidFill>
                <a:latin typeface="Arial" pitchFamily="34" charset="0"/>
                <a:cs typeface="Arial" pitchFamily="34" charset="0"/>
              </a:endParaRPr>
            </a:p>
          </p:txBody>
        </p:sp>
        <p:sp>
          <p:nvSpPr>
            <p:cNvPr id="79880" name="Rectangle 8"/>
            <p:cNvSpPr>
              <a:spLocks noChangeArrowheads="1"/>
            </p:cNvSpPr>
            <p:nvPr/>
          </p:nvSpPr>
          <p:spPr bwMode="auto">
            <a:xfrm>
              <a:off x="345" y="0"/>
              <a:ext cx="88" cy="87"/>
            </a:xfrm>
            <a:prstGeom prst="rect">
              <a:avLst/>
            </a:prstGeom>
            <a:solidFill>
              <a:schemeClr val="folHlink"/>
            </a:solidFill>
            <a:ln w="9525">
              <a:noFill/>
              <a:miter lim="800000"/>
              <a:headEnd/>
              <a:tailEnd/>
            </a:ln>
          </p:spPr>
          <p:txBody>
            <a:bodyPr/>
            <a:lstStyle/>
            <a:p>
              <a:pPr>
                <a:defRPr/>
              </a:pPr>
              <a:endParaRPr lang="en-US">
                <a:solidFill>
                  <a:schemeClr val="hlink"/>
                </a:solidFill>
                <a:latin typeface="Arial" pitchFamily="34" charset="0"/>
                <a:cs typeface="Arial" pitchFamily="34" charset="0"/>
              </a:endParaRPr>
            </a:p>
          </p:txBody>
        </p:sp>
        <p:sp>
          <p:nvSpPr>
            <p:cNvPr id="79881" name="Rectangle 9"/>
            <p:cNvSpPr>
              <a:spLocks noChangeArrowheads="1"/>
            </p:cNvSpPr>
            <p:nvPr/>
          </p:nvSpPr>
          <p:spPr bwMode="auto">
            <a:xfrm>
              <a:off x="345" y="85"/>
              <a:ext cx="88" cy="89"/>
            </a:xfrm>
            <a:prstGeom prst="rect">
              <a:avLst/>
            </a:prstGeom>
            <a:solidFill>
              <a:schemeClr val="accent2"/>
            </a:solidFill>
            <a:ln w="9525">
              <a:noFill/>
              <a:miter lim="800000"/>
              <a:headEnd/>
              <a:tailEnd/>
            </a:ln>
          </p:spPr>
          <p:txBody>
            <a:bodyPr/>
            <a:lstStyle/>
            <a:p>
              <a:pPr>
                <a:defRPr/>
              </a:pPr>
              <a:endParaRPr lang="en-US">
                <a:solidFill>
                  <a:schemeClr val="accent2"/>
                </a:solidFill>
                <a:latin typeface="Arial" pitchFamily="34" charset="0"/>
                <a:cs typeface="Arial" pitchFamily="34" charset="0"/>
              </a:endParaRPr>
            </a:p>
          </p:txBody>
        </p:sp>
        <p:sp>
          <p:nvSpPr>
            <p:cNvPr id="79882" name="Rectangle 10"/>
            <p:cNvSpPr>
              <a:spLocks noChangeArrowheads="1"/>
            </p:cNvSpPr>
            <p:nvPr/>
          </p:nvSpPr>
          <p:spPr bwMode="auto">
            <a:xfrm>
              <a:off x="173" y="173"/>
              <a:ext cx="86" cy="87"/>
            </a:xfrm>
            <a:prstGeom prst="rect">
              <a:avLst/>
            </a:prstGeom>
            <a:solidFill>
              <a:schemeClr val="folHlink"/>
            </a:solidFill>
            <a:ln w="9525">
              <a:noFill/>
              <a:miter lim="800000"/>
              <a:headEnd/>
              <a:tailEnd/>
            </a:ln>
          </p:spPr>
          <p:txBody>
            <a:bodyPr/>
            <a:lstStyle/>
            <a:p>
              <a:pPr>
                <a:defRPr/>
              </a:pPr>
              <a:endParaRPr lang="en-US">
                <a:solidFill>
                  <a:schemeClr val="hlink"/>
                </a:solidFill>
                <a:latin typeface="Arial" pitchFamily="34" charset="0"/>
                <a:cs typeface="Arial" pitchFamily="34" charset="0"/>
              </a:endParaRPr>
            </a:p>
          </p:txBody>
        </p:sp>
        <p:sp>
          <p:nvSpPr>
            <p:cNvPr id="79883" name="Rectangle 11"/>
            <p:cNvSpPr>
              <a:spLocks noChangeArrowheads="1"/>
            </p:cNvSpPr>
            <p:nvPr/>
          </p:nvSpPr>
          <p:spPr bwMode="auto">
            <a:xfrm>
              <a:off x="83" y="86"/>
              <a:ext cx="89" cy="87"/>
            </a:xfrm>
            <a:prstGeom prst="rect">
              <a:avLst/>
            </a:prstGeom>
            <a:solidFill>
              <a:schemeClr val="bg2"/>
            </a:solidFill>
            <a:ln w="9525">
              <a:noFill/>
              <a:miter lim="800000"/>
              <a:headEnd/>
              <a:tailEnd/>
            </a:ln>
          </p:spPr>
          <p:txBody>
            <a:bodyPr/>
            <a:lstStyle/>
            <a:p>
              <a:pPr>
                <a:defRPr/>
              </a:pPr>
              <a:endParaRPr lang="en-US" sz="2400">
                <a:latin typeface="Times New Roman" charset="0"/>
                <a:cs typeface="Arial" pitchFamily="34" charset="0"/>
              </a:endParaRPr>
            </a:p>
          </p:txBody>
        </p:sp>
        <p:sp>
          <p:nvSpPr>
            <p:cNvPr id="79884" name="Rectangle 12"/>
            <p:cNvSpPr>
              <a:spLocks noChangeArrowheads="1"/>
            </p:cNvSpPr>
            <p:nvPr/>
          </p:nvSpPr>
          <p:spPr bwMode="auto">
            <a:xfrm>
              <a:off x="258" y="171"/>
              <a:ext cx="87" cy="87"/>
            </a:xfrm>
            <a:prstGeom prst="rect">
              <a:avLst/>
            </a:prstGeom>
            <a:solidFill>
              <a:schemeClr val="accent2"/>
            </a:solidFill>
            <a:ln w="9525">
              <a:noFill/>
              <a:miter lim="800000"/>
              <a:headEnd/>
              <a:tailEnd/>
            </a:ln>
          </p:spPr>
          <p:txBody>
            <a:bodyPr/>
            <a:lstStyle/>
            <a:p>
              <a:pPr>
                <a:defRPr/>
              </a:pPr>
              <a:endParaRPr lang="en-US">
                <a:solidFill>
                  <a:schemeClr val="accent2"/>
                </a:solidFill>
                <a:latin typeface="Arial" pitchFamily="34" charset="0"/>
                <a:cs typeface="Arial" pitchFamily="34" charset="0"/>
              </a:endParaRPr>
            </a:p>
          </p:txBody>
        </p:sp>
        <p:sp>
          <p:nvSpPr>
            <p:cNvPr id="79885" name="Rectangle 13"/>
            <p:cNvSpPr>
              <a:spLocks noChangeArrowheads="1"/>
            </p:cNvSpPr>
            <p:nvPr/>
          </p:nvSpPr>
          <p:spPr bwMode="auto">
            <a:xfrm>
              <a:off x="173" y="258"/>
              <a:ext cx="86" cy="86"/>
            </a:xfrm>
            <a:prstGeom prst="rect">
              <a:avLst/>
            </a:prstGeom>
            <a:solidFill>
              <a:schemeClr val="accent2"/>
            </a:solidFill>
            <a:ln w="9525">
              <a:noFill/>
              <a:miter lim="800000"/>
              <a:headEnd/>
              <a:tailEnd/>
            </a:ln>
          </p:spPr>
          <p:txBody>
            <a:bodyPr/>
            <a:lstStyle/>
            <a:p>
              <a:pPr>
                <a:defRPr/>
              </a:pPr>
              <a:endParaRPr lang="en-US">
                <a:solidFill>
                  <a:schemeClr val="accent2"/>
                </a:solidFill>
                <a:latin typeface="Arial" pitchFamily="34" charset="0"/>
                <a:cs typeface="Arial" pitchFamily="34" charset="0"/>
              </a:endParaRPr>
            </a:p>
          </p:txBody>
        </p:sp>
      </p:grpSp>
      <p:sp>
        <p:nvSpPr>
          <p:cNvPr id="1029" name="Rectangle 14"/>
          <p:cNvSpPr>
            <a:spLocks noGrp="1" noChangeArrowheads="1"/>
          </p:cNvSpPr>
          <p:nvPr>
            <p:ph type="title"/>
          </p:nvPr>
        </p:nvSpPr>
        <p:spPr bwMode="auto">
          <a:xfrm>
            <a:off x="457200" y="457200"/>
            <a:ext cx="8229600" cy="1371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30" name="Rectangle 15"/>
          <p:cNvSpPr>
            <a:spLocks noGrp="1" noChangeArrowheads="1"/>
          </p:cNvSpPr>
          <p:nvPr>
            <p:ph type="body" idx="1"/>
          </p:nvPr>
        </p:nvSpPr>
        <p:spPr bwMode="auto">
          <a:xfrm>
            <a:off x="457200" y="1981200"/>
            <a:ext cx="8229600" cy="3886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Tree>
    <p:extLst>
      <p:ext uri="{BB962C8B-B14F-4D97-AF65-F5344CB8AC3E}">
        <p14:creationId xmlns:p14="http://schemas.microsoft.com/office/powerpoint/2010/main" val="3508328843"/>
      </p:ext>
    </p:extLst>
  </p:cSld>
  <p:clrMap bg1="lt1" tx1="dk1" bg2="lt2" tx2="dk2" accent1="accent1" accent2="accent2" accent3="accent3" accent4="accent4" accent5="accent5" accent6="accent6" hlink="hlink" folHlink="folHlink"/>
  <p:sldLayoutIdLst>
    <p:sldLayoutId id="2147483723" r:id="rId1"/>
    <p:sldLayoutId id="2147483724" r:id="rId2"/>
    <p:sldLayoutId id="2147483725" r:id="rId3"/>
    <p:sldLayoutId id="2147483726" r:id="rId4"/>
    <p:sldLayoutId id="2147483727" r:id="rId5"/>
    <p:sldLayoutId id="2147483728" r:id="rId6"/>
    <p:sldLayoutId id="2147483729" r:id="rId7"/>
    <p:sldLayoutId id="2147483730" r:id="rId8"/>
    <p:sldLayoutId id="2147483731" r:id="rId9"/>
    <p:sldLayoutId id="2147483732" r:id="rId10"/>
    <p:sldLayoutId id="2147483733" r:id="rId11"/>
    <p:sldLayoutId id="2147483734" r:id="rId12"/>
    <p:sldLayoutId id="2147483735" r:id="rId13"/>
    <p:sldLayoutId id="2147483736" r:id="rId14"/>
    <p:sldLayoutId id="2147483737" r:id="rId15"/>
  </p:sldLayoutIdLst>
  <p:timing>
    <p:tnLst>
      <p:par>
        <p:cTn id="1" dur="indefinite" restart="never" nodeType="tmRoot"/>
      </p:par>
    </p:tnLst>
  </p:timing>
  <p:hf hdr="0" dt="0"/>
  <p:txStyles>
    <p:titleStyle>
      <a:lvl1pPr algn="l" rtl="0" eaLnBrk="0" fontAlgn="base" hangingPunct="0">
        <a:spcBef>
          <a:spcPct val="0"/>
        </a:spcBef>
        <a:spcAft>
          <a:spcPct val="0"/>
        </a:spcAft>
        <a:defRPr sz="4400">
          <a:solidFill>
            <a:schemeClr val="tx1"/>
          </a:solidFill>
          <a:latin typeface="+mj-lt"/>
          <a:ea typeface="+mj-ea"/>
          <a:cs typeface="+mj-cs"/>
        </a:defRPr>
      </a:lvl1pPr>
      <a:lvl2pPr algn="l" rtl="0" eaLnBrk="0" fontAlgn="base" hangingPunct="0">
        <a:spcBef>
          <a:spcPct val="0"/>
        </a:spcBef>
        <a:spcAft>
          <a:spcPct val="0"/>
        </a:spcAft>
        <a:defRPr sz="4400">
          <a:solidFill>
            <a:schemeClr val="tx1"/>
          </a:solidFill>
          <a:latin typeface="Arial" charset="0"/>
        </a:defRPr>
      </a:lvl2pPr>
      <a:lvl3pPr algn="l" rtl="0" eaLnBrk="0" fontAlgn="base" hangingPunct="0">
        <a:spcBef>
          <a:spcPct val="0"/>
        </a:spcBef>
        <a:spcAft>
          <a:spcPct val="0"/>
        </a:spcAft>
        <a:defRPr sz="4400">
          <a:solidFill>
            <a:schemeClr val="tx1"/>
          </a:solidFill>
          <a:latin typeface="Arial" charset="0"/>
        </a:defRPr>
      </a:lvl3pPr>
      <a:lvl4pPr algn="l" rtl="0" eaLnBrk="0" fontAlgn="base" hangingPunct="0">
        <a:spcBef>
          <a:spcPct val="0"/>
        </a:spcBef>
        <a:spcAft>
          <a:spcPct val="0"/>
        </a:spcAft>
        <a:defRPr sz="4400">
          <a:solidFill>
            <a:schemeClr val="tx1"/>
          </a:solidFill>
          <a:latin typeface="Arial" charset="0"/>
        </a:defRPr>
      </a:lvl4pPr>
      <a:lvl5pPr algn="l" rtl="0" eaLnBrk="0" fontAlgn="base" hangingPunct="0">
        <a:spcBef>
          <a:spcPct val="0"/>
        </a:spcBef>
        <a:spcAft>
          <a:spcPct val="0"/>
        </a:spcAft>
        <a:defRPr sz="4400">
          <a:solidFill>
            <a:schemeClr val="tx1"/>
          </a:solidFill>
          <a:latin typeface="Arial" charset="0"/>
        </a:defRPr>
      </a:lvl5pPr>
      <a:lvl6pPr marL="457200" algn="l" rtl="0" fontAlgn="base">
        <a:spcBef>
          <a:spcPct val="0"/>
        </a:spcBef>
        <a:spcAft>
          <a:spcPct val="0"/>
        </a:spcAft>
        <a:defRPr sz="4400">
          <a:solidFill>
            <a:schemeClr val="tx1"/>
          </a:solidFill>
          <a:latin typeface="Arial" charset="0"/>
        </a:defRPr>
      </a:lvl6pPr>
      <a:lvl7pPr marL="914400" algn="l" rtl="0" fontAlgn="base">
        <a:spcBef>
          <a:spcPct val="0"/>
        </a:spcBef>
        <a:spcAft>
          <a:spcPct val="0"/>
        </a:spcAft>
        <a:defRPr sz="4400">
          <a:solidFill>
            <a:schemeClr val="tx1"/>
          </a:solidFill>
          <a:latin typeface="Arial" charset="0"/>
        </a:defRPr>
      </a:lvl7pPr>
      <a:lvl8pPr marL="1371600" algn="l" rtl="0" fontAlgn="base">
        <a:spcBef>
          <a:spcPct val="0"/>
        </a:spcBef>
        <a:spcAft>
          <a:spcPct val="0"/>
        </a:spcAft>
        <a:defRPr sz="4400">
          <a:solidFill>
            <a:schemeClr val="tx1"/>
          </a:solidFill>
          <a:latin typeface="Arial" charset="0"/>
        </a:defRPr>
      </a:lvl8pPr>
      <a:lvl9pPr marL="1828800" algn="l" rtl="0" fontAlgn="base">
        <a:spcBef>
          <a:spcPct val="0"/>
        </a:spcBef>
        <a:spcAft>
          <a:spcPct val="0"/>
        </a:spcAft>
        <a:defRPr sz="4400">
          <a:solidFill>
            <a:schemeClr val="tx1"/>
          </a:solidFill>
          <a:latin typeface="Arial" charset="0"/>
        </a:defRPr>
      </a:lvl9pPr>
    </p:titleStyle>
    <p:bodyStyle>
      <a:lvl1pPr marL="342900" indent="-342900" algn="l" rtl="0" eaLnBrk="0" fontAlgn="base" hangingPunct="0">
        <a:spcBef>
          <a:spcPct val="20000"/>
        </a:spcBef>
        <a:spcAft>
          <a:spcPct val="0"/>
        </a:spcAft>
        <a:buSzPct val="75000"/>
        <a:buFont typeface="Wingdings" pitchFamily="2" charset="2"/>
        <a:buChar char="n"/>
        <a:defRPr sz="3200">
          <a:solidFill>
            <a:schemeClr val="tx1"/>
          </a:solidFill>
          <a:latin typeface="+mn-lt"/>
          <a:ea typeface="+mn-ea"/>
          <a:cs typeface="+mn-cs"/>
        </a:defRPr>
      </a:lvl1pPr>
      <a:lvl2pPr marL="742950" indent="-285750" algn="l" rtl="0" eaLnBrk="0" fontAlgn="base" hangingPunct="0">
        <a:spcBef>
          <a:spcPct val="20000"/>
        </a:spcBef>
        <a:spcAft>
          <a:spcPct val="0"/>
        </a:spcAft>
        <a:buSzPct val="80000"/>
        <a:buFont typeface="Wingdings" pitchFamily="2" charset="2"/>
        <a:buChar char="¨"/>
        <a:defRPr sz="2800">
          <a:solidFill>
            <a:schemeClr val="tx1"/>
          </a:solidFill>
          <a:latin typeface="+mn-lt"/>
        </a:defRPr>
      </a:lvl2pPr>
      <a:lvl3pPr marL="1143000" indent="-228600" algn="l" rtl="0" eaLnBrk="0" fontAlgn="base" hangingPunct="0">
        <a:spcBef>
          <a:spcPct val="20000"/>
        </a:spcBef>
        <a:spcAft>
          <a:spcPct val="0"/>
        </a:spcAft>
        <a:buSzPct val="65000"/>
        <a:buFont typeface="Wingdings" pitchFamily="2" charset="2"/>
        <a:buChar char="n"/>
        <a:defRPr sz="2400">
          <a:solidFill>
            <a:schemeClr val="tx1"/>
          </a:solidFill>
          <a:latin typeface="+mn-lt"/>
        </a:defRPr>
      </a:lvl3pPr>
      <a:lvl4pPr marL="1600200" indent="-228600" algn="l" rtl="0" eaLnBrk="0" fontAlgn="base" hangingPunct="0">
        <a:spcBef>
          <a:spcPct val="20000"/>
        </a:spcBef>
        <a:spcAft>
          <a:spcPct val="0"/>
        </a:spcAft>
        <a:buSzPct val="70000"/>
        <a:buFont typeface="Wingdings" pitchFamily="2" charset="2"/>
        <a:buChar char="¨"/>
        <a:defRPr sz="2000">
          <a:solidFill>
            <a:schemeClr val="tx1"/>
          </a:solidFill>
          <a:latin typeface="+mn-lt"/>
        </a:defRPr>
      </a:lvl4pPr>
      <a:lvl5pPr marL="2057400" indent="-228600" algn="l" rtl="0" eaLnBrk="0" fontAlgn="base" hangingPunct="0">
        <a:spcBef>
          <a:spcPct val="20000"/>
        </a:spcBef>
        <a:spcAft>
          <a:spcPct val="0"/>
        </a:spcAft>
        <a:buFont typeface="Wingdings" pitchFamily="2" charset="2"/>
        <a:buChar char="§"/>
        <a:defRPr sz="2000">
          <a:solidFill>
            <a:schemeClr val="tx1"/>
          </a:solidFill>
          <a:latin typeface="+mn-lt"/>
        </a:defRPr>
      </a:lvl5pPr>
      <a:lvl6pPr marL="2514600" indent="-228600" algn="l" rtl="0" fontAlgn="base">
        <a:spcBef>
          <a:spcPct val="20000"/>
        </a:spcBef>
        <a:spcAft>
          <a:spcPct val="0"/>
        </a:spcAft>
        <a:buClr>
          <a:schemeClr val="bg2"/>
        </a:buClr>
        <a:buFont typeface="Wingdings" pitchFamily="2" charset="2"/>
        <a:buChar char="§"/>
        <a:defRPr sz="2000">
          <a:solidFill>
            <a:schemeClr val="tx1"/>
          </a:solidFill>
          <a:latin typeface="+mn-lt"/>
        </a:defRPr>
      </a:lvl6pPr>
      <a:lvl7pPr marL="2971800" indent="-228600" algn="l" rtl="0" fontAlgn="base">
        <a:spcBef>
          <a:spcPct val="20000"/>
        </a:spcBef>
        <a:spcAft>
          <a:spcPct val="0"/>
        </a:spcAft>
        <a:buClr>
          <a:schemeClr val="bg2"/>
        </a:buClr>
        <a:buFont typeface="Wingdings" pitchFamily="2" charset="2"/>
        <a:buChar char="§"/>
        <a:defRPr sz="2000">
          <a:solidFill>
            <a:schemeClr val="tx1"/>
          </a:solidFill>
          <a:latin typeface="+mn-lt"/>
        </a:defRPr>
      </a:lvl7pPr>
      <a:lvl8pPr marL="3429000" indent="-228600" algn="l" rtl="0" fontAlgn="base">
        <a:spcBef>
          <a:spcPct val="20000"/>
        </a:spcBef>
        <a:spcAft>
          <a:spcPct val="0"/>
        </a:spcAft>
        <a:buClr>
          <a:schemeClr val="bg2"/>
        </a:buClr>
        <a:buFont typeface="Wingdings" pitchFamily="2" charset="2"/>
        <a:buChar char="§"/>
        <a:defRPr sz="2000">
          <a:solidFill>
            <a:schemeClr val="tx1"/>
          </a:solidFill>
          <a:latin typeface="+mn-lt"/>
        </a:defRPr>
      </a:lvl8pPr>
      <a:lvl9pPr marL="3886200" indent="-228600" algn="l" rtl="0" fontAlgn="base">
        <a:spcBef>
          <a:spcPct val="20000"/>
        </a:spcBef>
        <a:spcAft>
          <a:spcPct val="0"/>
        </a:spcAft>
        <a:buClr>
          <a:schemeClr val="bg2"/>
        </a:buClr>
        <a:buFont typeface="Wingdings" pitchFamily="2" charset="2"/>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0.xml"/><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notesSlide" Target="../notesSlides/notesSlide11.xml"/><Relationship Id="rId7" Type="http://schemas.openxmlformats.org/officeDocument/2006/relationships/image" Target="../media/image13.png"/><Relationship Id="rId2" Type="http://schemas.openxmlformats.org/officeDocument/2006/relationships/slideLayout" Target="../slideLayouts/slideLayout14.xml"/><Relationship Id="rId1" Type="http://schemas.openxmlformats.org/officeDocument/2006/relationships/vmlDrawing" Target="../drawings/vmlDrawing2.vml"/><Relationship Id="rId6" Type="http://schemas.openxmlformats.org/officeDocument/2006/relationships/image" Target="../media/image9.png"/><Relationship Id="rId5" Type="http://schemas.openxmlformats.org/officeDocument/2006/relationships/image" Target="../media/image15.emf"/><Relationship Id="rId4" Type="http://schemas.openxmlformats.org/officeDocument/2006/relationships/oleObject" Target="../embeddings/oleObject2.bin"/><Relationship Id="rId9" Type="http://schemas.openxmlformats.org/officeDocument/2006/relationships/image" Target="../media/image17.png"/></Relationships>
</file>

<file path=ppt/slides/_rels/slide1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2.xml"/><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notesSlide" Target="../notesSlides/notesSlide13.xml"/><Relationship Id="rId7" Type="http://schemas.openxmlformats.org/officeDocument/2006/relationships/image" Target="../media/image13.png"/><Relationship Id="rId2" Type="http://schemas.openxmlformats.org/officeDocument/2006/relationships/slideLayout" Target="../slideLayouts/slideLayout14.xml"/><Relationship Id="rId1" Type="http://schemas.openxmlformats.org/officeDocument/2006/relationships/vmlDrawing" Target="../drawings/vmlDrawing3.vml"/><Relationship Id="rId6" Type="http://schemas.openxmlformats.org/officeDocument/2006/relationships/image" Target="../media/image9.png"/><Relationship Id="rId5" Type="http://schemas.openxmlformats.org/officeDocument/2006/relationships/image" Target="../media/image15.emf"/><Relationship Id="rId4" Type="http://schemas.openxmlformats.org/officeDocument/2006/relationships/oleObject" Target="../embeddings/oleObject3.bin"/><Relationship Id="rId9" Type="http://schemas.openxmlformats.org/officeDocument/2006/relationships/image" Target="../media/image19.png"/></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2.xml"/><Relationship Id="rId1" Type="http://schemas.openxmlformats.org/officeDocument/2006/relationships/vmlDrawing" Target="../drawings/vmlDrawing4.vml"/><Relationship Id="rId5" Type="http://schemas.openxmlformats.org/officeDocument/2006/relationships/image" Target="../media/image20.emf"/><Relationship Id="rId4" Type="http://schemas.openxmlformats.org/officeDocument/2006/relationships/oleObject" Target="../embeddings/oleObject4.bin"/></Relationships>
</file>

<file path=ppt/slides/_rels/slide1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5.xml"/><Relationship Id="rId1" Type="http://schemas.openxmlformats.org/officeDocument/2006/relationships/slideLayout" Target="../slideLayouts/slideLayout4.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pn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9.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9.xml"/></Relationships>
</file>

<file path=ppt/slides/_rels/slide18.xml.rels><?xml version="1.0" encoding="UTF-8" standalone="yes"?>
<Relationships xmlns="http://schemas.openxmlformats.org/package/2006/relationships"><Relationship Id="rId8" Type="http://schemas.openxmlformats.org/officeDocument/2006/relationships/image" Target="../media/image25.emf"/><Relationship Id="rId3" Type="http://schemas.openxmlformats.org/officeDocument/2006/relationships/notesSlide" Target="../notesSlides/notesSlide18.xml"/><Relationship Id="rId7" Type="http://schemas.openxmlformats.org/officeDocument/2006/relationships/oleObject" Target="../embeddings/oleObject5.bin"/><Relationship Id="rId12" Type="http://schemas.openxmlformats.org/officeDocument/2006/relationships/image" Target="../media/image27.emf"/><Relationship Id="rId2" Type="http://schemas.openxmlformats.org/officeDocument/2006/relationships/slideLayout" Target="../slideLayouts/slideLayout4.xml"/><Relationship Id="rId1" Type="http://schemas.openxmlformats.org/officeDocument/2006/relationships/vmlDrawing" Target="../drawings/vmlDrawing5.vml"/><Relationship Id="rId6" Type="http://schemas.openxmlformats.org/officeDocument/2006/relationships/image" Target="../media/image30.png"/><Relationship Id="rId11" Type="http://schemas.openxmlformats.org/officeDocument/2006/relationships/oleObject" Target="../embeddings/oleObject7.bin"/><Relationship Id="rId5" Type="http://schemas.openxmlformats.org/officeDocument/2006/relationships/image" Target="../media/image29.png"/><Relationship Id="rId10" Type="http://schemas.openxmlformats.org/officeDocument/2006/relationships/image" Target="../media/image26.emf"/><Relationship Id="rId4" Type="http://schemas.openxmlformats.org/officeDocument/2006/relationships/image" Target="../media/image28.png"/><Relationship Id="rId9" Type="http://schemas.openxmlformats.org/officeDocument/2006/relationships/oleObject" Target="../embeddings/oleObject6.bin"/></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1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11.xml"/></Relationships>
</file>

<file path=ppt/slides/_rels/slide24.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9.xml"/><Relationship Id="rId1" Type="http://schemas.openxmlformats.org/officeDocument/2006/relationships/vmlDrawing" Target="../drawings/vmlDrawing6.vml"/><Relationship Id="rId5" Type="http://schemas.openxmlformats.org/officeDocument/2006/relationships/image" Target="../media/image35.emf"/><Relationship Id="rId4" Type="http://schemas.openxmlformats.org/officeDocument/2006/relationships/oleObject" Target="../embeddings/oleObject8.bin"/></Relationships>
</file>

<file path=ppt/slides/_rels/slide27.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24.xml"/><Relationship Id="rId1" Type="http://schemas.openxmlformats.org/officeDocument/2006/relationships/slideLayout" Target="../slideLayouts/slideLayout9.xml"/></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4.xml"/><Relationship Id="rId1" Type="http://schemas.openxmlformats.org/officeDocument/2006/relationships/vmlDrawing" Target="../drawings/vmlDrawing7.vml"/><Relationship Id="rId6" Type="http://schemas.openxmlformats.org/officeDocument/2006/relationships/image" Target="../media/image37.emf"/><Relationship Id="rId5" Type="http://schemas.openxmlformats.org/officeDocument/2006/relationships/oleObject" Target="../embeddings/oleObject9.bin"/><Relationship Id="rId4" Type="http://schemas.openxmlformats.org/officeDocument/2006/relationships/image" Target="../media/image38.png"/></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26.xml"/><Relationship Id="rId2" Type="http://schemas.openxmlformats.org/officeDocument/2006/relationships/slideLayout" Target="../slideLayouts/slideLayout4.xml"/><Relationship Id="rId1" Type="http://schemas.openxmlformats.org/officeDocument/2006/relationships/vmlDrawing" Target="../drawings/vmlDrawing8.vml"/><Relationship Id="rId6" Type="http://schemas.openxmlformats.org/officeDocument/2006/relationships/image" Target="../media/image39.png"/><Relationship Id="rId5" Type="http://schemas.openxmlformats.org/officeDocument/2006/relationships/image" Target="../media/image37.emf"/><Relationship Id="rId4" Type="http://schemas.openxmlformats.org/officeDocument/2006/relationships/oleObject" Target="../embeddings/oleObject10.bin"/></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9.xml"/><Relationship Id="rId4" Type="http://schemas.openxmlformats.org/officeDocument/2006/relationships/image" Target="../media/image3.png"/></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28.xml"/><Relationship Id="rId1" Type="http://schemas.openxmlformats.org/officeDocument/2006/relationships/slideLayout" Target="../slideLayouts/slideLayout9.xml"/><Relationship Id="rId4" Type="http://schemas.openxmlformats.org/officeDocument/2006/relationships/image" Target="../media/image33.png"/></Relationships>
</file>

<file path=ppt/slides/_rels/slide32.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29.xml"/><Relationship Id="rId1" Type="http://schemas.openxmlformats.org/officeDocument/2006/relationships/slideLayout" Target="../slideLayouts/slideLayout9.xml"/></Relationships>
</file>

<file path=ppt/slides/_rels/slide33.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notesSlide" Target="../notesSlides/notesSlide4.xml"/><Relationship Id="rId1" Type="http://schemas.openxmlformats.org/officeDocument/2006/relationships/slideLayout" Target="../slideLayouts/slideLayout9.xml"/><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9.xml"/><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9.xml"/><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14.xml"/><Relationship Id="rId4" Type="http://schemas.openxmlformats.org/officeDocument/2006/relationships/image" Target="../media/image10.png"/></Relationships>
</file>

<file path=ppt/slides/_rels/slide9.xml.rels><?xml version="1.0" encoding="UTF-8" standalone="yes"?>
<Relationships xmlns="http://schemas.openxmlformats.org/package/2006/relationships"><Relationship Id="rId8" Type="http://schemas.openxmlformats.org/officeDocument/2006/relationships/image" Target="../media/image11.emf"/><Relationship Id="rId3" Type="http://schemas.openxmlformats.org/officeDocument/2006/relationships/notesSlide" Target="../notesSlides/notesSlide9.xml"/><Relationship Id="rId7" Type="http://schemas.openxmlformats.org/officeDocument/2006/relationships/oleObject" Target="../embeddings/oleObject1.bin"/><Relationship Id="rId2" Type="http://schemas.openxmlformats.org/officeDocument/2006/relationships/slideLayout" Target="../slideLayouts/slideLayout14.xml"/><Relationship Id="rId1" Type="http://schemas.openxmlformats.org/officeDocument/2006/relationships/vmlDrawing" Target="../drawings/vmlDrawing1.vml"/><Relationship Id="rId6" Type="http://schemas.openxmlformats.org/officeDocument/2006/relationships/image" Target="../media/image13.png"/><Relationship Id="rId5" Type="http://schemas.openxmlformats.org/officeDocument/2006/relationships/image" Target="../media/image9.png"/><Relationship Id="rId4"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AutoShape 2"/>
          <p:cNvSpPr>
            <a:spLocks noGrp="1" noChangeArrowheads="1"/>
          </p:cNvSpPr>
          <p:nvPr>
            <p:ph type="ctrTitle"/>
          </p:nvPr>
        </p:nvSpPr>
        <p:spPr/>
        <p:txBody>
          <a:bodyPr/>
          <a:lstStyle/>
          <a:p>
            <a:pPr eaLnBrk="1" hangingPunct="1"/>
            <a:r>
              <a:rPr lang="en-US" sz="4400" dirty="0" smtClean="0"/>
              <a:t>Multiple Regression Analysis</a:t>
            </a:r>
          </a:p>
        </p:txBody>
      </p:sp>
      <p:sp>
        <p:nvSpPr>
          <p:cNvPr id="20482" name="Rectangle 3"/>
          <p:cNvSpPr>
            <a:spLocks noGrp="1" noChangeArrowheads="1"/>
          </p:cNvSpPr>
          <p:nvPr>
            <p:ph type="subTitle" idx="1"/>
          </p:nvPr>
        </p:nvSpPr>
        <p:spPr>
          <a:xfrm>
            <a:off x="4135438" y="4267200"/>
            <a:ext cx="4856162" cy="1752600"/>
          </a:xfrm>
        </p:spPr>
        <p:txBody>
          <a:bodyPr/>
          <a:lstStyle/>
          <a:p>
            <a:pPr eaLnBrk="1" hangingPunct="1"/>
            <a:r>
              <a:rPr lang="en-US" dirty="0" smtClean="0"/>
              <a:t>Chapter 14</a:t>
            </a:r>
          </a:p>
        </p:txBody>
      </p:sp>
      <p:pic>
        <p:nvPicPr>
          <p:cNvPr id="1741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4356" y="3940443"/>
            <a:ext cx="3993881" cy="256347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AutoShape 2"/>
          <p:cNvSpPr>
            <a:spLocks noGrp="1" noChangeArrowheads="1"/>
          </p:cNvSpPr>
          <p:nvPr>
            <p:ph type="title"/>
          </p:nvPr>
        </p:nvSpPr>
        <p:spPr>
          <a:xfrm>
            <a:off x="430214" y="513279"/>
            <a:ext cx="8631928" cy="914400"/>
          </a:xfrm>
        </p:spPr>
        <p:txBody>
          <a:bodyPr/>
          <a:lstStyle/>
          <a:p>
            <a:pPr eaLnBrk="1" hangingPunct="1"/>
            <a:r>
              <a:rPr lang="en-US" sz="3600" dirty="0" smtClean="0"/>
              <a:t>Multiple Regression Analysis: Evaluation -Coefficient of Multiple Determination (</a:t>
            </a:r>
            <a:r>
              <a:rPr lang="en-US" sz="3600" i="1" dirty="0"/>
              <a:t>R</a:t>
            </a:r>
            <a:r>
              <a:rPr lang="en-US" sz="3600" baseline="30000" dirty="0" smtClean="0"/>
              <a:t>2</a:t>
            </a:r>
            <a:r>
              <a:rPr lang="en-US" sz="3600" dirty="0" smtClean="0"/>
              <a:t>)</a:t>
            </a:r>
          </a:p>
        </p:txBody>
      </p:sp>
      <p:sp>
        <p:nvSpPr>
          <p:cNvPr id="455686" name="Rectangle 6"/>
          <p:cNvSpPr>
            <a:spLocks noGrp="1" noChangeArrowheads="1"/>
          </p:cNvSpPr>
          <p:nvPr>
            <p:ph type="body" sz="half" idx="1"/>
          </p:nvPr>
        </p:nvSpPr>
        <p:spPr>
          <a:xfrm>
            <a:off x="1144598" y="2464853"/>
            <a:ext cx="6918725" cy="2509554"/>
          </a:xfrm>
        </p:spPr>
        <p:txBody>
          <a:bodyPr/>
          <a:lstStyle/>
          <a:p>
            <a:pPr marL="0" indent="0">
              <a:buNone/>
            </a:pPr>
            <a:r>
              <a:rPr lang="en-US" sz="1800" dirty="0"/>
              <a:t>The characteristics of the coefficient of multiple determination are:</a:t>
            </a:r>
          </a:p>
          <a:p>
            <a:pPr algn="just">
              <a:buClrTx/>
              <a:buSzPct val="100000"/>
            </a:pPr>
            <a:r>
              <a:rPr lang="en-US" sz="1800" dirty="0" smtClean="0"/>
              <a:t>It </a:t>
            </a:r>
            <a:r>
              <a:rPr lang="en-US" sz="1800" dirty="0"/>
              <a:t>is symbolized by a capital </a:t>
            </a:r>
            <a:r>
              <a:rPr lang="en-US" sz="1800" b="1" i="1" dirty="0"/>
              <a:t>R</a:t>
            </a:r>
            <a:r>
              <a:rPr lang="en-US" sz="1800" dirty="0"/>
              <a:t> squared. In other words, it is written as </a:t>
            </a:r>
            <a:r>
              <a:rPr lang="en-US" sz="1800" b="1" i="1" dirty="0"/>
              <a:t>R</a:t>
            </a:r>
            <a:r>
              <a:rPr lang="en-US" sz="1800" i="1" baseline="30000" dirty="0"/>
              <a:t>2</a:t>
            </a:r>
            <a:r>
              <a:rPr lang="en-US" sz="1800" dirty="0"/>
              <a:t> </a:t>
            </a:r>
            <a:r>
              <a:rPr lang="en-US" sz="1800" dirty="0" smtClean="0"/>
              <a:t>because it </a:t>
            </a:r>
            <a:r>
              <a:rPr lang="en-US" sz="1800" dirty="0"/>
              <a:t>behaves like the square of a correlation coefficient.</a:t>
            </a:r>
          </a:p>
          <a:p>
            <a:pPr algn="just">
              <a:buClrTx/>
              <a:buSzPct val="100000"/>
            </a:pPr>
            <a:r>
              <a:rPr lang="en-US" sz="1800" dirty="0" smtClean="0"/>
              <a:t>It </a:t>
            </a:r>
            <a:r>
              <a:rPr lang="en-US" sz="1800" dirty="0"/>
              <a:t>can range from 0 to 1. A value near 0 indicates little association between </a:t>
            </a:r>
            <a:r>
              <a:rPr lang="en-US" sz="1800" dirty="0" smtClean="0"/>
              <a:t>the set </a:t>
            </a:r>
            <a:r>
              <a:rPr lang="en-US" sz="1800" dirty="0"/>
              <a:t>of independent variables and the dependent variable. A value near 1 means </a:t>
            </a:r>
            <a:r>
              <a:rPr lang="en-US" sz="1800" dirty="0" smtClean="0"/>
              <a:t>a strong </a:t>
            </a:r>
            <a:r>
              <a:rPr lang="en-US" sz="1800" dirty="0"/>
              <a:t>association.</a:t>
            </a:r>
          </a:p>
          <a:p>
            <a:pPr algn="just">
              <a:buClrTx/>
              <a:buSzPct val="100000"/>
            </a:pPr>
            <a:r>
              <a:rPr lang="en-US" sz="1800" dirty="0" smtClean="0"/>
              <a:t>It </a:t>
            </a:r>
            <a:r>
              <a:rPr lang="en-US" sz="1800" dirty="0"/>
              <a:t>cannot assume negative values. Any number that is squared or raised to </a:t>
            </a:r>
            <a:r>
              <a:rPr lang="en-US" sz="1800" dirty="0" smtClean="0"/>
              <a:t>the second </a:t>
            </a:r>
            <a:r>
              <a:rPr lang="en-US" sz="1800" dirty="0"/>
              <a:t>power cannot be negative.</a:t>
            </a:r>
          </a:p>
          <a:p>
            <a:pPr algn="just">
              <a:buClrTx/>
              <a:buSzPct val="100000"/>
            </a:pPr>
            <a:r>
              <a:rPr lang="en-US" sz="1800" dirty="0" smtClean="0"/>
              <a:t>It </a:t>
            </a:r>
            <a:r>
              <a:rPr lang="en-US" sz="1800" dirty="0"/>
              <a:t>is easy to interpret. </a:t>
            </a:r>
            <a:endParaRPr lang="en-US" sz="1800" b="1" dirty="0" smtClean="0"/>
          </a:p>
        </p:txBody>
      </p:sp>
      <p:sp>
        <p:nvSpPr>
          <p:cNvPr id="10" name="Rectangle 9"/>
          <p:cNvSpPr/>
          <p:nvPr/>
        </p:nvSpPr>
        <p:spPr>
          <a:xfrm>
            <a:off x="8010404" y="0"/>
            <a:ext cx="1133595" cy="400110"/>
          </a:xfrm>
          <a:prstGeom prst="rect">
            <a:avLst/>
          </a:prstGeom>
        </p:spPr>
        <p:style>
          <a:lnRef idx="0">
            <a:schemeClr val="accent5"/>
          </a:lnRef>
          <a:fillRef idx="3">
            <a:schemeClr val="accent5"/>
          </a:fillRef>
          <a:effectRef idx="3">
            <a:schemeClr val="accent5"/>
          </a:effectRef>
          <a:fontRef idx="minor">
            <a:schemeClr val="lt1"/>
          </a:fontRef>
        </p:style>
        <p:txBody>
          <a:bodyPr wrap="square">
            <a:spAutoFit/>
          </a:bodyPr>
          <a:lstStyle/>
          <a:p>
            <a:pPr>
              <a:defRPr/>
            </a:pPr>
            <a:r>
              <a:rPr lang="en-US" sz="2000" b="1" dirty="0" smtClean="0">
                <a:solidFill>
                  <a:schemeClr val="tx1"/>
                </a:solidFill>
              </a:rPr>
              <a:t>LO14-2</a:t>
            </a:r>
            <a:endParaRPr lang="en-US" sz="2000" dirty="0">
              <a:solidFill>
                <a:schemeClr val="tx1"/>
              </a:solidFill>
            </a:endParaRPr>
          </a:p>
        </p:txBody>
      </p:sp>
      <p:pic>
        <p:nvPicPr>
          <p:cNvPr id="4" name="Picture 3"/>
          <p:cNvPicPr>
            <a:picLocks noChangeAspect="1"/>
          </p:cNvPicPr>
          <p:nvPr/>
        </p:nvPicPr>
        <p:blipFill>
          <a:blip r:embed="rId3"/>
          <a:stretch>
            <a:fillRect/>
          </a:stretch>
        </p:blipFill>
        <p:spPr>
          <a:xfrm>
            <a:off x="1699979" y="1634031"/>
            <a:ext cx="5576194" cy="685100"/>
          </a:xfrm>
          <a:prstGeom prst="rect">
            <a:avLst/>
          </a:prstGeom>
        </p:spPr>
      </p:pic>
    </p:spTree>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3793" name="AutoShape 2"/>
          <p:cNvSpPr>
            <a:spLocks noGrp="1" noChangeArrowheads="1"/>
          </p:cNvSpPr>
          <p:nvPr>
            <p:ph type="title"/>
          </p:nvPr>
        </p:nvSpPr>
        <p:spPr>
          <a:xfrm>
            <a:off x="342899" y="400110"/>
            <a:ext cx="8532989" cy="1031024"/>
          </a:xfrm>
        </p:spPr>
        <p:txBody>
          <a:bodyPr lIns="92075" tIns="46038" rIns="92075" bIns="46038"/>
          <a:lstStyle/>
          <a:p>
            <a:pPr eaLnBrk="1" hangingPunct="1"/>
            <a:r>
              <a:rPr lang="en-US" sz="3600" dirty="0" smtClean="0"/>
              <a:t>Multiple Regression Analysis: Evaluation -Coefficient of Multiple Determination</a:t>
            </a:r>
          </a:p>
        </p:txBody>
      </p:sp>
      <p:sp>
        <p:nvSpPr>
          <p:cNvPr id="33797" name="Rectangle 4"/>
          <p:cNvSpPr>
            <a:spLocks noChangeArrowheads="1"/>
          </p:cNvSpPr>
          <p:nvPr/>
        </p:nvSpPr>
        <p:spPr bwMode="auto">
          <a:xfrm>
            <a:off x="0" y="0"/>
            <a:ext cx="184150" cy="304800"/>
          </a:xfrm>
          <a:prstGeom prst="rect">
            <a:avLst/>
          </a:prstGeom>
          <a:noFill/>
          <a:ln w="9525">
            <a:noFill/>
            <a:miter lim="800000"/>
            <a:headEnd/>
            <a:tailEnd/>
          </a:ln>
        </p:spPr>
        <p:txBody>
          <a:bodyPr wrap="none">
            <a:spAutoFit/>
          </a:bodyPr>
          <a:lstStyle/>
          <a:p>
            <a:pPr eaLnBrk="0" hangingPunct="0">
              <a:spcBef>
                <a:spcPct val="50000"/>
              </a:spcBef>
            </a:pPr>
            <a:endParaRPr lang="en-US" sz="1400" b="1" i="1" dirty="0">
              <a:solidFill>
                <a:schemeClr val="bg1"/>
              </a:solidFill>
              <a:latin typeface="Book Antiqua" pitchFamily="18" charset="0"/>
            </a:endParaRPr>
          </a:p>
        </p:txBody>
      </p:sp>
      <p:sp>
        <p:nvSpPr>
          <p:cNvPr id="13" name="Rectangle 12"/>
          <p:cNvSpPr/>
          <p:nvPr/>
        </p:nvSpPr>
        <p:spPr>
          <a:xfrm>
            <a:off x="7891340" y="0"/>
            <a:ext cx="1252659" cy="400110"/>
          </a:xfrm>
          <a:prstGeom prst="rect">
            <a:avLst/>
          </a:prstGeom>
        </p:spPr>
        <p:style>
          <a:lnRef idx="1">
            <a:schemeClr val="accent6"/>
          </a:lnRef>
          <a:fillRef idx="2">
            <a:schemeClr val="accent6"/>
          </a:fillRef>
          <a:effectRef idx="1">
            <a:schemeClr val="accent6"/>
          </a:effectRef>
          <a:fontRef idx="minor">
            <a:schemeClr val="dk1"/>
          </a:fontRef>
        </p:style>
        <p:txBody>
          <a:bodyPr wrap="square">
            <a:spAutoFit/>
          </a:bodyPr>
          <a:lstStyle/>
          <a:p>
            <a:r>
              <a:rPr lang="en-US" sz="2000" b="1" dirty="0"/>
              <a:t>LO14-</a:t>
            </a:r>
            <a:r>
              <a:rPr lang="en-US" sz="2000" b="1" dirty="0" smtClean="0"/>
              <a:t>2</a:t>
            </a:r>
            <a:endParaRPr lang="en-US" sz="2000" dirty="0"/>
          </a:p>
        </p:txBody>
      </p:sp>
      <p:graphicFrame>
        <p:nvGraphicFramePr>
          <p:cNvPr id="5" name="Object 4"/>
          <p:cNvGraphicFramePr>
            <a:graphicFrameLocks noChangeAspect="1"/>
          </p:cNvGraphicFramePr>
          <p:nvPr>
            <p:extLst>
              <p:ext uri="{D42A27DB-BD31-4B8C-83A1-F6EECF244321}">
                <p14:modId xmlns:p14="http://schemas.microsoft.com/office/powerpoint/2010/main" val="2133007493"/>
              </p:ext>
            </p:extLst>
          </p:nvPr>
        </p:nvGraphicFramePr>
        <p:xfrm>
          <a:off x="4508500" y="3327400"/>
          <a:ext cx="127000" cy="203200"/>
        </p:xfrm>
        <a:graphic>
          <a:graphicData uri="http://schemas.openxmlformats.org/presentationml/2006/ole">
            <mc:AlternateContent xmlns:mc="http://schemas.openxmlformats.org/markup-compatibility/2006">
              <mc:Choice xmlns:v="urn:schemas-microsoft-com:vml" Requires="v">
                <p:oleObj spid="_x0000_s8223" name="Equation" r:id="rId4" imgW="127000" imgH="203200" progId="Equation.3">
                  <p:embed/>
                </p:oleObj>
              </mc:Choice>
              <mc:Fallback>
                <p:oleObj name="Equation" r:id="rId4" imgW="127000" imgH="203200" progId="Equation.3">
                  <p:embed/>
                  <p:pic>
                    <p:nvPicPr>
                      <p:cNvPr id="0" name=""/>
                      <p:cNvPicPr/>
                      <p:nvPr/>
                    </p:nvPicPr>
                    <p:blipFill>
                      <a:blip r:embed="rId5"/>
                      <a:stretch>
                        <a:fillRect/>
                      </a:stretch>
                    </p:blipFill>
                    <p:spPr>
                      <a:xfrm>
                        <a:off x="4508500" y="3327400"/>
                        <a:ext cx="127000" cy="203200"/>
                      </a:xfrm>
                      <a:prstGeom prst="rect">
                        <a:avLst/>
                      </a:prstGeom>
                    </p:spPr>
                  </p:pic>
                </p:oleObj>
              </mc:Fallback>
            </mc:AlternateContent>
          </a:graphicData>
        </a:graphic>
      </p:graphicFrame>
      <p:grpSp>
        <p:nvGrpSpPr>
          <p:cNvPr id="11" name="Group 10"/>
          <p:cNvGrpSpPr/>
          <p:nvPr/>
        </p:nvGrpSpPr>
        <p:grpSpPr>
          <a:xfrm>
            <a:off x="2005496" y="1543091"/>
            <a:ext cx="5133009" cy="2933153"/>
            <a:chOff x="2005496" y="1543091"/>
            <a:chExt cx="5133009" cy="2933153"/>
          </a:xfrm>
        </p:grpSpPr>
        <p:pic>
          <p:nvPicPr>
            <p:cNvPr id="16" name="Picture 15"/>
            <p:cNvPicPr>
              <a:picLocks noChangeAspect="1"/>
            </p:cNvPicPr>
            <p:nvPr/>
          </p:nvPicPr>
          <p:blipFill>
            <a:blip r:embed="rId6"/>
            <a:stretch>
              <a:fillRect/>
            </a:stretch>
          </p:blipFill>
          <p:spPr>
            <a:xfrm>
              <a:off x="2273255" y="2062706"/>
              <a:ext cx="4571032" cy="718000"/>
            </a:xfrm>
            <a:prstGeom prst="rect">
              <a:avLst/>
            </a:prstGeom>
          </p:spPr>
        </p:pic>
        <p:pic>
          <p:nvPicPr>
            <p:cNvPr id="4" name="Picture 3"/>
            <p:cNvPicPr>
              <a:picLocks noChangeAspect="1"/>
            </p:cNvPicPr>
            <p:nvPr/>
          </p:nvPicPr>
          <p:blipFill>
            <a:blip r:embed="rId7"/>
            <a:stretch>
              <a:fillRect/>
            </a:stretch>
          </p:blipFill>
          <p:spPr>
            <a:xfrm>
              <a:off x="2289524" y="2806108"/>
              <a:ext cx="4564953" cy="755685"/>
            </a:xfrm>
            <a:prstGeom prst="rect">
              <a:avLst/>
            </a:prstGeom>
          </p:spPr>
        </p:pic>
        <p:pic>
          <p:nvPicPr>
            <p:cNvPr id="7" name="Picture 6"/>
            <p:cNvPicPr>
              <a:picLocks noChangeAspect="1"/>
            </p:cNvPicPr>
            <p:nvPr/>
          </p:nvPicPr>
          <p:blipFill>
            <a:blip r:embed="rId8"/>
            <a:stretch>
              <a:fillRect/>
            </a:stretch>
          </p:blipFill>
          <p:spPr>
            <a:xfrm>
              <a:off x="2005496" y="1543091"/>
              <a:ext cx="5133009" cy="508063"/>
            </a:xfrm>
            <a:prstGeom prst="rect">
              <a:avLst/>
            </a:prstGeom>
          </p:spPr>
        </p:pic>
        <p:pic>
          <p:nvPicPr>
            <p:cNvPr id="8" name="Picture 7"/>
            <p:cNvPicPr>
              <a:picLocks noChangeAspect="1"/>
            </p:cNvPicPr>
            <p:nvPr/>
          </p:nvPicPr>
          <p:blipFill>
            <a:blip r:embed="rId9"/>
            <a:stretch>
              <a:fillRect/>
            </a:stretch>
          </p:blipFill>
          <p:spPr>
            <a:xfrm>
              <a:off x="2410961" y="3602433"/>
              <a:ext cx="4322078" cy="873811"/>
            </a:xfrm>
            <a:prstGeom prst="rect">
              <a:avLst/>
            </a:prstGeom>
          </p:spPr>
        </p:pic>
      </p:grpSp>
      <p:sp>
        <p:nvSpPr>
          <p:cNvPr id="10" name="TextBox 9"/>
          <p:cNvSpPr txBox="1"/>
          <p:nvPr/>
        </p:nvSpPr>
        <p:spPr>
          <a:xfrm>
            <a:off x="1137729" y="4703197"/>
            <a:ext cx="7071117" cy="1323439"/>
          </a:xfrm>
          <a:prstGeom prst="rect">
            <a:avLst/>
          </a:prstGeom>
          <a:noFill/>
        </p:spPr>
        <p:txBody>
          <a:bodyPr wrap="square" rtlCol="0">
            <a:spAutoFit/>
          </a:bodyPr>
          <a:lstStyle/>
          <a:p>
            <a:pPr algn="just"/>
            <a:r>
              <a:rPr lang="en-US" sz="1600" dirty="0" smtClean="0"/>
              <a:t>We interpret the </a:t>
            </a:r>
            <a:r>
              <a:rPr lang="en-US" sz="1600" b="1" i="1" dirty="0" smtClean="0"/>
              <a:t>R</a:t>
            </a:r>
            <a:r>
              <a:rPr lang="en-US" sz="1600" b="1" i="1" baseline="30000" dirty="0" smtClean="0"/>
              <a:t>2</a:t>
            </a:r>
            <a:r>
              <a:rPr lang="en-US" sz="1600" dirty="0" smtClean="0"/>
              <a:t> of 0.804 as the percent of variation in heating cost that is explained or accounted for by the three independent variables.  Specifically, 80.4% of the variation in heating cost is explained by the three independent variables.  The remaining 19.6% is random error and variation from independent variables not included in the equation.  </a:t>
            </a:r>
            <a:endParaRPr lang="en-US" sz="1600" dirty="0"/>
          </a:p>
        </p:txBody>
      </p:sp>
    </p:spTree>
    <p:extLst>
      <p:ext uri="{BB962C8B-B14F-4D97-AF65-F5344CB8AC3E}">
        <p14:creationId xmlns:p14="http://schemas.microsoft.com/office/powerpoint/2010/main" val="890451057"/>
      </p:ext>
    </p:extLst>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AutoShape 2"/>
          <p:cNvSpPr>
            <a:spLocks noGrp="1" noChangeArrowheads="1"/>
          </p:cNvSpPr>
          <p:nvPr>
            <p:ph type="title"/>
          </p:nvPr>
        </p:nvSpPr>
        <p:spPr>
          <a:xfrm>
            <a:off x="430214" y="513279"/>
            <a:ext cx="8631928" cy="914400"/>
          </a:xfrm>
        </p:spPr>
        <p:txBody>
          <a:bodyPr/>
          <a:lstStyle/>
          <a:p>
            <a:pPr eaLnBrk="1" hangingPunct="1"/>
            <a:r>
              <a:rPr lang="en-US" sz="3600" dirty="0" smtClean="0"/>
              <a:t>Multiple Regression Analysis: Adjusted Coefficient of Multiple Determination (</a:t>
            </a:r>
            <a:r>
              <a:rPr lang="en-US" sz="3600" i="1" dirty="0"/>
              <a:t>R</a:t>
            </a:r>
            <a:r>
              <a:rPr lang="en-US" sz="3600" baseline="30000" dirty="0" smtClean="0"/>
              <a:t>2</a:t>
            </a:r>
            <a:r>
              <a:rPr lang="en-US" sz="3600" dirty="0" smtClean="0"/>
              <a:t>)</a:t>
            </a:r>
          </a:p>
        </p:txBody>
      </p:sp>
      <p:sp>
        <p:nvSpPr>
          <p:cNvPr id="455686" name="Rectangle 6"/>
          <p:cNvSpPr>
            <a:spLocks noGrp="1" noChangeArrowheads="1"/>
          </p:cNvSpPr>
          <p:nvPr>
            <p:ph type="body" sz="half" idx="1"/>
          </p:nvPr>
        </p:nvSpPr>
        <p:spPr>
          <a:xfrm>
            <a:off x="1045123" y="1737213"/>
            <a:ext cx="6839603" cy="1828219"/>
          </a:xfrm>
        </p:spPr>
        <p:txBody>
          <a:bodyPr/>
          <a:lstStyle/>
          <a:p>
            <a:pPr algn="just" eaLnBrk="1" hangingPunct="1">
              <a:lnSpc>
                <a:spcPct val="90000"/>
              </a:lnSpc>
              <a:buClrTx/>
              <a:buSzPct val="100000"/>
              <a:buFont typeface="Wingdings" charset="2"/>
              <a:buChar char="§"/>
            </a:pPr>
            <a:r>
              <a:rPr lang="en-US" sz="1600" dirty="0" smtClean="0"/>
              <a:t>Each independent variable added to a multiple regression equation makes the coefficient of determination larger. </a:t>
            </a:r>
          </a:p>
          <a:p>
            <a:pPr algn="just" eaLnBrk="1" hangingPunct="1">
              <a:lnSpc>
                <a:spcPct val="90000"/>
              </a:lnSpc>
              <a:buClrTx/>
              <a:buSzPct val="100000"/>
              <a:buFont typeface="Wingdings" charset="2"/>
              <a:buChar char="§"/>
            </a:pPr>
            <a:r>
              <a:rPr lang="en-US" sz="1600" dirty="0" smtClean="0"/>
              <a:t>In fact, if the number of variables, </a:t>
            </a:r>
            <a:r>
              <a:rPr lang="en-US" sz="1600" i="1" dirty="0" smtClean="0"/>
              <a:t>k, </a:t>
            </a:r>
            <a:r>
              <a:rPr lang="en-US" sz="1600" dirty="0" smtClean="0"/>
              <a:t>and the sample size, </a:t>
            </a:r>
            <a:r>
              <a:rPr lang="en-US" sz="1600" i="1" dirty="0" smtClean="0"/>
              <a:t>n, </a:t>
            </a:r>
            <a:r>
              <a:rPr lang="en-US" sz="1600" dirty="0" smtClean="0"/>
              <a:t>are equal, the coefficient of determination will be a “perfect” 1.0.  That is a multiple regression equation where k = n will account for 100% of the variation in the dependent variable!</a:t>
            </a:r>
          </a:p>
          <a:p>
            <a:pPr algn="just" eaLnBrk="1" hangingPunct="1">
              <a:lnSpc>
                <a:spcPct val="90000"/>
              </a:lnSpc>
              <a:buClrTx/>
              <a:buSzPct val="100000"/>
              <a:buFont typeface="Wingdings" charset="2"/>
              <a:buChar char="§"/>
            </a:pPr>
            <a:r>
              <a:rPr lang="en-US" sz="1600" dirty="0" smtClean="0"/>
              <a:t>To balance the number of independent variables in a multiple regression equation and the the coefficient of multiple determination, the </a:t>
            </a:r>
            <a:r>
              <a:rPr lang="en-US" sz="1600" i="1" dirty="0" smtClean="0"/>
              <a:t>adjusted </a:t>
            </a:r>
            <a:r>
              <a:rPr lang="en-US" sz="1600" b="1" i="1" dirty="0" smtClean="0"/>
              <a:t>R</a:t>
            </a:r>
            <a:r>
              <a:rPr lang="en-US" sz="1600" b="1" i="1" baseline="30000" dirty="0" smtClean="0"/>
              <a:t>2</a:t>
            </a:r>
            <a:r>
              <a:rPr lang="en-US" sz="1600" baseline="30000" dirty="0" smtClean="0"/>
              <a:t> </a:t>
            </a:r>
            <a:r>
              <a:rPr lang="en-US" sz="1600" dirty="0" smtClean="0"/>
              <a:t> is used instead.</a:t>
            </a:r>
          </a:p>
        </p:txBody>
      </p:sp>
      <p:sp>
        <p:nvSpPr>
          <p:cNvPr id="10" name="Rectangle 9"/>
          <p:cNvSpPr/>
          <p:nvPr/>
        </p:nvSpPr>
        <p:spPr>
          <a:xfrm>
            <a:off x="8010404" y="0"/>
            <a:ext cx="1133595" cy="400110"/>
          </a:xfrm>
          <a:prstGeom prst="rect">
            <a:avLst/>
          </a:prstGeom>
        </p:spPr>
        <p:style>
          <a:lnRef idx="0">
            <a:schemeClr val="accent5"/>
          </a:lnRef>
          <a:fillRef idx="3">
            <a:schemeClr val="accent5"/>
          </a:fillRef>
          <a:effectRef idx="3">
            <a:schemeClr val="accent5"/>
          </a:effectRef>
          <a:fontRef idx="minor">
            <a:schemeClr val="lt1"/>
          </a:fontRef>
        </p:style>
        <p:txBody>
          <a:bodyPr wrap="square">
            <a:spAutoFit/>
          </a:bodyPr>
          <a:lstStyle/>
          <a:p>
            <a:pPr>
              <a:defRPr/>
            </a:pPr>
            <a:r>
              <a:rPr lang="en-US" sz="2000" b="1" dirty="0" smtClean="0">
                <a:solidFill>
                  <a:schemeClr val="tx1"/>
                </a:solidFill>
              </a:rPr>
              <a:t>LO14-2</a:t>
            </a:r>
            <a:endParaRPr lang="en-US" sz="2000" dirty="0">
              <a:solidFill>
                <a:schemeClr val="tx1"/>
              </a:solidFill>
            </a:endParaRPr>
          </a:p>
        </p:txBody>
      </p:sp>
      <p:pic>
        <p:nvPicPr>
          <p:cNvPr id="2" name="Picture 1"/>
          <p:cNvPicPr>
            <a:picLocks noChangeAspect="1"/>
          </p:cNvPicPr>
          <p:nvPr/>
        </p:nvPicPr>
        <p:blipFill>
          <a:blip r:embed="rId3"/>
          <a:stretch>
            <a:fillRect/>
          </a:stretch>
        </p:blipFill>
        <p:spPr>
          <a:xfrm>
            <a:off x="1898420" y="4008632"/>
            <a:ext cx="5109647" cy="876834"/>
          </a:xfrm>
          <a:prstGeom prst="rect">
            <a:avLst/>
          </a:prstGeom>
        </p:spPr>
      </p:pic>
      <p:sp>
        <p:nvSpPr>
          <p:cNvPr id="3" name="TextBox 2"/>
          <p:cNvSpPr txBox="1"/>
          <p:nvPr/>
        </p:nvSpPr>
        <p:spPr>
          <a:xfrm>
            <a:off x="1455235" y="5027325"/>
            <a:ext cx="6449335" cy="830997"/>
          </a:xfrm>
          <a:prstGeom prst="rect">
            <a:avLst/>
          </a:prstGeom>
          <a:noFill/>
        </p:spPr>
        <p:txBody>
          <a:bodyPr wrap="square" rtlCol="0">
            <a:spAutoFit/>
          </a:bodyPr>
          <a:lstStyle/>
          <a:p>
            <a:pPr algn="just"/>
            <a:r>
              <a:rPr lang="en-US" sz="1600" dirty="0" smtClean="0"/>
              <a:t>Notice that the calculation of the adjusted </a:t>
            </a:r>
            <a:r>
              <a:rPr lang="en-US" sz="1600" b="1" i="1" dirty="0" smtClean="0"/>
              <a:t>R</a:t>
            </a:r>
            <a:r>
              <a:rPr lang="en-US" sz="1600" b="1" i="1" baseline="30000" dirty="0" smtClean="0"/>
              <a:t>2</a:t>
            </a:r>
            <a:r>
              <a:rPr lang="en-US" sz="1600" dirty="0" smtClean="0"/>
              <a:t> includes the regression and total degrees of freedom to compensate for the number of independent variables in the multiple regression equation. </a:t>
            </a:r>
            <a:endParaRPr lang="en-US" sz="1600" dirty="0"/>
          </a:p>
        </p:txBody>
      </p:sp>
    </p:spTree>
    <p:extLst>
      <p:ext uri="{BB962C8B-B14F-4D97-AF65-F5344CB8AC3E}">
        <p14:creationId xmlns:p14="http://schemas.microsoft.com/office/powerpoint/2010/main" val="2533750387"/>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55686">
                                            <p:txEl>
                                              <p:pRg st="0" end="0"/>
                                            </p:txEl>
                                          </p:spTgt>
                                        </p:tgtEl>
                                        <p:attrNameLst>
                                          <p:attrName>style.visibility</p:attrName>
                                        </p:attrNameLst>
                                      </p:cBhvr>
                                      <p:to>
                                        <p:strVal val="visible"/>
                                      </p:to>
                                    </p:set>
                                    <p:animEffect transition="in" filter="fade">
                                      <p:cBhvr>
                                        <p:cTn id="7" dur="500"/>
                                        <p:tgtEl>
                                          <p:spTgt spid="45568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55686">
                                            <p:txEl>
                                              <p:pRg st="1" end="1"/>
                                            </p:txEl>
                                          </p:spTgt>
                                        </p:tgtEl>
                                        <p:attrNameLst>
                                          <p:attrName>style.visibility</p:attrName>
                                        </p:attrNameLst>
                                      </p:cBhvr>
                                      <p:to>
                                        <p:strVal val="visible"/>
                                      </p:to>
                                    </p:set>
                                    <p:animEffect transition="in" filter="fade">
                                      <p:cBhvr>
                                        <p:cTn id="12" dur="500"/>
                                        <p:tgtEl>
                                          <p:spTgt spid="45568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55686">
                                            <p:txEl>
                                              <p:pRg st="2" end="2"/>
                                            </p:txEl>
                                          </p:spTgt>
                                        </p:tgtEl>
                                        <p:attrNameLst>
                                          <p:attrName>style.visibility</p:attrName>
                                        </p:attrNameLst>
                                      </p:cBhvr>
                                      <p:to>
                                        <p:strVal val="visible"/>
                                      </p:to>
                                    </p:set>
                                    <p:animEffect transition="in" filter="fade">
                                      <p:cBhvr>
                                        <p:cTn id="17" dur="500"/>
                                        <p:tgtEl>
                                          <p:spTgt spid="455686">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5686" grpId="0" build="p"/>
    </p:bldLst>
  </p:timing>
</p:sld>
</file>

<file path=ppt/slides/slide1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3793" name="AutoShape 2"/>
          <p:cNvSpPr>
            <a:spLocks noGrp="1" noChangeArrowheads="1"/>
          </p:cNvSpPr>
          <p:nvPr>
            <p:ph type="title"/>
          </p:nvPr>
        </p:nvSpPr>
        <p:spPr>
          <a:xfrm>
            <a:off x="419806" y="443970"/>
            <a:ext cx="8635999" cy="914400"/>
          </a:xfrm>
        </p:spPr>
        <p:txBody>
          <a:bodyPr lIns="92075" tIns="46038" rIns="92075" bIns="46038"/>
          <a:lstStyle/>
          <a:p>
            <a:pPr eaLnBrk="1" hangingPunct="1"/>
            <a:r>
              <a:rPr lang="en-US" sz="3200" dirty="0" smtClean="0"/>
              <a:t>Multiple Regression Analysis: Evaluation –Adjusted Coefficient of Multiple Determination</a:t>
            </a:r>
          </a:p>
        </p:txBody>
      </p:sp>
      <p:sp>
        <p:nvSpPr>
          <p:cNvPr id="33797" name="Rectangle 4"/>
          <p:cNvSpPr>
            <a:spLocks noChangeArrowheads="1"/>
          </p:cNvSpPr>
          <p:nvPr/>
        </p:nvSpPr>
        <p:spPr bwMode="auto">
          <a:xfrm>
            <a:off x="0" y="0"/>
            <a:ext cx="184150" cy="304800"/>
          </a:xfrm>
          <a:prstGeom prst="rect">
            <a:avLst/>
          </a:prstGeom>
          <a:noFill/>
          <a:ln w="9525">
            <a:noFill/>
            <a:miter lim="800000"/>
            <a:headEnd/>
            <a:tailEnd/>
          </a:ln>
        </p:spPr>
        <p:txBody>
          <a:bodyPr wrap="none">
            <a:spAutoFit/>
          </a:bodyPr>
          <a:lstStyle/>
          <a:p>
            <a:pPr eaLnBrk="0" hangingPunct="0">
              <a:spcBef>
                <a:spcPct val="50000"/>
              </a:spcBef>
            </a:pPr>
            <a:endParaRPr lang="en-US" sz="1400" b="1" i="1" dirty="0">
              <a:solidFill>
                <a:schemeClr val="bg1"/>
              </a:solidFill>
              <a:latin typeface="Book Antiqua" pitchFamily="18" charset="0"/>
            </a:endParaRPr>
          </a:p>
        </p:txBody>
      </p:sp>
      <p:sp>
        <p:nvSpPr>
          <p:cNvPr id="13" name="Rectangle 12"/>
          <p:cNvSpPr/>
          <p:nvPr/>
        </p:nvSpPr>
        <p:spPr>
          <a:xfrm>
            <a:off x="7891340" y="0"/>
            <a:ext cx="1252659" cy="400110"/>
          </a:xfrm>
          <a:prstGeom prst="rect">
            <a:avLst/>
          </a:prstGeom>
        </p:spPr>
        <p:style>
          <a:lnRef idx="1">
            <a:schemeClr val="accent6"/>
          </a:lnRef>
          <a:fillRef idx="2">
            <a:schemeClr val="accent6"/>
          </a:fillRef>
          <a:effectRef idx="1">
            <a:schemeClr val="accent6"/>
          </a:effectRef>
          <a:fontRef idx="minor">
            <a:schemeClr val="dk1"/>
          </a:fontRef>
        </p:style>
        <p:txBody>
          <a:bodyPr wrap="square">
            <a:spAutoFit/>
          </a:bodyPr>
          <a:lstStyle/>
          <a:p>
            <a:r>
              <a:rPr lang="en-US" sz="2000" b="1" dirty="0"/>
              <a:t>LO14-</a:t>
            </a:r>
            <a:r>
              <a:rPr lang="en-US" sz="2000" b="1" dirty="0" smtClean="0"/>
              <a:t>2</a:t>
            </a:r>
            <a:endParaRPr lang="en-US" sz="2000" dirty="0"/>
          </a:p>
        </p:txBody>
      </p:sp>
      <p:graphicFrame>
        <p:nvGraphicFramePr>
          <p:cNvPr id="5" name="Object 4"/>
          <p:cNvGraphicFramePr>
            <a:graphicFrameLocks noChangeAspect="1"/>
          </p:cNvGraphicFramePr>
          <p:nvPr>
            <p:extLst>
              <p:ext uri="{D42A27DB-BD31-4B8C-83A1-F6EECF244321}">
                <p14:modId xmlns:p14="http://schemas.microsoft.com/office/powerpoint/2010/main" val="2042558805"/>
              </p:ext>
            </p:extLst>
          </p:nvPr>
        </p:nvGraphicFramePr>
        <p:xfrm>
          <a:off x="4508500" y="3327400"/>
          <a:ext cx="127000" cy="203200"/>
        </p:xfrm>
        <a:graphic>
          <a:graphicData uri="http://schemas.openxmlformats.org/presentationml/2006/ole">
            <mc:AlternateContent xmlns:mc="http://schemas.openxmlformats.org/markup-compatibility/2006">
              <mc:Choice xmlns:v="urn:schemas-microsoft-com:vml" Requires="v">
                <p:oleObj spid="_x0000_s9246" name="Equation" r:id="rId4" imgW="127000" imgH="203200" progId="Equation.3">
                  <p:embed/>
                </p:oleObj>
              </mc:Choice>
              <mc:Fallback>
                <p:oleObj name="Equation" r:id="rId4" imgW="127000" imgH="203200" progId="Equation.3">
                  <p:embed/>
                  <p:pic>
                    <p:nvPicPr>
                      <p:cNvPr id="0" name=""/>
                      <p:cNvPicPr/>
                      <p:nvPr/>
                    </p:nvPicPr>
                    <p:blipFill>
                      <a:blip r:embed="rId5"/>
                      <a:stretch>
                        <a:fillRect/>
                      </a:stretch>
                    </p:blipFill>
                    <p:spPr>
                      <a:xfrm>
                        <a:off x="4508500" y="3327400"/>
                        <a:ext cx="127000" cy="203200"/>
                      </a:xfrm>
                      <a:prstGeom prst="rect">
                        <a:avLst/>
                      </a:prstGeom>
                    </p:spPr>
                  </p:pic>
                </p:oleObj>
              </mc:Fallback>
            </mc:AlternateContent>
          </a:graphicData>
        </a:graphic>
      </p:graphicFrame>
      <p:sp>
        <p:nvSpPr>
          <p:cNvPr id="10" name="TextBox 9"/>
          <p:cNvSpPr txBox="1"/>
          <p:nvPr/>
        </p:nvSpPr>
        <p:spPr>
          <a:xfrm>
            <a:off x="1036442" y="5391147"/>
            <a:ext cx="7071117" cy="1323439"/>
          </a:xfrm>
          <a:prstGeom prst="rect">
            <a:avLst/>
          </a:prstGeom>
          <a:noFill/>
        </p:spPr>
        <p:txBody>
          <a:bodyPr wrap="square" rtlCol="0">
            <a:spAutoFit/>
          </a:bodyPr>
          <a:lstStyle/>
          <a:p>
            <a:pPr algn="just"/>
            <a:r>
              <a:rPr lang="en-US" sz="1600" dirty="0" smtClean="0"/>
              <a:t>We interpret the adjusted </a:t>
            </a:r>
            <a:r>
              <a:rPr lang="en-US" sz="1600" b="1" i="1" dirty="0" smtClean="0"/>
              <a:t>R</a:t>
            </a:r>
            <a:r>
              <a:rPr lang="en-US" sz="1600" b="1" i="1" baseline="30000" dirty="0" smtClean="0"/>
              <a:t>2</a:t>
            </a:r>
            <a:r>
              <a:rPr lang="en-US" sz="1600" dirty="0" smtClean="0"/>
              <a:t> of 0.767 as the percent of variation in heating cost that is explained or accounted for by the three independent variables.  Specifically, 76.7% of the variation in heating cost is explained by the three independent variables.  The remaining 23.3% is random error and other independent variables not included in the equation.  </a:t>
            </a:r>
            <a:endParaRPr lang="en-US" sz="1600" dirty="0"/>
          </a:p>
        </p:txBody>
      </p:sp>
      <p:grpSp>
        <p:nvGrpSpPr>
          <p:cNvPr id="6" name="Group 5"/>
          <p:cNvGrpSpPr/>
          <p:nvPr/>
        </p:nvGrpSpPr>
        <p:grpSpPr>
          <a:xfrm>
            <a:off x="616408" y="1473989"/>
            <a:ext cx="7911185" cy="3765641"/>
            <a:chOff x="616408" y="1473989"/>
            <a:chExt cx="7911185" cy="3765641"/>
          </a:xfrm>
        </p:grpSpPr>
        <p:pic>
          <p:nvPicPr>
            <p:cNvPr id="16" name="Picture 15"/>
            <p:cNvPicPr>
              <a:picLocks noChangeAspect="1"/>
            </p:cNvPicPr>
            <p:nvPr/>
          </p:nvPicPr>
          <p:blipFill>
            <a:blip r:embed="rId6"/>
            <a:stretch>
              <a:fillRect/>
            </a:stretch>
          </p:blipFill>
          <p:spPr>
            <a:xfrm>
              <a:off x="2286484" y="2393451"/>
              <a:ext cx="4571032" cy="718000"/>
            </a:xfrm>
            <a:prstGeom prst="rect">
              <a:avLst/>
            </a:prstGeom>
          </p:spPr>
        </p:pic>
        <p:pic>
          <p:nvPicPr>
            <p:cNvPr id="4" name="Picture 3"/>
            <p:cNvPicPr>
              <a:picLocks noChangeAspect="1"/>
            </p:cNvPicPr>
            <p:nvPr/>
          </p:nvPicPr>
          <p:blipFill>
            <a:blip r:embed="rId7"/>
            <a:stretch>
              <a:fillRect/>
            </a:stretch>
          </p:blipFill>
          <p:spPr>
            <a:xfrm>
              <a:off x="2289524" y="3169928"/>
              <a:ext cx="4564953" cy="755685"/>
            </a:xfrm>
            <a:prstGeom prst="rect">
              <a:avLst/>
            </a:prstGeom>
          </p:spPr>
        </p:pic>
        <p:pic>
          <p:nvPicPr>
            <p:cNvPr id="14" name="Picture 13"/>
            <p:cNvPicPr>
              <a:picLocks noChangeAspect="1"/>
            </p:cNvPicPr>
            <p:nvPr/>
          </p:nvPicPr>
          <p:blipFill>
            <a:blip r:embed="rId8"/>
            <a:stretch>
              <a:fillRect/>
            </a:stretch>
          </p:blipFill>
          <p:spPr>
            <a:xfrm>
              <a:off x="1998881" y="1473989"/>
              <a:ext cx="5146238" cy="883113"/>
            </a:xfrm>
            <a:prstGeom prst="rect">
              <a:avLst/>
            </a:prstGeom>
          </p:spPr>
        </p:pic>
        <p:pic>
          <p:nvPicPr>
            <p:cNvPr id="3" name="Picture 2"/>
            <p:cNvPicPr>
              <a:picLocks noChangeAspect="1"/>
            </p:cNvPicPr>
            <p:nvPr/>
          </p:nvPicPr>
          <p:blipFill>
            <a:blip r:embed="rId9"/>
            <a:stretch>
              <a:fillRect/>
            </a:stretch>
          </p:blipFill>
          <p:spPr>
            <a:xfrm>
              <a:off x="616408" y="4008286"/>
              <a:ext cx="7911185" cy="1231344"/>
            </a:xfrm>
            <a:prstGeom prst="rect">
              <a:avLst/>
            </a:prstGeom>
          </p:spPr>
        </p:pic>
      </p:grpSp>
    </p:spTree>
    <p:extLst>
      <p:ext uri="{BB962C8B-B14F-4D97-AF65-F5344CB8AC3E}">
        <p14:creationId xmlns:p14="http://schemas.microsoft.com/office/powerpoint/2010/main" val="3484515656"/>
      </p:ext>
    </p:extLst>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2" name="AutoShape 2"/>
          <p:cNvSpPr>
            <a:spLocks noGrp="1" noChangeArrowheads="1"/>
          </p:cNvSpPr>
          <p:nvPr>
            <p:ph type="title"/>
          </p:nvPr>
        </p:nvSpPr>
        <p:spPr>
          <a:xfrm>
            <a:off x="304800" y="754100"/>
            <a:ext cx="8229600" cy="1045154"/>
          </a:xfrm>
        </p:spPr>
        <p:txBody>
          <a:bodyPr lIns="92075" tIns="46038" rIns="92075" bIns="46038"/>
          <a:lstStyle/>
          <a:p>
            <a:pPr eaLnBrk="1" hangingPunct="1"/>
            <a:r>
              <a:rPr lang="en-US" sz="3600" dirty="0"/>
              <a:t>Multiple </a:t>
            </a:r>
            <a:r>
              <a:rPr lang="en-US" sz="3600" dirty="0" smtClean="0"/>
              <a:t>Regression Analysis: </a:t>
            </a:r>
            <a:br>
              <a:rPr lang="en-US" sz="3600" dirty="0" smtClean="0"/>
            </a:br>
            <a:r>
              <a:rPr lang="en-US" sz="3600" dirty="0" smtClean="0"/>
              <a:t>The </a:t>
            </a:r>
            <a:r>
              <a:rPr lang="en-US" sz="3600" dirty="0"/>
              <a:t>Global </a:t>
            </a:r>
            <a:r>
              <a:rPr lang="en-US" sz="3600" dirty="0" smtClean="0"/>
              <a:t>Test of the Model</a:t>
            </a:r>
          </a:p>
        </p:txBody>
      </p:sp>
      <p:sp>
        <p:nvSpPr>
          <p:cNvPr id="402435" name="Rectangle 3"/>
          <p:cNvSpPr>
            <a:spLocks noGrp="1" noChangeArrowheads="1"/>
          </p:cNvSpPr>
          <p:nvPr>
            <p:ph idx="1"/>
          </p:nvPr>
        </p:nvSpPr>
        <p:spPr>
          <a:xfrm>
            <a:off x="747461" y="1915565"/>
            <a:ext cx="8010406" cy="3726947"/>
          </a:xfrm>
        </p:spPr>
        <p:txBody>
          <a:bodyPr lIns="92075" tIns="46038" rIns="92075" bIns="46038"/>
          <a:lstStyle/>
          <a:p>
            <a:pPr marL="63500" indent="-63500" algn="just" eaLnBrk="1" hangingPunct="1">
              <a:buFont typeface="Wingdings" pitchFamily="2" charset="2"/>
              <a:buNone/>
            </a:pPr>
            <a:r>
              <a:rPr lang="en-US" sz="2000" dirty="0" smtClean="0"/>
              <a:t>The global test is used to investigate if any of the </a:t>
            </a:r>
            <a:r>
              <a:rPr lang="en-US" sz="2000" dirty="0" smtClean="0"/>
              <a:t>independent variables </a:t>
            </a:r>
            <a:r>
              <a:rPr lang="en-US" sz="2000" dirty="0" smtClean="0"/>
              <a:t>have significant </a:t>
            </a:r>
            <a:r>
              <a:rPr lang="en-US" sz="2000" dirty="0" smtClean="0"/>
              <a:t>coefficients. That </a:t>
            </a:r>
            <a:r>
              <a:rPr lang="en-US" sz="2000" dirty="0" smtClean="0"/>
              <a:t>is, if any of the regression coefficients are not equal to zero.  </a:t>
            </a:r>
          </a:p>
          <a:p>
            <a:pPr algn="just" eaLnBrk="1" hangingPunct="1">
              <a:buFont typeface="Wingdings" pitchFamily="2" charset="2"/>
              <a:buNone/>
            </a:pPr>
            <a:endParaRPr lang="en-US" sz="800" dirty="0" smtClean="0"/>
          </a:p>
          <a:p>
            <a:pPr algn="just" eaLnBrk="1" hangingPunct="1">
              <a:buFont typeface="Wingdings" pitchFamily="2" charset="2"/>
              <a:buNone/>
            </a:pPr>
            <a:r>
              <a:rPr lang="en-US" sz="2400" b="1" dirty="0" smtClean="0"/>
              <a:t>Step 1:  State the hypotheses:</a:t>
            </a:r>
          </a:p>
          <a:p>
            <a:pPr algn="just" eaLnBrk="1" hangingPunct="1">
              <a:buFont typeface="Wingdings" pitchFamily="2" charset="2"/>
              <a:buNone/>
            </a:pPr>
            <a:endParaRPr lang="en-US" sz="2400" dirty="0"/>
          </a:p>
          <a:p>
            <a:pPr algn="just" eaLnBrk="1" hangingPunct="1">
              <a:buNone/>
            </a:pPr>
            <a:r>
              <a:rPr lang="en-US" sz="2400" b="1" dirty="0" smtClean="0"/>
              <a:t>Step 2:  Decide on a level of significance</a:t>
            </a:r>
            <a:r>
              <a:rPr lang="en-US" sz="2400" dirty="0" smtClean="0"/>
              <a:t>:  </a:t>
            </a:r>
            <a:r>
              <a:rPr lang="en-US" sz="2400" dirty="0" smtClean="0">
                <a:ea typeface="Lucida Grande"/>
                <a:cs typeface="Lucida Grande"/>
              </a:rPr>
              <a:t>α = 0.05</a:t>
            </a:r>
          </a:p>
          <a:p>
            <a:pPr algn="just" eaLnBrk="1" hangingPunct="1">
              <a:buNone/>
            </a:pPr>
            <a:r>
              <a:rPr lang="en-US" sz="2400" b="1" dirty="0" smtClean="0">
                <a:ea typeface="Lucida Grande"/>
                <a:cs typeface="Lucida Grande"/>
              </a:rPr>
              <a:t>Step 3: Select the appropriate test statistic: </a:t>
            </a:r>
            <a:r>
              <a:rPr lang="en-US" sz="2400" dirty="0" smtClean="0">
                <a:ea typeface="Lucida Grande"/>
                <a:cs typeface="Lucida Grande"/>
              </a:rPr>
              <a:t> </a:t>
            </a:r>
          </a:p>
          <a:p>
            <a:pPr algn="just" eaLnBrk="1" hangingPunct="1">
              <a:buNone/>
            </a:pPr>
            <a:r>
              <a:rPr lang="en-US" sz="2400" i="1" dirty="0">
                <a:ea typeface="Lucida Grande"/>
                <a:cs typeface="Lucida Grande"/>
              </a:rPr>
              <a:t>	</a:t>
            </a:r>
            <a:r>
              <a:rPr lang="en-US" sz="2400" i="1" dirty="0" smtClean="0">
                <a:ea typeface="Lucida Grande"/>
                <a:cs typeface="Lucida Grande"/>
              </a:rPr>
              <a:t>	F</a:t>
            </a:r>
            <a:r>
              <a:rPr lang="en-US" sz="2400" dirty="0" smtClean="0">
                <a:ea typeface="Lucida Grande"/>
                <a:cs typeface="Lucida Grande"/>
              </a:rPr>
              <a:t> with k and n-(k+1) degrees of freedom.  </a:t>
            </a:r>
          </a:p>
          <a:p>
            <a:pPr algn="just" eaLnBrk="1" hangingPunct="1">
              <a:buNone/>
            </a:pPr>
            <a:r>
              <a:rPr lang="en-US" sz="2400" b="1" dirty="0" smtClean="0">
                <a:ea typeface="Lucida Grande"/>
                <a:cs typeface="Lucida Grande"/>
              </a:rPr>
              <a:t>Step 4:  Formulate a decision rule:</a:t>
            </a:r>
            <a:endParaRPr lang="en-US" sz="2400" b="1" dirty="0" smtClean="0"/>
          </a:p>
        </p:txBody>
      </p:sp>
      <p:graphicFrame>
        <p:nvGraphicFramePr>
          <p:cNvPr id="2050" name="Object 7"/>
          <p:cNvGraphicFramePr>
            <a:graphicFrameLocks noChangeAspect="1"/>
          </p:cNvGraphicFramePr>
          <p:nvPr>
            <p:extLst>
              <p:ext uri="{D42A27DB-BD31-4B8C-83A1-F6EECF244321}">
                <p14:modId xmlns:p14="http://schemas.microsoft.com/office/powerpoint/2010/main" val="3503917526"/>
              </p:ext>
            </p:extLst>
          </p:nvPr>
        </p:nvGraphicFramePr>
        <p:xfrm>
          <a:off x="5278533" y="2880758"/>
          <a:ext cx="3270720" cy="1025131"/>
        </p:xfrm>
        <a:graphic>
          <a:graphicData uri="http://schemas.openxmlformats.org/presentationml/2006/ole">
            <mc:AlternateContent xmlns:mc="http://schemas.openxmlformats.org/markup-compatibility/2006">
              <mc:Choice xmlns:v="urn:schemas-microsoft-com:vml" Requires="v">
                <p:oleObj spid="_x0000_s2094" name="Equation" r:id="rId4" imgW="1993900" imgH="571500" progId="Equation.3">
                  <p:embed/>
                </p:oleObj>
              </mc:Choice>
              <mc:Fallback>
                <p:oleObj name="Equation" r:id="rId4" imgW="1993900" imgH="571500" progId="Equation.3">
                  <p:embed/>
                  <p:pic>
                    <p:nvPicPr>
                      <p:cNvPr id="0" name="Object 7"/>
                      <p:cNvPicPr>
                        <a:picLocks noChangeAspect="1" noChangeArrowheads="1"/>
                      </p:cNvPicPr>
                      <p:nvPr/>
                    </p:nvPicPr>
                    <p:blipFill>
                      <a:blip r:embed="rId5"/>
                      <a:srcRect/>
                      <a:stretch>
                        <a:fillRect/>
                      </a:stretch>
                    </p:blipFill>
                    <p:spPr bwMode="auto">
                      <a:xfrm>
                        <a:off x="5278533" y="2880758"/>
                        <a:ext cx="3270720" cy="1025131"/>
                      </a:xfrm>
                      <a:prstGeom prst="rect">
                        <a:avLst/>
                      </a:prstGeom>
                      <a:solidFill>
                        <a:schemeClr val="bg2">
                          <a:lumMod val="40000"/>
                          <a:lumOff val="60000"/>
                        </a:schemeClr>
                      </a:solidFill>
                    </p:spPr>
                  </p:pic>
                </p:oleObj>
              </mc:Fallback>
            </mc:AlternateContent>
          </a:graphicData>
        </a:graphic>
      </p:graphicFrame>
      <p:sp>
        <p:nvSpPr>
          <p:cNvPr id="8" name="Rectangle 7"/>
          <p:cNvSpPr/>
          <p:nvPr/>
        </p:nvSpPr>
        <p:spPr>
          <a:xfrm>
            <a:off x="1527997" y="5741734"/>
            <a:ext cx="5973503" cy="461665"/>
          </a:xfrm>
          <a:prstGeom prst="rect">
            <a:avLst/>
          </a:prstGeom>
        </p:spPr>
        <p:txBody>
          <a:bodyPr wrap="square">
            <a:spAutoFit/>
          </a:bodyPr>
          <a:lstStyle/>
          <a:p>
            <a:pPr eaLnBrk="0" hangingPunct="0">
              <a:defRPr/>
            </a:pPr>
            <a:r>
              <a:rPr lang="en-US" sz="2400" dirty="0">
                <a:latin typeface="+mn-lt"/>
                <a:cs typeface="+mn-cs"/>
              </a:rPr>
              <a:t>Decision Rule</a:t>
            </a:r>
            <a:r>
              <a:rPr lang="en-US" sz="2400" dirty="0" smtClean="0">
                <a:latin typeface="+mn-lt"/>
                <a:cs typeface="+mn-cs"/>
              </a:rPr>
              <a:t>: Reject </a:t>
            </a:r>
            <a:r>
              <a:rPr lang="en-US" sz="2400" i="1" dirty="0">
                <a:latin typeface="+mn-lt"/>
                <a:cs typeface="+mn-cs"/>
              </a:rPr>
              <a:t>H</a:t>
            </a:r>
            <a:r>
              <a:rPr lang="en-US" sz="2400" baseline="-25000" dirty="0">
                <a:latin typeface="+mn-lt"/>
                <a:cs typeface="+mn-cs"/>
              </a:rPr>
              <a:t>0</a:t>
            </a:r>
            <a:r>
              <a:rPr lang="en-US" sz="2400" dirty="0">
                <a:latin typeface="+mn-lt"/>
                <a:cs typeface="+mn-cs"/>
              </a:rPr>
              <a:t> if </a:t>
            </a:r>
            <a:r>
              <a:rPr lang="en-US" sz="2400" i="1" dirty="0">
                <a:latin typeface="+mn-lt"/>
                <a:cs typeface="+mn-cs"/>
              </a:rPr>
              <a:t>F</a:t>
            </a:r>
            <a:r>
              <a:rPr lang="en-US" sz="2400" dirty="0">
                <a:latin typeface="+mn-lt"/>
                <a:cs typeface="+mn-cs"/>
              </a:rPr>
              <a:t> &gt; </a:t>
            </a:r>
            <a:r>
              <a:rPr lang="en-US" sz="2400" i="1" dirty="0">
                <a:latin typeface="+mn-lt"/>
                <a:cs typeface="+mn-cs"/>
              </a:rPr>
              <a:t>F</a:t>
            </a:r>
            <a:r>
              <a:rPr lang="en-US" sz="2400" baseline="-25000" dirty="0">
                <a:latin typeface="+mn-lt"/>
                <a:cs typeface="+mn-cs"/>
                <a:sym typeface="Symbol" pitchFamily="18" charset="2"/>
              </a:rPr>
              <a:t>,k,n</a:t>
            </a:r>
            <a:r>
              <a:rPr lang="en-US" sz="2400" baseline="-25000" dirty="0" smtClean="0">
                <a:latin typeface="+mn-lt"/>
                <a:cs typeface="+mn-cs"/>
                <a:sym typeface="Symbol" pitchFamily="18" charset="2"/>
              </a:rPr>
              <a:t>-(k</a:t>
            </a:r>
            <a:r>
              <a:rPr lang="en-US" sz="2400" baseline="-25000" dirty="0">
                <a:latin typeface="+mn-lt"/>
                <a:cs typeface="+mn-cs"/>
                <a:sym typeface="Symbol" pitchFamily="18" charset="2"/>
              </a:rPr>
              <a:t>+</a:t>
            </a:r>
            <a:r>
              <a:rPr lang="en-US" sz="2400" baseline="-25000" dirty="0" smtClean="0">
                <a:latin typeface="+mn-lt"/>
                <a:cs typeface="+mn-cs"/>
                <a:sym typeface="Symbol" pitchFamily="18" charset="2"/>
              </a:rPr>
              <a:t>1)</a:t>
            </a:r>
            <a:endParaRPr lang="en-US" sz="2400" baseline="-25000" dirty="0">
              <a:latin typeface="+mn-lt"/>
              <a:cs typeface="+mn-cs"/>
            </a:endParaRPr>
          </a:p>
        </p:txBody>
      </p:sp>
      <p:sp>
        <p:nvSpPr>
          <p:cNvPr id="10" name="Rectangle 9"/>
          <p:cNvSpPr/>
          <p:nvPr/>
        </p:nvSpPr>
        <p:spPr>
          <a:xfrm>
            <a:off x="3574126" y="0"/>
            <a:ext cx="5569874" cy="707886"/>
          </a:xfrm>
          <a:prstGeom prst="rect">
            <a:avLst/>
          </a:prstGeom>
        </p:spPr>
        <p:style>
          <a:lnRef idx="1">
            <a:schemeClr val="accent6"/>
          </a:lnRef>
          <a:fillRef idx="2">
            <a:schemeClr val="accent6"/>
          </a:fillRef>
          <a:effectRef idx="1">
            <a:schemeClr val="accent6"/>
          </a:effectRef>
          <a:fontRef idx="minor">
            <a:schemeClr val="dk1"/>
          </a:fontRef>
        </p:style>
        <p:txBody>
          <a:bodyPr wrap="square">
            <a:spAutoFit/>
          </a:bodyPr>
          <a:lstStyle/>
          <a:p>
            <a:r>
              <a:rPr lang="en-US" sz="2000" b="1" dirty="0"/>
              <a:t>LO14-3</a:t>
            </a:r>
            <a:r>
              <a:rPr lang="en-US" sz="2000" dirty="0"/>
              <a:t> Test hypotheses about the relationships inferred by a multiple regression model.</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02435">
                                            <p:txEl>
                                              <p:pRg st="0" end="0"/>
                                            </p:txEl>
                                          </p:spTgt>
                                        </p:tgtEl>
                                        <p:attrNameLst>
                                          <p:attrName>style.visibility</p:attrName>
                                        </p:attrNameLst>
                                      </p:cBhvr>
                                      <p:to>
                                        <p:strVal val="visible"/>
                                      </p:to>
                                    </p:set>
                                    <p:animEffect transition="in" filter="wipe(left)">
                                      <p:cBhvr>
                                        <p:cTn id="7" dur="500"/>
                                        <p:tgtEl>
                                          <p:spTgt spid="40243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402435">
                                            <p:txEl>
                                              <p:pRg st="2" end="2"/>
                                            </p:txEl>
                                          </p:spTgt>
                                        </p:tgtEl>
                                        <p:attrNameLst>
                                          <p:attrName>style.visibility</p:attrName>
                                        </p:attrNameLst>
                                      </p:cBhvr>
                                      <p:to>
                                        <p:strVal val="visible"/>
                                      </p:to>
                                    </p:set>
                                    <p:animEffect transition="in" filter="wipe(left)">
                                      <p:cBhvr>
                                        <p:cTn id="12" dur="500"/>
                                        <p:tgtEl>
                                          <p:spTgt spid="402435">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402435">
                                            <p:txEl>
                                              <p:pRg st="4" end="4"/>
                                            </p:txEl>
                                          </p:spTgt>
                                        </p:tgtEl>
                                        <p:attrNameLst>
                                          <p:attrName>style.visibility</p:attrName>
                                        </p:attrNameLst>
                                      </p:cBhvr>
                                      <p:to>
                                        <p:strVal val="visible"/>
                                      </p:to>
                                    </p:set>
                                    <p:animEffect transition="in" filter="wipe(left)">
                                      <p:cBhvr>
                                        <p:cTn id="17" dur="500"/>
                                        <p:tgtEl>
                                          <p:spTgt spid="402435">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402435">
                                            <p:txEl>
                                              <p:pRg st="5" end="5"/>
                                            </p:txEl>
                                          </p:spTgt>
                                        </p:tgtEl>
                                        <p:attrNameLst>
                                          <p:attrName>style.visibility</p:attrName>
                                        </p:attrNameLst>
                                      </p:cBhvr>
                                      <p:to>
                                        <p:strVal val="visible"/>
                                      </p:to>
                                    </p:set>
                                    <p:animEffect transition="in" filter="wipe(left)">
                                      <p:cBhvr>
                                        <p:cTn id="22" dur="500"/>
                                        <p:tgtEl>
                                          <p:spTgt spid="402435">
                                            <p:txEl>
                                              <p:pRg st="5" end="5"/>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402435">
                                            <p:txEl>
                                              <p:pRg st="6" end="6"/>
                                            </p:txEl>
                                          </p:spTgt>
                                        </p:tgtEl>
                                        <p:attrNameLst>
                                          <p:attrName>style.visibility</p:attrName>
                                        </p:attrNameLst>
                                      </p:cBhvr>
                                      <p:to>
                                        <p:strVal val="visible"/>
                                      </p:to>
                                    </p:set>
                                    <p:animEffect transition="in" filter="wipe(left)">
                                      <p:cBhvr>
                                        <p:cTn id="27" dur="500"/>
                                        <p:tgtEl>
                                          <p:spTgt spid="402435">
                                            <p:txEl>
                                              <p:pRg st="6" end="6"/>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402435">
                                            <p:txEl>
                                              <p:pRg st="7" end="7"/>
                                            </p:txEl>
                                          </p:spTgt>
                                        </p:tgtEl>
                                        <p:attrNameLst>
                                          <p:attrName>style.visibility</p:attrName>
                                        </p:attrNameLst>
                                      </p:cBhvr>
                                      <p:to>
                                        <p:strVal val="visible"/>
                                      </p:to>
                                    </p:set>
                                    <p:animEffect transition="in" filter="wipe(left)">
                                      <p:cBhvr>
                                        <p:cTn id="32" dur="500"/>
                                        <p:tgtEl>
                                          <p:spTgt spid="402435">
                                            <p:txEl>
                                              <p:pRg st="7" end="7"/>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8"/>
                                        </p:tgtEl>
                                        <p:attrNameLst>
                                          <p:attrName>style.visibility</p:attrName>
                                        </p:attrNameLst>
                                      </p:cBhvr>
                                      <p:to>
                                        <p:strVal val="visible"/>
                                      </p:to>
                                    </p:set>
                                    <p:animEffect transition="in" filter="wipe(left)">
                                      <p:cBhvr>
                                        <p:cTn id="3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2435" grpId="0" build="p"/>
      <p:bldP spid="8"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AutoShape 8"/>
          <p:cNvSpPr>
            <a:spLocks noGrp="1" noChangeArrowheads="1"/>
          </p:cNvSpPr>
          <p:nvPr>
            <p:ph type="title"/>
          </p:nvPr>
        </p:nvSpPr>
        <p:spPr>
          <a:xfrm>
            <a:off x="457200" y="457201"/>
            <a:ext cx="8229600" cy="892239"/>
          </a:xfrm>
        </p:spPr>
        <p:txBody>
          <a:bodyPr/>
          <a:lstStyle/>
          <a:p>
            <a:pPr eaLnBrk="1" hangingPunct="1"/>
            <a:r>
              <a:rPr lang="en-US" sz="3200" dirty="0"/>
              <a:t>Multiple </a:t>
            </a:r>
            <a:r>
              <a:rPr lang="en-US" sz="3200" dirty="0" smtClean="0"/>
              <a:t>Regression Analysis: </a:t>
            </a:r>
            <a:br>
              <a:rPr lang="en-US" sz="3200" dirty="0" smtClean="0"/>
            </a:br>
            <a:r>
              <a:rPr lang="en-US" sz="3200" dirty="0" smtClean="0"/>
              <a:t>The </a:t>
            </a:r>
            <a:r>
              <a:rPr lang="en-US" sz="3200" dirty="0"/>
              <a:t>Global Test of the </a:t>
            </a:r>
            <a:r>
              <a:rPr lang="en-US" sz="3200" dirty="0" smtClean="0"/>
              <a:t>Model</a:t>
            </a:r>
            <a:endParaRPr lang="en-US" sz="3200" i="1" dirty="0" smtClean="0"/>
          </a:p>
        </p:txBody>
      </p:sp>
      <p:sp>
        <p:nvSpPr>
          <p:cNvPr id="14" name="Rectangle 13"/>
          <p:cNvSpPr/>
          <p:nvPr/>
        </p:nvSpPr>
        <p:spPr>
          <a:xfrm>
            <a:off x="8023634" y="0"/>
            <a:ext cx="1120365" cy="400110"/>
          </a:xfrm>
          <a:prstGeom prst="rect">
            <a:avLst/>
          </a:prstGeom>
        </p:spPr>
        <p:style>
          <a:lnRef idx="0">
            <a:schemeClr val="accent5"/>
          </a:lnRef>
          <a:fillRef idx="3">
            <a:schemeClr val="accent5"/>
          </a:fillRef>
          <a:effectRef idx="3">
            <a:schemeClr val="accent5"/>
          </a:effectRef>
          <a:fontRef idx="minor">
            <a:schemeClr val="lt1"/>
          </a:fontRef>
        </p:style>
        <p:txBody>
          <a:bodyPr wrap="square">
            <a:spAutoFit/>
          </a:bodyPr>
          <a:lstStyle/>
          <a:p>
            <a:pPr>
              <a:defRPr/>
            </a:pPr>
            <a:r>
              <a:rPr lang="en-US" sz="2000" b="1" dirty="0" smtClean="0">
                <a:solidFill>
                  <a:schemeClr val="tx1"/>
                </a:solidFill>
              </a:rPr>
              <a:t>LO14-3</a:t>
            </a:r>
            <a:endParaRPr lang="en-US" sz="2000" dirty="0">
              <a:solidFill>
                <a:schemeClr val="tx1"/>
              </a:solidFill>
            </a:endParaRPr>
          </a:p>
        </p:txBody>
      </p:sp>
      <p:sp>
        <p:nvSpPr>
          <p:cNvPr id="2" name="TextBox 1"/>
          <p:cNvSpPr txBox="1"/>
          <p:nvPr/>
        </p:nvSpPr>
        <p:spPr>
          <a:xfrm>
            <a:off x="568864" y="1541272"/>
            <a:ext cx="7547376" cy="400110"/>
          </a:xfrm>
          <a:prstGeom prst="rect">
            <a:avLst/>
          </a:prstGeom>
          <a:noFill/>
        </p:spPr>
        <p:txBody>
          <a:bodyPr wrap="square" rtlCol="0">
            <a:spAutoFit/>
          </a:bodyPr>
          <a:lstStyle/>
          <a:p>
            <a:r>
              <a:rPr lang="en-US" sz="2000" b="1" dirty="0" smtClean="0"/>
              <a:t>Step 5:  Take a sample, do the analysis, arrive at a decision.  </a:t>
            </a:r>
            <a:endParaRPr lang="en-US" sz="2000" b="1" dirty="0"/>
          </a:p>
        </p:txBody>
      </p:sp>
      <p:pic>
        <p:nvPicPr>
          <p:cNvPr id="5" name="Picture 4"/>
          <p:cNvPicPr>
            <a:picLocks noChangeAspect="1"/>
          </p:cNvPicPr>
          <p:nvPr/>
        </p:nvPicPr>
        <p:blipFill>
          <a:blip r:embed="rId3"/>
          <a:stretch>
            <a:fillRect/>
          </a:stretch>
        </p:blipFill>
        <p:spPr>
          <a:xfrm>
            <a:off x="5102537" y="2449993"/>
            <a:ext cx="2993859" cy="1992873"/>
          </a:xfrm>
          <a:prstGeom prst="rect">
            <a:avLst/>
          </a:prstGeom>
        </p:spPr>
      </p:pic>
      <p:pic>
        <p:nvPicPr>
          <p:cNvPr id="6" name="Picture 5"/>
          <p:cNvPicPr>
            <a:picLocks noChangeAspect="1"/>
          </p:cNvPicPr>
          <p:nvPr/>
        </p:nvPicPr>
        <p:blipFill>
          <a:blip r:embed="rId4"/>
          <a:stretch>
            <a:fillRect/>
          </a:stretch>
        </p:blipFill>
        <p:spPr>
          <a:xfrm>
            <a:off x="621781" y="1905091"/>
            <a:ext cx="4277580" cy="2672367"/>
          </a:xfrm>
          <a:prstGeom prst="rect">
            <a:avLst/>
          </a:prstGeom>
        </p:spPr>
      </p:pic>
      <p:pic>
        <p:nvPicPr>
          <p:cNvPr id="7" name="Picture 6"/>
          <p:cNvPicPr>
            <a:picLocks noChangeAspect="1"/>
          </p:cNvPicPr>
          <p:nvPr/>
        </p:nvPicPr>
        <p:blipFill>
          <a:blip r:embed="rId5"/>
          <a:stretch>
            <a:fillRect/>
          </a:stretch>
        </p:blipFill>
        <p:spPr>
          <a:xfrm>
            <a:off x="607750" y="4623816"/>
            <a:ext cx="5250616" cy="515247"/>
          </a:xfrm>
          <a:prstGeom prst="rect">
            <a:avLst/>
          </a:prstGeom>
        </p:spPr>
      </p:pic>
      <p:pic>
        <p:nvPicPr>
          <p:cNvPr id="8" name="Picture 7"/>
          <p:cNvPicPr>
            <a:picLocks noChangeAspect="1"/>
          </p:cNvPicPr>
          <p:nvPr/>
        </p:nvPicPr>
        <p:blipFill>
          <a:blip r:embed="rId6"/>
          <a:stretch>
            <a:fillRect/>
          </a:stretch>
        </p:blipFill>
        <p:spPr>
          <a:xfrm>
            <a:off x="623609" y="5170271"/>
            <a:ext cx="5237018" cy="595829"/>
          </a:xfrm>
          <a:prstGeom prst="rect">
            <a:avLst/>
          </a:prstGeom>
        </p:spPr>
      </p:pic>
      <p:sp>
        <p:nvSpPr>
          <p:cNvPr id="9" name="TextBox 8"/>
          <p:cNvSpPr txBox="1"/>
          <p:nvPr/>
        </p:nvSpPr>
        <p:spPr>
          <a:xfrm>
            <a:off x="383653" y="5836990"/>
            <a:ext cx="8400673" cy="584776"/>
          </a:xfrm>
          <a:prstGeom prst="rect">
            <a:avLst/>
          </a:prstGeom>
          <a:noFill/>
        </p:spPr>
        <p:txBody>
          <a:bodyPr wrap="square" rtlCol="0">
            <a:spAutoFit/>
          </a:bodyPr>
          <a:lstStyle/>
          <a:p>
            <a:pPr algn="just"/>
            <a:r>
              <a:rPr lang="en-US" sz="1600" dirty="0" smtClean="0"/>
              <a:t>Decision: Based on the </a:t>
            </a:r>
            <a:r>
              <a:rPr lang="en-US" sz="1600" i="1" dirty="0" smtClean="0"/>
              <a:t>F </a:t>
            </a:r>
            <a:r>
              <a:rPr lang="en-US" sz="1600" dirty="0" smtClean="0"/>
              <a:t>statistic of 21.90 and the </a:t>
            </a:r>
            <a:r>
              <a:rPr lang="en-US" sz="1600" i="1" dirty="0" smtClean="0"/>
              <a:t>p</a:t>
            </a:r>
            <a:r>
              <a:rPr lang="en-US" sz="1600" dirty="0" smtClean="0"/>
              <a:t>-value of 0.000, reject the null hypothesis.</a:t>
            </a:r>
            <a:endParaRPr lang="en-US" sz="1600" dirty="0"/>
          </a:p>
        </p:txBody>
      </p:sp>
    </p:spTree>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AutoShape 5"/>
          <p:cNvSpPr>
            <a:spLocks noGrp="1" noChangeArrowheads="1"/>
          </p:cNvSpPr>
          <p:nvPr>
            <p:ph type="title"/>
          </p:nvPr>
        </p:nvSpPr>
        <p:spPr>
          <a:xfrm>
            <a:off x="486833" y="520701"/>
            <a:ext cx="7648223" cy="914400"/>
          </a:xfrm>
        </p:spPr>
        <p:txBody>
          <a:bodyPr/>
          <a:lstStyle/>
          <a:p>
            <a:pPr eaLnBrk="1" hangingPunct="1"/>
            <a:r>
              <a:rPr lang="en-US" sz="3600" dirty="0"/>
              <a:t>Multiple </a:t>
            </a:r>
            <a:r>
              <a:rPr lang="en-US" sz="3600" dirty="0" smtClean="0"/>
              <a:t>Regression Analysis:</a:t>
            </a:r>
            <a:br>
              <a:rPr lang="en-US" sz="3600" dirty="0" smtClean="0"/>
            </a:br>
            <a:r>
              <a:rPr lang="en-US" sz="3600" dirty="0" smtClean="0"/>
              <a:t>The </a:t>
            </a:r>
            <a:r>
              <a:rPr lang="en-US" sz="3600" dirty="0"/>
              <a:t>Global Test of the </a:t>
            </a:r>
            <a:r>
              <a:rPr lang="en-US" sz="3600" dirty="0" smtClean="0"/>
              <a:t>Model</a:t>
            </a:r>
          </a:p>
        </p:txBody>
      </p:sp>
      <p:sp>
        <p:nvSpPr>
          <p:cNvPr id="473094" name="Rectangle 6"/>
          <p:cNvSpPr>
            <a:spLocks noGrp="1" noChangeArrowheads="1"/>
          </p:cNvSpPr>
          <p:nvPr>
            <p:ph type="body" sz="half" idx="1"/>
          </p:nvPr>
        </p:nvSpPr>
        <p:spPr>
          <a:xfrm>
            <a:off x="410112" y="1693416"/>
            <a:ext cx="8237001" cy="4393060"/>
          </a:xfrm>
        </p:spPr>
        <p:txBody>
          <a:bodyPr/>
          <a:lstStyle/>
          <a:p>
            <a:pPr marL="0" indent="0" eaLnBrk="1" hangingPunct="1">
              <a:lnSpc>
                <a:spcPct val="90000"/>
              </a:lnSpc>
              <a:buNone/>
            </a:pPr>
            <a:r>
              <a:rPr lang="en-US" sz="1800" b="1" dirty="0" smtClean="0"/>
              <a:t>Step 6: Interpret the results.</a:t>
            </a:r>
          </a:p>
          <a:p>
            <a:pPr eaLnBrk="1" hangingPunct="1">
              <a:lnSpc>
                <a:spcPct val="90000"/>
              </a:lnSpc>
            </a:pPr>
            <a:endParaRPr lang="en-US" sz="1800" dirty="0"/>
          </a:p>
          <a:p>
            <a:pPr algn="just" eaLnBrk="1" hangingPunct="1">
              <a:lnSpc>
                <a:spcPct val="90000"/>
              </a:lnSpc>
              <a:buClrTx/>
              <a:buSzPct val="100000"/>
            </a:pPr>
            <a:r>
              <a:rPr lang="en-US" sz="1800" dirty="0" smtClean="0"/>
              <a:t>The results of the Global Test of the multiple regression equation show that at least one of the independent variables (mean outside temperature, inches of attic insulation, age of the furnace in years) is related to heating cost.  In other words, one or more of the variables explain the variation in the dependent variable, heating cost.</a:t>
            </a:r>
          </a:p>
          <a:p>
            <a:pPr algn="just" eaLnBrk="1" hangingPunct="1">
              <a:lnSpc>
                <a:spcPct val="90000"/>
              </a:lnSpc>
              <a:buClrTx/>
              <a:buSzPct val="100000"/>
            </a:pPr>
            <a:r>
              <a:rPr lang="en-US" sz="1800" dirty="0" smtClean="0"/>
              <a:t>The Global Test is a first analysis of the multiple regression equation.  If we failed to reject the null hypothesis, we would stop our analysis of the relationship between the dependent and independent variables with this sample and variables.  It is possible that we would attempt a new study designed to predict home heating costs with different independent variables and a new sample of homes.</a:t>
            </a:r>
          </a:p>
          <a:p>
            <a:pPr algn="just" eaLnBrk="1" hangingPunct="1">
              <a:lnSpc>
                <a:spcPct val="90000"/>
              </a:lnSpc>
              <a:buClrTx/>
              <a:buSzPct val="100000"/>
            </a:pPr>
            <a:r>
              <a:rPr lang="en-US" sz="1800" dirty="0" smtClean="0"/>
              <a:t>Instead, our finding of a significant relationship leads us to the next logical question: which independent variables are significantly related to heating cost?</a:t>
            </a:r>
          </a:p>
        </p:txBody>
      </p:sp>
      <p:sp>
        <p:nvSpPr>
          <p:cNvPr id="9" name="Rectangle 8"/>
          <p:cNvSpPr/>
          <p:nvPr/>
        </p:nvSpPr>
        <p:spPr>
          <a:xfrm>
            <a:off x="8017020" y="0"/>
            <a:ext cx="1126980" cy="400110"/>
          </a:xfrm>
          <a:prstGeom prst="rect">
            <a:avLst/>
          </a:prstGeom>
        </p:spPr>
        <p:style>
          <a:lnRef idx="0">
            <a:schemeClr val="accent5"/>
          </a:lnRef>
          <a:fillRef idx="3">
            <a:schemeClr val="accent5"/>
          </a:fillRef>
          <a:effectRef idx="3">
            <a:schemeClr val="accent5"/>
          </a:effectRef>
          <a:fontRef idx="minor">
            <a:schemeClr val="lt1"/>
          </a:fontRef>
        </p:style>
        <p:txBody>
          <a:bodyPr wrap="square">
            <a:spAutoFit/>
          </a:bodyPr>
          <a:lstStyle/>
          <a:p>
            <a:pPr>
              <a:defRPr/>
            </a:pPr>
            <a:r>
              <a:rPr lang="en-US" sz="2000" b="1" dirty="0" smtClean="0">
                <a:solidFill>
                  <a:schemeClr val="tx1"/>
                </a:solidFill>
              </a:rPr>
              <a:t>LO14-3</a:t>
            </a:r>
            <a:endParaRPr lang="en-US" sz="2000" dirty="0">
              <a:solidFill>
                <a:schemeClr val="tx1"/>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473094">
                                            <p:txEl>
                                              <p:pRg st="0" end="0"/>
                                            </p:txEl>
                                          </p:spTgt>
                                        </p:tgtEl>
                                        <p:attrNameLst>
                                          <p:attrName>style.visibility</p:attrName>
                                        </p:attrNameLst>
                                      </p:cBhvr>
                                      <p:to>
                                        <p:strVal val="visible"/>
                                      </p:to>
                                    </p:set>
                                    <p:animEffect transition="in" filter="wipe(up)">
                                      <p:cBhvr>
                                        <p:cTn id="7" dur="500"/>
                                        <p:tgtEl>
                                          <p:spTgt spid="47309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473094">
                                            <p:txEl>
                                              <p:pRg st="2" end="2"/>
                                            </p:txEl>
                                          </p:spTgt>
                                        </p:tgtEl>
                                        <p:attrNameLst>
                                          <p:attrName>style.visibility</p:attrName>
                                        </p:attrNameLst>
                                      </p:cBhvr>
                                      <p:to>
                                        <p:strVal val="visible"/>
                                      </p:to>
                                    </p:set>
                                    <p:animEffect transition="in" filter="wipe(up)">
                                      <p:cBhvr>
                                        <p:cTn id="12" dur="500"/>
                                        <p:tgtEl>
                                          <p:spTgt spid="473094">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473094">
                                            <p:txEl>
                                              <p:pRg st="3" end="3"/>
                                            </p:txEl>
                                          </p:spTgt>
                                        </p:tgtEl>
                                        <p:attrNameLst>
                                          <p:attrName>style.visibility</p:attrName>
                                        </p:attrNameLst>
                                      </p:cBhvr>
                                      <p:to>
                                        <p:strVal val="visible"/>
                                      </p:to>
                                    </p:set>
                                    <p:animEffect transition="in" filter="wipe(up)">
                                      <p:cBhvr>
                                        <p:cTn id="17" dur="500"/>
                                        <p:tgtEl>
                                          <p:spTgt spid="473094">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grpId="0" nodeType="clickEffect">
                                  <p:stCondLst>
                                    <p:cond delay="0"/>
                                  </p:stCondLst>
                                  <p:childTnLst>
                                    <p:set>
                                      <p:cBhvr>
                                        <p:cTn id="21" dur="1" fill="hold">
                                          <p:stCondLst>
                                            <p:cond delay="0"/>
                                          </p:stCondLst>
                                        </p:cTn>
                                        <p:tgtEl>
                                          <p:spTgt spid="473094">
                                            <p:txEl>
                                              <p:pRg st="4" end="4"/>
                                            </p:txEl>
                                          </p:spTgt>
                                        </p:tgtEl>
                                        <p:attrNameLst>
                                          <p:attrName>style.visibility</p:attrName>
                                        </p:attrNameLst>
                                      </p:cBhvr>
                                      <p:to>
                                        <p:strVal val="visible"/>
                                      </p:to>
                                    </p:set>
                                    <p:animEffect transition="in" filter="wipe(up)">
                                      <p:cBhvr>
                                        <p:cTn id="22" dur="500"/>
                                        <p:tgtEl>
                                          <p:spTgt spid="47309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3094" grpId="0" build="p"/>
    </p:bldLst>
  </p:timing>
</p:sld>
</file>

<file path=ppt/slides/slide1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7106" name="AutoShape 2"/>
          <p:cNvSpPr>
            <a:spLocks noGrp="1" noChangeArrowheads="1"/>
          </p:cNvSpPr>
          <p:nvPr>
            <p:ph type="title"/>
          </p:nvPr>
        </p:nvSpPr>
        <p:spPr>
          <a:xfrm>
            <a:off x="359834" y="300895"/>
            <a:ext cx="8784166" cy="1208993"/>
          </a:xfrm>
        </p:spPr>
        <p:txBody>
          <a:bodyPr lIns="92075" tIns="46038" rIns="92075" bIns="46038"/>
          <a:lstStyle/>
          <a:p>
            <a:pPr eaLnBrk="1" hangingPunct="1"/>
            <a:r>
              <a:rPr lang="en-US" sz="3600" dirty="0" smtClean="0"/>
              <a:t>Multiple Regression Analysis: Evaluating Individual Regression Coefficients (</a:t>
            </a:r>
            <a:r>
              <a:rPr lang="el-GR" sz="3600" dirty="0" smtClean="0">
                <a:cs typeface="Arial" charset="0"/>
              </a:rPr>
              <a:t>β</a:t>
            </a:r>
            <a:r>
              <a:rPr lang="en-US" sz="3600" baseline="-25000" dirty="0" smtClean="0">
                <a:cs typeface="Arial" charset="0"/>
              </a:rPr>
              <a:t>i</a:t>
            </a:r>
            <a:r>
              <a:rPr lang="en-US" sz="3600" dirty="0" smtClean="0">
                <a:cs typeface="Arial" charset="0"/>
              </a:rPr>
              <a:t> = 0)</a:t>
            </a:r>
            <a:endParaRPr lang="el-GR" sz="3600" dirty="0" smtClean="0">
              <a:cs typeface="Arial" charset="0"/>
            </a:endParaRPr>
          </a:p>
        </p:txBody>
      </p:sp>
      <p:sp>
        <p:nvSpPr>
          <p:cNvPr id="11" name="Rectangle 3"/>
          <p:cNvSpPr>
            <a:spLocks noGrp="1" noChangeArrowheads="1"/>
          </p:cNvSpPr>
          <p:nvPr>
            <p:ph sz="half" idx="2"/>
          </p:nvPr>
        </p:nvSpPr>
        <p:spPr>
          <a:xfrm>
            <a:off x="542405" y="1545129"/>
            <a:ext cx="8268379" cy="4414897"/>
          </a:xfrm>
        </p:spPr>
        <p:txBody>
          <a:bodyPr lIns="92075" tIns="46038" rIns="92075" bIns="46038"/>
          <a:lstStyle/>
          <a:p>
            <a:pPr marL="0" indent="0" algn="just" eaLnBrk="1" hangingPunct="1">
              <a:buNone/>
            </a:pPr>
            <a:r>
              <a:rPr lang="en-US" sz="2000" dirty="0" smtClean="0"/>
              <a:t>These tests are </a:t>
            </a:r>
            <a:r>
              <a:rPr lang="en-US" sz="2000" dirty="0"/>
              <a:t>used to determine which </a:t>
            </a:r>
            <a:r>
              <a:rPr lang="en-US" sz="2000" dirty="0" smtClean="0"/>
              <a:t>independent variables are </a:t>
            </a:r>
            <a:r>
              <a:rPr lang="en-US" sz="2000" dirty="0"/>
              <a:t>significantly related to the dependent variable.   </a:t>
            </a:r>
          </a:p>
          <a:p>
            <a:pPr algn="just" eaLnBrk="1" hangingPunct="1">
              <a:buFont typeface="Wingdings" pitchFamily="2" charset="2"/>
              <a:buNone/>
            </a:pPr>
            <a:endParaRPr lang="en-US" sz="800" dirty="0" smtClean="0"/>
          </a:p>
          <a:p>
            <a:pPr marL="0" indent="0" eaLnBrk="1" hangingPunct="1">
              <a:buNone/>
            </a:pPr>
            <a:r>
              <a:rPr lang="en-US" sz="2400" b="1" dirty="0" smtClean="0"/>
              <a:t>Step 1:  State the hypotheses: </a:t>
            </a:r>
            <a:r>
              <a:rPr lang="en-US" sz="2400" i="1" dirty="0">
                <a:cs typeface="Arial" charset="0"/>
              </a:rPr>
              <a:t>H</a:t>
            </a:r>
            <a:r>
              <a:rPr lang="en-US" sz="2400" baseline="-25000" dirty="0">
                <a:cs typeface="Arial" charset="0"/>
              </a:rPr>
              <a:t>0</a:t>
            </a:r>
            <a:r>
              <a:rPr lang="en-US" sz="2400" dirty="0">
                <a:cs typeface="Arial" charset="0"/>
              </a:rPr>
              <a:t>: </a:t>
            </a:r>
            <a:r>
              <a:rPr lang="el-GR" sz="2400" dirty="0">
                <a:cs typeface="Arial" charset="0"/>
              </a:rPr>
              <a:t>β</a:t>
            </a:r>
            <a:r>
              <a:rPr lang="en-US" sz="2400" baseline="-25000" dirty="0">
                <a:cs typeface="Arial" charset="0"/>
              </a:rPr>
              <a:t>i</a:t>
            </a:r>
            <a:r>
              <a:rPr lang="en-US" sz="2400" dirty="0">
                <a:cs typeface="Arial" charset="0"/>
              </a:rPr>
              <a:t> = </a:t>
            </a:r>
            <a:r>
              <a:rPr lang="en-US" sz="2400" dirty="0" smtClean="0">
                <a:cs typeface="Arial" charset="0"/>
              </a:rPr>
              <a:t>0; </a:t>
            </a:r>
            <a:r>
              <a:rPr lang="en-US" sz="2400" i="1" dirty="0" smtClean="0">
                <a:cs typeface="Arial" charset="0"/>
              </a:rPr>
              <a:t>H</a:t>
            </a:r>
            <a:r>
              <a:rPr lang="en-US" sz="2400" baseline="-25000" dirty="0" smtClean="0">
                <a:cs typeface="Arial" charset="0"/>
              </a:rPr>
              <a:t>1</a:t>
            </a:r>
            <a:r>
              <a:rPr lang="en-US" sz="2400" dirty="0">
                <a:cs typeface="Arial" charset="0"/>
              </a:rPr>
              <a:t>: </a:t>
            </a:r>
            <a:r>
              <a:rPr lang="el-GR" sz="2400" dirty="0">
                <a:cs typeface="Arial" charset="0"/>
              </a:rPr>
              <a:t>β</a:t>
            </a:r>
            <a:r>
              <a:rPr lang="en-US" sz="2400" baseline="-25000" dirty="0">
                <a:cs typeface="Arial" charset="0"/>
              </a:rPr>
              <a:t>i</a:t>
            </a:r>
            <a:r>
              <a:rPr lang="en-US" sz="2400" dirty="0">
                <a:cs typeface="Arial" charset="0"/>
              </a:rPr>
              <a:t> ≠ 0</a:t>
            </a:r>
          </a:p>
          <a:p>
            <a:pPr algn="just" eaLnBrk="1" hangingPunct="1">
              <a:buNone/>
            </a:pPr>
            <a:r>
              <a:rPr lang="en-US" sz="2400" b="1" dirty="0" smtClean="0"/>
              <a:t>Step 2:  Decide on a level of significance</a:t>
            </a:r>
            <a:r>
              <a:rPr lang="en-US" sz="2400" dirty="0" smtClean="0"/>
              <a:t>:  </a:t>
            </a:r>
            <a:r>
              <a:rPr lang="en-US" sz="2400" dirty="0" smtClean="0">
                <a:ea typeface="Lucida Grande"/>
                <a:cs typeface="Lucida Grande"/>
              </a:rPr>
              <a:t>α = 0.05</a:t>
            </a:r>
          </a:p>
          <a:p>
            <a:pPr algn="just" eaLnBrk="1" hangingPunct="1">
              <a:buNone/>
            </a:pPr>
            <a:r>
              <a:rPr lang="en-US" sz="2400" b="1" dirty="0" smtClean="0">
                <a:ea typeface="Lucida Grande"/>
                <a:cs typeface="Lucida Grande"/>
              </a:rPr>
              <a:t>Step 3: Select the appropriate test statistic: </a:t>
            </a:r>
            <a:r>
              <a:rPr lang="en-US" sz="2400" dirty="0" smtClean="0">
                <a:ea typeface="Lucida Grande"/>
                <a:cs typeface="Lucida Grande"/>
              </a:rPr>
              <a:t> </a:t>
            </a:r>
          </a:p>
          <a:p>
            <a:pPr algn="just" eaLnBrk="1" hangingPunct="1">
              <a:buNone/>
            </a:pPr>
            <a:r>
              <a:rPr lang="en-US" sz="2400" dirty="0" smtClean="0"/>
              <a:t>	The </a:t>
            </a:r>
            <a:r>
              <a:rPr lang="en-US" sz="2400" dirty="0"/>
              <a:t>test statistic is the </a:t>
            </a:r>
            <a:r>
              <a:rPr lang="en-US" sz="2400" i="1" dirty="0"/>
              <a:t>t</a:t>
            </a:r>
            <a:r>
              <a:rPr lang="en-US" sz="2400" dirty="0"/>
              <a:t> distribution with  </a:t>
            </a:r>
            <a:r>
              <a:rPr lang="en-US" sz="2400" i="1" dirty="0"/>
              <a:t>n-</a:t>
            </a:r>
            <a:r>
              <a:rPr lang="en-US" sz="2400" dirty="0"/>
              <a:t>(</a:t>
            </a:r>
            <a:r>
              <a:rPr lang="en-US" sz="2400" i="1" dirty="0"/>
              <a:t>k</a:t>
            </a:r>
            <a:r>
              <a:rPr lang="en-US" sz="2400" dirty="0"/>
              <a:t>+1) degrees of freedom.</a:t>
            </a:r>
          </a:p>
          <a:p>
            <a:pPr algn="just" eaLnBrk="1" hangingPunct="1">
              <a:buNone/>
            </a:pPr>
            <a:r>
              <a:rPr lang="en-US" sz="2400" b="1" dirty="0" smtClean="0">
                <a:ea typeface="Lucida Grande"/>
                <a:cs typeface="Lucida Grande"/>
              </a:rPr>
              <a:t>Step 4:  Formulate a decision rule:  </a:t>
            </a:r>
          </a:p>
          <a:p>
            <a:pPr algn="just" eaLnBrk="1" hangingPunct="1">
              <a:buNone/>
            </a:pPr>
            <a:r>
              <a:rPr lang="en-US" sz="2400" dirty="0" smtClean="0">
                <a:cs typeface="Arial" charset="0"/>
              </a:rPr>
              <a:t>		Reject </a:t>
            </a:r>
            <a:r>
              <a:rPr lang="en-US" sz="2400" i="1" dirty="0">
                <a:cs typeface="Arial" charset="0"/>
              </a:rPr>
              <a:t>H</a:t>
            </a:r>
            <a:r>
              <a:rPr lang="en-US" sz="2400" baseline="-25000" dirty="0">
                <a:cs typeface="Arial" charset="0"/>
              </a:rPr>
              <a:t>0</a:t>
            </a:r>
            <a:r>
              <a:rPr lang="en-US" sz="2400" dirty="0">
                <a:cs typeface="Arial" charset="0"/>
              </a:rPr>
              <a:t> if </a:t>
            </a:r>
            <a:r>
              <a:rPr lang="en-US" sz="2400" i="1" dirty="0">
                <a:cs typeface="Arial" charset="0"/>
              </a:rPr>
              <a:t>t </a:t>
            </a:r>
            <a:r>
              <a:rPr lang="en-US" sz="2400" dirty="0">
                <a:cs typeface="Arial" charset="0"/>
              </a:rPr>
              <a:t>&gt; </a:t>
            </a:r>
            <a:r>
              <a:rPr lang="en-US" sz="2400" i="1" dirty="0">
                <a:cs typeface="Arial" charset="0"/>
              </a:rPr>
              <a:t>t</a:t>
            </a:r>
            <a:r>
              <a:rPr lang="en-US" sz="2400" baseline="-25000" dirty="0">
                <a:cs typeface="Arial" charset="0"/>
                <a:sym typeface="Symbol" pitchFamily="18" charset="2"/>
              </a:rPr>
              <a:t>/2,n</a:t>
            </a:r>
            <a:r>
              <a:rPr lang="en-US" sz="2400" baseline="-25000" dirty="0" smtClean="0">
                <a:cs typeface="Arial" charset="0"/>
                <a:sym typeface="Symbol" pitchFamily="18" charset="2"/>
              </a:rPr>
              <a:t>-(k+1)  </a:t>
            </a:r>
            <a:r>
              <a:rPr lang="en-US" sz="2400" i="1" dirty="0">
                <a:cs typeface="Arial" charset="0"/>
              </a:rPr>
              <a:t>or  t </a:t>
            </a:r>
            <a:r>
              <a:rPr lang="en-US" sz="2400" dirty="0">
                <a:cs typeface="Arial" charset="0"/>
              </a:rPr>
              <a:t>&lt; -</a:t>
            </a:r>
            <a:r>
              <a:rPr lang="en-US" sz="2400" i="1" dirty="0">
                <a:cs typeface="Arial" charset="0"/>
              </a:rPr>
              <a:t>t</a:t>
            </a:r>
            <a:r>
              <a:rPr lang="en-US" sz="2400" baseline="-25000" dirty="0">
                <a:cs typeface="Arial" charset="0"/>
                <a:sym typeface="Symbol" pitchFamily="18" charset="2"/>
              </a:rPr>
              <a:t>/2,n</a:t>
            </a:r>
            <a:r>
              <a:rPr lang="en-US" sz="2400" baseline="-25000" dirty="0" smtClean="0">
                <a:cs typeface="Arial" charset="0"/>
                <a:sym typeface="Symbol" pitchFamily="18" charset="2"/>
              </a:rPr>
              <a:t>-(k+1)</a:t>
            </a:r>
          </a:p>
          <a:p>
            <a:pPr algn="just" eaLnBrk="1" hangingPunct="1">
              <a:buNone/>
            </a:pPr>
            <a:r>
              <a:rPr lang="en-US" sz="2400" dirty="0" smtClean="0">
                <a:cs typeface="Arial" charset="0"/>
              </a:rPr>
              <a:t>		Reject </a:t>
            </a:r>
            <a:r>
              <a:rPr lang="en-US" sz="2400" i="1" dirty="0">
                <a:cs typeface="Arial" charset="0"/>
              </a:rPr>
              <a:t>H</a:t>
            </a:r>
            <a:r>
              <a:rPr lang="en-US" sz="2400" baseline="-25000" dirty="0">
                <a:cs typeface="Arial" charset="0"/>
              </a:rPr>
              <a:t>0</a:t>
            </a:r>
            <a:r>
              <a:rPr lang="en-US" sz="2400" dirty="0">
                <a:cs typeface="Arial" charset="0"/>
              </a:rPr>
              <a:t> if </a:t>
            </a:r>
            <a:r>
              <a:rPr lang="en-US" sz="2400" i="1" dirty="0">
                <a:cs typeface="Arial" charset="0"/>
              </a:rPr>
              <a:t>t </a:t>
            </a:r>
            <a:r>
              <a:rPr lang="en-US" sz="2400" dirty="0">
                <a:cs typeface="Arial" charset="0"/>
              </a:rPr>
              <a:t>&gt; </a:t>
            </a:r>
            <a:r>
              <a:rPr lang="en-US" sz="2400" dirty="0" smtClean="0">
                <a:cs typeface="Arial" charset="0"/>
              </a:rPr>
              <a:t>2.120</a:t>
            </a:r>
            <a:r>
              <a:rPr lang="en-US" sz="2400" baseline="-25000" dirty="0" smtClean="0">
                <a:cs typeface="Arial" charset="0"/>
                <a:sym typeface="Symbol" pitchFamily="18" charset="2"/>
              </a:rPr>
              <a:t> </a:t>
            </a:r>
            <a:r>
              <a:rPr lang="en-US" sz="2400" i="1" dirty="0">
                <a:cs typeface="Arial" charset="0"/>
              </a:rPr>
              <a:t>or  t </a:t>
            </a:r>
            <a:r>
              <a:rPr lang="en-US" sz="2400" dirty="0">
                <a:cs typeface="Arial" charset="0"/>
              </a:rPr>
              <a:t>&lt; </a:t>
            </a:r>
            <a:r>
              <a:rPr lang="en-US" sz="2400" dirty="0" smtClean="0">
                <a:cs typeface="Arial" charset="0"/>
              </a:rPr>
              <a:t>-2.120</a:t>
            </a:r>
            <a:endParaRPr lang="en-US" sz="2400" baseline="-25000" dirty="0">
              <a:cs typeface="Arial" charset="0"/>
              <a:sym typeface="Symbol" pitchFamily="18" charset="2"/>
            </a:endParaRPr>
          </a:p>
          <a:p>
            <a:pPr algn="just" eaLnBrk="1" hangingPunct="1">
              <a:buNone/>
            </a:pPr>
            <a:endParaRPr lang="en-US" sz="2400" b="1" dirty="0"/>
          </a:p>
          <a:p>
            <a:pPr algn="just" eaLnBrk="1" hangingPunct="1">
              <a:buNone/>
            </a:pPr>
            <a:endParaRPr lang="en-US" sz="2400" baseline="-25000" dirty="0">
              <a:cs typeface="Arial" charset="0"/>
              <a:sym typeface="Symbol" pitchFamily="18" charset="2"/>
            </a:endParaRPr>
          </a:p>
          <a:p>
            <a:pPr algn="just" eaLnBrk="1" hangingPunct="1">
              <a:buNone/>
            </a:pPr>
            <a:endParaRPr lang="en-US" sz="2400" b="1" dirty="0" smtClean="0"/>
          </a:p>
        </p:txBody>
      </p:sp>
      <p:sp>
        <p:nvSpPr>
          <p:cNvPr id="10" name="Rectangle 9"/>
          <p:cNvSpPr/>
          <p:nvPr/>
        </p:nvSpPr>
        <p:spPr>
          <a:xfrm>
            <a:off x="8017020" y="0"/>
            <a:ext cx="1126980" cy="400110"/>
          </a:xfrm>
          <a:prstGeom prst="rect">
            <a:avLst/>
          </a:prstGeom>
        </p:spPr>
        <p:style>
          <a:lnRef idx="0">
            <a:schemeClr val="accent5"/>
          </a:lnRef>
          <a:fillRef idx="3">
            <a:schemeClr val="accent5"/>
          </a:fillRef>
          <a:effectRef idx="3">
            <a:schemeClr val="accent5"/>
          </a:effectRef>
          <a:fontRef idx="minor">
            <a:schemeClr val="lt1"/>
          </a:fontRef>
        </p:style>
        <p:txBody>
          <a:bodyPr wrap="square">
            <a:spAutoFit/>
          </a:bodyPr>
          <a:lstStyle/>
          <a:p>
            <a:pPr>
              <a:defRPr/>
            </a:pPr>
            <a:r>
              <a:rPr lang="en-US" sz="2000" b="1" dirty="0" smtClean="0">
                <a:solidFill>
                  <a:schemeClr val="tx1"/>
                </a:solidFill>
              </a:rPr>
              <a:t>LO14-3</a:t>
            </a:r>
            <a:endParaRPr lang="en-US" sz="2000" dirty="0">
              <a:solidFill>
                <a:schemeClr val="tx1"/>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1">
                                            <p:txEl>
                                              <p:pRg st="2" end="2"/>
                                            </p:txEl>
                                          </p:spTgt>
                                        </p:tgtEl>
                                        <p:attrNameLst>
                                          <p:attrName>style.visibility</p:attrName>
                                        </p:attrNameLst>
                                      </p:cBhvr>
                                      <p:to>
                                        <p:strVal val="visible"/>
                                      </p:to>
                                    </p:set>
                                    <p:animEffect transition="in" filter="wipe(left)">
                                      <p:cBhvr>
                                        <p:cTn id="7" dur="500"/>
                                        <p:tgtEl>
                                          <p:spTgt spid="11">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1">
                                            <p:txEl>
                                              <p:pRg st="3" end="3"/>
                                            </p:txEl>
                                          </p:spTgt>
                                        </p:tgtEl>
                                        <p:attrNameLst>
                                          <p:attrName>style.visibility</p:attrName>
                                        </p:attrNameLst>
                                      </p:cBhvr>
                                      <p:to>
                                        <p:strVal val="visible"/>
                                      </p:to>
                                    </p:set>
                                    <p:animEffect transition="in" filter="wipe(left)">
                                      <p:cBhvr>
                                        <p:cTn id="12" dur="500"/>
                                        <p:tgtEl>
                                          <p:spTgt spid="11">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1">
                                            <p:txEl>
                                              <p:pRg st="4" end="4"/>
                                            </p:txEl>
                                          </p:spTgt>
                                        </p:tgtEl>
                                        <p:attrNameLst>
                                          <p:attrName>style.visibility</p:attrName>
                                        </p:attrNameLst>
                                      </p:cBhvr>
                                      <p:to>
                                        <p:strVal val="visible"/>
                                      </p:to>
                                    </p:set>
                                    <p:animEffect transition="in" filter="wipe(left)">
                                      <p:cBhvr>
                                        <p:cTn id="17" dur="500"/>
                                        <p:tgtEl>
                                          <p:spTgt spid="11">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11">
                                            <p:txEl>
                                              <p:pRg st="5" end="5"/>
                                            </p:txEl>
                                          </p:spTgt>
                                        </p:tgtEl>
                                        <p:attrNameLst>
                                          <p:attrName>style.visibility</p:attrName>
                                        </p:attrNameLst>
                                      </p:cBhvr>
                                      <p:to>
                                        <p:strVal val="visible"/>
                                      </p:to>
                                    </p:set>
                                    <p:animEffect transition="in" filter="wipe(left)">
                                      <p:cBhvr>
                                        <p:cTn id="22" dur="500"/>
                                        <p:tgtEl>
                                          <p:spTgt spid="11">
                                            <p:txEl>
                                              <p:pRg st="5" end="5"/>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11">
                                            <p:txEl>
                                              <p:pRg st="6" end="6"/>
                                            </p:txEl>
                                          </p:spTgt>
                                        </p:tgtEl>
                                        <p:attrNameLst>
                                          <p:attrName>style.visibility</p:attrName>
                                        </p:attrNameLst>
                                      </p:cBhvr>
                                      <p:to>
                                        <p:strVal val="visible"/>
                                      </p:to>
                                    </p:set>
                                    <p:animEffect transition="in" filter="wipe(left)">
                                      <p:cBhvr>
                                        <p:cTn id="27" dur="500"/>
                                        <p:tgtEl>
                                          <p:spTgt spid="11">
                                            <p:txEl>
                                              <p:pRg st="6" end="6"/>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11">
                                            <p:txEl>
                                              <p:pRg st="7" end="7"/>
                                            </p:txEl>
                                          </p:spTgt>
                                        </p:tgtEl>
                                        <p:attrNameLst>
                                          <p:attrName>style.visibility</p:attrName>
                                        </p:attrNameLst>
                                      </p:cBhvr>
                                      <p:to>
                                        <p:strVal val="visible"/>
                                      </p:to>
                                    </p:set>
                                    <p:animEffect transition="in" filter="wipe(left)">
                                      <p:cBhvr>
                                        <p:cTn id="32" dur="500"/>
                                        <p:tgtEl>
                                          <p:spTgt spid="11">
                                            <p:txEl>
                                              <p:pRg st="7" end="7"/>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11">
                                            <p:txEl>
                                              <p:pRg st="8" end="8"/>
                                            </p:txEl>
                                          </p:spTgt>
                                        </p:tgtEl>
                                        <p:attrNameLst>
                                          <p:attrName>style.visibility</p:attrName>
                                        </p:attrNameLst>
                                      </p:cBhvr>
                                      <p:to>
                                        <p:strVal val="visible"/>
                                      </p:to>
                                    </p:set>
                                    <p:animEffect transition="in" filter="wipe(left)">
                                      <p:cBhvr>
                                        <p:cTn id="37" dur="500"/>
                                        <p:tgtEl>
                                          <p:spTgt spid="11">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AutoShape 2"/>
          <p:cNvSpPr>
            <a:spLocks noGrp="1" noChangeArrowheads="1"/>
          </p:cNvSpPr>
          <p:nvPr>
            <p:ph type="title"/>
          </p:nvPr>
        </p:nvSpPr>
        <p:spPr>
          <a:xfrm>
            <a:off x="337349" y="457200"/>
            <a:ext cx="8612343" cy="1170066"/>
          </a:xfrm>
        </p:spPr>
        <p:txBody>
          <a:bodyPr/>
          <a:lstStyle/>
          <a:p>
            <a:pPr eaLnBrk="1" hangingPunct="1"/>
            <a:r>
              <a:rPr lang="en-US" sz="3600" dirty="0"/>
              <a:t>Multiple </a:t>
            </a:r>
            <a:r>
              <a:rPr lang="en-US" sz="3600" dirty="0" smtClean="0"/>
              <a:t>Regression Analysis: </a:t>
            </a:r>
            <a:r>
              <a:rPr lang="en-US" sz="3600" dirty="0"/>
              <a:t>Evaluating Individual Regression Coefficients (</a:t>
            </a:r>
            <a:r>
              <a:rPr lang="el-GR" sz="3600" dirty="0">
                <a:cs typeface="Arial" charset="0"/>
              </a:rPr>
              <a:t>β</a:t>
            </a:r>
            <a:r>
              <a:rPr lang="en-US" sz="3600" baseline="-25000" dirty="0">
                <a:cs typeface="Arial" charset="0"/>
              </a:rPr>
              <a:t>i</a:t>
            </a:r>
            <a:r>
              <a:rPr lang="en-US" sz="3600" dirty="0">
                <a:cs typeface="Arial" charset="0"/>
              </a:rPr>
              <a:t> = 0)</a:t>
            </a:r>
            <a:endParaRPr lang="en-US" sz="3600" dirty="0" smtClean="0"/>
          </a:p>
        </p:txBody>
      </p:sp>
      <p:sp>
        <p:nvSpPr>
          <p:cNvPr id="12" name="Rectangle 11"/>
          <p:cNvSpPr/>
          <p:nvPr/>
        </p:nvSpPr>
        <p:spPr>
          <a:xfrm>
            <a:off x="8017020" y="0"/>
            <a:ext cx="1126980" cy="400110"/>
          </a:xfrm>
          <a:prstGeom prst="rect">
            <a:avLst/>
          </a:prstGeom>
        </p:spPr>
        <p:style>
          <a:lnRef idx="0">
            <a:schemeClr val="accent5"/>
          </a:lnRef>
          <a:fillRef idx="3">
            <a:schemeClr val="accent5"/>
          </a:fillRef>
          <a:effectRef idx="3">
            <a:schemeClr val="accent5"/>
          </a:effectRef>
          <a:fontRef idx="minor">
            <a:schemeClr val="lt1"/>
          </a:fontRef>
        </p:style>
        <p:txBody>
          <a:bodyPr wrap="square">
            <a:spAutoFit/>
          </a:bodyPr>
          <a:lstStyle/>
          <a:p>
            <a:pPr>
              <a:defRPr/>
            </a:pPr>
            <a:r>
              <a:rPr lang="en-US" sz="2000" b="1" dirty="0" smtClean="0">
                <a:solidFill>
                  <a:schemeClr val="tx1"/>
                </a:solidFill>
              </a:rPr>
              <a:t>LO14-3</a:t>
            </a:r>
            <a:endParaRPr lang="en-US" sz="2000" dirty="0">
              <a:solidFill>
                <a:schemeClr val="tx1"/>
              </a:solidFill>
            </a:endParaRPr>
          </a:p>
        </p:txBody>
      </p:sp>
      <p:sp>
        <p:nvSpPr>
          <p:cNvPr id="15" name="TextBox 14"/>
          <p:cNvSpPr txBox="1"/>
          <p:nvPr/>
        </p:nvSpPr>
        <p:spPr>
          <a:xfrm>
            <a:off x="800379" y="1739719"/>
            <a:ext cx="7547376" cy="400110"/>
          </a:xfrm>
          <a:prstGeom prst="rect">
            <a:avLst/>
          </a:prstGeom>
          <a:noFill/>
        </p:spPr>
        <p:txBody>
          <a:bodyPr wrap="square" rtlCol="0">
            <a:spAutoFit/>
          </a:bodyPr>
          <a:lstStyle/>
          <a:p>
            <a:r>
              <a:rPr lang="en-US" sz="2000" b="1" dirty="0" smtClean="0"/>
              <a:t>Step 5:  Take a sample, do the analysis, arrive at a decision.  </a:t>
            </a:r>
            <a:endParaRPr lang="en-US" sz="2000" b="1" dirty="0"/>
          </a:p>
        </p:txBody>
      </p:sp>
      <p:grpSp>
        <p:nvGrpSpPr>
          <p:cNvPr id="19" name="Group 18"/>
          <p:cNvGrpSpPr/>
          <p:nvPr/>
        </p:nvGrpSpPr>
        <p:grpSpPr>
          <a:xfrm>
            <a:off x="641625" y="2191636"/>
            <a:ext cx="8217473" cy="3239199"/>
            <a:chOff x="641625" y="2191636"/>
            <a:chExt cx="8217473" cy="3239199"/>
          </a:xfrm>
        </p:grpSpPr>
        <p:pic>
          <p:nvPicPr>
            <p:cNvPr id="7" name="Picture 6"/>
            <p:cNvPicPr>
              <a:picLocks noChangeAspect="1"/>
            </p:cNvPicPr>
            <p:nvPr/>
          </p:nvPicPr>
          <p:blipFill>
            <a:blip r:embed="rId4"/>
            <a:stretch>
              <a:fillRect/>
            </a:stretch>
          </p:blipFill>
          <p:spPr>
            <a:xfrm>
              <a:off x="641625" y="2879850"/>
              <a:ext cx="4021739" cy="2518325"/>
            </a:xfrm>
            <a:prstGeom prst="rect">
              <a:avLst/>
            </a:prstGeom>
            <a:solidFill>
              <a:schemeClr val="bg2">
                <a:lumMod val="40000"/>
                <a:lumOff val="60000"/>
              </a:schemeClr>
            </a:solidFill>
          </p:spPr>
        </p:pic>
        <p:pic>
          <p:nvPicPr>
            <p:cNvPr id="10" name="Picture 9"/>
            <p:cNvPicPr>
              <a:picLocks noChangeAspect="1"/>
            </p:cNvPicPr>
            <p:nvPr/>
          </p:nvPicPr>
          <p:blipFill>
            <a:blip r:embed="rId5"/>
            <a:stretch>
              <a:fillRect/>
            </a:stretch>
          </p:blipFill>
          <p:spPr>
            <a:xfrm>
              <a:off x="4907591" y="2897328"/>
              <a:ext cx="1316674" cy="2533507"/>
            </a:xfrm>
            <a:prstGeom prst="rect">
              <a:avLst/>
            </a:prstGeom>
            <a:solidFill>
              <a:schemeClr val="bg2">
                <a:lumMod val="40000"/>
                <a:lumOff val="60000"/>
              </a:schemeClr>
            </a:solidFill>
          </p:spPr>
        </p:pic>
        <p:pic>
          <p:nvPicPr>
            <p:cNvPr id="11" name="Picture 10"/>
            <p:cNvPicPr>
              <a:picLocks noChangeAspect="1"/>
            </p:cNvPicPr>
            <p:nvPr/>
          </p:nvPicPr>
          <p:blipFill>
            <a:blip r:embed="rId6"/>
            <a:stretch>
              <a:fillRect/>
            </a:stretch>
          </p:blipFill>
          <p:spPr>
            <a:xfrm>
              <a:off x="2017484" y="2191636"/>
              <a:ext cx="5126395" cy="539345"/>
            </a:xfrm>
            <a:prstGeom prst="rect">
              <a:avLst/>
            </a:prstGeom>
            <a:solidFill>
              <a:schemeClr val="bg2">
                <a:lumMod val="40000"/>
                <a:lumOff val="60000"/>
              </a:schemeClr>
            </a:solidFill>
          </p:spPr>
        </p:pic>
        <p:graphicFrame>
          <p:nvGraphicFramePr>
            <p:cNvPr id="14" name="Object 13"/>
            <p:cNvGraphicFramePr>
              <a:graphicFrameLocks noChangeAspect="1"/>
            </p:cNvGraphicFramePr>
            <p:nvPr>
              <p:extLst>
                <p:ext uri="{D42A27DB-BD31-4B8C-83A1-F6EECF244321}">
                  <p14:modId xmlns:p14="http://schemas.microsoft.com/office/powerpoint/2010/main" val="3298060857"/>
                </p:ext>
              </p:extLst>
            </p:nvPr>
          </p:nvGraphicFramePr>
          <p:xfrm>
            <a:off x="6403975" y="3028950"/>
            <a:ext cx="2184400" cy="495300"/>
          </p:xfrm>
          <a:graphic>
            <a:graphicData uri="http://schemas.openxmlformats.org/presentationml/2006/ole">
              <mc:AlternateContent xmlns:mc="http://schemas.openxmlformats.org/markup-compatibility/2006">
                <mc:Choice xmlns:v="urn:schemas-microsoft-com:vml" Requires="v">
                  <p:oleObj spid="_x0000_s12377" name="Equation" r:id="rId7" imgW="2184400" imgH="495300" progId="Equation.3">
                    <p:embed/>
                  </p:oleObj>
                </mc:Choice>
                <mc:Fallback>
                  <p:oleObj name="Equation" r:id="rId7" imgW="2184400" imgH="495300" progId="Equation.3">
                    <p:embed/>
                    <p:pic>
                      <p:nvPicPr>
                        <p:cNvPr id="0" name=""/>
                        <p:cNvPicPr/>
                        <p:nvPr/>
                      </p:nvPicPr>
                      <p:blipFill>
                        <a:blip r:embed="rId8"/>
                        <a:stretch>
                          <a:fillRect/>
                        </a:stretch>
                      </p:blipFill>
                      <p:spPr>
                        <a:xfrm>
                          <a:off x="6403975" y="3028950"/>
                          <a:ext cx="2184400" cy="495300"/>
                        </a:xfrm>
                        <a:prstGeom prst="rect">
                          <a:avLst/>
                        </a:prstGeom>
                        <a:solidFill>
                          <a:schemeClr val="bg2">
                            <a:lumMod val="40000"/>
                            <a:lumOff val="60000"/>
                          </a:schemeClr>
                        </a:solidFill>
                      </p:spPr>
                    </p:pic>
                  </p:oleObj>
                </mc:Fallback>
              </mc:AlternateContent>
            </a:graphicData>
          </a:graphic>
        </p:graphicFrame>
        <p:graphicFrame>
          <p:nvGraphicFramePr>
            <p:cNvPr id="16" name="Object 15"/>
            <p:cNvGraphicFramePr>
              <a:graphicFrameLocks noChangeAspect="1"/>
            </p:cNvGraphicFramePr>
            <p:nvPr>
              <p:extLst>
                <p:ext uri="{D42A27DB-BD31-4B8C-83A1-F6EECF244321}">
                  <p14:modId xmlns:p14="http://schemas.microsoft.com/office/powerpoint/2010/main" val="2037149898"/>
                </p:ext>
              </p:extLst>
            </p:nvPr>
          </p:nvGraphicFramePr>
          <p:xfrm>
            <a:off x="6398737" y="3862684"/>
            <a:ext cx="2273300" cy="495300"/>
          </p:xfrm>
          <a:graphic>
            <a:graphicData uri="http://schemas.openxmlformats.org/presentationml/2006/ole">
              <mc:AlternateContent xmlns:mc="http://schemas.openxmlformats.org/markup-compatibility/2006">
                <mc:Choice xmlns:v="urn:schemas-microsoft-com:vml" Requires="v">
                  <p:oleObj spid="_x0000_s12378" name="Equation" r:id="rId9" imgW="2273300" imgH="495300" progId="Equation.3">
                    <p:embed/>
                  </p:oleObj>
                </mc:Choice>
                <mc:Fallback>
                  <p:oleObj name="Equation" r:id="rId9" imgW="2273300" imgH="495300" progId="Equation.3">
                    <p:embed/>
                    <p:pic>
                      <p:nvPicPr>
                        <p:cNvPr id="0" name=""/>
                        <p:cNvPicPr/>
                        <p:nvPr/>
                      </p:nvPicPr>
                      <p:blipFill>
                        <a:blip r:embed="rId10"/>
                        <a:stretch>
                          <a:fillRect/>
                        </a:stretch>
                      </p:blipFill>
                      <p:spPr>
                        <a:xfrm>
                          <a:off x="6398737" y="3862684"/>
                          <a:ext cx="2273300" cy="495300"/>
                        </a:xfrm>
                        <a:prstGeom prst="rect">
                          <a:avLst/>
                        </a:prstGeom>
                        <a:solidFill>
                          <a:srgbClr val="FFD699"/>
                        </a:solidFill>
                      </p:spPr>
                    </p:pic>
                  </p:oleObj>
                </mc:Fallback>
              </mc:AlternateContent>
            </a:graphicData>
          </a:graphic>
        </p:graphicFrame>
        <p:graphicFrame>
          <p:nvGraphicFramePr>
            <p:cNvPr id="17" name="Object 16"/>
            <p:cNvGraphicFramePr>
              <a:graphicFrameLocks noChangeAspect="1"/>
            </p:cNvGraphicFramePr>
            <p:nvPr>
              <p:extLst>
                <p:ext uri="{D42A27DB-BD31-4B8C-83A1-F6EECF244321}">
                  <p14:modId xmlns:p14="http://schemas.microsoft.com/office/powerpoint/2010/main" val="1715459245"/>
                </p:ext>
              </p:extLst>
            </p:nvPr>
          </p:nvGraphicFramePr>
          <p:xfrm>
            <a:off x="6357198" y="4775541"/>
            <a:ext cx="2501900" cy="495300"/>
          </p:xfrm>
          <a:graphic>
            <a:graphicData uri="http://schemas.openxmlformats.org/presentationml/2006/ole">
              <mc:AlternateContent xmlns:mc="http://schemas.openxmlformats.org/markup-compatibility/2006">
                <mc:Choice xmlns:v="urn:schemas-microsoft-com:vml" Requires="v">
                  <p:oleObj spid="_x0000_s12379" name="Equation" r:id="rId11" imgW="2501900" imgH="495300" progId="Equation.3">
                    <p:embed/>
                  </p:oleObj>
                </mc:Choice>
                <mc:Fallback>
                  <p:oleObj name="Equation" r:id="rId11" imgW="2501900" imgH="495300" progId="Equation.3">
                    <p:embed/>
                    <p:pic>
                      <p:nvPicPr>
                        <p:cNvPr id="0" name=""/>
                        <p:cNvPicPr/>
                        <p:nvPr/>
                      </p:nvPicPr>
                      <p:blipFill>
                        <a:blip r:embed="rId12"/>
                        <a:stretch>
                          <a:fillRect/>
                        </a:stretch>
                      </p:blipFill>
                      <p:spPr>
                        <a:xfrm>
                          <a:off x="6357198" y="4775541"/>
                          <a:ext cx="2501900" cy="495300"/>
                        </a:xfrm>
                        <a:prstGeom prst="rect">
                          <a:avLst/>
                        </a:prstGeom>
                        <a:solidFill>
                          <a:srgbClr val="FFD699"/>
                        </a:solidFill>
                      </p:spPr>
                    </p:pic>
                  </p:oleObj>
                </mc:Fallback>
              </mc:AlternateContent>
            </a:graphicData>
          </a:graphic>
        </p:graphicFrame>
      </p:grpSp>
      <p:cxnSp>
        <p:nvCxnSpPr>
          <p:cNvPr id="21" name="Straight Arrow Connector 20"/>
          <p:cNvCxnSpPr/>
          <p:nvPr/>
        </p:nvCxnSpPr>
        <p:spPr bwMode="auto">
          <a:xfrm flipH="1">
            <a:off x="5997221" y="3280833"/>
            <a:ext cx="402167" cy="0"/>
          </a:xfrm>
          <a:prstGeom prst="straightConnector1">
            <a:avLst/>
          </a:prstGeom>
          <a:solidFill>
            <a:schemeClr val="accent1"/>
          </a:solidFill>
          <a:ln w="9525" cap="flat" cmpd="sng" algn="ctr">
            <a:solidFill>
              <a:schemeClr val="tx1"/>
            </a:solidFill>
            <a:prstDash val="solid"/>
            <a:round/>
            <a:headEnd type="none" w="med" len="med"/>
            <a:tailEnd type="arrow"/>
          </a:ln>
          <a:effectLst/>
        </p:spPr>
      </p:cxnSp>
      <p:cxnSp>
        <p:nvCxnSpPr>
          <p:cNvPr id="31" name="Straight Arrow Connector 30"/>
          <p:cNvCxnSpPr/>
          <p:nvPr/>
        </p:nvCxnSpPr>
        <p:spPr bwMode="auto">
          <a:xfrm flipH="1">
            <a:off x="5952066" y="5056010"/>
            <a:ext cx="402167" cy="0"/>
          </a:xfrm>
          <a:prstGeom prst="straightConnector1">
            <a:avLst/>
          </a:prstGeom>
          <a:solidFill>
            <a:schemeClr val="accent1"/>
          </a:solidFill>
          <a:ln w="9525" cap="flat" cmpd="sng" algn="ctr">
            <a:solidFill>
              <a:schemeClr val="tx1"/>
            </a:solidFill>
            <a:prstDash val="solid"/>
            <a:round/>
            <a:headEnd type="none" w="med" len="med"/>
            <a:tailEnd type="arrow"/>
          </a:ln>
          <a:effectLst/>
        </p:spPr>
      </p:cxnSp>
      <p:cxnSp>
        <p:nvCxnSpPr>
          <p:cNvPr id="32" name="Straight Arrow Connector 31"/>
          <p:cNvCxnSpPr/>
          <p:nvPr/>
        </p:nvCxnSpPr>
        <p:spPr bwMode="auto">
          <a:xfrm flipH="1">
            <a:off x="6005687" y="4135966"/>
            <a:ext cx="402167" cy="0"/>
          </a:xfrm>
          <a:prstGeom prst="straightConnector1">
            <a:avLst/>
          </a:prstGeom>
          <a:solidFill>
            <a:schemeClr val="accent1"/>
          </a:solidFill>
          <a:ln w="9525" cap="flat" cmpd="sng" algn="ctr">
            <a:solidFill>
              <a:schemeClr val="tx1"/>
            </a:solidFill>
            <a:prstDash val="solid"/>
            <a:round/>
            <a:headEnd type="none" w="med" len="med"/>
            <a:tailEnd type="arrow"/>
          </a:ln>
          <a:effectLst/>
        </p:spPr>
      </p:cxnSp>
    </p:spTree>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3496" y="417511"/>
            <a:ext cx="8612344" cy="1150221"/>
          </a:xfrm>
        </p:spPr>
        <p:txBody>
          <a:bodyPr/>
          <a:lstStyle/>
          <a:p>
            <a:r>
              <a:rPr lang="en-US" sz="3600" dirty="0"/>
              <a:t>Multiple </a:t>
            </a:r>
            <a:r>
              <a:rPr lang="en-US" sz="3600" dirty="0" smtClean="0"/>
              <a:t>Regression Analysis: </a:t>
            </a:r>
            <a:r>
              <a:rPr lang="en-US" sz="3600" dirty="0"/>
              <a:t>Evaluating Individual Regression Coefficients (</a:t>
            </a:r>
            <a:r>
              <a:rPr lang="el-GR" sz="3600" dirty="0">
                <a:cs typeface="Arial" charset="0"/>
              </a:rPr>
              <a:t>β</a:t>
            </a:r>
            <a:r>
              <a:rPr lang="en-US" sz="3600" baseline="-25000" dirty="0">
                <a:cs typeface="Arial" charset="0"/>
              </a:rPr>
              <a:t>i</a:t>
            </a:r>
            <a:r>
              <a:rPr lang="en-US" sz="3600" dirty="0">
                <a:cs typeface="Arial" charset="0"/>
              </a:rPr>
              <a:t> = 0)</a:t>
            </a:r>
            <a:endParaRPr lang="en-US" sz="3600" dirty="0"/>
          </a:p>
        </p:txBody>
      </p:sp>
      <p:sp>
        <p:nvSpPr>
          <p:cNvPr id="6" name="Rectangle 6"/>
          <p:cNvSpPr txBox="1">
            <a:spLocks noChangeArrowheads="1"/>
          </p:cNvSpPr>
          <p:nvPr/>
        </p:nvSpPr>
        <p:spPr bwMode="auto">
          <a:xfrm>
            <a:off x="410112" y="1693416"/>
            <a:ext cx="8237001" cy="277164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chemeClr val="bg2"/>
              </a:buClr>
              <a:buSzPct val="75000"/>
              <a:buFont typeface="Wingdings" pitchFamily="2" charset="2"/>
              <a:buChar char="n"/>
              <a:defRPr sz="28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2"/>
              </a:buClr>
              <a:buSzPct val="80000"/>
              <a:buFont typeface="Wingdings" pitchFamily="2" charset="2"/>
              <a:buChar char="¨"/>
              <a:defRPr sz="2400">
                <a:solidFill>
                  <a:schemeClr val="tx1"/>
                </a:solidFill>
                <a:latin typeface="+mn-lt"/>
              </a:defRPr>
            </a:lvl2pPr>
            <a:lvl3pPr marL="1143000" indent="-228600" algn="l" rtl="0" eaLnBrk="0" fontAlgn="base" hangingPunct="0">
              <a:spcBef>
                <a:spcPct val="20000"/>
              </a:spcBef>
              <a:spcAft>
                <a:spcPct val="0"/>
              </a:spcAft>
              <a:buClr>
                <a:schemeClr val="bg2"/>
              </a:buClr>
              <a:buSzPct val="65000"/>
              <a:buFont typeface="Wingdings" pitchFamily="2" charset="2"/>
              <a:buChar char="n"/>
              <a:defRPr sz="2000">
                <a:solidFill>
                  <a:schemeClr val="tx1"/>
                </a:solidFill>
                <a:latin typeface="+mn-lt"/>
              </a:defRPr>
            </a:lvl3pPr>
            <a:lvl4pPr marL="1600200" indent="-228600" algn="l" rtl="0" eaLnBrk="0" fontAlgn="base" hangingPunct="0">
              <a:spcBef>
                <a:spcPct val="20000"/>
              </a:spcBef>
              <a:spcAft>
                <a:spcPct val="0"/>
              </a:spcAft>
              <a:buClr>
                <a:schemeClr val="accent2"/>
              </a:buClr>
              <a:buSzPct val="70000"/>
              <a:buFont typeface="Wingdings" pitchFamily="2" charset="2"/>
              <a:buChar char="¨"/>
              <a:defRPr sz="1800">
                <a:solidFill>
                  <a:schemeClr val="tx1"/>
                </a:solidFill>
                <a:latin typeface="+mn-lt"/>
              </a:defRPr>
            </a:lvl4pPr>
            <a:lvl5pPr marL="2057400" indent="-228600" algn="l" rtl="0" eaLnBrk="0" fontAlgn="base" hangingPunct="0">
              <a:spcBef>
                <a:spcPct val="20000"/>
              </a:spcBef>
              <a:spcAft>
                <a:spcPct val="0"/>
              </a:spcAft>
              <a:buClr>
                <a:schemeClr val="bg2"/>
              </a:buClr>
              <a:buFont typeface="Wingdings" pitchFamily="2" charset="2"/>
              <a:buChar char="§"/>
              <a:defRPr sz="1800">
                <a:solidFill>
                  <a:schemeClr val="tx1"/>
                </a:solidFill>
                <a:latin typeface="+mn-lt"/>
              </a:defRPr>
            </a:lvl5pPr>
            <a:lvl6pPr marL="2514600" indent="-228600" algn="l" rtl="0" fontAlgn="base">
              <a:spcBef>
                <a:spcPct val="20000"/>
              </a:spcBef>
              <a:spcAft>
                <a:spcPct val="0"/>
              </a:spcAft>
              <a:buClr>
                <a:schemeClr val="bg2"/>
              </a:buClr>
              <a:buFont typeface="Wingdings" pitchFamily="2" charset="2"/>
              <a:buChar char="§"/>
              <a:defRPr sz="1800">
                <a:solidFill>
                  <a:schemeClr val="tx1"/>
                </a:solidFill>
                <a:latin typeface="+mn-lt"/>
              </a:defRPr>
            </a:lvl6pPr>
            <a:lvl7pPr marL="2971800" indent="-228600" algn="l" rtl="0" fontAlgn="base">
              <a:spcBef>
                <a:spcPct val="20000"/>
              </a:spcBef>
              <a:spcAft>
                <a:spcPct val="0"/>
              </a:spcAft>
              <a:buClr>
                <a:schemeClr val="bg2"/>
              </a:buClr>
              <a:buFont typeface="Wingdings" pitchFamily="2" charset="2"/>
              <a:buChar char="§"/>
              <a:defRPr sz="1800">
                <a:solidFill>
                  <a:schemeClr val="tx1"/>
                </a:solidFill>
                <a:latin typeface="+mn-lt"/>
              </a:defRPr>
            </a:lvl7pPr>
            <a:lvl8pPr marL="3429000" indent="-228600" algn="l" rtl="0" fontAlgn="base">
              <a:spcBef>
                <a:spcPct val="20000"/>
              </a:spcBef>
              <a:spcAft>
                <a:spcPct val="0"/>
              </a:spcAft>
              <a:buClr>
                <a:schemeClr val="bg2"/>
              </a:buClr>
              <a:buFont typeface="Wingdings" pitchFamily="2" charset="2"/>
              <a:buChar char="§"/>
              <a:defRPr sz="1800">
                <a:solidFill>
                  <a:schemeClr val="tx1"/>
                </a:solidFill>
                <a:latin typeface="+mn-lt"/>
              </a:defRPr>
            </a:lvl8pPr>
            <a:lvl9pPr marL="3886200" indent="-228600" algn="l" rtl="0" fontAlgn="base">
              <a:spcBef>
                <a:spcPct val="20000"/>
              </a:spcBef>
              <a:spcAft>
                <a:spcPct val="0"/>
              </a:spcAft>
              <a:buClr>
                <a:schemeClr val="bg2"/>
              </a:buClr>
              <a:buFont typeface="Wingdings" pitchFamily="2" charset="2"/>
              <a:buChar char="§"/>
              <a:defRPr sz="1800">
                <a:solidFill>
                  <a:schemeClr val="tx1"/>
                </a:solidFill>
                <a:latin typeface="+mn-lt"/>
              </a:defRPr>
            </a:lvl9pPr>
          </a:lstStyle>
          <a:p>
            <a:pPr marL="0" indent="0" eaLnBrk="1" hangingPunct="1">
              <a:lnSpc>
                <a:spcPct val="90000"/>
              </a:lnSpc>
              <a:buFont typeface="Wingdings" pitchFamily="2" charset="2"/>
              <a:buNone/>
            </a:pPr>
            <a:r>
              <a:rPr lang="en-US" sz="1800" b="1" dirty="0" smtClean="0"/>
              <a:t>Step 6: Interpret the results.</a:t>
            </a:r>
          </a:p>
          <a:p>
            <a:pPr marL="0" indent="0" eaLnBrk="1" hangingPunct="1">
              <a:lnSpc>
                <a:spcPct val="90000"/>
              </a:lnSpc>
              <a:buNone/>
            </a:pPr>
            <a:endParaRPr lang="en-US" sz="1800" dirty="0" smtClean="0"/>
          </a:p>
          <a:p>
            <a:pPr algn="just" eaLnBrk="1" hangingPunct="1">
              <a:lnSpc>
                <a:spcPct val="90000"/>
              </a:lnSpc>
              <a:buClrTx/>
              <a:buSzPct val="100000"/>
            </a:pPr>
            <a:r>
              <a:rPr lang="en-US" sz="1800" dirty="0" smtClean="0"/>
              <a:t>The tests for each of the individual regression coefficients show that two independent variables, mean outside temperature and inches of insulation, are significantly related to heating cost.  The results also show that the age of the furnace is not related to heating cost.  </a:t>
            </a:r>
            <a:endParaRPr lang="en-US" sz="1800" dirty="0"/>
          </a:p>
          <a:p>
            <a:pPr algn="just" eaLnBrk="1" hangingPunct="1">
              <a:lnSpc>
                <a:spcPct val="90000"/>
              </a:lnSpc>
              <a:buClrTx/>
              <a:buSzPct val="100000"/>
            </a:pPr>
            <a:r>
              <a:rPr lang="en-US" sz="1800" dirty="0" smtClean="0"/>
              <a:t>In fact, the results suggest that we can eliminate the “age of furnace” variable from the analysis.   We then redo the multiple regression analysis without the “age of furnace” variable and calculate a new equation using only the temperature and inches of insulation variables.  </a:t>
            </a:r>
          </a:p>
        </p:txBody>
      </p:sp>
      <p:sp>
        <p:nvSpPr>
          <p:cNvPr id="8" name="Rectangle 7"/>
          <p:cNvSpPr/>
          <p:nvPr/>
        </p:nvSpPr>
        <p:spPr>
          <a:xfrm>
            <a:off x="8017020" y="0"/>
            <a:ext cx="1126980" cy="400110"/>
          </a:xfrm>
          <a:prstGeom prst="rect">
            <a:avLst/>
          </a:prstGeom>
        </p:spPr>
        <p:style>
          <a:lnRef idx="0">
            <a:schemeClr val="accent5"/>
          </a:lnRef>
          <a:fillRef idx="3">
            <a:schemeClr val="accent5"/>
          </a:fillRef>
          <a:effectRef idx="3">
            <a:schemeClr val="accent5"/>
          </a:effectRef>
          <a:fontRef idx="minor">
            <a:schemeClr val="lt1"/>
          </a:fontRef>
        </p:style>
        <p:txBody>
          <a:bodyPr wrap="square">
            <a:spAutoFit/>
          </a:bodyPr>
          <a:lstStyle/>
          <a:p>
            <a:pPr>
              <a:defRPr/>
            </a:pPr>
            <a:r>
              <a:rPr lang="en-US" sz="2000" b="1" dirty="0" smtClean="0">
                <a:solidFill>
                  <a:schemeClr val="tx1"/>
                </a:solidFill>
              </a:rPr>
              <a:t>LO14-3</a:t>
            </a:r>
            <a:endParaRPr lang="en-US" sz="2000" dirty="0">
              <a:solidFill>
                <a:schemeClr val="tx1"/>
              </a:solidFill>
            </a:endParaRPr>
          </a:p>
        </p:txBody>
      </p:sp>
    </p:spTree>
    <p:extLst>
      <p:ext uri="{BB962C8B-B14F-4D97-AF65-F5344CB8AC3E}">
        <p14:creationId xmlns:p14="http://schemas.microsoft.com/office/powerpoint/2010/main" val="21884056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wipe(up)">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6">
                                            <p:txEl>
                                              <p:pRg st="2" end="2"/>
                                            </p:txEl>
                                          </p:spTgt>
                                        </p:tgtEl>
                                        <p:attrNameLst>
                                          <p:attrName>style.visibility</p:attrName>
                                        </p:attrNameLst>
                                      </p:cBhvr>
                                      <p:to>
                                        <p:strVal val="visible"/>
                                      </p:to>
                                    </p:set>
                                    <p:animEffect transition="in" filter="wipe(up)">
                                      <p:cBhvr>
                                        <p:cTn id="12" dur="500"/>
                                        <p:tgtEl>
                                          <p:spTgt spid="6">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6">
                                            <p:txEl>
                                              <p:pRg st="3" end="3"/>
                                            </p:txEl>
                                          </p:spTgt>
                                        </p:tgtEl>
                                        <p:attrNameLst>
                                          <p:attrName>style.visibility</p:attrName>
                                        </p:attrNameLst>
                                      </p:cBhvr>
                                      <p:to>
                                        <p:strVal val="visible"/>
                                      </p:to>
                                    </p:set>
                                    <p:animEffect transition="in" filter="wipe(up)">
                                      <p:cBhvr>
                                        <p:cTn id="17" dur="500"/>
                                        <p:tgtEl>
                                          <p:spTgt spid="6">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AutoShape 2"/>
          <p:cNvSpPr>
            <a:spLocks noGrp="1" noChangeArrowheads="1"/>
          </p:cNvSpPr>
          <p:nvPr>
            <p:ph type="title"/>
          </p:nvPr>
        </p:nvSpPr>
        <p:spPr>
          <a:xfrm>
            <a:off x="510227" y="338447"/>
            <a:ext cx="7924800" cy="914400"/>
          </a:xfrm>
        </p:spPr>
        <p:txBody>
          <a:bodyPr/>
          <a:lstStyle/>
          <a:p>
            <a:pPr eaLnBrk="1" hangingPunct="1"/>
            <a:r>
              <a:rPr lang="en-US" dirty="0" smtClean="0"/>
              <a:t>Learning Objectives</a:t>
            </a:r>
          </a:p>
        </p:txBody>
      </p:sp>
      <p:sp>
        <p:nvSpPr>
          <p:cNvPr id="424963" name="Rectangle 3"/>
          <p:cNvSpPr>
            <a:spLocks noGrp="1" noChangeArrowheads="1"/>
          </p:cNvSpPr>
          <p:nvPr>
            <p:ph idx="1"/>
          </p:nvPr>
        </p:nvSpPr>
        <p:spPr>
          <a:xfrm>
            <a:off x="478082" y="1194747"/>
            <a:ext cx="8208717" cy="4752975"/>
          </a:xfrm>
        </p:spPr>
        <p:txBody>
          <a:bodyPr/>
          <a:lstStyle/>
          <a:p>
            <a:r>
              <a:rPr lang="en-US" sz="2000" b="1" dirty="0"/>
              <a:t>LO14-1</a:t>
            </a:r>
            <a:r>
              <a:rPr lang="en-US" sz="2000" dirty="0"/>
              <a:t> Use multiple regression analysis to describe and interpret a relationship between several </a:t>
            </a:r>
            <a:r>
              <a:rPr lang="en-US" sz="2000" dirty="0" smtClean="0"/>
              <a:t>independent variables </a:t>
            </a:r>
            <a:r>
              <a:rPr lang="en-US" sz="2000" dirty="0"/>
              <a:t>and a dependent variable.</a:t>
            </a:r>
          </a:p>
          <a:p>
            <a:r>
              <a:rPr lang="en-US" sz="2000" b="1" dirty="0"/>
              <a:t>LO14-2</a:t>
            </a:r>
            <a:r>
              <a:rPr lang="en-US" sz="2000" dirty="0"/>
              <a:t> Evaluate how well a multiple regression equation fits the data.</a:t>
            </a:r>
          </a:p>
          <a:p>
            <a:r>
              <a:rPr lang="en-US" sz="2000" b="1" dirty="0"/>
              <a:t>LO14-3</a:t>
            </a:r>
            <a:r>
              <a:rPr lang="en-US" sz="2000" dirty="0"/>
              <a:t> Test hypotheses about the relationships inferred by a multiple regression model.</a:t>
            </a:r>
          </a:p>
          <a:p>
            <a:r>
              <a:rPr lang="en-US" sz="2000" b="1" dirty="0"/>
              <a:t>LO14-4</a:t>
            </a:r>
            <a:r>
              <a:rPr lang="en-US" sz="2000" dirty="0"/>
              <a:t> Evaluate the assumptions of multiple regression.</a:t>
            </a:r>
          </a:p>
          <a:p>
            <a:r>
              <a:rPr lang="en-US" sz="2000" b="1" dirty="0"/>
              <a:t>LO14-5</a:t>
            </a:r>
            <a:r>
              <a:rPr lang="en-US" sz="2000" dirty="0"/>
              <a:t> Use and interpret a qualitative, dummy variable in multiple regression.</a:t>
            </a:r>
          </a:p>
          <a:p>
            <a:r>
              <a:rPr lang="en-US" sz="2000" b="1" dirty="0"/>
              <a:t>LO14-6</a:t>
            </a:r>
            <a:r>
              <a:rPr lang="en-US" sz="2000" dirty="0"/>
              <a:t> Include and interpret an interaction effect in multiple regression analysis.</a:t>
            </a:r>
          </a:p>
          <a:p>
            <a:r>
              <a:rPr lang="en-US" sz="2000" b="1" dirty="0"/>
              <a:t>LO14-7</a:t>
            </a:r>
            <a:r>
              <a:rPr lang="en-US" sz="2000" dirty="0"/>
              <a:t> Apply stepwise regression to develop a multiple regression model.</a:t>
            </a:r>
          </a:p>
          <a:p>
            <a:r>
              <a:rPr lang="en-US" sz="2000" b="1" dirty="0"/>
              <a:t>LO14-8</a:t>
            </a:r>
            <a:r>
              <a:rPr lang="en-US" sz="2000" dirty="0"/>
              <a:t> Apply multiple regression techniques to develop a linear model.</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24963">
                                            <p:txEl>
                                              <p:pRg st="0" end="0"/>
                                            </p:txEl>
                                          </p:spTgt>
                                        </p:tgtEl>
                                        <p:attrNameLst>
                                          <p:attrName>style.visibility</p:attrName>
                                        </p:attrNameLst>
                                      </p:cBhvr>
                                      <p:to>
                                        <p:strVal val="visible"/>
                                      </p:to>
                                    </p:set>
                                    <p:animEffect transition="in" filter="wipe(left)">
                                      <p:cBhvr>
                                        <p:cTn id="7" dur="500"/>
                                        <p:tgtEl>
                                          <p:spTgt spid="42496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424963">
                                            <p:txEl>
                                              <p:pRg st="1" end="1"/>
                                            </p:txEl>
                                          </p:spTgt>
                                        </p:tgtEl>
                                        <p:attrNameLst>
                                          <p:attrName>style.visibility</p:attrName>
                                        </p:attrNameLst>
                                      </p:cBhvr>
                                      <p:to>
                                        <p:strVal val="visible"/>
                                      </p:to>
                                    </p:set>
                                    <p:animEffect transition="in" filter="wipe(left)">
                                      <p:cBhvr>
                                        <p:cTn id="12" dur="500"/>
                                        <p:tgtEl>
                                          <p:spTgt spid="42496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424963">
                                            <p:txEl>
                                              <p:pRg st="2" end="2"/>
                                            </p:txEl>
                                          </p:spTgt>
                                        </p:tgtEl>
                                        <p:attrNameLst>
                                          <p:attrName>style.visibility</p:attrName>
                                        </p:attrNameLst>
                                      </p:cBhvr>
                                      <p:to>
                                        <p:strVal val="visible"/>
                                      </p:to>
                                    </p:set>
                                    <p:animEffect transition="in" filter="wipe(left)">
                                      <p:cBhvr>
                                        <p:cTn id="17" dur="500"/>
                                        <p:tgtEl>
                                          <p:spTgt spid="42496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424963">
                                            <p:txEl>
                                              <p:pRg st="3" end="3"/>
                                            </p:txEl>
                                          </p:spTgt>
                                        </p:tgtEl>
                                        <p:attrNameLst>
                                          <p:attrName>style.visibility</p:attrName>
                                        </p:attrNameLst>
                                      </p:cBhvr>
                                      <p:to>
                                        <p:strVal val="visible"/>
                                      </p:to>
                                    </p:set>
                                    <p:animEffect transition="in" filter="wipe(left)">
                                      <p:cBhvr>
                                        <p:cTn id="22" dur="500"/>
                                        <p:tgtEl>
                                          <p:spTgt spid="42496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424963">
                                            <p:txEl>
                                              <p:pRg st="4" end="4"/>
                                            </p:txEl>
                                          </p:spTgt>
                                        </p:tgtEl>
                                        <p:attrNameLst>
                                          <p:attrName>style.visibility</p:attrName>
                                        </p:attrNameLst>
                                      </p:cBhvr>
                                      <p:to>
                                        <p:strVal val="visible"/>
                                      </p:to>
                                    </p:set>
                                    <p:animEffect transition="in" filter="wipe(left)">
                                      <p:cBhvr>
                                        <p:cTn id="27" dur="500"/>
                                        <p:tgtEl>
                                          <p:spTgt spid="42496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424963">
                                            <p:txEl>
                                              <p:pRg st="5" end="5"/>
                                            </p:txEl>
                                          </p:spTgt>
                                        </p:tgtEl>
                                        <p:attrNameLst>
                                          <p:attrName>style.visibility</p:attrName>
                                        </p:attrNameLst>
                                      </p:cBhvr>
                                      <p:to>
                                        <p:strVal val="visible"/>
                                      </p:to>
                                    </p:set>
                                    <p:animEffect transition="in" filter="wipe(left)">
                                      <p:cBhvr>
                                        <p:cTn id="32" dur="500"/>
                                        <p:tgtEl>
                                          <p:spTgt spid="42496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424963">
                                            <p:txEl>
                                              <p:pRg st="6" end="6"/>
                                            </p:txEl>
                                          </p:spTgt>
                                        </p:tgtEl>
                                        <p:attrNameLst>
                                          <p:attrName>style.visibility</p:attrName>
                                        </p:attrNameLst>
                                      </p:cBhvr>
                                      <p:to>
                                        <p:strVal val="visible"/>
                                      </p:to>
                                    </p:set>
                                    <p:animEffect transition="in" filter="wipe(left)">
                                      <p:cBhvr>
                                        <p:cTn id="37" dur="500"/>
                                        <p:tgtEl>
                                          <p:spTgt spid="42496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grpId="0" nodeType="clickEffect">
                                  <p:stCondLst>
                                    <p:cond delay="0"/>
                                  </p:stCondLst>
                                  <p:childTnLst>
                                    <p:set>
                                      <p:cBhvr>
                                        <p:cTn id="41" dur="1" fill="hold">
                                          <p:stCondLst>
                                            <p:cond delay="0"/>
                                          </p:stCondLst>
                                        </p:cTn>
                                        <p:tgtEl>
                                          <p:spTgt spid="424963">
                                            <p:txEl>
                                              <p:pRg st="7" end="7"/>
                                            </p:txEl>
                                          </p:spTgt>
                                        </p:tgtEl>
                                        <p:attrNameLst>
                                          <p:attrName>style.visibility</p:attrName>
                                        </p:attrNameLst>
                                      </p:cBhvr>
                                      <p:to>
                                        <p:strVal val="visible"/>
                                      </p:to>
                                    </p:set>
                                    <p:animEffect transition="in" filter="wipe(left)">
                                      <p:cBhvr>
                                        <p:cTn id="42" dur="500"/>
                                        <p:tgtEl>
                                          <p:spTgt spid="42496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4963"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330735" y="387350"/>
            <a:ext cx="8658646" cy="1087967"/>
          </a:xfrm>
        </p:spPr>
        <p:txBody>
          <a:bodyPr/>
          <a:lstStyle/>
          <a:p>
            <a:r>
              <a:rPr lang="en-US" sz="3600" dirty="0"/>
              <a:t>Multiple </a:t>
            </a:r>
            <a:r>
              <a:rPr lang="en-US" sz="3600" dirty="0" smtClean="0"/>
              <a:t>Regression Analysis: </a:t>
            </a:r>
            <a:r>
              <a:rPr lang="en-US" sz="3600" dirty="0"/>
              <a:t>Evaluating Individual Regression Coefficients (</a:t>
            </a:r>
            <a:r>
              <a:rPr lang="el-GR" sz="3600" dirty="0">
                <a:cs typeface="Arial" charset="0"/>
              </a:rPr>
              <a:t>β</a:t>
            </a:r>
            <a:r>
              <a:rPr lang="en-US" sz="3600" baseline="-25000" dirty="0">
                <a:cs typeface="Arial" charset="0"/>
              </a:rPr>
              <a:t>i</a:t>
            </a:r>
            <a:r>
              <a:rPr lang="en-US" sz="3600" dirty="0">
                <a:cs typeface="Arial" charset="0"/>
              </a:rPr>
              <a:t> = 0)</a:t>
            </a:r>
            <a:endParaRPr lang="en-US" sz="3600" dirty="0"/>
          </a:p>
        </p:txBody>
      </p:sp>
      <p:sp>
        <p:nvSpPr>
          <p:cNvPr id="6" name="Rectangle 5"/>
          <p:cNvSpPr/>
          <p:nvPr/>
        </p:nvSpPr>
        <p:spPr>
          <a:xfrm>
            <a:off x="8017020" y="0"/>
            <a:ext cx="1126980" cy="400110"/>
          </a:xfrm>
          <a:prstGeom prst="rect">
            <a:avLst/>
          </a:prstGeom>
        </p:spPr>
        <p:style>
          <a:lnRef idx="0">
            <a:schemeClr val="accent5"/>
          </a:lnRef>
          <a:fillRef idx="3">
            <a:schemeClr val="accent5"/>
          </a:fillRef>
          <a:effectRef idx="3">
            <a:schemeClr val="accent5"/>
          </a:effectRef>
          <a:fontRef idx="minor">
            <a:schemeClr val="lt1"/>
          </a:fontRef>
        </p:style>
        <p:txBody>
          <a:bodyPr wrap="square">
            <a:spAutoFit/>
          </a:bodyPr>
          <a:lstStyle/>
          <a:p>
            <a:pPr>
              <a:defRPr/>
            </a:pPr>
            <a:r>
              <a:rPr lang="en-US" sz="2000" b="1" dirty="0" smtClean="0">
                <a:solidFill>
                  <a:schemeClr val="tx1"/>
                </a:solidFill>
              </a:rPr>
              <a:t>LO14-3</a:t>
            </a:r>
            <a:endParaRPr lang="en-US" sz="2000" dirty="0">
              <a:solidFill>
                <a:schemeClr val="tx1"/>
              </a:solidFill>
            </a:endParaRPr>
          </a:p>
        </p:txBody>
      </p:sp>
      <p:pic>
        <p:nvPicPr>
          <p:cNvPr id="7" name="Picture 6"/>
          <p:cNvPicPr>
            <a:picLocks noChangeAspect="1"/>
          </p:cNvPicPr>
          <p:nvPr/>
        </p:nvPicPr>
        <p:blipFill>
          <a:blip r:embed="rId2"/>
          <a:stretch>
            <a:fillRect/>
          </a:stretch>
        </p:blipFill>
        <p:spPr>
          <a:xfrm>
            <a:off x="2497666" y="1887361"/>
            <a:ext cx="3772878" cy="2313455"/>
          </a:xfrm>
          <a:prstGeom prst="rect">
            <a:avLst/>
          </a:prstGeom>
        </p:spPr>
      </p:pic>
      <p:sp>
        <p:nvSpPr>
          <p:cNvPr id="8" name="TextBox 7"/>
          <p:cNvSpPr txBox="1"/>
          <p:nvPr/>
        </p:nvSpPr>
        <p:spPr>
          <a:xfrm>
            <a:off x="1131988" y="1534850"/>
            <a:ext cx="6847847" cy="346249"/>
          </a:xfrm>
          <a:prstGeom prst="rect">
            <a:avLst/>
          </a:prstGeom>
          <a:noFill/>
        </p:spPr>
        <p:txBody>
          <a:bodyPr wrap="square" rtlCol="0">
            <a:spAutoFit/>
          </a:bodyPr>
          <a:lstStyle/>
          <a:p>
            <a:pPr marL="0" indent="0" eaLnBrk="1" hangingPunct="1">
              <a:lnSpc>
                <a:spcPct val="90000"/>
              </a:lnSpc>
              <a:buFont typeface="Wingdings" pitchFamily="2" charset="2"/>
              <a:buNone/>
            </a:pPr>
            <a:r>
              <a:rPr lang="en-US" sz="1800" b="1" dirty="0" smtClean="0"/>
              <a:t>Step 6: Interpret the results continued without furnace age.</a:t>
            </a:r>
            <a:endParaRPr lang="en-US" sz="1800" b="1" dirty="0"/>
          </a:p>
        </p:txBody>
      </p:sp>
      <p:sp>
        <p:nvSpPr>
          <p:cNvPr id="9" name="TextBox 8"/>
          <p:cNvSpPr txBox="1"/>
          <p:nvPr/>
        </p:nvSpPr>
        <p:spPr>
          <a:xfrm>
            <a:off x="98778" y="4207155"/>
            <a:ext cx="8967611" cy="2246769"/>
          </a:xfrm>
          <a:prstGeom prst="rect">
            <a:avLst/>
          </a:prstGeom>
          <a:noFill/>
        </p:spPr>
        <p:txBody>
          <a:bodyPr wrap="square" rtlCol="0">
            <a:spAutoFit/>
          </a:bodyPr>
          <a:lstStyle/>
          <a:p>
            <a:pPr algn="just"/>
            <a:r>
              <a:rPr lang="en-US" sz="1400" dirty="0" smtClean="0"/>
              <a:t>What happened when furnace age is removed?  Using all the previous steps in multiple regression analysis we find that:</a:t>
            </a:r>
          </a:p>
          <a:p>
            <a:pPr marL="171450" indent="-171450" algn="just">
              <a:buFont typeface="Wingdings" charset="2"/>
              <a:buChar char="§"/>
            </a:pPr>
            <a:r>
              <a:rPr lang="en-US" sz="1400" dirty="0" smtClean="0"/>
              <a:t>The Global Test is rejected;  at least one of the independent variables is significantly related to heating cost.</a:t>
            </a:r>
          </a:p>
          <a:p>
            <a:pPr marL="171450" indent="-171450" algn="just">
              <a:buFont typeface="Wingdings" charset="2"/>
              <a:buChar char="§"/>
            </a:pPr>
            <a:r>
              <a:rPr lang="en-US" sz="1400" dirty="0" smtClean="0"/>
              <a:t>The Individual Tests of Regression Coefficients (Temperature and Insulation) reject the null hypotheses and we conclude that both mean temperature and inches of insulation are significantly related to heating cost.  </a:t>
            </a:r>
          </a:p>
          <a:p>
            <a:pPr marL="171450" indent="-171450" algn="just">
              <a:buFont typeface="Wingdings" charset="2"/>
              <a:buChar char="§"/>
            </a:pPr>
            <a:r>
              <a:rPr lang="en-US" sz="1400" dirty="0" smtClean="0"/>
              <a:t>The multiple regression equation is now:  </a:t>
            </a:r>
          </a:p>
          <a:p>
            <a:pPr algn="just"/>
            <a:endParaRPr lang="en-US" sz="1400" dirty="0" smtClean="0"/>
          </a:p>
          <a:p>
            <a:pPr lvl="1" algn="just"/>
            <a:r>
              <a:rPr lang="en-US" sz="1400" dirty="0" smtClean="0"/>
              <a:t>Heating Cost = 490.286 – 5.150 (mean outside temperature) – 14.718 (inches of insulation)</a:t>
            </a:r>
          </a:p>
          <a:p>
            <a:pPr lvl="1" algn="just"/>
            <a:endParaRPr lang="en-US" sz="1400" dirty="0" smtClean="0"/>
          </a:p>
          <a:p>
            <a:pPr marL="171450" indent="-171450" algn="just">
              <a:buFont typeface="Wingdings" charset="2"/>
              <a:buChar char="§"/>
            </a:pPr>
            <a:r>
              <a:rPr lang="en-US" sz="1400" dirty="0" smtClean="0"/>
              <a:t>The adjusted </a:t>
            </a:r>
            <a:r>
              <a:rPr lang="en-US" sz="1400" i="1" dirty="0" smtClean="0"/>
              <a:t>R</a:t>
            </a:r>
            <a:r>
              <a:rPr lang="en-US" sz="1400" i="1" baseline="30000" dirty="0" smtClean="0"/>
              <a:t>2</a:t>
            </a:r>
            <a:r>
              <a:rPr lang="en-US" sz="1400" dirty="0" smtClean="0"/>
              <a:t> indicates the two independent variables account for 74.9% of the variation in heating cost.  </a:t>
            </a:r>
            <a:endParaRPr lang="en-US" sz="1400" dirty="0"/>
          </a:p>
        </p:txBody>
      </p:sp>
    </p:spTree>
    <p:extLst>
      <p:ext uri="{BB962C8B-B14F-4D97-AF65-F5344CB8AC3E}">
        <p14:creationId xmlns:p14="http://schemas.microsoft.com/office/powerpoint/2010/main" val="36741784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5841" name="AutoShape 2"/>
          <p:cNvSpPr>
            <a:spLocks noGrp="1" noChangeArrowheads="1"/>
          </p:cNvSpPr>
          <p:nvPr>
            <p:ph type="title"/>
          </p:nvPr>
        </p:nvSpPr>
        <p:spPr>
          <a:xfrm>
            <a:off x="534811" y="774702"/>
            <a:ext cx="8229600" cy="925688"/>
          </a:xfrm>
        </p:spPr>
        <p:txBody>
          <a:bodyPr lIns="92075" tIns="46038" rIns="92075" bIns="46038"/>
          <a:lstStyle/>
          <a:p>
            <a:pPr eaLnBrk="1" hangingPunct="1"/>
            <a:r>
              <a:rPr lang="en-US" sz="3600" dirty="0" smtClean="0"/>
              <a:t>Multiple Regression Analysis: Evaluating the Assumptions</a:t>
            </a:r>
          </a:p>
        </p:txBody>
      </p:sp>
      <p:sp>
        <p:nvSpPr>
          <p:cNvPr id="5" name="Rectangle 4"/>
          <p:cNvSpPr/>
          <p:nvPr/>
        </p:nvSpPr>
        <p:spPr>
          <a:xfrm>
            <a:off x="5030611" y="0"/>
            <a:ext cx="4113389" cy="707886"/>
          </a:xfrm>
          <a:prstGeom prst="rect">
            <a:avLst/>
          </a:prstGeom>
        </p:spPr>
        <p:style>
          <a:lnRef idx="1">
            <a:schemeClr val="accent6"/>
          </a:lnRef>
          <a:fillRef idx="2">
            <a:schemeClr val="accent6"/>
          </a:fillRef>
          <a:effectRef idx="1">
            <a:schemeClr val="accent6"/>
          </a:effectRef>
          <a:fontRef idx="minor">
            <a:schemeClr val="dk1"/>
          </a:fontRef>
        </p:style>
        <p:txBody>
          <a:bodyPr wrap="square">
            <a:spAutoFit/>
          </a:bodyPr>
          <a:lstStyle/>
          <a:p>
            <a:r>
              <a:rPr lang="en-US" sz="2000" b="1" dirty="0"/>
              <a:t>LO14-4</a:t>
            </a:r>
            <a:r>
              <a:rPr lang="en-US" sz="2000" dirty="0"/>
              <a:t> Evaluate the assumptions of multiple regression.</a:t>
            </a:r>
          </a:p>
        </p:txBody>
      </p:sp>
      <p:sp>
        <p:nvSpPr>
          <p:cNvPr id="2" name="TextBox 1"/>
          <p:cNvSpPr txBox="1"/>
          <p:nvPr/>
        </p:nvSpPr>
        <p:spPr>
          <a:xfrm>
            <a:off x="585610" y="1841500"/>
            <a:ext cx="7732890" cy="3785652"/>
          </a:xfrm>
          <a:prstGeom prst="rect">
            <a:avLst/>
          </a:prstGeom>
          <a:noFill/>
        </p:spPr>
        <p:txBody>
          <a:bodyPr wrap="square" rtlCol="0">
            <a:spAutoFit/>
          </a:bodyPr>
          <a:lstStyle/>
          <a:p>
            <a:pPr algn="just"/>
            <a:r>
              <a:rPr lang="en-US" sz="1600" dirty="0" smtClean="0"/>
              <a:t>The Assumptions: </a:t>
            </a:r>
          </a:p>
          <a:p>
            <a:pPr marL="285750" indent="-285750" algn="just">
              <a:buFont typeface="Wingdings" charset="2"/>
              <a:buChar char="§"/>
            </a:pPr>
            <a:endParaRPr lang="en-US" sz="1600" dirty="0"/>
          </a:p>
          <a:p>
            <a:pPr marL="285750" indent="-285750" algn="just">
              <a:buFont typeface="Wingdings" charset="2"/>
              <a:buChar char="§"/>
            </a:pPr>
            <a:r>
              <a:rPr lang="en-US" sz="1600" dirty="0" smtClean="0"/>
              <a:t>There </a:t>
            </a:r>
            <a:r>
              <a:rPr lang="en-US" sz="1600" dirty="0"/>
              <a:t>is a linear </a:t>
            </a:r>
            <a:r>
              <a:rPr lang="en-US" sz="1600" dirty="0" smtClean="0"/>
              <a:t>or </a:t>
            </a:r>
            <a:r>
              <a:rPr lang="en-US" sz="1600" dirty="0"/>
              <a:t>straight-line relationship </a:t>
            </a:r>
            <a:r>
              <a:rPr lang="en-US" sz="1600" dirty="0" smtClean="0"/>
              <a:t>between the </a:t>
            </a:r>
            <a:r>
              <a:rPr lang="en-US" sz="1600" dirty="0"/>
              <a:t>dependent variable and the set of independent variables</a:t>
            </a:r>
            <a:r>
              <a:rPr lang="en-US" sz="1600" dirty="0" smtClean="0"/>
              <a:t>.</a:t>
            </a:r>
          </a:p>
          <a:p>
            <a:pPr algn="just"/>
            <a:endParaRPr lang="en-US" sz="1600" dirty="0"/>
          </a:p>
          <a:p>
            <a:pPr marL="285750" indent="-285750" algn="just">
              <a:buFont typeface="Wingdings" charset="2"/>
              <a:buChar char="§"/>
            </a:pPr>
            <a:r>
              <a:rPr lang="en-US" sz="1600" dirty="0" smtClean="0"/>
              <a:t>The </a:t>
            </a:r>
            <a:r>
              <a:rPr lang="en-US" sz="1600" dirty="0"/>
              <a:t>variation in the </a:t>
            </a:r>
            <a:r>
              <a:rPr lang="en-US" sz="1600" dirty="0" smtClean="0"/>
              <a:t>residuals, </a:t>
            </a:r>
            <a:r>
              <a:rPr lang="en-US" sz="1600" i="1" dirty="0"/>
              <a:t>( y </a:t>
            </a:r>
            <a:r>
              <a:rPr lang="en-US" sz="1600" dirty="0"/>
              <a:t>- </a:t>
            </a:r>
            <a:r>
              <a:rPr lang="en-US" sz="1600" i="1" dirty="0">
                <a:latin typeface="Lucida Grande"/>
                <a:ea typeface="Lucida Grande"/>
                <a:cs typeface="Lucida Grande"/>
              </a:rPr>
              <a:t>ŷ</a:t>
            </a:r>
            <a:r>
              <a:rPr lang="en-US" sz="1600" dirty="0"/>
              <a:t> </a:t>
            </a:r>
            <a:r>
              <a:rPr lang="en-US" sz="1600" dirty="0" smtClean="0"/>
              <a:t>), is </a:t>
            </a:r>
            <a:r>
              <a:rPr lang="en-US" sz="1600" dirty="0"/>
              <a:t>unrelated to whether </a:t>
            </a:r>
            <a:r>
              <a:rPr lang="en-US" sz="1600" i="1" dirty="0" smtClean="0">
                <a:latin typeface="Lucida Grande"/>
                <a:ea typeface="Lucida Grande"/>
                <a:cs typeface="Lucida Grande"/>
              </a:rPr>
              <a:t>ŷ</a:t>
            </a:r>
            <a:r>
              <a:rPr lang="en-US" sz="1600" dirty="0" smtClean="0"/>
              <a:t> </a:t>
            </a:r>
            <a:r>
              <a:rPr lang="en-US" sz="1600" dirty="0"/>
              <a:t>is large or small</a:t>
            </a:r>
            <a:r>
              <a:rPr lang="en-US" sz="1600" dirty="0" smtClean="0"/>
              <a:t>.</a:t>
            </a:r>
          </a:p>
          <a:p>
            <a:pPr marL="285750" indent="-285750" algn="just">
              <a:buFont typeface="Wingdings" charset="2"/>
              <a:buChar char="§"/>
            </a:pPr>
            <a:endParaRPr lang="en-US" sz="1600" dirty="0"/>
          </a:p>
          <a:p>
            <a:pPr marL="285750" indent="-285750" algn="just">
              <a:buFont typeface="Wingdings" charset="2"/>
              <a:buChar char="§"/>
            </a:pPr>
            <a:r>
              <a:rPr lang="en-US" sz="1600" dirty="0" smtClean="0"/>
              <a:t>The </a:t>
            </a:r>
            <a:r>
              <a:rPr lang="en-US" sz="1600" dirty="0"/>
              <a:t>residuals </a:t>
            </a:r>
            <a:r>
              <a:rPr lang="en-US" sz="1600" dirty="0" smtClean="0"/>
              <a:t>are normally distributed with a mean approximately equal to 0.</a:t>
            </a:r>
          </a:p>
          <a:p>
            <a:pPr marL="285750" indent="-285750" algn="just">
              <a:buFont typeface="Wingdings" charset="2"/>
              <a:buChar char="§"/>
            </a:pPr>
            <a:endParaRPr lang="en-US" sz="1600" dirty="0"/>
          </a:p>
          <a:p>
            <a:pPr marL="285750" indent="-285750" algn="just">
              <a:buFont typeface="Wingdings" charset="2"/>
              <a:buChar char="§"/>
            </a:pPr>
            <a:r>
              <a:rPr lang="en-US" sz="1600" dirty="0" smtClean="0"/>
              <a:t>The </a:t>
            </a:r>
            <a:r>
              <a:rPr lang="en-US" sz="1600" dirty="0"/>
              <a:t>independent variables should not be correlated. That is, we would </a:t>
            </a:r>
            <a:r>
              <a:rPr lang="en-US" sz="1600" dirty="0" smtClean="0"/>
              <a:t>a </a:t>
            </a:r>
            <a:r>
              <a:rPr lang="en-US" sz="1600" dirty="0"/>
              <a:t>set of independent variables that are not themselves correlated</a:t>
            </a:r>
            <a:r>
              <a:rPr lang="en-US" sz="1600" dirty="0" smtClean="0"/>
              <a:t>.</a:t>
            </a:r>
          </a:p>
          <a:p>
            <a:pPr algn="just"/>
            <a:endParaRPr lang="en-US" sz="1600" dirty="0"/>
          </a:p>
          <a:p>
            <a:pPr marL="285750" indent="-285750" algn="just">
              <a:buFont typeface="Wingdings" charset="2"/>
              <a:buChar char="§"/>
            </a:pPr>
            <a:r>
              <a:rPr lang="en-US" sz="1600" dirty="0" smtClean="0"/>
              <a:t>The </a:t>
            </a:r>
            <a:r>
              <a:rPr lang="en-US" sz="1600" dirty="0"/>
              <a:t>residuals are independent. This means that successive observations of </a:t>
            </a:r>
            <a:r>
              <a:rPr lang="en-US" sz="1600" dirty="0" smtClean="0"/>
              <a:t>the dependent </a:t>
            </a:r>
            <a:r>
              <a:rPr lang="en-US" sz="1600" dirty="0"/>
              <a:t>variable are not correlated. This assumption is often violated </a:t>
            </a:r>
            <a:r>
              <a:rPr lang="en-US" sz="1600" dirty="0" smtClean="0"/>
              <a:t>when time </a:t>
            </a:r>
            <a:r>
              <a:rPr lang="en-US" sz="1600" dirty="0"/>
              <a:t>is involved with the sampled observations.</a:t>
            </a:r>
          </a:p>
        </p:txBody>
      </p:sp>
    </p:spTree>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3" name="AutoShape 9"/>
          <p:cNvSpPr>
            <a:spLocks noGrp="1" noChangeArrowheads="1"/>
          </p:cNvSpPr>
          <p:nvPr>
            <p:ph type="title"/>
          </p:nvPr>
        </p:nvSpPr>
        <p:spPr>
          <a:xfrm>
            <a:off x="457199" y="457200"/>
            <a:ext cx="8510411" cy="1038578"/>
          </a:xfrm>
        </p:spPr>
        <p:txBody>
          <a:bodyPr/>
          <a:lstStyle/>
          <a:p>
            <a:pPr eaLnBrk="1" hangingPunct="1"/>
            <a:r>
              <a:rPr lang="en-US" sz="3600" dirty="0"/>
              <a:t>Multiple </a:t>
            </a:r>
            <a:r>
              <a:rPr lang="en-US" sz="3600" dirty="0" smtClean="0"/>
              <a:t>Regression Analysis: </a:t>
            </a:r>
            <a:r>
              <a:rPr lang="en-US" sz="3600" dirty="0"/>
              <a:t>Evaluating the </a:t>
            </a:r>
            <a:r>
              <a:rPr lang="en-US" sz="3600" dirty="0" smtClean="0"/>
              <a:t>Assumptions- Scatter Plots</a:t>
            </a:r>
          </a:p>
        </p:txBody>
      </p:sp>
      <p:sp>
        <p:nvSpPr>
          <p:cNvPr id="12" name="Rectangle 11"/>
          <p:cNvSpPr/>
          <p:nvPr/>
        </p:nvSpPr>
        <p:spPr>
          <a:xfrm>
            <a:off x="8015111" y="0"/>
            <a:ext cx="1128889" cy="400110"/>
          </a:xfrm>
          <a:prstGeom prst="rect">
            <a:avLst/>
          </a:prstGeom>
        </p:spPr>
        <p:style>
          <a:lnRef idx="0">
            <a:schemeClr val="accent5"/>
          </a:lnRef>
          <a:fillRef idx="3">
            <a:schemeClr val="accent5"/>
          </a:fillRef>
          <a:effectRef idx="3">
            <a:schemeClr val="accent5"/>
          </a:effectRef>
          <a:fontRef idx="minor">
            <a:schemeClr val="lt1"/>
          </a:fontRef>
        </p:style>
        <p:txBody>
          <a:bodyPr wrap="square">
            <a:spAutoFit/>
          </a:bodyPr>
          <a:lstStyle/>
          <a:p>
            <a:pPr>
              <a:defRPr/>
            </a:pPr>
            <a:r>
              <a:rPr lang="en-US" sz="2000" b="1" dirty="0" smtClean="0">
                <a:solidFill>
                  <a:schemeClr val="tx1"/>
                </a:solidFill>
              </a:rPr>
              <a:t>LO14-4</a:t>
            </a:r>
            <a:endParaRPr lang="en-US" sz="2000" dirty="0">
              <a:solidFill>
                <a:schemeClr val="tx1"/>
              </a:solidFill>
            </a:endParaRPr>
          </a:p>
        </p:txBody>
      </p:sp>
      <p:pic>
        <p:nvPicPr>
          <p:cNvPr id="2" name="Picture 1"/>
          <p:cNvPicPr>
            <a:picLocks noChangeAspect="1"/>
          </p:cNvPicPr>
          <p:nvPr/>
        </p:nvPicPr>
        <p:blipFill>
          <a:blip r:embed="rId3"/>
          <a:stretch>
            <a:fillRect/>
          </a:stretch>
        </p:blipFill>
        <p:spPr>
          <a:xfrm>
            <a:off x="1100668" y="2959890"/>
            <a:ext cx="6766278" cy="2355389"/>
          </a:xfrm>
          <a:prstGeom prst="rect">
            <a:avLst/>
          </a:prstGeom>
        </p:spPr>
      </p:pic>
      <p:sp>
        <p:nvSpPr>
          <p:cNvPr id="3" name="Rectangle 2"/>
          <p:cNvSpPr/>
          <p:nvPr/>
        </p:nvSpPr>
        <p:spPr>
          <a:xfrm>
            <a:off x="783167" y="1645945"/>
            <a:ext cx="8078611" cy="1200329"/>
          </a:xfrm>
          <a:prstGeom prst="rect">
            <a:avLst/>
          </a:prstGeom>
        </p:spPr>
        <p:txBody>
          <a:bodyPr wrap="square">
            <a:spAutoFit/>
          </a:bodyPr>
          <a:lstStyle/>
          <a:p>
            <a:pPr algn="just"/>
            <a:r>
              <a:rPr lang="en-US" sz="1800" dirty="0" smtClean="0"/>
              <a:t>Scatter plots of the dependent variable versus each of the independent variables are used to evaluate the assumption that the relationship </a:t>
            </a:r>
            <a:r>
              <a:rPr lang="en-US" sz="1800" dirty="0"/>
              <a:t>between the dependent variable and </a:t>
            </a:r>
            <a:r>
              <a:rPr lang="en-US" sz="1800" dirty="0" smtClean="0"/>
              <a:t>each independent variable is linear or a straight line.</a:t>
            </a:r>
            <a:endParaRPr lang="en-US" sz="1800" dirty="0"/>
          </a:p>
        </p:txBody>
      </p:sp>
      <p:sp>
        <p:nvSpPr>
          <p:cNvPr id="4" name="TextBox 3"/>
          <p:cNvSpPr txBox="1"/>
          <p:nvPr/>
        </p:nvSpPr>
        <p:spPr>
          <a:xfrm>
            <a:off x="804333" y="5439833"/>
            <a:ext cx="7739945" cy="923330"/>
          </a:xfrm>
          <a:prstGeom prst="rect">
            <a:avLst/>
          </a:prstGeom>
          <a:noFill/>
        </p:spPr>
        <p:txBody>
          <a:bodyPr wrap="square" rtlCol="0">
            <a:spAutoFit/>
          </a:bodyPr>
          <a:lstStyle/>
          <a:p>
            <a:pPr algn="just"/>
            <a:r>
              <a:rPr lang="en-US" sz="1800" dirty="0" smtClean="0"/>
              <a:t>These scatter plots indicate there are no obvious violations of this assumption.    So we will not need to consider any transformations for non-linear relationships between the dependent and independent variables. </a:t>
            </a:r>
            <a:endParaRPr lang="en-US" sz="1800" dirty="0"/>
          </a:p>
        </p:txBody>
      </p:sp>
    </p:spTree>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457200"/>
            <a:ext cx="8686800" cy="1371600"/>
          </a:xfrm>
        </p:spPr>
        <p:txBody>
          <a:bodyPr/>
          <a:lstStyle/>
          <a:p>
            <a:r>
              <a:rPr lang="en-US" sz="3600" dirty="0"/>
              <a:t>Multiple </a:t>
            </a:r>
            <a:r>
              <a:rPr lang="en-US" sz="3600" dirty="0" smtClean="0"/>
              <a:t>Regression Analysis: </a:t>
            </a:r>
            <a:r>
              <a:rPr lang="en-US" sz="3600" dirty="0"/>
              <a:t>Evaluating the Assumptions- Scatter </a:t>
            </a:r>
            <a:r>
              <a:rPr lang="en-US" sz="3600" dirty="0" smtClean="0"/>
              <a:t>Plots</a:t>
            </a:r>
            <a:endParaRPr lang="en-US" sz="3600" dirty="0"/>
          </a:p>
        </p:txBody>
      </p:sp>
      <p:sp>
        <p:nvSpPr>
          <p:cNvPr id="6" name="TextBox 5"/>
          <p:cNvSpPr txBox="1"/>
          <p:nvPr/>
        </p:nvSpPr>
        <p:spPr>
          <a:xfrm>
            <a:off x="839611" y="1756832"/>
            <a:ext cx="7182556" cy="1200329"/>
          </a:xfrm>
          <a:prstGeom prst="rect">
            <a:avLst/>
          </a:prstGeom>
          <a:noFill/>
        </p:spPr>
        <p:txBody>
          <a:bodyPr wrap="square" rtlCol="0">
            <a:spAutoFit/>
          </a:bodyPr>
          <a:lstStyle/>
          <a:p>
            <a:pPr algn="just"/>
            <a:r>
              <a:rPr lang="en-US" sz="1800" dirty="0" smtClean="0">
                <a:latin typeface="+mn-lt"/>
              </a:rPr>
              <a:t>A scatter plot of the residuals versus the predicted values of </a:t>
            </a:r>
            <a:r>
              <a:rPr lang="en-US" sz="1800" i="1" dirty="0" smtClean="0">
                <a:latin typeface="+mn-lt"/>
              </a:rPr>
              <a:t>y</a:t>
            </a:r>
            <a:r>
              <a:rPr lang="en-US" sz="1800" dirty="0" smtClean="0">
                <a:latin typeface="+mn-lt"/>
              </a:rPr>
              <a:t> is used to evaluate the assumption that the variation </a:t>
            </a:r>
            <a:r>
              <a:rPr lang="en-US" sz="1800" dirty="0">
                <a:latin typeface="+mn-lt"/>
              </a:rPr>
              <a:t>in the residuals, </a:t>
            </a:r>
            <a:r>
              <a:rPr lang="en-US" sz="1800" i="1" dirty="0">
                <a:latin typeface="+mn-lt"/>
              </a:rPr>
              <a:t>( y </a:t>
            </a:r>
            <a:r>
              <a:rPr lang="en-US" sz="1800" dirty="0">
                <a:latin typeface="+mn-lt"/>
              </a:rPr>
              <a:t>- </a:t>
            </a:r>
            <a:r>
              <a:rPr lang="en-US" sz="1800" i="1" dirty="0">
                <a:latin typeface="+mn-lt"/>
                <a:ea typeface="Lucida Grande"/>
                <a:cs typeface="Lucida Grande"/>
              </a:rPr>
              <a:t>ŷ</a:t>
            </a:r>
            <a:r>
              <a:rPr lang="en-US" sz="1800" dirty="0">
                <a:latin typeface="+mn-lt"/>
              </a:rPr>
              <a:t> ), is the same for both large and small values of </a:t>
            </a:r>
            <a:r>
              <a:rPr lang="en-US" sz="1800" i="1" dirty="0">
                <a:latin typeface="+mn-lt"/>
                <a:ea typeface="Lucida Grande"/>
                <a:cs typeface="Lucida Grande"/>
              </a:rPr>
              <a:t>ŷ</a:t>
            </a:r>
            <a:r>
              <a:rPr lang="en-US" sz="1800" dirty="0">
                <a:latin typeface="+mn-lt"/>
              </a:rPr>
              <a:t>.  To put it another way, </a:t>
            </a:r>
            <a:r>
              <a:rPr lang="en-US" sz="1800" i="1" dirty="0">
                <a:latin typeface="+mn-lt"/>
              </a:rPr>
              <a:t>( y </a:t>
            </a:r>
            <a:r>
              <a:rPr lang="en-US" sz="1800" dirty="0">
                <a:latin typeface="+mn-lt"/>
              </a:rPr>
              <a:t>- </a:t>
            </a:r>
            <a:r>
              <a:rPr lang="en-US" sz="1800" i="1" dirty="0">
                <a:latin typeface="+mn-lt"/>
                <a:ea typeface="Lucida Grande"/>
                <a:cs typeface="Lucida Grande"/>
              </a:rPr>
              <a:t>ŷ</a:t>
            </a:r>
            <a:r>
              <a:rPr lang="en-US" sz="1800" dirty="0">
                <a:latin typeface="+mn-lt"/>
              </a:rPr>
              <a:t> ) is unrelated to whether </a:t>
            </a:r>
            <a:r>
              <a:rPr lang="en-US" sz="1800" i="1" dirty="0">
                <a:latin typeface="+mn-lt"/>
                <a:ea typeface="Lucida Grande"/>
                <a:cs typeface="Lucida Grande"/>
              </a:rPr>
              <a:t>ŷ</a:t>
            </a:r>
            <a:r>
              <a:rPr lang="en-US" sz="1800" dirty="0">
                <a:latin typeface="+mn-lt"/>
              </a:rPr>
              <a:t> is large or small.</a:t>
            </a:r>
          </a:p>
        </p:txBody>
      </p:sp>
      <p:pic>
        <p:nvPicPr>
          <p:cNvPr id="8" name="Picture 7"/>
          <p:cNvPicPr>
            <a:picLocks noChangeAspect="1"/>
          </p:cNvPicPr>
          <p:nvPr/>
        </p:nvPicPr>
        <p:blipFill>
          <a:blip r:embed="rId2"/>
          <a:stretch>
            <a:fillRect/>
          </a:stretch>
        </p:blipFill>
        <p:spPr>
          <a:xfrm>
            <a:off x="2801056" y="3176192"/>
            <a:ext cx="3104444" cy="2125350"/>
          </a:xfrm>
          <a:prstGeom prst="rect">
            <a:avLst/>
          </a:prstGeom>
        </p:spPr>
      </p:pic>
      <p:sp>
        <p:nvSpPr>
          <p:cNvPr id="10" name="TextBox 9"/>
          <p:cNvSpPr txBox="1"/>
          <p:nvPr/>
        </p:nvSpPr>
        <p:spPr>
          <a:xfrm>
            <a:off x="804333" y="5439833"/>
            <a:ext cx="7739945" cy="369332"/>
          </a:xfrm>
          <a:prstGeom prst="rect">
            <a:avLst/>
          </a:prstGeom>
          <a:noFill/>
        </p:spPr>
        <p:txBody>
          <a:bodyPr wrap="square" rtlCol="0">
            <a:spAutoFit/>
          </a:bodyPr>
          <a:lstStyle/>
          <a:p>
            <a:pPr algn="just"/>
            <a:r>
              <a:rPr lang="en-US" sz="1800" dirty="0" smtClean="0"/>
              <a:t>This scatter plot indicates there is no obvious violation of this assumption.    </a:t>
            </a:r>
            <a:endParaRPr lang="en-US" sz="1800" dirty="0"/>
          </a:p>
        </p:txBody>
      </p:sp>
      <p:sp>
        <p:nvSpPr>
          <p:cNvPr id="11" name="Rectangle 10"/>
          <p:cNvSpPr/>
          <p:nvPr/>
        </p:nvSpPr>
        <p:spPr>
          <a:xfrm>
            <a:off x="8015111" y="0"/>
            <a:ext cx="1128889" cy="400110"/>
          </a:xfrm>
          <a:prstGeom prst="rect">
            <a:avLst/>
          </a:prstGeom>
        </p:spPr>
        <p:style>
          <a:lnRef idx="0">
            <a:schemeClr val="accent5"/>
          </a:lnRef>
          <a:fillRef idx="3">
            <a:schemeClr val="accent5"/>
          </a:fillRef>
          <a:effectRef idx="3">
            <a:schemeClr val="accent5"/>
          </a:effectRef>
          <a:fontRef idx="minor">
            <a:schemeClr val="lt1"/>
          </a:fontRef>
        </p:style>
        <p:txBody>
          <a:bodyPr wrap="square">
            <a:spAutoFit/>
          </a:bodyPr>
          <a:lstStyle/>
          <a:p>
            <a:pPr>
              <a:defRPr/>
            </a:pPr>
            <a:r>
              <a:rPr lang="en-US" sz="2000" b="1" dirty="0" smtClean="0">
                <a:solidFill>
                  <a:schemeClr val="tx1"/>
                </a:solidFill>
              </a:rPr>
              <a:t>LO14-4</a:t>
            </a:r>
            <a:endParaRPr lang="en-US" sz="2000" dirty="0">
              <a:solidFill>
                <a:schemeClr val="tx1"/>
              </a:solidFill>
            </a:endParaRPr>
          </a:p>
        </p:txBody>
      </p:sp>
    </p:spTree>
    <p:extLst>
      <p:ext uri="{BB962C8B-B14F-4D97-AF65-F5344CB8AC3E}">
        <p14:creationId xmlns:p14="http://schemas.microsoft.com/office/powerpoint/2010/main" val="403105818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1" name="AutoShape 5"/>
          <p:cNvSpPr>
            <a:spLocks noGrp="1" noChangeArrowheads="1"/>
          </p:cNvSpPr>
          <p:nvPr>
            <p:ph type="title"/>
          </p:nvPr>
        </p:nvSpPr>
        <p:spPr>
          <a:xfrm>
            <a:off x="339374" y="457201"/>
            <a:ext cx="8798276" cy="1073856"/>
          </a:xfrm>
        </p:spPr>
        <p:txBody>
          <a:bodyPr/>
          <a:lstStyle/>
          <a:p>
            <a:pPr eaLnBrk="1" hangingPunct="1"/>
            <a:r>
              <a:rPr lang="en-US" sz="3600" dirty="0"/>
              <a:t>Multiple </a:t>
            </a:r>
            <a:r>
              <a:rPr lang="en-US" sz="3600" dirty="0" smtClean="0"/>
              <a:t>Regression Analysis: </a:t>
            </a:r>
            <a:r>
              <a:rPr lang="en-US" sz="3600" dirty="0"/>
              <a:t>Evaluating the Assumptions- </a:t>
            </a:r>
            <a:r>
              <a:rPr lang="en-US" sz="3600" dirty="0" smtClean="0"/>
              <a:t>Distribution of Residuals</a:t>
            </a:r>
          </a:p>
        </p:txBody>
      </p:sp>
      <p:sp>
        <p:nvSpPr>
          <p:cNvPr id="6" name="Rectangle 5"/>
          <p:cNvSpPr/>
          <p:nvPr/>
        </p:nvSpPr>
        <p:spPr>
          <a:xfrm>
            <a:off x="8022167" y="0"/>
            <a:ext cx="1121833" cy="400110"/>
          </a:xfrm>
          <a:prstGeom prst="rect">
            <a:avLst/>
          </a:prstGeom>
        </p:spPr>
        <p:style>
          <a:lnRef idx="0">
            <a:schemeClr val="accent5"/>
          </a:lnRef>
          <a:fillRef idx="3">
            <a:schemeClr val="accent5"/>
          </a:fillRef>
          <a:effectRef idx="3">
            <a:schemeClr val="accent5"/>
          </a:effectRef>
          <a:fontRef idx="minor">
            <a:schemeClr val="lt1"/>
          </a:fontRef>
        </p:style>
        <p:txBody>
          <a:bodyPr wrap="square">
            <a:spAutoFit/>
          </a:bodyPr>
          <a:lstStyle/>
          <a:p>
            <a:pPr>
              <a:defRPr/>
            </a:pPr>
            <a:r>
              <a:rPr lang="en-US" sz="2000" b="1" dirty="0" smtClean="0">
                <a:solidFill>
                  <a:schemeClr val="tx1"/>
                </a:solidFill>
              </a:rPr>
              <a:t>LO14-4</a:t>
            </a:r>
            <a:endParaRPr lang="en-US" sz="2000" dirty="0">
              <a:solidFill>
                <a:schemeClr val="tx1"/>
              </a:solidFill>
            </a:endParaRPr>
          </a:p>
        </p:txBody>
      </p:sp>
      <p:pic>
        <p:nvPicPr>
          <p:cNvPr id="2" name="Picture 1"/>
          <p:cNvPicPr>
            <a:picLocks noChangeAspect="1"/>
          </p:cNvPicPr>
          <p:nvPr/>
        </p:nvPicPr>
        <p:blipFill>
          <a:blip r:embed="rId3"/>
          <a:stretch>
            <a:fillRect/>
          </a:stretch>
        </p:blipFill>
        <p:spPr>
          <a:xfrm>
            <a:off x="1375832" y="2692071"/>
            <a:ext cx="6187722" cy="2362166"/>
          </a:xfrm>
          <a:prstGeom prst="rect">
            <a:avLst/>
          </a:prstGeom>
        </p:spPr>
      </p:pic>
      <p:sp>
        <p:nvSpPr>
          <p:cNvPr id="3" name="Rectangle 2"/>
          <p:cNvSpPr/>
          <p:nvPr/>
        </p:nvSpPr>
        <p:spPr>
          <a:xfrm>
            <a:off x="246945" y="1857612"/>
            <a:ext cx="8318500" cy="830997"/>
          </a:xfrm>
          <a:prstGeom prst="rect">
            <a:avLst/>
          </a:prstGeom>
        </p:spPr>
        <p:txBody>
          <a:bodyPr wrap="square">
            <a:spAutoFit/>
          </a:bodyPr>
          <a:lstStyle/>
          <a:p>
            <a:pPr algn="just"/>
            <a:r>
              <a:rPr lang="en-US" sz="1600" dirty="0" smtClean="0"/>
              <a:t>Two different graphs are used to evaluate the assumption that the </a:t>
            </a:r>
            <a:r>
              <a:rPr lang="en-US" sz="1600" dirty="0"/>
              <a:t>residuals are normally distributed with a mean approximately equal to 0</a:t>
            </a:r>
            <a:r>
              <a:rPr lang="en-US" sz="1600" dirty="0" smtClean="0"/>
              <a:t>.  The first is a histogram or graph of the frequency distribution of the residuals.  The second is a Normal Probability Plot.</a:t>
            </a:r>
            <a:endParaRPr lang="en-US" sz="1600" dirty="0"/>
          </a:p>
        </p:txBody>
      </p:sp>
      <p:sp>
        <p:nvSpPr>
          <p:cNvPr id="4" name="TextBox 3"/>
          <p:cNvSpPr txBox="1"/>
          <p:nvPr/>
        </p:nvSpPr>
        <p:spPr>
          <a:xfrm>
            <a:off x="275166" y="5051778"/>
            <a:ext cx="8565445" cy="1600438"/>
          </a:xfrm>
          <a:prstGeom prst="rect">
            <a:avLst/>
          </a:prstGeom>
          <a:noFill/>
        </p:spPr>
        <p:txBody>
          <a:bodyPr wrap="square" rtlCol="0">
            <a:spAutoFit/>
          </a:bodyPr>
          <a:lstStyle/>
          <a:p>
            <a:pPr marL="171450" indent="-171450">
              <a:buFont typeface="Wingdings" charset="2"/>
              <a:buChar char="§"/>
            </a:pPr>
            <a:r>
              <a:rPr lang="en-US" sz="1400" dirty="0" smtClean="0"/>
              <a:t>The histogram shows that the residuals are approximately normally distributed centered on zero.  </a:t>
            </a:r>
          </a:p>
          <a:p>
            <a:pPr marL="171450" indent="-171450">
              <a:buFont typeface="Wingdings" charset="2"/>
              <a:buChar char="§"/>
            </a:pPr>
            <a:endParaRPr lang="en-US" sz="1400" dirty="0"/>
          </a:p>
          <a:p>
            <a:pPr marL="171450" indent="-171450">
              <a:buFont typeface="Wingdings" charset="2"/>
              <a:buChar char="§"/>
            </a:pPr>
            <a:r>
              <a:rPr lang="en-US" sz="1400" dirty="0" smtClean="0"/>
              <a:t>In a normal probability plot, if the residuals are normally distributed, the points should approximate a line.</a:t>
            </a:r>
          </a:p>
          <a:p>
            <a:pPr marL="171450" indent="-171450">
              <a:buFont typeface="Wingdings" charset="2"/>
              <a:buChar char="§"/>
            </a:pPr>
            <a:endParaRPr lang="en-US" sz="1400" dirty="0"/>
          </a:p>
          <a:p>
            <a:pPr marL="171450" indent="-171450">
              <a:buFont typeface="Wingdings" charset="2"/>
              <a:buChar char="§"/>
            </a:pPr>
            <a:r>
              <a:rPr lang="en-US" sz="1400" dirty="0" smtClean="0"/>
              <a:t>Both of these graphs support the assumption that the residuals are normally distributed.  The histogram indicates that the mean of the residuals is zero. </a:t>
            </a:r>
            <a:endParaRPr lang="en-US" sz="1400" dirty="0"/>
          </a:p>
        </p:txBody>
      </p:sp>
    </p:spTree>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29" name="AutoShape 2"/>
          <p:cNvSpPr>
            <a:spLocks noGrp="1" noChangeArrowheads="1"/>
          </p:cNvSpPr>
          <p:nvPr>
            <p:ph type="title"/>
          </p:nvPr>
        </p:nvSpPr>
        <p:spPr>
          <a:xfrm>
            <a:off x="457199" y="457200"/>
            <a:ext cx="8573911" cy="1371600"/>
          </a:xfrm>
        </p:spPr>
        <p:txBody>
          <a:bodyPr/>
          <a:lstStyle/>
          <a:p>
            <a:pPr eaLnBrk="1" hangingPunct="1"/>
            <a:r>
              <a:rPr lang="en-US" sz="3600" dirty="0"/>
              <a:t>Multiple </a:t>
            </a:r>
            <a:r>
              <a:rPr lang="en-US" sz="3600" dirty="0" smtClean="0"/>
              <a:t>Regression Analysis: </a:t>
            </a:r>
            <a:r>
              <a:rPr lang="en-US" sz="3600" dirty="0"/>
              <a:t>Evaluating the </a:t>
            </a:r>
            <a:r>
              <a:rPr lang="en-US" sz="3600" dirty="0" smtClean="0"/>
              <a:t>Assumptions - Multicollinearity</a:t>
            </a:r>
          </a:p>
        </p:txBody>
      </p:sp>
      <p:sp>
        <p:nvSpPr>
          <p:cNvPr id="519171" name="Rectangle 3"/>
          <p:cNvSpPr>
            <a:spLocks noGrp="1" noChangeArrowheads="1"/>
          </p:cNvSpPr>
          <p:nvPr>
            <p:ph idx="1"/>
          </p:nvPr>
        </p:nvSpPr>
        <p:spPr/>
        <p:txBody>
          <a:bodyPr/>
          <a:lstStyle/>
          <a:p>
            <a:pPr algn="just" eaLnBrk="1" hangingPunct="1">
              <a:lnSpc>
                <a:spcPct val="90000"/>
              </a:lnSpc>
            </a:pPr>
            <a:r>
              <a:rPr lang="en-US" sz="1800" dirty="0" smtClean="0"/>
              <a:t>Multicollinearity exists when independent variables (</a:t>
            </a:r>
            <a:r>
              <a:rPr lang="en-US" sz="1800" i="1" dirty="0" smtClean="0"/>
              <a:t>X</a:t>
            </a:r>
            <a:r>
              <a:rPr lang="en-US" sz="1800" dirty="0" smtClean="0"/>
              <a:t>’s) are correlated. </a:t>
            </a:r>
          </a:p>
          <a:p>
            <a:pPr algn="just" eaLnBrk="1" hangingPunct="1">
              <a:lnSpc>
                <a:spcPct val="90000"/>
              </a:lnSpc>
              <a:buFont typeface="Wingdings" pitchFamily="2" charset="2"/>
              <a:buNone/>
            </a:pPr>
            <a:endParaRPr lang="en-US" sz="1800" dirty="0" smtClean="0"/>
          </a:p>
          <a:p>
            <a:pPr algn="just" eaLnBrk="1" hangingPunct="1">
              <a:lnSpc>
                <a:spcPct val="90000"/>
              </a:lnSpc>
            </a:pPr>
            <a:r>
              <a:rPr lang="en-US" sz="1800" dirty="0" smtClean="0"/>
              <a:t>Effects of Multicollinearity on the Model:</a:t>
            </a:r>
          </a:p>
          <a:p>
            <a:pPr lvl="1" algn="just" eaLnBrk="1" hangingPunct="1">
              <a:buClrTx/>
              <a:buSzPct val="100000"/>
              <a:buFont typeface="Arial"/>
              <a:buChar char="•"/>
            </a:pPr>
            <a:r>
              <a:rPr lang="en-US" sz="1800" dirty="0" smtClean="0"/>
              <a:t>In a multiple regression analysis, an independent variable known to be an important predictor ends up having a regression coefficient that is not significant.</a:t>
            </a:r>
          </a:p>
          <a:p>
            <a:pPr lvl="1" algn="just" eaLnBrk="1" hangingPunct="1">
              <a:buClrTx/>
              <a:buSzPct val="100000"/>
              <a:buFont typeface="Arial"/>
              <a:buChar char="•"/>
            </a:pPr>
            <a:r>
              <a:rPr lang="en-US" sz="1800" dirty="0" smtClean="0"/>
              <a:t>A regression coefficient that should have a positive sign turns out to be negative, or vice versa.</a:t>
            </a:r>
          </a:p>
          <a:p>
            <a:pPr lvl="1" algn="just" eaLnBrk="1" hangingPunct="1">
              <a:buClrTx/>
              <a:buSzPct val="100000"/>
              <a:buFont typeface="Arial"/>
              <a:buChar char="•"/>
            </a:pPr>
            <a:r>
              <a:rPr lang="en-US" sz="1800" dirty="0" smtClean="0"/>
              <a:t>When an independent variable is added or removed, there is a drastic change in the values of the remaining regression coefficients. </a:t>
            </a:r>
          </a:p>
        </p:txBody>
      </p:sp>
      <p:sp>
        <p:nvSpPr>
          <p:cNvPr id="5" name="Rectangle 4"/>
          <p:cNvSpPr/>
          <p:nvPr/>
        </p:nvSpPr>
        <p:spPr>
          <a:xfrm>
            <a:off x="8022167" y="0"/>
            <a:ext cx="1121833" cy="400110"/>
          </a:xfrm>
          <a:prstGeom prst="rect">
            <a:avLst/>
          </a:prstGeom>
        </p:spPr>
        <p:style>
          <a:lnRef idx="0">
            <a:schemeClr val="accent5"/>
          </a:lnRef>
          <a:fillRef idx="3">
            <a:schemeClr val="accent5"/>
          </a:fillRef>
          <a:effectRef idx="3">
            <a:schemeClr val="accent5"/>
          </a:effectRef>
          <a:fontRef idx="minor">
            <a:schemeClr val="lt1"/>
          </a:fontRef>
        </p:style>
        <p:txBody>
          <a:bodyPr wrap="square">
            <a:spAutoFit/>
          </a:bodyPr>
          <a:lstStyle/>
          <a:p>
            <a:pPr>
              <a:defRPr/>
            </a:pPr>
            <a:r>
              <a:rPr lang="en-US" sz="2000" b="1" dirty="0" smtClean="0">
                <a:solidFill>
                  <a:schemeClr val="tx1"/>
                </a:solidFill>
              </a:rPr>
              <a:t>LO14-4</a:t>
            </a:r>
            <a:endParaRPr lang="en-US" sz="2000" dirty="0">
              <a:solidFill>
                <a:schemeClr val="tx1"/>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19171">
                                            <p:txEl>
                                              <p:pRg st="0" end="0"/>
                                            </p:txEl>
                                          </p:spTgt>
                                        </p:tgtEl>
                                        <p:attrNameLst>
                                          <p:attrName>style.visibility</p:attrName>
                                        </p:attrNameLst>
                                      </p:cBhvr>
                                      <p:to>
                                        <p:strVal val="visible"/>
                                      </p:to>
                                    </p:set>
                                    <p:animEffect transition="in" filter="wipe(left)">
                                      <p:cBhvr>
                                        <p:cTn id="7" dur="500"/>
                                        <p:tgtEl>
                                          <p:spTgt spid="51917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519171">
                                            <p:txEl>
                                              <p:pRg st="2" end="2"/>
                                            </p:txEl>
                                          </p:spTgt>
                                        </p:tgtEl>
                                        <p:attrNameLst>
                                          <p:attrName>style.visibility</p:attrName>
                                        </p:attrNameLst>
                                      </p:cBhvr>
                                      <p:to>
                                        <p:strVal val="visible"/>
                                      </p:to>
                                    </p:set>
                                    <p:animEffect transition="in" filter="wipe(left)">
                                      <p:cBhvr>
                                        <p:cTn id="12" dur="500"/>
                                        <p:tgtEl>
                                          <p:spTgt spid="519171">
                                            <p:txEl>
                                              <p:pRg st="2" end="2"/>
                                            </p:txEl>
                                          </p:spTgt>
                                        </p:tgtEl>
                                      </p:cBhvr>
                                    </p:animEffect>
                                  </p:childTnLst>
                                </p:cTn>
                              </p:par>
                              <p:par>
                                <p:cTn id="13" presetID="22" presetClass="entr" presetSubtype="8" fill="hold" grpId="0" nodeType="withEffect">
                                  <p:stCondLst>
                                    <p:cond delay="0"/>
                                  </p:stCondLst>
                                  <p:childTnLst>
                                    <p:set>
                                      <p:cBhvr>
                                        <p:cTn id="14" dur="1" fill="hold">
                                          <p:stCondLst>
                                            <p:cond delay="0"/>
                                          </p:stCondLst>
                                        </p:cTn>
                                        <p:tgtEl>
                                          <p:spTgt spid="519171">
                                            <p:txEl>
                                              <p:pRg st="3" end="3"/>
                                            </p:txEl>
                                          </p:spTgt>
                                        </p:tgtEl>
                                        <p:attrNameLst>
                                          <p:attrName>style.visibility</p:attrName>
                                        </p:attrNameLst>
                                      </p:cBhvr>
                                      <p:to>
                                        <p:strVal val="visible"/>
                                      </p:to>
                                    </p:set>
                                    <p:animEffect transition="in" filter="wipe(left)">
                                      <p:cBhvr>
                                        <p:cTn id="15" dur="500"/>
                                        <p:tgtEl>
                                          <p:spTgt spid="519171">
                                            <p:txEl>
                                              <p:pRg st="3" end="3"/>
                                            </p:txEl>
                                          </p:spTgt>
                                        </p:tgtEl>
                                      </p:cBhvr>
                                    </p:animEffect>
                                  </p:childTnLst>
                                </p:cTn>
                              </p:par>
                              <p:par>
                                <p:cTn id="16" presetID="22" presetClass="entr" presetSubtype="8" fill="hold" grpId="0" nodeType="withEffect">
                                  <p:stCondLst>
                                    <p:cond delay="0"/>
                                  </p:stCondLst>
                                  <p:childTnLst>
                                    <p:set>
                                      <p:cBhvr>
                                        <p:cTn id="17" dur="1" fill="hold">
                                          <p:stCondLst>
                                            <p:cond delay="0"/>
                                          </p:stCondLst>
                                        </p:cTn>
                                        <p:tgtEl>
                                          <p:spTgt spid="519171">
                                            <p:txEl>
                                              <p:pRg st="4" end="4"/>
                                            </p:txEl>
                                          </p:spTgt>
                                        </p:tgtEl>
                                        <p:attrNameLst>
                                          <p:attrName>style.visibility</p:attrName>
                                        </p:attrNameLst>
                                      </p:cBhvr>
                                      <p:to>
                                        <p:strVal val="visible"/>
                                      </p:to>
                                    </p:set>
                                    <p:animEffect transition="in" filter="wipe(left)">
                                      <p:cBhvr>
                                        <p:cTn id="18" dur="500"/>
                                        <p:tgtEl>
                                          <p:spTgt spid="519171">
                                            <p:txEl>
                                              <p:pRg st="4" end="4"/>
                                            </p:txEl>
                                          </p:spTgt>
                                        </p:tgtEl>
                                      </p:cBhvr>
                                    </p:animEffect>
                                  </p:childTnLst>
                                </p:cTn>
                              </p:par>
                              <p:par>
                                <p:cTn id="19" presetID="22" presetClass="entr" presetSubtype="8" fill="hold" grpId="0" nodeType="withEffect">
                                  <p:stCondLst>
                                    <p:cond delay="0"/>
                                  </p:stCondLst>
                                  <p:childTnLst>
                                    <p:set>
                                      <p:cBhvr>
                                        <p:cTn id="20" dur="1" fill="hold">
                                          <p:stCondLst>
                                            <p:cond delay="0"/>
                                          </p:stCondLst>
                                        </p:cTn>
                                        <p:tgtEl>
                                          <p:spTgt spid="519171">
                                            <p:txEl>
                                              <p:pRg st="5" end="5"/>
                                            </p:txEl>
                                          </p:spTgt>
                                        </p:tgtEl>
                                        <p:attrNameLst>
                                          <p:attrName>style.visibility</p:attrName>
                                        </p:attrNameLst>
                                      </p:cBhvr>
                                      <p:to>
                                        <p:strVal val="visible"/>
                                      </p:to>
                                    </p:set>
                                    <p:animEffect transition="in" filter="wipe(left)">
                                      <p:cBhvr>
                                        <p:cTn id="21" dur="500"/>
                                        <p:tgtEl>
                                          <p:spTgt spid="519171">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9171"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AutoShape 5"/>
          <p:cNvSpPr>
            <a:spLocks noGrp="1" noChangeArrowheads="1"/>
          </p:cNvSpPr>
          <p:nvPr>
            <p:ph type="title"/>
          </p:nvPr>
        </p:nvSpPr>
        <p:spPr>
          <a:xfrm>
            <a:off x="451556" y="492477"/>
            <a:ext cx="8692444" cy="914400"/>
          </a:xfrm>
        </p:spPr>
        <p:txBody>
          <a:bodyPr/>
          <a:lstStyle/>
          <a:p>
            <a:pPr eaLnBrk="1" hangingPunct="1"/>
            <a:r>
              <a:rPr lang="en-US" sz="3600" dirty="0"/>
              <a:t>Multiple </a:t>
            </a:r>
            <a:r>
              <a:rPr lang="en-US" sz="3600" dirty="0" smtClean="0"/>
              <a:t>Regression Analysis: </a:t>
            </a:r>
            <a:r>
              <a:rPr lang="en-US" sz="3600" dirty="0"/>
              <a:t>Evaluating the Assumptions </a:t>
            </a:r>
            <a:r>
              <a:rPr lang="en-US" sz="3600" dirty="0" smtClean="0"/>
              <a:t>– Multicollinearity</a:t>
            </a:r>
          </a:p>
        </p:txBody>
      </p:sp>
      <p:sp>
        <p:nvSpPr>
          <p:cNvPr id="520195" name="Rectangle 3"/>
          <p:cNvSpPr>
            <a:spLocks noGrp="1" noChangeArrowheads="1"/>
          </p:cNvSpPr>
          <p:nvPr>
            <p:ph type="body" sz="half" idx="1"/>
          </p:nvPr>
        </p:nvSpPr>
        <p:spPr>
          <a:xfrm>
            <a:off x="486833" y="1686277"/>
            <a:ext cx="8445499" cy="3351390"/>
          </a:xfrm>
        </p:spPr>
        <p:txBody>
          <a:bodyPr/>
          <a:lstStyle/>
          <a:p>
            <a:pPr algn="just" eaLnBrk="1" hangingPunct="1">
              <a:lnSpc>
                <a:spcPct val="90000"/>
              </a:lnSpc>
              <a:buClrTx/>
              <a:buSzPct val="100000"/>
              <a:buFont typeface="Wingdings" charset="2"/>
              <a:buChar char="§"/>
            </a:pPr>
            <a:r>
              <a:rPr lang="en-US" sz="1800" dirty="0" smtClean="0"/>
              <a:t>A general rule is: if the correlation between two independent variables is between -0.70 and 0.70, multicollinearity between the two variables is most likely not a problem. </a:t>
            </a:r>
          </a:p>
          <a:p>
            <a:pPr algn="just" eaLnBrk="1" hangingPunct="1">
              <a:lnSpc>
                <a:spcPct val="90000"/>
              </a:lnSpc>
              <a:buClrTx/>
              <a:buSzPct val="100000"/>
              <a:buFont typeface="Wingdings" charset="2"/>
              <a:buChar char="§"/>
            </a:pPr>
            <a:r>
              <a:rPr lang="en-US" sz="1800" dirty="0" smtClean="0"/>
              <a:t>A more precise test of multicollinearity is to use the </a:t>
            </a:r>
            <a:r>
              <a:rPr lang="en-US" sz="1800" b="1" dirty="0" smtClean="0"/>
              <a:t>variance inflation factor (VIF). </a:t>
            </a:r>
          </a:p>
          <a:p>
            <a:pPr algn="just" eaLnBrk="1" hangingPunct="1">
              <a:lnSpc>
                <a:spcPct val="90000"/>
              </a:lnSpc>
              <a:buClrTx/>
              <a:buSzPct val="100000"/>
              <a:buFont typeface="Wingdings" charset="2"/>
              <a:buChar char="§"/>
            </a:pPr>
            <a:r>
              <a:rPr lang="en-US" sz="1800" dirty="0" smtClean="0"/>
              <a:t>If the VIF for an independent variable is more than 10, multicollinearity is likely and the independent variable should be removed from the analysis. </a:t>
            </a:r>
          </a:p>
          <a:p>
            <a:pPr algn="just" eaLnBrk="1" hangingPunct="1">
              <a:lnSpc>
                <a:spcPct val="90000"/>
              </a:lnSpc>
              <a:buClrTx/>
              <a:buSzPct val="100000"/>
              <a:buFont typeface="Wingdings" charset="2"/>
              <a:buChar char="§"/>
            </a:pPr>
            <a:r>
              <a:rPr lang="en-US" sz="1800" dirty="0" smtClean="0"/>
              <a:t>To compute a VIF for an independent variable, we must first conduct a multiple regression analysis using the independent variable as the dependent variable, and the remaining independent variables as the independent variables.  From this analysis, we are only interested the </a:t>
            </a:r>
            <a:r>
              <a:rPr lang="en-US" sz="1800" i="1" dirty="0" smtClean="0"/>
              <a:t>R</a:t>
            </a:r>
            <a:r>
              <a:rPr lang="en-US" sz="1800" i="1" baseline="30000" dirty="0" smtClean="0"/>
              <a:t>2</a:t>
            </a:r>
            <a:r>
              <a:rPr lang="en-US" sz="1800" dirty="0" smtClean="0"/>
              <a:t> value.  </a:t>
            </a:r>
          </a:p>
          <a:p>
            <a:pPr marL="0" indent="0" algn="just" eaLnBrk="1" hangingPunct="1">
              <a:lnSpc>
                <a:spcPct val="90000"/>
              </a:lnSpc>
              <a:buClrTx/>
              <a:buSzPct val="100000"/>
              <a:buNone/>
            </a:pPr>
            <a:r>
              <a:rPr lang="en-US" sz="1800" dirty="0" smtClean="0"/>
              <a:t>The value of </a:t>
            </a:r>
            <a:r>
              <a:rPr lang="en-US" sz="1800" i="1" dirty="0" smtClean="0"/>
              <a:t>VIF </a:t>
            </a:r>
            <a:r>
              <a:rPr lang="en-US" sz="1800" dirty="0" smtClean="0"/>
              <a:t>is found as follows:</a:t>
            </a:r>
          </a:p>
          <a:p>
            <a:pPr algn="just" eaLnBrk="1" hangingPunct="1">
              <a:lnSpc>
                <a:spcPct val="90000"/>
              </a:lnSpc>
              <a:buClrTx/>
              <a:buSzPct val="100000"/>
              <a:buFont typeface="Wingdings" charset="2"/>
              <a:buChar char="§"/>
            </a:pPr>
            <a:endParaRPr lang="en-US" sz="1800" dirty="0" smtClean="0"/>
          </a:p>
        </p:txBody>
      </p:sp>
      <p:grpSp>
        <p:nvGrpSpPr>
          <p:cNvPr id="2" name="Group 1"/>
          <p:cNvGrpSpPr/>
          <p:nvPr/>
        </p:nvGrpSpPr>
        <p:grpSpPr>
          <a:xfrm>
            <a:off x="2998435" y="5413514"/>
            <a:ext cx="2653065" cy="890713"/>
            <a:chOff x="3118379" y="5413514"/>
            <a:chExt cx="2653065" cy="890713"/>
          </a:xfrm>
        </p:grpSpPr>
        <p:sp>
          <p:nvSpPr>
            <p:cNvPr id="9" name="Rounded Rectangle 8"/>
            <p:cNvSpPr/>
            <p:nvPr/>
          </p:nvSpPr>
          <p:spPr bwMode="auto">
            <a:xfrm>
              <a:off x="3118379" y="5413514"/>
              <a:ext cx="2653065" cy="890713"/>
            </a:xfrm>
            <a:prstGeom prst="roundRect">
              <a:avLst/>
            </a:prstGeom>
            <a:ln>
              <a:headEnd type="none" w="med" len="med"/>
              <a:tailEnd type="none" w="med" len="med"/>
            </a:ln>
          </p:spPr>
          <p:style>
            <a:lnRef idx="1">
              <a:schemeClr val="accent6"/>
            </a:lnRef>
            <a:fillRef idx="2">
              <a:schemeClr val="accent6"/>
            </a:fillRef>
            <a:effectRef idx="1">
              <a:schemeClr val="accent6"/>
            </a:effectRef>
            <a:fontRef idx="minor">
              <a:schemeClr val="dk1"/>
            </a:fontRef>
          </p:style>
          <p:txBody>
            <a:bodyPr wrap="none" anchor="ctr"/>
            <a:lstStyle/>
            <a:p>
              <a:pPr algn="ctr" eaLnBrk="0" hangingPunct="0">
                <a:defRPr/>
              </a:pPr>
              <a:endParaRPr lang="en-US" dirty="0">
                <a:solidFill>
                  <a:schemeClr val="tx1"/>
                </a:solidFill>
              </a:endParaRPr>
            </a:p>
          </p:txBody>
        </p:sp>
        <p:graphicFrame>
          <p:nvGraphicFramePr>
            <p:cNvPr id="5122" name="Object 8"/>
            <p:cNvGraphicFramePr>
              <a:graphicFrameLocks noChangeAspect="1"/>
            </p:cNvGraphicFramePr>
            <p:nvPr>
              <p:extLst>
                <p:ext uri="{D42A27DB-BD31-4B8C-83A1-F6EECF244321}">
                  <p14:modId xmlns:p14="http://schemas.microsoft.com/office/powerpoint/2010/main" val="2579493995"/>
                </p:ext>
              </p:extLst>
            </p:nvPr>
          </p:nvGraphicFramePr>
          <p:xfrm>
            <a:off x="3702932" y="5446888"/>
            <a:ext cx="1398587" cy="849313"/>
          </p:xfrm>
          <a:graphic>
            <a:graphicData uri="http://schemas.openxmlformats.org/presentationml/2006/ole">
              <mc:AlternateContent xmlns:mc="http://schemas.openxmlformats.org/markup-compatibility/2006">
                <mc:Choice xmlns:v="urn:schemas-microsoft-com:vml" Requires="v">
                  <p:oleObj spid="_x0000_s5169" name="Equation" r:id="rId4" imgW="1041400" imgH="571500" progId="Equation.3">
                    <p:embed/>
                  </p:oleObj>
                </mc:Choice>
                <mc:Fallback>
                  <p:oleObj name="Equation" r:id="rId4" imgW="1041400" imgH="571500" progId="Equation.3">
                    <p:embed/>
                    <p:pic>
                      <p:nvPicPr>
                        <p:cNvPr id="0" name="Object 8"/>
                        <p:cNvPicPr>
                          <a:picLocks noChangeAspect="1" noChangeArrowheads="1"/>
                        </p:cNvPicPr>
                        <p:nvPr/>
                      </p:nvPicPr>
                      <p:blipFill>
                        <a:blip r:embed="rId5"/>
                        <a:srcRect/>
                        <a:stretch>
                          <a:fillRect/>
                        </a:stretch>
                      </p:blipFill>
                      <p:spPr bwMode="auto">
                        <a:xfrm>
                          <a:off x="3702932" y="5446888"/>
                          <a:ext cx="1398587" cy="849313"/>
                        </a:xfrm>
                        <a:prstGeom prst="rect">
                          <a:avLst/>
                        </a:prstGeom>
                        <a:noFill/>
                      </p:spPr>
                    </p:pic>
                  </p:oleObj>
                </mc:Fallback>
              </mc:AlternateContent>
            </a:graphicData>
          </a:graphic>
        </p:graphicFrame>
      </p:grpSp>
      <p:sp>
        <p:nvSpPr>
          <p:cNvPr id="10" name="Rectangle 9"/>
          <p:cNvSpPr/>
          <p:nvPr/>
        </p:nvSpPr>
        <p:spPr>
          <a:xfrm>
            <a:off x="8015111" y="0"/>
            <a:ext cx="1128889" cy="400110"/>
          </a:xfrm>
          <a:prstGeom prst="rect">
            <a:avLst/>
          </a:prstGeom>
        </p:spPr>
        <p:style>
          <a:lnRef idx="0">
            <a:schemeClr val="accent5"/>
          </a:lnRef>
          <a:fillRef idx="3">
            <a:schemeClr val="accent5"/>
          </a:fillRef>
          <a:effectRef idx="3">
            <a:schemeClr val="accent5"/>
          </a:effectRef>
          <a:fontRef idx="minor">
            <a:schemeClr val="lt1"/>
          </a:fontRef>
        </p:style>
        <p:txBody>
          <a:bodyPr wrap="square">
            <a:spAutoFit/>
          </a:bodyPr>
          <a:lstStyle/>
          <a:p>
            <a:pPr>
              <a:defRPr/>
            </a:pPr>
            <a:r>
              <a:rPr lang="en-US" sz="2000" b="1" dirty="0" smtClean="0">
                <a:solidFill>
                  <a:schemeClr val="tx1"/>
                </a:solidFill>
              </a:rPr>
              <a:t>LO14-4</a:t>
            </a:r>
            <a:endParaRPr lang="en-US" sz="2000" dirty="0">
              <a:solidFill>
                <a:schemeClr val="tx1"/>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20195">
                                            <p:txEl>
                                              <p:pRg st="0" end="0"/>
                                            </p:txEl>
                                          </p:spTgt>
                                        </p:tgtEl>
                                        <p:attrNameLst>
                                          <p:attrName>style.visibility</p:attrName>
                                        </p:attrNameLst>
                                      </p:cBhvr>
                                      <p:to>
                                        <p:strVal val="visible"/>
                                      </p:to>
                                    </p:set>
                                    <p:animEffect transition="in" filter="wipe(left)">
                                      <p:cBhvr>
                                        <p:cTn id="7" dur="500"/>
                                        <p:tgtEl>
                                          <p:spTgt spid="52019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520195">
                                            <p:txEl>
                                              <p:pRg st="1" end="1"/>
                                            </p:txEl>
                                          </p:spTgt>
                                        </p:tgtEl>
                                        <p:attrNameLst>
                                          <p:attrName>style.visibility</p:attrName>
                                        </p:attrNameLst>
                                      </p:cBhvr>
                                      <p:to>
                                        <p:strVal val="visible"/>
                                      </p:to>
                                    </p:set>
                                    <p:animEffect transition="in" filter="wipe(left)">
                                      <p:cBhvr>
                                        <p:cTn id="12" dur="500"/>
                                        <p:tgtEl>
                                          <p:spTgt spid="52019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520195">
                                            <p:txEl>
                                              <p:pRg st="2" end="2"/>
                                            </p:txEl>
                                          </p:spTgt>
                                        </p:tgtEl>
                                        <p:attrNameLst>
                                          <p:attrName>style.visibility</p:attrName>
                                        </p:attrNameLst>
                                      </p:cBhvr>
                                      <p:to>
                                        <p:strVal val="visible"/>
                                      </p:to>
                                    </p:set>
                                    <p:animEffect transition="in" filter="wipe(left)">
                                      <p:cBhvr>
                                        <p:cTn id="17" dur="500"/>
                                        <p:tgtEl>
                                          <p:spTgt spid="52019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520195">
                                            <p:txEl>
                                              <p:pRg st="3" end="3"/>
                                            </p:txEl>
                                          </p:spTgt>
                                        </p:tgtEl>
                                        <p:attrNameLst>
                                          <p:attrName>style.visibility</p:attrName>
                                        </p:attrNameLst>
                                      </p:cBhvr>
                                      <p:to>
                                        <p:strVal val="visible"/>
                                      </p:to>
                                    </p:set>
                                    <p:animEffect transition="in" filter="wipe(left)">
                                      <p:cBhvr>
                                        <p:cTn id="22" dur="500"/>
                                        <p:tgtEl>
                                          <p:spTgt spid="520195">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520195">
                                            <p:txEl>
                                              <p:pRg st="4" end="4"/>
                                            </p:txEl>
                                          </p:spTgt>
                                        </p:tgtEl>
                                        <p:attrNameLst>
                                          <p:attrName>style.visibility</p:attrName>
                                        </p:attrNameLst>
                                      </p:cBhvr>
                                      <p:to>
                                        <p:strVal val="visible"/>
                                      </p:to>
                                    </p:set>
                                    <p:animEffect transition="in" filter="wipe(left)">
                                      <p:cBhvr>
                                        <p:cTn id="27" dur="500"/>
                                        <p:tgtEl>
                                          <p:spTgt spid="52019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0195"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AutoShape 5"/>
          <p:cNvSpPr>
            <a:spLocks noGrp="1" noChangeArrowheads="1"/>
          </p:cNvSpPr>
          <p:nvPr>
            <p:ph type="title"/>
          </p:nvPr>
        </p:nvSpPr>
        <p:spPr>
          <a:xfrm>
            <a:off x="448733" y="804335"/>
            <a:ext cx="8589434" cy="914400"/>
          </a:xfrm>
        </p:spPr>
        <p:txBody>
          <a:bodyPr/>
          <a:lstStyle/>
          <a:p>
            <a:pPr eaLnBrk="1" hangingPunct="1"/>
            <a:r>
              <a:rPr lang="en-US" sz="3600" dirty="0"/>
              <a:t>Multiple </a:t>
            </a:r>
            <a:r>
              <a:rPr lang="en-US" sz="3600" dirty="0" smtClean="0"/>
              <a:t>Regression Analysis: </a:t>
            </a:r>
            <a:r>
              <a:rPr lang="en-US" sz="3600" dirty="0"/>
              <a:t>Evaluating the Assumptions – </a:t>
            </a:r>
            <a:r>
              <a:rPr lang="en-US" sz="3600" dirty="0" smtClean="0"/>
              <a:t>Multicollinearity Example</a:t>
            </a:r>
          </a:p>
        </p:txBody>
      </p:sp>
      <p:sp>
        <p:nvSpPr>
          <p:cNvPr id="78851" name="Rectangle 3"/>
          <p:cNvSpPr>
            <a:spLocks noGrp="1" noChangeArrowheads="1"/>
          </p:cNvSpPr>
          <p:nvPr>
            <p:ph type="body" sz="half" idx="1"/>
          </p:nvPr>
        </p:nvSpPr>
        <p:spPr>
          <a:xfrm>
            <a:off x="409222" y="2179815"/>
            <a:ext cx="8339667" cy="868186"/>
          </a:xfrm>
        </p:spPr>
        <p:txBody>
          <a:bodyPr/>
          <a:lstStyle/>
          <a:p>
            <a:pPr marL="0" indent="0" algn="just" eaLnBrk="1" hangingPunct="1">
              <a:lnSpc>
                <a:spcPct val="90000"/>
              </a:lnSpc>
              <a:buFont typeface="Wingdings" pitchFamily="2" charset="2"/>
              <a:buNone/>
            </a:pPr>
            <a:r>
              <a:rPr lang="en-US" sz="1800" dirty="0" smtClean="0"/>
              <a:t>Refer to the home heating cost multiple regression analysis using the independent variables: outside temperature, amount of insulation, and age of furnace. </a:t>
            </a:r>
          </a:p>
          <a:p>
            <a:pPr algn="just" eaLnBrk="1" hangingPunct="1">
              <a:lnSpc>
                <a:spcPct val="80000"/>
              </a:lnSpc>
              <a:buFont typeface="Wingdings" pitchFamily="2" charset="2"/>
              <a:buNone/>
            </a:pPr>
            <a:endParaRPr lang="en-US" sz="1800" dirty="0" smtClean="0"/>
          </a:p>
          <a:p>
            <a:pPr algn="just" eaLnBrk="1" hangingPunct="1">
              <a:lnSpc>
                <a:spcPct val="80000"/>
              </a:lnSpc>
              <a:buFont typeface="Wingdings" pitchFamily="2" charset="2"/>
              <a:buNone/>
            </a:pPr>
            <a:endParaRPr lang="en-US" sz="1800" dirty="0" smtClean="0"/>
          </a:p>
        </p:txBody>
      </p:sp>
      <p:sp>
        <p:nvSpPr>
          <p:cNvPr id="9" name="Rectangle 8"/>
          <p:cNvSpPr/>
          <p:nvPr/>
        </p:nvSpPr>
        <p:spPr>
          <a:xfrm>
            <a:off x="8008056" y="0"/>
            <a:ext cx="1135944" cy="400110"/>
          </a:xfrm>
          <a:prstGeom prst="rect">
            <a:avLst/>
          </a:prstGeom>
        </p:spPr>
        <p:style>
          <a:lnRef idx="0">
            <a:schemeClr val="accent5"/>
          </a:lnRef>
          <a:fillRef idx="3">
            <a:schemeClr val="accent5"/>
          </a:fillRef>
          <a:effectRef idx="3">
            <a:schemeClr val="accent5"/>
          </a:effectRef>
          <a:fontRef idx="minor">
            <a:schemeClr val="lt1"/>
          </a:fontRef>
        </p:style>
        <p:txBody>
          <a:bodyPr wrap="square">
            <a:spAutoFit/>
          </a:bodyPr>
          <a:lstStyle/>
          <a:p>
            <a:pPr>
              <a:defRPr/>
            </a:pPr>
            <a:r>
              <a:rPr lang="en-US" sz="2000" b="1" dirty="0" smtClean="0">
                <a:solidFill>
                  <a:schemeClr val="tx1"/>
                </a:solidFill>
              </a:rPr>
              <a:t>LO14-4</a:t>
            </a:r>
            <a:endParaRPr lang="en-US" sz="2000" dirty="0">
              <a:solidFill>
                <a:schemeClr val="tx1"/>
              </a:solidFill>
            </a:endParaRPr>
          </a:p>
        </p:txBody>
      </p:sp>
      <p:pic>
        <p:nvPicPr>
          <p:cNvPr id="3" name="Picture 2"/>
          <p:cNvPicPr>
            <a:picLocks noChangeAspect="1"/>
          </p:cNvPicPr>
          <p:nvPr/>
        </p:nvPicPr>
        <p:blipFill>
          <a:blip r:embed="rId3"/>
          <a:stretch>
            <a:fillRect/>
          </a:stretch>
        </p:blipFill>
        <p:spPr>
          <a:xfrm>
            <a:off x="2167926" y="4049891"/>
            <a:ext cx="4300148" cy="1152877"/>
          </a:xfrm>
          <a:prstGeom prst="rect">
            <a:avLst/>
          </a:prstGeom>
        </p:spPr>
      </p:pic>
      <p:sp>
        <p:nvSpPr>
          <p:cNvPr id="6" name="TextBox 5"/>
          <p:cNvSpPr txBox="1"/>
          <p:nvPr/>
        </p:nvSpPr>
        <p:spPr>
          <a:xfrm>
            <a:off x="409222" y="3040947"/>
            <a:ext cx="8170334" cy="844847"/>
          </a:xfrm>
          <a:prstGeom prst="rect">
            <a:avLst/>
          </a:prstGeom>
          <a:noFill/>
        </p:spPr>
        <p:txBody>
          <a:bodyPr wrap="square" rtlCol="0">
            <a:spAutoFit/>
          </a:bodyPr>
          <a:lstStyle/>
          <a:p>
            <a:pPr algn="just" eaLnBrk="1" hangingPunct="1">
              <a:lnSpc>
                <a:spcPct val="90000"/>
              </a:lnSpc>
              <a:buFont typeface="Wingdings" pitchFamily="2" charset="2"/>
              <a:buNone/>
            </a:pPr>
            <a:r>
              <a:rPr lang="en-US" sz="1800" dirty="0"/>
              <a:t>The first evaluation is based on a correlation matrix </a:t>
            </a:r>
            <a:r>
              <a:rPr lang="en-US" sz="1800" dirty="0" smtClean="0"/>
              <a:t>of </a:t>
            </a:r>
            <a:r>
              <a:rPr lang="en-US" sz="1800" dirty="0"/>
              <a:t>all the independent variables. </a:t>
            </a:r>
            <a:r>
              <a:rPr lang="en-US" sz="1800" dirty="0" smtClean="0"/>
              <a:t> The following correlation matrix highlights the correlations between each pair of independent variables.  </a:t>
            </a:r>
            <a:endParaRPr lang="en-US" dirty="0"/>
          </a:p>
        </p:txBody>
      </p:sp>
      <p:sp>
        <p:nvSpPr>
          <p:cNvPr id="8" name="TextBox 7"/>
          <p:cNvSpPr txBox="1"/>
          <p:nvPr/>
        </p:nvSpPr>
        <p:spPr>
          <a:xfrm>
            <a:off x="536222" y="5319889"/>
            <a:ext cx="8071555" cy="646331"/>
          </a:xfrm>
          <a:prstGeom prst="rect">
            <a:avLst/>
          </a:prstGeom>
          <a:noFill/>
        </p:spPr>
        <p:txBody>
          <a:bodyPr wrap="square" rtlCol="0">
            <a:spAutoFit/>
          </a:bodyPr>
          <a:lstStyle/>
          <a:p>
            <a:r>
              <a:rPr lang="en-US" sz="1800" dirty="0" smtClean="0"/>
              <a:t>None of the correlation coefficients are close to a value of 0.7 or -0.7.  Therefore, this evaluation indicates that multicollinearity is not a problem.  </a:t>
            </a:r>
            <a:endParaRPr lang="en-US" sz="1800" dirty="0"/>
          </a:p>
        </p:txBody>
      </p:sp>
    </p:spTree>
  </p:cSld>
  <p:clrMapOvr>
    <a:masterClrMapping/>
  </p:clrMapOv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7" name="AutoShape 8"/>
          <p:cNvSpPr>
            <a:spLocks noGrp="1" noChangeArrowheads="1"/>
          </p:cNvSpPr>
          <p:nvPr>
            <p:ph type="title"/>
          </p:nvPr>
        </p:nvSpPr>
        <p:spPr>
          <a:xfrm>
            <a:off x="457200" y="1066800"/>
            <a:ext cx="8799689" cy="285750"/>
          </a:xfrm>
        </p:spPr>
        <p:txBody>
          <a:bodyPr/>
          <a:lstStyle/>
          <a:p>
            <a:pPr eaLnBrk="1" hangingPunct="1"/>
            <a:r>
              <a:rPr lang="en-US" sz="3600" dirty="0"/>
              <a:t>Multiple </a:t>
            </a:r>
            <a:r>
              <a:rPr lang="en-US" sz="3600" dirty="0" smtClean="0"/>
              <a:t>Regression Analysis: </a:t>
            </a:r>
            <a:r>
              <a:rPr lang="en-US" sz="3600" dirty="0"/>
              <a:t>Evaluating the Assumptions – Multicollinearity Example</a:t>
            </a:r>
            <a:endParaRPr lang="en-US" sz="3600" dirty="0" smtClean="0"/>
          </a:p>
        </p:txBody>
      </p:sp>
      <p:sp>
        <p:nvSpPr>
          <p:cNvPr id="528401" name="Rectangle 17"/>
          <p:cNvSpPr>
            <a:spLocks noChangeArrowheads="1"/>
          </p:cNvSpPr>
          <p:nvPr/>
        </p:nvSpPr>
        <p:spPr bwMode="auto">
          <a:xfrm>
            <a:off x="606779" y="5729465"/>
            <a:ext cx="7931151" cy="830997"/>
          </a:xfrm>
          <a:prstGeom prst="rect">
            <a:avLst/>
          </a:prstGeom>
          <a:noFill/>
          <a:ln w="9525">
            <a:noFill/>
            <a:miter lim="800000"/>
            <a:headEnd/>
            <a:tailEnd/>
          </a:ln>
        </p:spPr>
        <p:txBody>
          <a:bodyPr wrap="square">
            <a:spAutoFit/>
          </a:bodyPr>
          <a:lstStyle/>
          <a:p>
            <a:pPr algn="just" eaLnBrk="0" hangingPunct="0"/>
            <a:r>
              <a:rPr lang="en-US" sz="1600" dirty="0"/>
              <a:t>The </a:t>
            </a:r>
            <a:r>
              <a:rPr lang="en-US" sz="1600" i="1" dirty="0"/>
              <a:t>VIF </a:t>
            </a:r>
            <a:r>
              <a:rPr lang="en-US" sz="1600" dirty="0"/>
              <a:t>value of 1.32 is less than the upper limit of 10. This indicates that the independent variable temperature is not strongly correlated with the other independent variables.</a:t>
            </a:r>
          </a:p>
        </p:txBody>
      </p:sp>
      <p:sp>
        <p:nvSpPr>
          <p:cNvPr id="14" name="Rectangle 13"/>
          <p:cNvSpPr/>
          <p:nvPr/>
        </p:nvSpPr>
        <p:spPr>
          <a:xfrm>
            <a:off x="8029222" y="0"/>
            <a:ext cx="1114778" cy="400110"/>
          </a:xfrm>
          <a:prstGeom prst="rect">
            <a:avLst/>
          </a:prstGeom>
        </p:spPr>
        <p:style>
          <a:lnRef idx="0">
            <a:schemeClr val="accent5"/>
          </a:lnRef>
          <a:fillRef idx="3">
            <a:schemeClr val="accent5"/>
          </a:fillRef>
          <a:effectRef idx="3">
            <a:schemeClr val="accent5"/>
          </a:effectRef>
          <a:fontRef idx="minor">
            <a:schemeClr val="lt1"/>
          </a:fontRef>
        </p:style>
        <p:txBody>
          <a:bodyPr wrap="square">
            <a:spAutoFit/>
          </a:bodyPr>
          <a:lstStyle/>
          <a:p>
            <a:pPr>
              <a:defRPr/>
            </a:pPr>
            <a:r>
              <a:rPr lang="en-US" sz="2000" b="1" dirty="0" smtClean="0">
                <a:solidFill>
                  <a:schemeClr val="tx1"/>
                </a:solidFill>
              </a:rPr>
              <a:t>LO14-4</a:t>
            </a:r>
            <a:endParaRPr lang="en-US" sz="2000" dirty="0">
              <a:solidFill>
                <a:schemeClr val="tx1"/>
              </a:solidFill>
            </a:endParaRPr>
          </a:p>
        </p:txBody>
      </p:sp>
      <p:sp>
        <p:nvSpPr>
          <p:cNvPr id="4" name="TextBox 3"/>
          <p:cNvSpPr txBox="1"/>
          <p:nvPr/>
        </p:nvSpPr>
        <p:spPr>
          <a:xfrm>
            <a:off x="599721" y="1919110"/>
            <a:ext cx="7662334" cy="1431161"/>
          </a:xfrm>
          <a:prstGeom prst="rect">
            <a:avLst/>
          </a:prstGeom>
          <a:noFill/>
        </p:spPr>
        <p:txBody>
          <a:bodyPr wrap="square" rtlCol="0">
            <a:spAutoFit/>
          </a:bodyPr>
          <a:lstStyle/>
          <a:p>
            <a:r>
              <a:rPr lang="en-US" sz="1600" dirty="0" smtClean="0"/>
              <a:t>To further evaluate multicollinearity, we will calculate the VIF for the independent variable, temperature.  </a:t>
            </a:r>
          </a:p>
          <a:p>
            <a:endParaRPr lang="en-US" sz="1100" dirty="0"/>
          </a:p>
          <a:p>
            <a:r>
              <a:rPr lang="en-US" sz="1600" dirty="0" smtClean="0"/>
              <a:t>We conduct a multiple regression analysis on the following equation:</a:t>
            </a:r>
          </a:p>
          <a:p>
            <a:endParaRPr lang="en-US" sz="1100" dirty="0"/>
          </a:p>
          <a:p>
            <a:r>
              <a:rPr lang="en-US" sz="1600" dirty="0" smtClean="0"/>
              <a:t>Average temperature = b</a:t>
            </a:r>
            <a:r>
              <a:rPr lang="en-US" sz="1600" baseline="-25000" dirty="0" smtClean="0"/>
              <a:t>0</a:t>
            </a:r>
            <a:r>
              <a:rPr lang="en-US" sz="1600" dirty="0" smtClean="0"/>
              <a:t> + b</a:t>
            </a:r>
            <a:r>
              <a:rPr lang="en-US" sz="1600" baseline="-25000" dirty="0" smtClean="0"/>
              <a:t>1</a:t>
            </a:r>
            <a:r>
              <a:rPr lang="en-US" sz="1600" dirty="0" smtClean="0"/>
              <a:t> ( inches of insulation) + b</a:t>
            </a:r>
            <a:r>
              <a:rPr lang="en-US" sz="1600" baseline="-25000" dirty="0" smtClean="0"/>
              <a:t>2</a:t>
            </a:r>
            <a:r>
              <a:rPr lang="en-US" sz="1600" dirty="0" smtClean="0"/>
              <a:t> ( age of the furnace)</a:t>
            </a:r>
            <a:endParaRPr lang="en-US" sz="1600" dirty="0"/>
          </a:p>
        </p:txBody>
      </p:sp>
      <p:pic>
        <p:nvPicPr>
          <p:cNvPr id="6" name="Picture 5"/>
          <p:cNvPicPr>
            <a:picLocks noChangeAspect="1"/>
          </p:cNvPicPr>
          <p:nvPr/>
        </p:nvPicPr>
        <p:blipFill>
          <a:blip r:embed="rId4"/>
          <a:stretch>
            <a:fillRect/>
          </a:stretch>
        </p:blipFill>
        <p:spPr>
          <a:xfrm>
            <a:off x="684389" y="3391146"/>
            <a:ext cx="4466167" cy="2348511"/>
          </a:xfrm>
          <a:prstGeom prst="rect">
            <a:avLst/>
          </a:prstGeom>
        </p:spPr>
      </p:pic>
      <p:graphicFrame>
        <p:nvGraphicFramePr>
          <p:cNvPr id="7" name="Object 6"/>
          <p:cNvGraphicFramePr>
            <a:graphicFrameLocks noChangeAspect="1"/>
          </p:cNvGraphicFramePr>
          <p:nvPr>
            <p:extLst>
              <p:ext uri="{D42A27DB-BD31-4B8C-83A1-F6EECF244321}">
                <p14:modId xmlns:p14="http://schemas.microsoft.com/office/powerpoint/2010/main" val="3028430725"/>
              </p:ext>
            </p:extLst>
          </p:nvPr>
        </p:nvGraphicFramePr>
        <p:xfrm>
          <a:off x="5461000" y="3771195"/>
          <a:ext cx="3048000" cy="571500"/>
        </p:xfrm>
        <a:graphic>
          <a:graphicData uri="http://schemas.openxmlformats.org/presentationml/2006/ole">
            <mc:AlternateContent xmlns:mc="http://schemas.openxmlformats.org/markup-compatibility/2006">
              <mc:Choice xmlns:v="urn:schemas-microsoft-com:vml" Requires="v">
                <p:oleObj spid="_x0000_s15377" name="Equation" r:id="rId5" imgW="3048000" imgH="571500" progId="Equation.3">
                  <p:embed/>
                </p:oleObj>
              </mc:Choice>
              <mc:Fallback>
                <p:oleObj name="Equation" r:id="rId5" imgW="3048000" imgH="571500" progId="Equation.3">
                  <p:embed/>
                  <p:pic>
                    <p:nvPicPr>
                      <p:cNvPr id="0" name=""/>
                      <p:cNvPicPr/>
                      <p:nvPr/>
                    </p:nvPicPr>
                    <p:blipFill>
                      <a:blip r:embed="rId6"/>
                      <a:stretch>
                        <a:fillRect/>
                      </a:stretch>
                    </p:blipFill>
                    <p:spPr>
                      <a:xfrm>
                        <a:off x="5461000" y="3771195"/>
                        <a:ext cx="3048000" cy="571500"/>
                      </a:xfrm>
                      <a:prstGeom prst="rect">
                        <a:avLst/>
                      </a:prstGeom>
                      <a:solidFill>
                        <a:schemeClr val="bg2">
                          <a:lumMod val="40000"/>
                          <a:lumOff val="60000"/>
                        </a:schemeClr>
                      </a:solidFill>
                    </p:spPr>
                  </p:pic>
                </p:oleObj>
              </mc:Fallback>
            </mc:AlternateContent>
          </a:graphicData>
        </a:graphic>
      </p:graphicFrame>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528401"/>
                                        </p:tgtEl>
                                        <p:attrNameLst>
                                          <p:attrName>style.visibility</p:attrName>
                                        </p:attrNameLst>
                                      </p:cBhvr>
                                      <p:to>
                                        <p:strVal val="visible"/>
                                      </p:to>
                                    </p:set>
                                    <p:animEffect transition="in" filter="wipe(up)">
                                      <p:cBhvr>
                                        <p:cTn id="7" dur="500"/>
                                        <p:tgtEl>
                                          <p:spTgt spid="5284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8401"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7" name="AutoShape 8"/>
          <p:cNvSpPr>
            <a:spLocks noGrp="1" noChangeArrowheads="1"/>
          </p:cNvSpPr>
          <p:nvPr>
            <p:ph type="title"/>
          </p:nvPr>
        </p:nvSpPr>
        <p:spPr>
          <a:xfrm>
            <a:off x="388056" y="830440"/>
            <a:ext cx="8558389" cy="911578"/>
          </a:xfrm>
        </p:spPr>
        <p:txBody>
          <a:bodyPr/>
          <a:lstStyle/>
          <a:p>
            <a:pPr eaLnBrk="1" hangingPunct="1"/>
            <a:r>
              <a:rPr lang="en-US" sz="3600" dirty="0"/>
              <a:t>Multiple </a:t>
            </a:r>
            <a:r>
              <a:rPr lang="en-US" sz="3600" dirty="0" smtClean="0"/>
              <a:t>Regression Analysis: </a:t>
            </a:r>
            <a:r>
              <a:rPr lang="en-US" sz="3600" dirty="0"/>
              <a:t>Evaluating the Assumptions – Multicollinearity Example</a:t>
            </a:r>
            <a:endParaRPr lang="en-US" sz="3600" dirty="0" smtClean="0"/>
          </a:p>
        </p:txBody>
      </p:sp>
      <p:sp>
        <p:nvSpPr>
          <p:cNvPr id="528401" name="Rectangle 17"/>
          <p:cNvSpPr>
            <a:spLocks noChangeArrowheads="1"/>
          </p:cNvSpPr>
          <p:nvPr/>
        </p:nvSpPr>
        <p:spPr bwMode="auto">
          <a:xfrm>
            <a:off x="839611" y="5157964"/>
            <a:ext cx="7931151" cy="584776"/>
          </a:xfrm>
          <a:prstGeom prst="rect">
            <a:avLst/>
          </a:prstGeom>
          <a:noFill/>
          <a:ln w="9525">
            <a:noFill/>
            <a:miter lim="800000"/>
            <a:headEnd/>
            <a:tailEnd/>
          </a:ln>
        </p:spPr>
        <p:txBody>
          <a:bodyPr wrap="square">
            <a:spAutoFit/>
          </a:bodyPr>
          <a:lstStyle/>
          <a:p>
            <a:pPr algn="just" eaLnBrk="0" hangingPunct="0"/>
            <a:r>
              <a:rPr lang="en-US" sz="1600" dirty="0"/>
              <a:t>The </a:t>
            </a:r>
            <a:r>
              <a:rPr lang="en-US" sz="1600" i="1" dirty="0"/>
              <a:t>VIF </a:t>
            </a:r>
            <a:r>
              <a:rPr lang="en-US" sz="1600" dirty="0" smtClean="0"/>
              <a:t>values are all less </a:t>
            </a:r>
            <a:r>
              <a:rPr lang="en-US" sz="1600" dirty="0"/>
              <a:t>than the upper limit of 10. This indicates that the independent </a:t>
            </a:r>
            <a:r>
              <a:rPr lang="en-US" sz="1600" dirty="0" smtClean="0"/>
              <a:t>variables are not </a:t>
            </a:r>
            <a:r>
              <a:rPr lang="en-US" sz="1600" dirty="0"/>
              <a:t>strongly </a:t>
            </a:r>
            <a:r>
              <a:rPr lang="en-US" sz="1600" dirty="0" smtClean="0"/>
              <a:t>correlated. </a:t>
            </a:r>
            <a:endParaRPr lang="en-US" sz="1600" dirty="0"/>
          </a:p>
        </p:txBody>
      </p:sp>
      <p:sp>
        <p:nvSpPr>
          <p:cNvPr id="14" name="Rectangle 13"/>
          <p:cNvSpPr/>
          <p:nvPr/>
        </p:nvSpPr>
        <p:spPr>
          <a:xfrm>
            <a:off x="8029222" y="0"/>
            <a:ext cx="1114778" cy="400110"/>
          </a:xfrm>
          <a:prstGeom prst="rect">
            <a:avLst/>
          </a:prstGeom>
        </p:spPr>
        <p:style>
          <a:lnRef idx="0">
            <a:schemeClr val="accent5"/>
          </a:lnRef>
          <a:fillRef idx="3">
            <a:schemeClr val="accent5"/>
          </a:fillRef>
          <a:effectRef idx="3">
            <a:schemeClr val="accent5"/>
          </a:effectRef>
          <a:fontRef idx="minor">
            <a:schemeClr val="lt1"/>
          </a:fontRef>
        </p:style>
        <p:txBody>
          <a:bodyPr wrap="square">
            <a:spAutoFit/>
          </a:bodyPr>
          <a:lstStyle/>
          <a:p>
            <a:pPr>
              <a:defRPr/>
            </a:pPr>
            <a:r>
              <a:rPr lang="en-US" sz="2000" b="1" dirty="0" smtClean="0">
                <a:solidFill>
                  <a:schemeClr val="tx1"/>
                </a:solidFill>
              </a:rPr>
              <a:t>LO14-4</a:t>
            </a:r>
            <a:endParaRPr lang="en-US" sz="2000" dirty="0">
              <a:solidFill>
                <a:schemeClr val="tx1"/>
              </a:solidFill>
            </a:endParaRPr>
          </a:p>
        </p:txBody>
      </p:sp>
      <p:graphicFrame>
        <p:nvGraphicFramePr>
          <p:cNvPr id="7" name="Object 6"/>
          <p:cNvGraphicFramePr>
            <a:graphicFrameLocks noChangeAspect="1"/>
          </p:cNvGraphicFramePr>
          <p:nvPr>
            <p:extLst>
              <p:ext uri="{D42A27DB-BD31-4B8C-83A1-F6EECF244321}">
                <p14:modId xmlns:p14="http://schemas.microsoft.com/office/powerpoint/2010/main" val="3247307923"/>
              </p:ext>
            </p:extLst>
          </p:nvPr>
        </p:nvGraphicFramePr>
        <p:xfrm>
          <a:off x="3048000" y="4187473"/>
          <a:ext cx="3048000" cy="571500"/>
        </p:xfrm>
        <a:graphic>
          <a:graphicData uri="http://schemas.openxmlformats.org/presentationml/2006/ole">
            <mc:AlternateContent xmlns:mc="http://schemas.openxmlformats.org/markup-compatibility/2006">
              <mc:Choice xmlns:v="urn:schemas-microsoft-com:vml" Requires="v">
                <p:oleObj spid="_x0000_s16401" name="Equation" r:id="rId4" imgW="3048000" imgH="571500" progId="Equation.3">
                  <p:embed/>
                </p:oleObj>
              </mc:Choice>
              <mc:Fallback>
                <p:oleObj name="Equation" r:id="rId4" imgW="3048000" imgH="571500" progId="Equation.3">
                  <p:embed/>
                  <p:pic>
                    <p:nvPicPr>
                      <p:cNvPr id="0" name=""/>
                      <p:cNvPicPr/>
                      <p:nvPr/>
                    </p:nvPicPr>
                    <p:blipFill>
                      <a:blip r:embed="rId5"/>
                      <a:stretch>
                        <a:fillRect/>
                      </a:stretch>
                    </p:blipFill>
                    <p:spPr>
                      <a:xfrm>
                        <a:off x="3048000" y="4187473"/>
                        <a:ext cx="3048000" cy="571500"/>
                      </a:xfrm>
                      <a:prstGeom prst="rect">
                        <a:avLst/>
                      </a:prstGeom>
                      <a:solidFill>
                        <a:schemeClr val="bg2">
                          <a:lumMod val="40000"/>
                          <a:lumOff val="60000"/>
                        </a:schemeClr>
                      </a:solidFill>
                    </p:spPr>
                  </p:pic>
                </p:oleObj>
              </mc:Fallback>
            </mc:AlternateContent>
          </a:graphicData>
        </a:graphic>
      </p:graphicFrame>
      <p:pic>
        <p:nvPicPr>
          <p:cNvPr id="3" name="Picture 2"/>
          <p:cNvPicPr>
            <a:picLocks noChangeAspect="1"/>
          </p:cNvPicPr>
          <p:nvPr/>
        </p:nvPicPr>
        <p:blipFill>
          <a:blip r:embed="rId6"/>
          <a:stretch>
            <a:fillRect/>
          </a:stretch>
        </p:blipFill>
        <p:spPr>
          <a:xfrm>
            <a:off x="2146300" y="2348352"/>
            <a:ext cx="4851400" cy="1496926"/>
          </a:xfrm>
          <a:prstGeom prst="rect">
            <a:avLst/>
          </a:prstGeom>
        </p:spPr>
      </p:pic>
      <p:sp>
        <p:nvSpPr>
          <p:cNvPr id="5" name="TextBox 4"/>
          <p:cNvSpPr txBox="1"/>
          <p:nvPr/>
        </p:nvSpPr>
        <p:spPr>
          <a:xfrm>
            <a:off x="3241873" y="1820333"/>
            <a:ext cx="2660254" cy="369332"/>
          </a:xfrm>
          <a:prstGeom prst="rect">
            <a:avLst/>
          </a:prstGeom>
          <a:noFill/>
        </p:spPr>
        <p:txBody>
          <a:bodyPr wrap="none" rtlCol="0">
            <a:spAutoFit/>
          </a:bodyPr>
          <a:lstStyle/>
          <a:p>
            <a:r>
              <a:rPr lang="en-US" sz="1800" dirty="0" smtClean="0"/>
              <a:t>Summary of VIF results. </a:t>
            </a:r>
            <a:endParaRPr lang="en-US" sz="1800" dirty="0"/>
          </a:p>
        </p:txBody>
      </p:sp>
    </p:spTree>
    <p:extLst>
      <p:ext uri="{BB962C8B-B14F-4D97-AF65-F5344CB8AC3E}">
        <p14:creationId xmlns:p14="http://schemas.microsoft.com/office/powerpoint/2010/main" val="2725160202"/>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528401"/>
                                        </p:tgtEl>
                                        <p:attrNameLst>
                                          <p:attrName>style.visibility</p:attrName>
                                        </p:attrNameLst>
                                      </p:cBhvr>
                                      <p:to>
                                        <p:strVal val="visible"/>
                                      </p:to>
                                    </p:set>
                                    <p:animEffect transition="in" filter="wipe(up)">
                                      <p:cBhvr>
                                        <p:cTn id="7" dur="500"/>
                                        <p:tgtEl>
                                          <p:spTgt spid="5284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8401" grpId="0"/>
    </p:bldLst>
  </p:timing>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4577" name="AutoShape 2"/>
          <p:cNvSpPr>
            <a:spLocks noGrp="1" noChangeArrowheads="1"/>
          </p:cNvSpPr>
          <p:nvPr>
            <p:ph type="title"/>
          </p:nvPr>
        </p:nvSpPr>
        <p:spPr>
          <a:xfrm>
            <a:off x="460986" y="711485"/>
            <a:ext cx="7924800" cy="682259"/>
          </a:xfrm>
        </p:spPr>
        <p:txBody>
          <a:bodyPr lIns="92075" tIns="46038" rIns="92075" bIns="46038"/>
          <a:lstStyle/>
          <a:p>
            <a:pPr eaLnBrk="1" hangingPunct="1"/>
            <a:r>
              <a:rPr lang="en-US" dirty="0" smtClean="0"/>
              <a:t>Multiple Regression Analysis</a:t>
            </a:r>
          </a:p>
        </p:txBody>
      </p:sp>
      <p:sp>
        <p:nvSpPr>
          <p:cNvPr id="396291" name="Rectangle 3"/>
          <p:cNvSpPr>
            <a:spLocks noGrp="1" noChangeArrowheads="1"/>
          </p:cNvSpPr>
          <p:nvPr>
            <p:ph type="body" sz="half" idx="1"/>
          </p:nvPr>
        </p:nvSpPr>
        <p:spPr>
          <a:xfrm>
            <a:off x="352778" y="1477231"/>
            <a:ext cx="8501944" cy="406400"/>
          </a:xfrm>
        </p:spPr>
        <p:txBody>
          <a:bodyPr lIns="92075" tIns="46038" rIns="92075" bIns="46038"/>
          <a:lstStyle/>
          <a:p>
            <a:pPr eaLnBrk="1" hangingPunct="1">
              <a:buFont typeface="Wingdings" pitchFamily="2" charset="2"/>
              <a:buNone/>
            </a:pPr>
            <a:r>
              <a:rPr lang="en-US" sz="1800" dirty="0" smtClean="0"/>
              <a:t>The general multiple regression equation with </a:t>
            </a:r>
            <a:r>
              <a:rPr lang="en-US" sz="1800" i="1" dirty="0" smtClean="0"/>
              <a:t>k</a:t>
            </a:r>
            <a:r>
              <a:rPr lang="en-US" sz="1800" dirty="0" smtClean="0"/>
              <a:t> independent variables is given by:</a:t>
            </a:r>
          </a:p>
        </p:txBody>
      </p:sp>
      <p:sp>
        <p:nvSpPr>
          <p:cNvPr id="396298" name="Rectangle 10"/>
          <p:cNvSpPr>
            <a:spLocks noChangeArrowheads="1"/>
          </p:cNvSpPr>
          <p:nvPr/>
        </p:nvSpPr>
        <p:spPr bwMode="auto">
          <a:xfrm>
            <a:off x="1248956" y="2609850"/>
            <a:ext cx="6149608" cy="1815882"/>
          </a:xfrm>
          <a:prstGeom prst="rect">
            <a:avLst/>
          </a:prstGeom>
          <a:noFill/>
          <a:ln w="9525">
            <a:noFill/>
            <a:miter lim="800000"/>
            <a:headEnd/>
            <a:tailEnd/>
          </a:ln>
        </p:spPr>
        <p:txBody>
          <a:bodyPr wrap="square">
            <a:spAutoFit/>
          </a:bodyPr>
          <a:lstStyle/>
          <a:p>
            <a:pPr marL="285750" indent="-285750" algn="just" eaLnBrk="0" hangingPunct="0">
              <a:buSzPct val="100000"/>
              <a:buFont typeface="Wingdings" charset="2"/>
              <a:buChar char="§"/>
            </a:pPr>
            <a:r>
              <a:rPr lang="en-US" sz="1400" i="1" dirty="0"/>
              <a:t>  X</a:t>
            </a:r>
            <a:r>
              <a:rPr lang="en-US" sz="1400" baseline="-25000" dirty="0" smtClean="0"/>
              <a:t>1</a:t>
            </a:r>
            <a:r>
              <a:rPr lang="en-US" sz="1400" dirty="0" smtClean="0"/>
              <a:t> </a:t>
            </a:r>
            <a:r>
              <a:rPr lang="en-US" sz="1400" dirty="0"/>
              <a:t>… </a:t>
            </a:r>
            <a:r>
              <a:rPr lang="en-US" sz="1400" i="1" dirty="0"/>
              <a:t>X</a:t>
            </a:r>
            <a:r>
              <a:rPr lang="en-US" sz="1400" i="1" baseline="-25000" dirty="0" smtClean="0"/>
              <a:t>k</a:t>
            </a:r>
            <a:r>
              <a:rPr lang="en-US" sz="1400" dirty="0" smtClean="0"/>
              <a:t> </a:t>
            </a:r>
            <a:r>
              <a:rPr lang="en-US" sz="1400" dirty="0"/>
              <a:t>are the independent variables.</a:t>
            </a:r>
          </a:p>
          <a:p>
            <a:pPr marL="285750" indent="-285750" algn="just" eaLnBrk="0" hangingPunct="0">
              <a:buSzPct val="100000"/>
              <a:buFont typeface="Wingdings" charset="2"/>
              <a:buChar char="§"/>
            </a:pPr>
            <a:r>
              <a:rPr lang="en-US" sz="1400" i="1" dirty="0"/>
              <a:t>  a</a:t>
            </a:r>
            <a:r>
              <a:rPr lang="en-US" sz="1400" dirty="0"/>
              <a:t> is the </a:t>
            </a:r>
            <a:r>
              <a:rPr lang="en-US" sz="1400" i="1" dirty="0"/>
              <a:t>y</a:t>
            </a:r>
            <a:r>
              <a:rPr lang="en-US" sz="1400" dirty="0" smtClean="0"/>
              <a:t>-</a:t>
            </a:r>
            <a:r>
              <a:rPr lang="en-US" sz="1400" dirty="0"/>
              <a:t>intercept</a:t>
            </a:r>
          </a:p>
          <a:p>
            <a:pPr marL="285750" indent="-285750" algn="just" eaLnBrk="0" hangingPunct="0">
              <a:buSzPct val="100000"/>
              <a:buFont typeface="Wingdings" charset="2"/>
              <a:buChar char="§"/>
            </a:pPr>
            <a:r>
              <a:rPr lang="en-US" sz="1400" i="1" dirty="0" smtClean="0"/>
              <a:t> </a:t>
            </a:r>
            <a:r>
              <a:rPr lang="en-US" sz="1400" i="1" dirty="0"/>
              <a:t>b</a:t>
            </a:r>
            <a:r>
              <a:rPr lang="en-US" sz="1400" baseline="-25000" dirty="0"/>
              <a:t>1</a:t>
            </a:r>
            <a:r>
              <a:rPr lang="en-US" sz="1400" dirty="0"/>
              <a:t> is the net change in </a:t>
            </a:r>
            <a:r>
              <a:rPr lang="en-US" sz="1400" i="1" dirty="0"/>
              <a:t>Y</a:t>
            </a:r>
            <a:r>
              <a:rPr lang="en-US" sz="1400" dirty="0"/>
              <a:t> for each unit change in </a:t>
            </a:r>
            <a:r>
              <a:rPr lang="en-US" sz="1400" i="1" dirty="0"/>
              <a:t>X</a:t>
            </a:r>
            <a:r>
              <a:rPr lang="en-US" sz="1400" baseline="-25000" dirty="0"/>
              <a:t>1</a:t>
            </a:r>
            <a:r>
              <a:rPr lang="en-US" sz="1400" dirty="0"/>
              <a:t> holding </a:t>
            </a:r>
            <a:r>
              <a:rPr lang="en-US" sz="1400" i="1" dirty="0"/>
              <a:t>X</a:t>
            </a:r>
            <a:r>
              <a:rPr lang="en-US" sz="1400" baseline="-25000" dirty="0"/>
              <a:t>2</a:t>
            </a:r>
            <a:r>
              <a:rPr lang="en-US" sz="1400" dirty="0"/>
              <a:t> …</a:t>
            </a:r>
            <a:r>
              <a:rPr lang="en-US" sz="1400" i="1" dirty="0"/>
              <a:t> X</a:t>
            </a:r>
            <a:r>
              <a:rPr lang="en-US" sz="1400" i="1" baseline="-25000" dirty="0"/>
              <a:t>k</a:t>
            </a:r>
            <a:r>
              <a:rPr lang="en-US" sz="1400" baseline="-25000" dirty="0"/>
              <a:t>  </a:t>
            </a:r>
            <a:r>
              <a:rPr lang="en-US" sz="1400" dirty="0"/>
              <a:t>constant.  It is called a partial 	regression coefficient or just a regression coefficient. </a:t>
            </a:r>
          </a:p>
          <a:p>
            <a:pPr marL="285750" indent="-285750" algn="just" eaLnBrk="0" hangingPunct="0">
              <a:buSzPct val="100000"/>
              <a:buFont typeface="Wingdings" charset="2"/>
              <a:buChar char="§"/>
            </a:pPr>
            <a:r>
              <a:rPr lang="en-US" sz="1400" dirty="0" smtClean="0"/>
              <a:t>Determining </a:t>
            </a:r>
            <a:r>
              <a:rPr lang="en-US" sz="1400" i="1" dirty="0"/>
              <a:t>b</a:t>
            </a:r>
            <a:r>
              <a:rPr lang="en-US" sz="1400" baseline="-25000" dirty="0"/>
              <a:t>1</a:t>
            </a:r>
            <a:r>
              <a:rPr lang="en-US" sz="1400" dirty="0"/>
              <a:t>, </a:t>
            </a:r>
            <a:r>
              <a:rPr lang="en-US" sz="1400" i="1" dirty="0"/>
              <a:t>b</a:t>
            </a:r>
            <a:r>
              <a:rPr lang="en-US" sz="1400" i="1" baseline="-25000" dirty="0"/>
              <a:t>2</a:t>
            </a:r>
            <a:r>
              <a:rPr lang="en-US" sz="1400" dirty="0"/>
              <a:t>, etc. is very </a:t>
            </a:r>
            <a:r>
              <a:rPr lang="en-US" sz="1400" dirty="0" smtClean="0"/>
              <a:t>tedious. A </a:t>
            </a:r>
            <a:r>
              <a:rPr lang="en-US" sz="1400" dirty="0"/>
              <a:t>software package such as Excel or MINITAB is </a:t>
            </a:r>
            <a:r>
              <a:rPr lang="en-US" sz="1400" dirty="0" smtClean="0"/>
              <a:t>recommended.</a:t>
            </a:r>
          </a:p>
          <a:p>
            <a:pPr marL="285750" indent="-285750" algn="just" eaLnBrk="0" hangingPunct="0">
              <a:buSzPct val="100000"/>
              <a:buFont typeface="Wingdings" charset="2"/>
              <a:buChar char="§"/>
            </a:pPr>
            <a:r>
              <a:rPr lang="en-US" sz="1400" dirty="0" smtClean="0"/>
              <a:t>The </a:t>
            </a:r>
            <a:r>
              <a:rPr lang="en-US" sz="1400" dirty="0"/>
              <a:t>least squares criterion is used to develop this equation</a:t>
            </a:r>
            <a:r>
              <a:rPr lang="en-US" sz="1400" dirty="0" smtClean="0"/>
              <a:t>.  </a:t>
            </a:r>
            <a:endParaRPr lang="en-US" sz="1400" dirty="0"/>
          </a:p>
        </p:txBody>
      </p:sp>
      <p:sp>
        <p:nvSpPr>
          <p:cNvPr id="8" name="Rectangle 7"/>
          <p:cNvSpPr/>
          <p:nvPr/>
        </p:nvSpPr>
        <p:spPr>
          <a:xfrm>
            <a:off x="890578" y="0"/>
            <a:ext cx="8253422" cy="646331"/>
          </a:xfrm>
          <a:prstGeom prst="rect">
            <a:avLst/>
          </a:prstGeom>
        </p:spPr>
        <p:style>
          <a:lnRef idx="1">
            <a:schemeClr val="accent6"/>
          </a:lnRef>
          <a:fillRef idx="2">
            <a:schemeClr val="accent6"/>
          </a:fillRef>
          <a:effectRef idx="1">
            <a:schemeClr val="accent6"/>
          </a:effectRef>
          <a:fontRef idx="minor">
            <a:schemeClr val="dk1"/>
          </a:fontRef>
        </p:style>
        <p:txBody>
          <a:bodyPr wrap="square">
            <a:spAutoFit/>
          </a:bodyPr>
          <a:lstStyle/>
          <a:p>
            <a:r>
              <a:rPr lang="en-US" sz="1800" b="1" dirty="0"/>
              <a:t>LO14-1</a:t>
            </a:r>
            <a:r>
              <a:rPr lang="en-US" sz="1800" dirty="0"/>
              <a:t> Use multiple regression analysis to describe and interpret a relationship between several </a:t>
            </a:r>
            <a:r>
              <a:rPr lang="en-US" sz="1800" dirty="0" smtClean="0"/>
              <a:t>independent variables </a:t>
            </a:r>
            <a:r>
              <a:rPr lang="en-US" sz="1800" dirty="0"/>
              <a:t>and a dependent variable.</a:t>
            </a:r>
          </a:p>
        </p:txBody>
      </p:sp>
      <p:pic>
        <p:nvPicPr>
          <p:cNvPr id="2" name="Picture 1"/>
          <p:cNvPicPr>
            <a:picLocks noChangeAspect="1"/>
          </p:cNvPicPr>
          <p:nvPr/>
        </p:nvPicPr>
        <p:blipFill>
          <a:blip r:embed="rId3"/>
          <a:stretch>
            <a:fillRect/>
          </a:stretch>
        </p:blipFill>
        <p:spPr>
          <a:xfrm>
            <a:off x="1212035" y="1911498"/>
            <a:ext cx="6075810" cy="576399"/>
          </a:xfrm>
          <a:prstGeom prst="rect">
            <a:avLst/>
          </a:prstGeom>
        </p:spPr>
      </p:pic>
      <p:pic>
        <p:nvPicPr>
          <p:cNvPr id="4" name="Picture 3"/>
          <p:cNvPicPr>
            <a:picLocks noChangeAspect="1"/>
          </p:cNvPicPr>
          <p:nvPr/>
        </p:nvPicPr>
        <p:blipFill>
          <a:blip r:embed="rId4"/>
          <a:stretch>
            <a:fillRect/>
          </a:stretch>
        </p:blipFill>
        <p:spPr>
          <a:xfrm>
            <a:off x="2556282" y="4573703"/>
            <a:ext cx="3656949" cy="2002615"/>
          </a:xfrm>
          <a:prstGeom prst="rect">
            <a:avLst/>
          </a:prstGeom>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96291">
                                            <p:txEl>
                                              <p:pRg st="0" end="0"/>
                                            </p:txEl>
                                          </p:spTgt>
                                        </p:tgtEl>
                                        <p:attrNameLst>
                                          <p:attrName>style.visibility</p:attrName>
                                        </p:attrNameLst>
                                      </p:cBhvr>
                                      <p:to>
                                        <p:strVal val="visible"/>
                                      </p:to>
                                    </p:set>
                                    <p:animEffect transition="in" filter="wipe(left)">
                                      <p:cBhvr>
                                        <p:cTn id="7" dur="500"/>
                                        <p:tgtEl>
                                          <p:spTgt spid="39629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96298"/>
                                        </p:tgtEl>
                                        <p:attrNameLst>
                                          <p:attrName>style.visibility</p:attrName>
                                        </p:attrNameLst>
                                      </p:cBhvr>
                                      <p:to>
                                        <p:strVal val="visible"/>
                                      </p:to>
                                    </p:set>
                                    <p:animEffect transition="in" filter="wipe(left)">
                                      <p:cBhvr>
                                        <p:cTn id="12" dur="500"/>
                                        <p:tgtEl>
                                          <p:spTgt spid="3962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6298"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5" name="AutoShape 2"/>
          <p:cNvSpPr>
            <a:spLocks noGrp="1" noChangeArrowheads="1"/>
          </p:cNvSpPr>
          <p:nvPr>
            <p:ph type="title"/>
          </p:nvPr>
        </p:nvSpPr>
        <p:spPr>
          <a:xfrm>
            <a:off x="457200" y="457200"/>
            <a:ext cx="8559800" cy="1031522"/>
          </a:xfrm>
        </p:spPr>
        <p:txBody>
          <a:bodyPr/>
          <a:lstStyle/>
          <a:p>
            <a:pPr eaLnBrk="1" hangingPunct="1"/>
            <a:r>
              <a:rPr lang="en-US" sz="3600" dirty="0"/>
              <a:t>Multiple </a:t>
            </a:r>
            <a:r>
              <a:rPr lang="en-US" sz="3600" dirty="0" smtClean="0"/>
              <a:t>Regression Analysis: </a:t>
            </a:r>
            <a:r>
              <a:rPr lang="en-US" sz="3600" dirty="0"/>
              <a:t>Evaluating the </a:t>
            </a:r>
            <a:r>
              <a:rPr lang="en-US" sz="3600" dirty="0" smtClean="0"/>
              <a:t>Assumptions –Independence</a:t>
            </a:r>
          </a:p>
        </p:txBody>
      </p:sp>
      <p:sp>
        <p:nvSpPr>
          <p:cNvPr id="531459" name="Rectangle 3"/>
          <p:cNvSpPr>
            <a:spLocks noGrp="1" noChangeArrowheads="1"/>
          </p:cNvSpPr>
          <p:nvPr>
            <p:ph idx="1"/>
          </p:nvPr>
        </p:nvSpPr>
        <p:spPr>
          <a:xfrm>
            <a:off x="464256" y="1741311"/>
            <a:ext cx="8229600" cy="3886200"/>
          </a:xfrm>
        </p:spPr>
        <p:txBody>
          <a:bodyPr/>
          <a:lstStyle/>
          <a:p>
            <a:pPr algn="just">
              <a:buSzPct val="102000"/>
              <a:buFont typeface="Wingdings" charset="2"/>
              <a:buChar char="§"/>
            </a:pPr>
            <a:r>
              <a:rPr lang="en-US" sz="2000" dirty="0" smtClean="0"/>
              <a:t>Our last assumption of multiple regression is that the </a:t>
            </a:r>
            <a:r>
              <a:rPr lang="en-US" sz="2000" dirty="0"/>
              <a:t>residuals are independent. This means that successive observations of the dependent variable are not correlated. This assumption is often violated when time is involved with the sampled observations.</a:t>
            </a:r>
          </a:p>
          <a:p>
            <a:pPr algn="just" eaLnBrk="1" hangingPunct="1">
              <a:buSzPct val="102000"/>
              <a:buFont typeface="Wingdings" charset="2"/>
              <a:buChar char="§"/>
            </a:pPr>
            <a:endParaRPr lang="en-US" sz="2000" dirty="0" smtClean="0"/>
          </a:p>
          <a:p>
            <a:pPr algn="just" eaLnBrk="1" hangingPunct="1">
              <a:buSzPct val="102000"/>
              <a:buFont typeface="Wingdings" charset="2"/>
              <a:buChar char="§"/>
            </a:pPr>
            <a:r>
              <a:rPr lang="en-US" sz="2000" dirty="0" smtClean="0"/>
              <a:t>When successive residuals are correlated we refer to this condition as </a:t>
            </a:r>
            <a:r>
              <a:rPr lang="en-US" sz="2000" b="1" dirty="0" smtClean="0"/>
              <a:t>autocorrelation.  </a:t>
            </a:r>
            <a:r>
              <a:rPr lang="en-US" sz="2000" dirty="0" smtClean="0"/>
              <a:t>Autocorrelation frequently occurs when the data are collected over a period of time.</a:t>
            </a:r>
          </a:p>
          <a:p>
            <a:pPr marL="0" indent="0" algn="just" eaLnBrk="1" hangingPunct="1">
              <a:buNone/>
            </a:pPr>
            <a:endParaRPr lang="en-US" sz="2000" dirty="0" smtClean="0"/>
          </a:p>
          <a:p>
            <a:pPr marL="0" indent="0" algn="just" eaLnBrk="1" hangingPunct="1">
              <a:buNone/>
            </a:pPr>
            <a:endParaRPr lang="en-US" dirty="0" smtClean="0"/>
          </a:p>
          <a:p>
            <a:pPr eaLnBrk="1" hangingPunct="1"/>
            <a:endParaRPr lang="en-US" dirty="0" smtClean="0"/>
          </a:p>
        </p:txBody>
      </p:sp>
      <p:sp>
        <p:nvSpPr>
          <p:cNvPr id="5" name="Rectangle 4"/>
          <p:cNvSpPr/>
          <p:nvPr/>
        </p:nvSpPr>
        <p:spPr>
          <a:xfrm>
            <a:off x="8022167" y="0"/>
            <a:ext cx="1121833" cy="400110"/>
          </a:xfrm>
          <a:prstGeom prst="rect">
            <a:avLst/>
          </a:prstGeom>
        </p:spPr>
        <p:style>
          <a:lnRef idx="0">
            <a:schemeClr val="accent5"/>
          </a:lnRef>
          <a:fillRef idx="3">
            <a:schemeClr val="accent5"/>
          </a:fillRef>
          <a:effectRef idx="3">
            <a:schemeClr val="accent5"/>
          </a:effectRef>
          <a:fontRef idx="minor">
            <a:schemeClr val="lt1"/>
          </a:fontRef>
        </p:style>
        <p:txBody>
          <a:bodyPr wrap="square">
            <a:spAutoFit/>
          </a:bodyPr>
          <a:lstStyle/>
          <a:p>
            <a:pPr>
              <a:defRPr/>
            </a:pPr>
            <a:r>
              <a:rPr lang="en-US" sz="2000" b="1" dirty="0" smtClean="0">
                <a:solidFill>
                  <a:schemeClr val="tx1"/>
                </a:solidFill>
              </a:rPr>
              <a:t>LO14-4</a:t>
            </a:r>
            <a:endParaRPr lang="en-US" sz="2000" dirty="0">
              <a:solidFill>
                <a:schemeClr val="tx1"/>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31459">
                                            <p:txEl>
                                              <p:pRg st="0" end="0"/>
                                            </p:txEl>
                                          </p:spTgt>
                                        </p:tgtEl>
                                        <p:attrNameLst>
                                          <p:attrName>style.visibility</p:attrName>
                                        </p:attrNameLst>
                                      </p:cBhvr>
                                      <p:to>
                                        <p:strVal val="visible"/>
                                      </p:to>
                                    </p:set>
                                    <p:animEffect transition="in" filter="wipe(left)">
                                      <p:cBhvr>
                                        <p:cTn id="7" dur="500"/>
                                        <p:tgtEl>
                                          <p:spTgt spid="53145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531459">
                                            <p:txEl>
                                              <p:pRg st="2" end="2"/>
                                            </p:txEl>
                                          </p:spTgt>
                                        </p:tgtEl>
                                        <p:attrNameLst>
                                          <p:attrName>style.visibility</p:attrName>
                                        </p:attrNameLst>
                                      </p:cBhvr>
                                      <p:to>
                                        <p:strVal val="visible"/>
                                      </p:to>
                                    </p:set>
                                    <p:animEffect transition="in" filter="wipe(left)">
                                      <p:cBhvr>
                                        <p:cTn id="12" dur="500"/>
                                        <p:tgtEl>
                                          <p:spTgt spid="531459">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1459" grpId="0" build="p"/>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3" name="AutoShape 7"/>
          <p:cNvSpPr>
            <a:spLocks noGrp="1" noChangeArrowheads="1"/>
          </p:cNvSpPr>
          <p:nvPr>
            <p:ph type="title"/>
          </p:nvPr>
        </p:nvSpPr>
        <p:spPr>
          <a:xfrm>
            <a:off x="345722" y="886178"/>
            <a:ext cx="8494889" cy="1234722"/>
          </a:xfrm>
        </p:spPr>
        <p:txBody>
          <a:bodyPr/>
          <a:lstStyle/>
          <a:p>
            <a:pPr eaLnBrk="1" hangingPunct="1"/>
            <a:r>
              <a:rPr lang="en-US" sz="3200" dirty="0"/>
              <a:t>Multiple </a:t>
            </a:r>
            <a:r>
              <a:rPr lang="en-US" sz="3200" dirty="0" smtClean="0"/>
              <a:t>Regression Analysis: </a:t>
            </a:r>
            <a:r>
              <a:rPr lang="en-US" sz="3200" dirty="0"/>
              <a:t>Evaluating the Assumptions –</a:t>
            </a:r>
            <a:r>
              <a:rPr lang="en-US" sz="3200" dirty="0" smtClean="0"/>
              <a:t>Independence: Residual Plot versus Fitted Values</a:t>
            </a:r>
            <a:br>
              <a:rPr lang="en-US" sz="3200" dirty="0" smtClean="0"/>
            </a:br>
            <a:endParaRPr lang="en-US" sz="3200" dirty="0" smtClean="0"/>
          </a:p>
        </p:txBody>
      </p:sp>
      <p:sp>
        <p:nvSpPr>
          <p:cNvPr id="84994" name="Rectangle 8"/>
          <p:cNvSpPr>
            <a:spLocks noGrp="1" noChangeArrowheads="1"/>
          </p:cNvSpPr>
          <p:nvPr>
            <p:ph type="body" sz="half" idx="1"/>
          </p:nvPr>
        </p:nvSpPr>
        <p:spPr>
          <a:xfrm>
            <a:off x="606779" y="2360083"/>
            <a:ext cx="3860624" cy="3972277"/>
          </a:xfrm>
        </p:spPr>
        <p:txBody>
          <a:bodyPr/>
          <a:lstStyle/>
          <a:p>
            <a:pPr algn="just" eaLnBrk="1" hangingPunct="1">
              <a:buClrTx/>
              <a:buSzPct val="100000"/>
            </a:pPr>
            <a:r>
              <a:rPr lang="en-US" sz="1800" dirty="0" smtClean="0"/>
              <a:t>Note that a trend in a scatter plot of the residuals versus the predicted </a:t>
            </a:r>
            <a:r>
              <a:rPr lang="en-US" sz="1800" i="1" dirty="0" smtClean="0"/>
              <a:t>y, </a:t>
            </a:r>
            <a:r>
              <a:rPr lang="en-US" sz="1800" dirty="0" smtClean="0"/>
              <a:t>as shown to the right, would indicate possible autocorrelation.  </a:t>
            </a:r>
          </a:p>
          <a:p>
            <a:pPr marL="0" indent="0" algn="just" eaLnBrk="1" hangingPunct="1">
              <a:buClrTx/>
              <a:buSzPct val="100000"/>
              <a:buNone/>
            </a:pPr>
            <a:endParaRPr lang="en-US" sz="1800" dirty="0"/>
          </a:p>
          <a:p>
            <a:pPr algn="just" eaLnBrk="1" hangingPunct="1">
              <a:buClrTx/>
              <a:buSzPct val="100000"/>
            </a:pPr>
            <a:r>
              <a:rPr lang="en-US" sz="1800" dirty="0" smtClean="0"/>
              <a:t>Note that there is no evidence of autocorrelation in our home heating multiple regression.  </a:t>
            </a:r>
          </a:p>
        </p:txBody>
      </p:sp>
      <p:pic>
        <p:nvPicPr>
          <p:cNvPr id="84995" name="Picture 4"/>
          <p:cNvPicPr>
            <a:picLocks noGrp="1" noChangeAspect="1" noChangeArrowheads="1"/>
          </p:cNvPicPr>
          <p:nvPr>
            <p:ph sz="half" idx="2"/>
          </p:nvPr>
        </p:nvPicPr>
        <p:blipFill>
          <a:blip r:embed="rId3"/>
          <a:srcRect/>
          <a:stretch>
            <a:fillRect/>
          </a:stretch>
        </p:blipFill>
        <p:spPr>
          <a:xfrm>
            <a:off x="4974166" y="1805516"/>
            <a:ext cx="3077537" cy="1928158"/>
          </a:xfrm>
        </p:spPr>
      </p:pic>
      <p:sp>
        <p:nvSpPr>
          <p:cNvPr id="6" name="Rectangle 5"/>
          <p:cNvSpPr/>
          <p:nvPr/>
        </p:nvSpPr>
        <p:spPr>
          <a:xfrm>
            <a:off x="8015111" y="0"/>
            <a:ext cx="1128889" cy="400110"/>
          </a:xfrm>
          <a:prstGeom prst="rect">
            <a:avLst/>
          </a:prstGeom>
        </p:spPr>
        <p:style>
          <a:lnRef idx="0">
            <a:schemeClr val="accent5"/>
          </a:lnRef>
          <a:fillRef idx="3">
            <a:schemeClr val="accent5"/>
          </a:fillRef>
          <a:effectRef idx="3">
            <a:schemeClr val="accent5"/>
          </a:effectRef>
          <a:fontRef idx="minor">
            <a:schemeClr val="lt1"/>
          </a:fontRef>
        </p:style>
        <p:txBody>
          <a:bodyPr wrap="square">
            <a:spAutoFit/>
          </a:bodyPr>
          <a:lstStyle/>
          <a:p>
            <a:pPr>
              <a:defRPr/>
            </a:pPr>
            <a:r>
              <a:rPr lang="en-US" sz="2000" b="1" dirty="0" smtClean="0">
                <a:solidFill>
                  <a:schemeClr val="tx1"/>
                </a:solidFill>
              </a:rPr>
              <a:t>LO14-4</a:t>
            </a:r>
            <a:endParaRPr lang="en-US" sz="2000" dirty="0">
              <a:solidFill>
                <a:schemeClr val="tx1"/>
              </a:solidFill>
            </a:endParaRPr>
          </a:p>
        </p:txBody>
      </p:sp>
      <p:pic>
        <p:nvPicPr>
          <p:cNvPr id="7" name="Picture 6"/>
          <p:cNvPicPr>
            <a:picLocks noChangeAspect="1"/>
          </p:cNvPicPr>
          <p:nvPr/>
        </p:nvPicPr>
        <p:blipFill>
          <a:blip r:embed="rId4"/>
          <a:stretch>
            <a:fillRect/>
          </a:stretch>
        </p:blipFill>
        <p:spPr>
          <a:xfrm>
            <a:off x="5108223" y="4005218"/>
            <a:ext cx="3104444" cy="2125350"/>
          </a:xfrm>
          <a:prstGeom prst="rect">
            <a:avLst/>
          </a:prstGeom>
        </p:spPr>
      </p:pic>
    </p:spTree>
  </p:cSld>
  <p:clrMapOvr>
    <a:masterClrMapping/>
  </p:clrMapOv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AutoShape 5"/>
          <p:cNvSpPr>
            <a:spLocks noGrp="1" noChangeArrowheads="1"/>
          </p:cNvSpPr>
          <p:nvPr>
            <p:ph type="title"/>
          </p:nvPr>
        </p:nvSpPr>
        <p:spPr>
          <a:xfrm>
            <a:off x="444500" y="783167"/>
            <a:ext cx="8168923" cy="914400"/>
          </a:xfrm>
        </p:spPr>
        <p:txBody>
          <a:bodyPr/>
          <a:lstStyle/>
          <a:p>
            <a:pPr eaLnBrk="1" hangingPunct="1"/>
            <a:r>
              <a:rPr lang="en-US" sz="3200" dirty="0" smtClean="0"/>
              <a:t>Multiple Regression Analysis: Using a Qualitative Independent Variable - Example</a:t>
            </a:r>
          </a:p>
        </p:txBody>
      </p:sp>
      <p:sp>
        <p:nvSpPr>
          <p:cNvPr id="87043" name="Rectangle 3"/>
          <p:cNvSpPr>
            <a:spLocks noGrp="1" noChangeArrowheads="1"/>
          </p:cNvSpPr>
          <p:nvPr>
            <p:ph type="body" sz="half" idx="1"/>
          </p:nvPr>
        </p:nvSpPr>
        <p:spPr>
          <a:xfrm>
            <a:off x="614362" y="1784350"/>
            <a:ext cx="7739415" cy="1341261"/>
          </a:xfrm>
        </p:spPr>
        <p:txBody>
          <a:bodyPr/>
          <a:lstStyle/>
          <a:p>
            <a:pPr algn="just" eaLnBrk="1" hangingPunct="1">
              <a:lnSpc>
                <a:spcPct val="90000"/>
              </a:lnSpc>
              <a:buClrTx/>
            </a:pPr>
            <a:r>
              <a:rPr lang="en-US" sz="1800" dirty="0" smtClean="0">
                <a:solidFill>
                  <a:srgbClr val="000000"/>
                </a:solidFill>
              </a:rPr>
              <a:t>In multiple regression we may want to include a nominal-scale variable—such as gender, </a:t>
            </a:r>
            <a:r>
              <a:rPr lang="en-US" sz="1800" dirty="0">
                <a:solidFill>
                  <a:srgbClr val="000000"/>
                </a:solidFill>
              </a:rPr>
              <a:t>whether </a:t>
            </a:r>
            <a:r>
              <a:rPr lang="en-US" sz="1800" dirty="0" smtClean="0">
                <a:solidFill>
                  <a:srgbClr val="000000"/>
                </a:solidFill>
              </a:rPr>
              <a:t>a sports </a:t>
            </a:r>
            <a:r>
              <a:rPr lang="en-US" sz="1800" dirty="0">
                <a:solidFill>
                  <a:srgbClr val="000000"/>
                </a:solidFill>
              </a:rPr>
              <a:t>team was the home or the visiting </a:t>
            </a:r>
            <a:r>
              <a:rPr lang="en-US" sz="1800" dirty="0" smtClean="0">
                <a:solidFill>
                  <a:srgbClr val="000000"/>
                </a:solidFill>
              </a:rPr>
              <a:t>team, or if a home has an attached garage. These are called </a:t>
            </a:r>
            <a:r>
              <a:rPr lang="en-US" sz="1800" b="1" dirty="0" smtClean="0">
                <a:solidFill>
                  <a:srgbClr val="000000"/>
                </a:solidFill>
              </a:rPr>
              <a:t>qualitative or dummy variables.</a:t>
            </a:r>
          </a:p>
          <a:p>
            <a:pPr algn="just" eaLnBrk="1" hangingPunct="1">
              <a:lnSpc>
                <a:spcPct val="90000"/>
              </a:lnSpc>
              <a:buClrTx/>
            </a:pPr>
            <a:r>
              <a:rPr lang="en-US" sz="1800" dirty="0" smtClean="0">
                <a:solidFill>
                  <a:srgbClr val="000000"/>
                </a:solidFill>
              </a:rPr>
              <a:t>To use a qualitative variable in regression analysis, we code the dummy variable as either a 0 or a 1.  We then include the qualitative variable as an additional independent variable in the multiple regression analysis.  </a:t>
            </a:r>
          </a:p>
        </p:txBody>
      </p:sp>
      <p:sp>
        <p:nvSpPr>
          <p:cNvPr id="8" name="Rectangle 7"/>
          <p:cNvSpPr/>
          <p:nvPr/>
        </p:nvSpPr>
        <p:spPr>
          <a:xfrm>
            <a:off x="4579056" y="0"/>
            <a:ext cx="4564944" cy="707886"/>
          </a:xfrm>
          <a:prstGeom prst="rect">
            <a:avLst/>
          </a:prstGeom>
        </p:spPr>
        <p:style>
          <a:lnRef idx="1">
            <a:schemeClr val="accent6"/>
          </a:lnRef>
          <a:fillRef idx="2">
            <a:schemeClr val="accent6"/>
          </a:fillRef>
          <a:effectRef idx="1">
            <a:schemeClr val="accent6"/>
          </a:effectRef>
          <a:fontRef idx="minor">
            <a:schemeClr val="dk1"/>
          </a:fontRef>
        </p:style>
        <p:txBody>
          <a:bodyPr wrap="square">
            <a:spAutoFit/>
          </a:bodyPr>
          <a:lstStyle/>
          <a:p>
            <a:r>
              <a:rPr lang="en-US" sz="2000" b="1" dirty="0"/>
              <a:t>LO14-5</a:t>
            </a:r>
            <a:r>
              <a:rPr lang="en-US" sz="2000" dirty="0"/>
              <a:t> Use and interpret a qualitative, dummy variable in multiple regression.</a:t>
            </a:r>
          </a:p>
        </p:txBody>
      </p:sp>
      <p:pic>
        <p:nvPicPr>
          <p:cNvPr id="3" name="Picture 2"/>
          <p:cNvPicPr>
            <a:picLocks noChangeAspect="1"/>
          </p:cNvPicPr>
          <p:nvPr/>
        </p:nvPicPr>
        <p:blipFill>
          <a:blip r:embed="rId3"/>
          <a:stretch>
            <a:fillRect/>
          </a:stretch>
        </p:blipFill>
        <p:spPr>
          <a:xfrm>
            <a:off x="6471358" y="3908431"/>
            <a:ext cx="2242253" cy="2602434"/>
          </a:xfrm>
          <a:prstGeom prst="rect">
            <a:avLst/>
          </a:prstGeom>
        </p:spPr>
      </p:pic>
      <p:sp>
        <p:nvSpPr>
          <p:cNvPr id="4" name="TextBox 3"/>
          <p:cNvSpPr txBox="1"/>
          <p:nvPr/>
        </p:nvSpPr>
        <p:spPr>
          <a:xfrm>
            <a:off x="733845" y="4000501"/>
            <a:ext cx="5305712" cy="2585323"/>
          </a:xfrm>
          <a:prstGeom prst="rect">
            <a:avLst/>
          </a:prstGeom>
          <a:noFill/>
        </p:spPr>
        <p:txBody>
          <a:bodyPr wrap="square" rtlCol="0">
            <a:spAutoFit/>
          </a:bodyPr>
          <a:lstStyle/>
          <a:p>
            <a:pPr algn="just" eaLnBrk="1" hangingPunct="1">
              <a:buFont typeface="Wingdings" pitchFamily="2" charset="2"/>
              <a:buNone/>
            </a:pPr>
            <a:r>
              <a:rPr lang="en-US" sz="1800" b="1" dirty="0"/>
              <a:t>EXAMPLE</a:t>
            </a:r>
          </a:p>
          <a:p>
            <a:pPr algn="just" eaLnBrk="1" hangingPunct="1">
              <a:buFont typeface="Wingdings" pitchFamily="2" charset="2"/>
              <a:buNone/>
            </a:pPr>
            <a:r>
              <a:rPr lang="en-US" sz="1800" dirty="0"/>
              <a:t>Suppose in the </a:t>
            </a:r>
            <a:r>
              <a:rPr lang="en-US" sz="1800" dirty="0" smtClean="0"/>
              <a:t>home heating cost example, we are interested to see if the presence of an attached garage has an effect on heating cost. We would add the </a:t>
            </a:r>
            <a:r>
              <a:rPr lang="en-US" sz="1800" dirty="0"/>
              <a:t>independent variable “garage” </a:t>
            </a:r>
            <a:r>
              <a:rPr lang="en-US" sz="1800" dirty="0" smtClean="0"/>
              <a:t>and record the following information: for </a:t>
            </a:r>
            <a:r>
              <a:rPr lang="en-US" sz="1800" dirty="0"/>
              <a:t>those homes without an attached garage, </a:t>
            </a:r>
            <a:r>
              <a:rPr lang="en-US" sz="1800" dirty="0" smtClean="0"/>
              <a:t>the garage variable is assigned a 0; </a:t>
            </a:r>
            <a:r>
              <a:rPr lang="en-US" sz="1800" dirty="0"/>
              <a:t>for homes with an attached garage, </a:t>
            </a:r>
            <a:r>
              <a:rPr lang="en-US" sz="1800" dirty="0" smtClean="0"/>
              <a:t>the garage variable is assigned a 1. </a:t>
            </a:r>
            <a:endParaRPr lang="en-US" sz="2800" dirty="0"/>
          </a:p>
        </p:txBody>
      </p:sp>
    </p:spTree>
  </p:cSld>
  <p:clrMapOvr>
    <a:masterClrMapping/>
  </p:clrMapOvr>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89" name="AutoShape 7"/>
          <p:cNvSpPr>
            <a:spLocks noGrp="1" noChangeArrowheads="1"/>
          </p:cNvSpPr>
          <p:nvPr>
            <p:ph type="title"/>
          </p:nvPr>
        </p:nvSpPr>
        <p:spPr>
          <a:xfrm>
            <a:off x="430389" y="428978"/>
            <a:ext cx="8113889" cy="1045633"/>
          </a:xfrm>
        </p:spPr>
        <p:txBody>
          <a:bodyPr/>
          <a:lstStyle/>
          <a:p>
            <a:pPr eaLnBrk="1" hangingPunct="1"/>
            <a:r>
              <a:rPr lang="en-US" sz="3200" dirty="0"/>
              <a:t>Multiple </a:t>
            </a:r>
            <a:r>
              <a:rPr lang="en-US" sz="3200" dirty="0" smtClean="0"/>
              <a:t>Regression Analysis: </a:t>
            </a:r>
            <a:r>
              <a:rPr lang="en-US" sz="3200" dirty="0"/>
              <a:t>Using a Qualitative Independent Variable - Example</a:t>
            </a:r>
            <a:endParaRPr lang="en-US" sz="3200" dirty="0" smtClean="0"/>
          </a:p>
        </p:txBody>
      </p:sp>
      <p:sp>
        <p:nvSpPr>
          <p:cNvPr id="7" name="Rectangle 6"/>
          <p:cNvSpPr/>
          <p:nvPr/>
        </p:nvSpPr>
        <p:spPr>
          <a:xfrm>
            <a:off x="8015111" y="0"/>
            <a:ext cx="1128889" cy="400110"/>
          </a:xfrm>
          <a:prstGeom prst="rect">
            <a:avLst/>
          </a:prstGeom>
        </p:spPr>
        <p:style>
          <a:lnRef idx="0">
            <a:schemeClr val="accent5"/>
          </a:lnRef>
          <a:fillRef idx="3">
            <a:schemeClr val="accent5"/>
          </a:fillRef>
          <a:effectRef idx="3">
            <a:schemeClr val="accent5"/>
          </a:effectRef>
          <a:fontRef idx="minor">
            <a:schemeClr val="lt1"/>
          </a:fontRef>
        </p:style>
        <p:txBody>
          <a:bodyPr wrap="square">
            <a:spAutoFit/>
          </a:bodyPr>
          <a:lstStyle/>
          <a:p>
            <a:pPr>
              <a:defRPr/>
            </a:pPr>
            <a:r>
              <a:rPr lang="en-US" sz="2000" b="1" dirty="0" smtClean="0">
                <a:solidFill>
                  <a:schemeClr val="tx1"/>
                </a:solidFill>
              </a:rPr>
              <a:t>LO14-5</a:t>
            </a:r>
            <a:endParaRPr lang="en-US" sz="2000" dirty="0">
              <a:solidFill>
                <a:schemeClr val="tx1"/>
              </a:solidFill>
            </a:endParaRPr>
          </a:p>
        </p:txBody>
      </p:sp>
      <p:pic>
        <p:nvPicPr>
          <p:cNvPr id="4" name="Picture 3"/>
          <p:cNvPicPr>
            <a:picLocks noChangeAspect="1"/>
          </p:cNvPicPr>
          <p:nvPr/>
        </p:nvPicPr>
        <p:blipFill>
          <a:blip r:embed="rId3"/>
          <a:stretch>
            <a:fillRect/>
          </a:stretch>
        </p:blipFill>
        <p:spPr>
          <a:xfrm>
            <a:off x="853722" y="1603905"/>
            <a:ext cx="7718778" cy="3413277"/>
          </a:xfrm>
          <a:prstGeom prst="rect">
            <a:avLst/>
          </a:prstGeom>
        </p:spPr>
      </p:pic>
      <p:sp>
        <p:nvSpPr>
          <p:cNvPr id="5" name="TextBox 4"/>
          <p:cNvSpPr txBox="1"/>
          <p:nvPr/>
        </p:nvSpPr>
        <p:spPr>
          <a:xfrm>
            <a:off x="776111" y="5080000"/>
            <a:ext cx="7930445" cy="1384995"/>
          </a:xfrm>
          <a:prstGeom prst="rect">
            <a:avLst/>
          </a:prstGeom>
          <a:noFill/>
        </p:spPr>
        <p:txBody>
          <a:bodyPr wrap="square" rtlCol="0">
            <a:spAutoFit/>
          </a:bodyPr>
          <a:lstStyle/>
          <a:p>
            <a:pPr algn="just"/>
            <a:r>
              <a:rPr lang="en-US" sz="1400" dirty="0" smtClean="0"/>
              <a:t>Note that the independent variable “garage” is now part of the analysis.  The </a:t>
            </a:r>
            <a:r>
              <a:rPr lang="en-US" sz="1400" i="1" dirty="0" smtClean="0"/>
              <a:t>R</a:t>
            </a:r>
            <a:r>
              <a:rPr lang="en-US" sz="1400" i="1" baseline="30000" dirty="0" smtClean="0"/>
              <a:t>2</a:t>
            </a:r>
            <a:r>
              <a:rPr lang="en-US" sz="1400" dirty="0"/>
              <a:t> </a:t>
            </a:r>
            <a:r>
              <a:rPr lang="en-US" sz="1400" dirty="0" smtClean="0"/>
              <a:t>increased and the variable “garage” has a significant effect on the dependent variable, heating cost.  The </a:t>
            </a:r>
            <a:r>
              <a:rPr lang="en-US" sz="1400" i="1" dirty="0" smtClean="0"/>
              <a:t>p</a:t>
            </a:r>
            <a:r>
              <a:rPr lang="en-US" sz="1400" dirty="0" smtClean="0"/>
              <a:t>-value is 0.004.</a:t>
            </a:r>
          </a:p>
          <a:p>
            <a:pPr algn="just"/>
            <a:endParaRPr lang="en-US" sz="1100" dirty="0" smtClean="0"/>
          </a:p>
          <a:p>
            <a:pPr algn="just"/>
            <a:r>
              <a:rPr lang="en-US" sz="1400" dirty="0" smtClean="0"/>
              <a:t>In fact, because we coded “garage” as 0 and 1, the results indicate that a home with an attached garage adds $77.432 dollars to the average heating cost of a home!</a:t>
            </a:r>
            <a:endParaRPr lang="en-US" sz="1400" dirty="0"/>
          </a:p>
        </p:txBody>
      </p:sp>
    </p:spTree>
  </p:cSld>
  <p:clrMapOvr>
    <a:masterClrMapping/>
  </p:clrMapOvr>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5" name="AutoShape 5"/>
          <p:cNvSpPr>
            <a:spLocks noGrp="1" noChangeArrowheads="1"/>
          </p:cNvSpPr>
          <p:nvPr>
            <p:ph type="title"/>
          </p:nvPr>
        </p:nvSpPr>
        <p:spPr>
          <a:xfrm>
            <a:off x="310444" y="788105"/>
            <a:ext cx="8461022" cy="573617"/>
          </a:xfrm>
        </p:spPr>
        <p:txBody>
          <a:bodyPr/>
          <a:lstStyle/>
          <a:p>
            <a:pPr eaLnBrk="1" hangingPunct="1"/>
            <a:r>
              <a:rPr lang="en-US" sz="3600" dirty="0"/>
              <a:t>Multiple </a:t>
            </a:r>
            <a:r>
              <a:rPr lang="en-US" sz="3600" dirty="0" smtClean="0"/>
              <a:t>Regression Analysis: Interaction</a:t>
            </a:r>
          </a:p>
        </p:txBody>
      </p:sp>
      <p:sp>
        <p:nvSpPr>
          <p:cNvPr id="8" name="Rectangle 7"/>
          <p:cNvSpPr/>
          <p:nvPr/>
        </p:nvSpPr>
        <p:spPr>
          <a:xfrm>
            <a:off x="4014611" y="0"/>
            <a:ext cx="5129389" cy="707886"/>
          </a:xfrm>
          <a:prstGeom prst="rect">
            <a:avLst/>
          </a:prstGeom>
        </p:spPr>
        <p:style>
          <a:lnRef idx="1">
            <a:schemeClr val="accent6"/>
          </a:lnRef>
          <a:fillRef idx="2">
            <a:schemeClr val="accent6"/>
          </a:fillRef>
          <a:effectRef idx="1">
            <a:schemeClr val="accent6"/>
          </a:effectRef>
          <a:fontRef idx="minor">
            <a:schemeClr val="dk1"/>
          </a:fontRef>
        </p:style>
        <p:txBody>
          <a:bodyPr wrap="square">
            <a:spAutoFit/>
          </a:bodyPr>
          <a:lstStyle/>
          <a:p>
            <a:pPr>
              <a:defRPr/>
            </a:pPr>
            <a:r>
              <a:rPr lang="en-US" sz="2000" b="1" dirty="0"/>
              <a:t>LO14-6</a:t>
            </a:r>
            <a:r>
              <a:rPr lang="en-US" sz="2000" dirty="0"/>
              <a:t> Include and interpret an interaction effect in multiple regression analysis. </a:t>
            </a:r>
            <a:endParaRPr lang="en-US" sz="2000" dirty="0">
              <a:solidFill>
                <a:schemeClr val="tx1"/>
              </a:solidFill>
            </a:endParaRPr>
          </a:p>
        </p:txBody>
      </p:sp>
      <p:sp>
        <p:nvSpPr>
          <p:cNvPr id="3" name="TextBox 2"/>
          <p:cNvSpPr txBox="1"/>
          <p:nvPr/>
        </p:nvSpPr>
        <p:spPr>
          <a:xfrm>
            <a:off x="684387" y="1509889"/>
            <a:ext cx="7528279" cy="2862323"/>
          </a:xfrm>
          <a:prstGeom prst="rect">
            <a:avLst/>
          </a:prstGeom>
          <a:noFill/>
        </p:spPr>
        <p:txBody>
          <a:bodyPr wrap="square" rtlCol="0">
            <a:spAutoFit/>
          </a:bodyPr>
          <a:lstStyle/>
          <a:p>
            <a:pPr algn="just"/>
            <a:r>
              <a:rPr lang="en-US" sz="1800" dirty="0" smtClean="0"/>
              <a:t>In all of the multiple regressions presented so far, each independent variable has a separate effect on the dependent variable.  For example, in the following multiple regression equation, </a:t>
            </a:r>
          </a:p>
          <a:p>
            <a:pPr algn="just"/>
            <a:endParaRPr lang="en-US" sz="1800" dirty="0"/>
          </a:p>
          <a:p>
            <a:pPr algn="just"/>
            <a:endParaRPr lang="en-US" sz="1800" dirty="0" smtClean="0"/>
          </a:p>
          <a:p>
            <a:pPr algn="just"/>
            <a:r>
              <a:rPr lang="en-US" sz="1800" dirty="0" smtClean="0"/>
              <a:t>we can say, focusing on the </a:t>
            </a:r>
            <a:r>
              <a:rPr lang="en-US" sz="1800" dirty="0"/>
              <a:t>independent </a:t>
            </a:r>
            <a:r>
              <a:rPr lang="en-US" sz="1800" dirty="0" smtClean="0"/>
              <a:t>variable, “inches of insulation”, heating cost will decrease $14.718 for every additional inch of insulation, </a:t>
            </a:r>
            <a:r>
              <a:rPr lang="en-US" sz="1800" b="1" dirty="0" smtClean="0"/>
              <a:t>while holding the temperature constant.  </a:t>
            </a:r>
            <a:r>
              <a:rPr lang="en-US" sz="1800" dirty="0" smtClean="0"/>
              <a:t>We cannot make any statements about the combined effect of the two independent variables on heating cost.</a:t>
            </a:r>
            <a:endParaRPr lang="en-US" sz="1800" b="1" dirty="0"/>
          </a:p>
        </p:txBody>
      </p:sp>
      <p:sp>
        <p:nvSpPr>
          <p:cNvPr id="4" name="TextBox 3"/>
          <p:cNvSpPr txBox="1"/>
          <p:nvPr/>
        </p:nvSpPr>
        <p:spPr>
          <a:xfrm>
            <a:off x="444499" y="2539999"/>
            <a:ext cx="8057445" cy="307777"/>
          </a:xfrm>
          <a:prstGeom prst="rect">
            <a:avLst/>
          </a:prstGeom>
          <a:noFill/>
        </p:spPr>
        <p:txBody>
          <a:bodyPr wrap="square" rtlCol="0">
            <a:spAutoFit/>
          </a:bodyPr>
          <a:lstStyle/>
          <a:p>
            <a:pPr lvl="1" algn="just"/>
            <a:r>
              <a:rPr lang="en-US" sz="1400" dirty="0"/>
              <a:t>Heating Cost = 490.286 – 5.150 (mean outside temperature) – 14.718 (inches of insulation)</a:t>
            </a:r>
          </a:p>
        </p:txBody>
      </p:sp>
      <p:sp>
        <p:nvSpPr>
          <p:cNvPr id="5" name="TextBox 4"/>
          <p:cNvSpPr txBox="1"/>
          <p:nvPr/>
        </p:nvSpPr>
        <p:spPr>
          <a:xfrm>
            <a:off x="790222" y="4430889"/>
            <a:ext cx="7422445" cy="1200329"/>
          </a:xfrm>
          <a:prstGeom prst="rect">
            <a:avLst/>
          </a:prstGeom>
          <a:noFill/>
        </p:spPr>
        <p:txBody>
          <a:bodyPr wrap="square" rtlCol="0">
            <a:spAutoFit/>
          </a:bodyPr>
          <a:lstStyle/>
          <a:p>
            <a:r>
              <a:rPr lang="en-US" sz="1800" dirty="0" smtClean="0"/>
              <a:t>However, we can add another variable, called the interaction effect of temperature and inches of insulation to the model.  The new variable is simply the product of the two independent variables (mean outside temperature)(inches of insulation) for each home.  </a:t>
            </a:r>
            <a:endParaRPr lang="en-US" sz="1800" dirty="0"/>
          </a:p>
        </p:txBody>
      </p:sp>
      <p:sp>
        <p:nvSpPr>
          <p:cNvPr id="12" name="TextBox 11"/>
          <p:cNvSpPr txBox="1"/>
          <p:nvPr/>
        </p:nvSpPr>
        <p:spPr>
          <a:xfrm>
            <a:off x="378178" y="5726285"/>
            <a:ext cx="8490656" cy="261610"/>
          </a:xfrm>
          <a:prstGeom prst="rect">
            <a:avLst/>
          </a:prstGeom>
          <a:noFill/>
        </p:spPr>
        <p:txBody>
          <a:bodyPr wrap="square" rtlCol="0">
            <a:spAutoFit/>
          </a:bodyPr>
          <a:lstStyle/>
          <a:p>
            <a:pPr algn="just"/>
            <a:r>
              <a:rPr lang="en-US" sz="1100" dirty="0"/>
              <a:t>Heating Cost = </a:t>
            </a:r>
            <a:r>
              <a:rPr lang="en-US" sz="1100" dirty="0" smtClean="0"/>
              <a:t>b</a:t>
            </a:r>
            <a:r>
              <a:rPr lang="en-US" sz="1100" baseline="-25000" dirty="0" smtClean="0"/>
              <a:t>0</a:t>
            </a:r>
            <a:r>
              <a:rPr lang="en-US" sz="1100" dirty="0" smtClean="0"/>
              <a:t> + b</a:t>
            </a:r>
            <a:r>
              <a:rPr lang="en-US" sz="1100" baseline="-25000" dirty="0" smtClean="0"/>
              <a:t>1</a:t>
            </a:r>
            <a:r>
              <a:rPr lang="en-US" sz="1100" dirty="0" smtClean="0"/>
              <a:t>(</a:t>
            </a:r>
            <a:r>
              <a:rPr lang="en-US" sz="1100" dirty="0"/>
              <a:t>mean outside temperature) </a:t>
            </a:r>
            <a:r>
              <a:rPr lang="en-US" sz="1100" dirty="0" smtClean="0"/>
              <a:t>+ b</a:t>
            </a:r>
            <a:r>
              <a:rPr lang="en-US" sz="1100" baseline="-25000" dirty="0" smtClean="0"/>
              <a:t>2</a:t>
            </a:r>
            <a:r>
              <a:rPr lang="en-US" sz="1100" dirty="0" smtClean="0"/>
              <a:t> (</a:t>
            </a:r>
            <a:r>
              <a:rPr lang="en-US" sz="1100" dirty="0"/>
              <a:t>inches of insulation</a:t>
            </a:r>
            <a:r>
              <a:rPr lang="en-US" sz="1100" dirty="0" smtClean="0"/>
              <a:t>) + b</a:t>
            </a:r>
            <a:r>
              <a:rPr lang="en-US" sz="1100" baseline="-25000" dirty="0" smtClean="0"/>
              <a:t>3</a:t>
            </a:r>
            <a:r>
              <a:rPr lang="en-US" sz="1100" dirty="0" smtClean="0"/>
              <a:t> (mean outside temperature)(inches of insulation) </a:t>
            </a:r>
            <a:endParaRPr lang="en-US" sz="1100" dirty="0"/>
          </a:p>
        </p:txBody>
      </p:sp>
    </p:spTree>
    <p:extLst>
      <p:ext uri="{BB962C8B-B14F-4D97-AF65-F5344CB8AC3E}">
        <p14:creationId xmlns:p14="http://schemas.microsoft.com/office/powerpoint/2010/main" val="1511278386"/>
      </p:ext>
    </p:extLst>
  </p:cSld>
  <p:clrMapOvr>
    <a:masterClrMapping/>
  </p:clrMapOvr>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5" name="AutoShape 5"/>
          <p:cNvSpPr>
            <a:spLocks noGrp="1" noChangeArrowheads="1"/>
          </p:cNvSpPr>
          <p:nvPr>
            <p:ph type="title"/>
          </p:nvPr>
        </p:nvSpPr>
        <p:spPr>
          <a:xfrm>
            <a:off x="359834" y="682977"/>
            <a:ext cx="8946443" cy="666750"/>
          </a:xfrm>
        </p:spPr>
        <p:txBody>
          <a:bodyPr/>
          <a:lstStyle/>
          <a:p>
            <a:pPr eaLnBrk="1" hangingPunct="1"/>
            <a:r>
              <a:rPr lang="en-US" sz="3600" dirty="0"/>
              <a:t>Multiple </a:t>
            </a:r>
            <a:r>
              <a:rPr lang="en-US" sz="3600" dirty="0" smtClean="0"/>
              <a:t>Regression Analysis: Interaction - Example</a:t>
            </a:r>
          </a:p>
        </p:txBody>
      </p:sp>
      <p:sp>
        <p:nvSpPr>
          <p:cNvPr id="8" name="Rectangle 7"/>
          <p:cNvSpPr/>
          <p:nvPr/>
        </p:nvSpPr>
        <p:spPr>
          <a:xfrm>
            <a:off x="8001000" y="0"/>
            <a:ext cx="1143000" cy="400110"/>
          </a:xfrm>
          <a:prstGeom prst="rect">
            <a:avLst/>
          </a:prstGeom>
        </p:spPr>
        <p:style>
          <a:lnRef idx="1">
            <a:schemeClr val="accent6"/>
          </a:lnRef>
          <a:fillRef idx="2">
            <a:schemeClr val="accent6"/>
          </a:fillRef>
          <a:effectRef idx="1">
            <a:schemeClr val="accent6"/>
          </a:effectRef>
          <a:fontRef idx="minor">
            <a:schemeClr val="dk1"/>
          </a:fontRef>
        </p:style>
        <p:txBody>
          <a:bodyPr wrap="square">
            <a:spAutoFit/>
          </a:bodyPr>
          <a:lstStyle/>
          <a:p>
            <a:pPr>
              <a:defRPr/>
            </a:pPr>
            <a:r>
              <a:rPr lang="en-US" sz="2000" b="1" dirty="0"/>
              <a:t>LO14-</a:t>
            </a:r>
            <a:r>
              <a:rPr lang="en-US" sz="2000" b="1" dirty="0" smtClean="0"/>
              <a:t>6</a:t>
            </a:r>
            <a:endParaRPr lang="en-US" sz="2000" dirty="0">
              <a:solidFill>
                <a:schemeClr val="tx1"/>
              </a:solidFill>
            </a:endParaRPr>
          </a:p>
        </p:txBody>
      </p:sp>
      <p:pic>
        <p:nvPicPr>
          <p:cNvPr id="2" name="Picture 1"/>
          <p:cNvPicPr>
            <a:picLocks noChangeAspect="1"/>
          </p:cNvPicPr>
          <p:nvPr/>
        </p:nvPicPr>
        <p:blipFill>
          <a:blip r:embed="rId3"/>
          <a:stretch>
            <a:fillRect/>
          </a:stretch>
        </p:blipFill>
        <p:spPr>
          <a:xfrm>
            <a:off x="1298222" y="1590917"/>
            <a:ext cx="6455833" cy="2827761"/>
          </a:xfrm>
          <a:prstGeom prst="rect">
            <a:avLst/>
          </a:prstGeom>
        </p:spPr>
      </p:pic>
      <p:sp>
        <p:nvSpPr>
          <p:cNvPr id="4" name="TextBox 3"/>
          <p:cNvSpPr txBox="1"/>
          <p:nvPr/>
        </p:nvSpPr>
        <p:spPr>
          <a:xfrm>
            <a:off x="719666" y="4529667"/>
            <a:ext cx="7937501" cy="2031325"/>
          </a:xfrm>
          <a:prstGeom prst="rect">
            <a:avLst/>
          </a:prstGeom>
          <a:noFill/>
        </p:spPr>
        <p:txBody>
          <a:bodyPr wrap="square" rtlCol="0">
            <a:spAutoFit/>
          </a:bodyPr>
          <a:lstStyle/>
          <a:p>
            <a:pPr algn="just"/>
            <a:r>
              <a:rPr lang="en-US" sz="1800" dirty="0"/>
              <a:t>Note that the </a:t>
            </a:r>
            <a:r>
              <a:rPr lang="en-US" sz="1800" dirty="0" smtClean="0"/>
              <a:t>new independent variable “Temp X Insul” interaction </a:t>
            </a:r>
            <a:r>
              <a:rPr lang="en-US" sz="1800" dirty="0"/>
              <a:t>i</a:t>
            </a:r>
            <a:r>
              <a:rPr lang="en-US" sz="1800" dirty="0" smtClean="0"/>
              <a:t>s </a:t>
            </a:r>
            <a:r>
              <a:rPr lang="en-US" sz="1800" dirty="0"/>
              <a:t>now part of the analysis.  The </a:t>
            </a:r>
            <a:r>
              <a:rPr lang="en-US" sz="1800" i="1" dirty="0"/>
              <a:t>R</a:t>
            </a:r>
            <a:r>
              <a:rPr lang="en-US" sz="1800" i="1" baseline="30000" dirty="0"/>
              <a:t>2</a:t>
            </a:r>
            <a:r>
              <a:rPr lang="en-US" sz="1800" dirty="0"/>
              <a:t> </a:t>
            </a:r>
            <a:r>
              <a:rPr lang="en-US" sz="1800" dirty="0" smtClean="0"/>
              <a:t>had a very small increase.  The interaction variable shows an insignificant effect on home heating cost.  The </a:t>
            </a:r>
            <a:r>
              <a:rPr lang="en-US" sz="1800" i="1" dirty="0" smtClean="0"/>
              <a:t>p</a:t>
            </a:r>
            <a:r>
              <a:rPr lang="en-US" sz="1800" dirty="0" smtClean="0"/>
              <a:t>-value is 0.204.  </a:t>
            </a:r>
          </a:p>
          <a:p>
            <a:pPr algn="just"/>
            <a:endParaRPr lang="en-US" sz="1800" dirty="0"/>
          </a:p>
          <a:p>
            <a:pPr algn="just"/>
            <a:r>
              <a:rPr lang="en-US" sz="1800" dirty="0" smtClean="0"/>
              <a:t>The interaction effect of temperature and insulation should not be included in the regression equation.  </a:t>
            </a:r>
            <a:endParaRPr lang="en-US" sz="1800" dirty="0"/>
          </a:p>
        </p:txBody>
      </p:sp>
    </p:spTree>
  </p:cSld>
  <p:clrMapOvr>
    <a:masterClrMapping/>
  </p:clrMapOvr>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1" name="AutoShape 2"/>
          <p:cNvSpPr>
            <a:spLocks noGrp="1" noChangeArrowheads="1"/>
          </p:cNvSpPr>
          <p:nvPr>
            <p:ph type="title"/>
          </p:nvPr>
        </p:nvSpPr>
        <p:spPr>
          <a:xfrm>
            <a:off x="381000" y="958841"/>
            <a:ext cx="8763000" cy="601133"/>
          </a:xfrm>
        </p:spPr>
        <p:txBody>
          <a:bodyPr/>
          <a:lstStyle/>
          <a:p>
            <a:pPr eaLnBrk="1" hangingPunct="1"/>
            <a:r>
              <a:rPr lang="en-US" sz="3600" dirty="0"/>
              <a:t>Multiple </a:t>
            </a:r>
            <a:r>
              <a:rPr lang="en-US" sz="3600" dirty="0" smtClean="0"/>
              <a:t>Regression Analysis: </a:t>
            </a:r>
            <a:br>
              <a:rPr lang="en-US" sz="3600" dirty="0" smtClean="0"/>
            </a:br>
            <a:r>
              <a:rPr lang="en-US" sz="3600" dirty="0" smtClean="0"/>
              <a:t>Stepwise Regression</a:t>
            </a:r>
          </a:p>
        </p:txBody>
      </p:sp>
      <p:sp>
        <p:nvSpPr>
          <p:cNvPr id="605187" name="Rectangle 3"/>
          <p:cNvSpPr>
            <a:spLocks noGrp="1" noChangeArrowheads="1"/>
          </p:cNvSpPr>
          <p:nvPr>
            <p:ph idx="1"/>
          </p:nvPr>
        </p:nvSpPr>
        <p:spPr>
          <a:xfrm>
            <a:off x="844022" y="3139546"/>
            <a:ext cx="7693025" cy="2425700"/>
          </a:xfrm>
        </p:spPr>
        <p:txBody>
          <a:bodyPr/>
          <a:lstStyle/>
          <a:p>
            <a:pPr marL="0" indent="0" algn="just" eaLnBrk="1" hangingPunct="1">
              <a:lnSpc>
                <a:spcPct val="90000"/>
              </a:lnSpc>
              <a:buFont typeface="Wingdings" pitchFamily="2" charset="2"/>
              <a:buNone/>
            </a:pPr>
            <a:r>
              <a:rPr lang="en-US" sz="2000" dirty="0" smtClean="0"/>
              <a:t>Stepwise Regression is often available in statistical software packages.  It is used to automatically sort through the set of independent variables by only selecting independent variables with significant regression coefficients as they relate to the dependent variable.</a:t>
            </a:r>
          </a:p>
          <a:p>
            <a:pPr algn="just" eaLnBrk="1" hangingPunct="1">
              <a:lnSpc>
                <a:spcPct val="90000"/>
              </a:lnSpc>
              <a:buFont typeface="Wingdings" pitchFamily="2" charset="2"/>
              <a:buNone/>
            </a:pPr>
            <a:endParaRPr lang="en-US" sz="2000" dirty="0" smtClean="0"/>
          </a:p>
          <a:p>
            <a:pPr algn="just" eaLnBrk="1" hangingPunct="1">
              <a:lnSpc>
                <a:spcPct val="90000"/>
              </a:lnSpc>
              <a:buSzPct val="100000"/>
              <a:buFont typeface="Wingdings" charset="2"/>
              <a:buChar char="§"/>
            </a:pPr>
            <a:r>
              <a:rPr lang="en-US" sz="2000" dirty="0" smtClean="0"/>
              <a:t>The selection of independent variables is based on selecting the variable that produces the largest increase in the </a:t>
            </a:r>
            <a:r>
              <a:rPr lang="en-US" sz="2000" i="1" dirty="0" smtClean="0"/>
              <a:t>R</a:t>
            </a:r>
            <a:r>
              <a:rPr lang="en-US" sz="2000" i="1" baseline="30000" dirty="0" smtClean="0"/>
              <a:t>2</a:t>
            </a:r>
            <a:r>
              <a:rPr lang="en-US" sz="2000" dirty="0" smtClean="0"/>
              <a:t>.</a:t>
            </a:r>
          </a:p>
          <a:p>
            <a:pPr algn="just" eaLnBrk="1" hangingPunct="1">
              <a:lnSpc>
                <a:spcPct val="90000"/>
              </a:lnSpc>
              <a:buSzPct val="100000"/>
              <a:buFont typeface="Wingdings" charset="2"/>
              <a:buChar char="§"/>
            </a:pPr>
            <a:r>
              <a:rPr lang="en-US" sz="2000" dirty="0" smtClean="0"/>
              <a:t>It is efficient in finding the regression equation with only significant regression coefficients.</a:t>
            </a:r>
          </a:p>
          <a:p>
            <a:pPr marL="0" indent="0" eaLnBrk="1" hangingPunct="1">
              <a:lnSpc>
                <a:spcPct val="80000"/>
              </a:lnSpc>
              <a:buNone/>
            </a:pPr>
            <a:endParaRPr lang="en-US" sz="2000" dirty="0" smtClean="0"/>
          </a:p>
        </p:txBody>
      </p:sp>
      <p:sp>
        <p:nvSpPr>
          <p:cNvPr id="6" name="Rectangle 5"/>
          <p:cNvSpPr/>
          <p:nvPr/>
        </p:nvSpPr>
        <p:spPr>
          <a:xfrm>
            <a:off x="4691447" y="0"/>
            <a:ext cx="4452553" cy="707886"/>
          </a:xfrm>
          <a:prstGeom prst="rect">
            <a:avLst/>
          </a:prstGeom>
        </p:spPr>
        <p:style>
          <a:lnRef idx="1">
            <a:schemeClr val="accent6"/>
          </a:lnRef>
          <a:fillRef idx="2">
            <a:schemeClr val="accent6"/>
          </a:fillRef>
          <a:effectRef idx="1">
            <a:schemeClr val="accent6"/>
          </a:effectRef>
          <a:fontRef idx="minor">
            <a:schemeClr val="dk1"/>
          </a:fontRef>
        </p:style>
        <p:txBody>
          <a:bodyPr>
            <a:spAutoFit/>
          </a:bodyPr>
          <a:lstStyle/>
          <a:p>
            <a:r>
              <a:rPr lang="en-US" sz="2000" b="1" dirty="0"/>
              <a:t>LO14-7</a:t>
            </a:r>
            <a:r>
              <a:rPr lang="en-US" sz="2000" dirty="0"/>
              <a:t> Apply stepwise regression to develop a multiple regression model.</a:t>
            </a:r>
          </a:p>
        </p:txBody>
      </p:sp>
      <p:pic>
        <p:nvPicPr>
          <p:cNvPr id="2" name="Picture 1"/>
          <p:cNvPicPr>
            <a:picLocks noChangeAspect="1"/>
          </p:cNvPicPr>
          <p:nvPr/>
        </p:nvPicPr>
        <p:blipFill>
          <a:blip r:embed="rId3"/>
          <a:stretch>
            <a:fillRect/>
          </a:stretch>
        </p:blipFill>
        <p:spPr>
          <a:xfrm>
            <a:off x="1368778" y="1915500"/>
            <a:ext cx="6208889" cy="971459"/>
          </a:xfrm>
          <a:prstGeom prst="rect">
            <a:avLst/>
          </a:prstGeom>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605187">
                                            <p:txEl>
                                              <p:pRg st="0" end="0"/>
                                            </p:txEl>
                                          </p:spTgt>
                                        </p:tgtEl>
                                        <p:attrNameLst>
                                          <p:attrName>style.visibility</p:attrName>
                                        </p:attrNameLst>
                                      </p:cBhvr>
                                      <p:to>
                                        <p:strVal val="visible"/>
                                      </p:to>
                                    </p:set>
                                    <p:animEffect transition="in" filter="wipe(left)">
                                      <p:cBhvr>
                                        <p:cTn id="7" dur="500"/>
                                        <p:tgtEl>
                                          <p:spTgt spid="60518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605187">
                                            <p:txEl>
                                              <p:pRg st="2" end="2"/>
                                            </p:txEl>
                                          </p:spTgt>
                                        </p:tgtEl>
                                        <p:attrNameLst>
                                          <p:attrName>style.visibility</p:attrName>
                                        </p:attrNameLst>
                                      </p:cBhvr>
                                      <p:to>
                                        <p:strVal val="visible"/>
                                      </p:to>
                                    </p:set>
                                    <p:animEffect transition="in" filter="wipe(left)">
                                      <p:cBhvr>
                                        <p:cTn id="12" dur="500"/>
                                        <p:tgtEl>
                                          <p:spTgt spid="605187">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605187">
                                            <p:txEl>
                                              <p:pRg st="3" end="3"/>
                                            </p:txEl>
                                          </p:spTgt>
                                        </p:tgtEl>
                                        <p:attrNameLst>
                                          <p:attrName>style.visibility</p:attrName>
                                        </p:attrNameLst>
                                      </p:cBhvr>
                                      <p:to>
                                        <p:strVal val="visible"/>
                                      </p:to>
                                    </p:set>
                                    <p:animEffect transition="in" filter="wipe(left)">
                                      <p:cBhvr>
                                        <p:cTn id="17" dur="500"/>
                                        <p:tgtEl>
                                          <p:spTgt spid="605187">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5187" grpId="0" build="p"/>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49" name="AutoShape 9"/>
          <p:cNvSpPr>
            <a:spLocks noGrp="1" noChangeArrowheads="1"/>
          </p:cNvSpPr>
          <p:nvPr>
            <p:ph type="title"/>
          </p:nvPr>
        </p:nvSpPr>
        <p:spPr>
          <a:xfrm>
            <a:off x="421922" y="548922"/>
            <a:ext cx="8566856" cy="925689"/>
          </a:xfrm>
        </p:spPr>
        <p:txBody>
          <a:bodyPr/>
          <a:lstStyle/>
          <a:p>
            <a:pPr eaLnBrk="1" hangingPunct="1"/>
            <a:r>
              <a:rPr lang="en-US" sz="3600" dirty="0"/>
              <a:t>Multiple </a:t>
            </a:r>
            <a:r>
              <a:rPr lang="en-US" sz="3600" dirty="0" smtClean="0"/>
              <a:t>Regression Analysis: </a:t>
            </a:r>
            <a:r>
              <a:rPr lang="en-US" sz="3600" dirty="0"/>
              <a:t>Stepwise </a:t>
            </a:r>
            <a:r>
              <a:rPr lang="en-US" sz="3600" dirty="0" smtClean="0"/>
              <a:t>Regression – Minitab Example</a:t>
            </a:r>
          </a:p>
        </p:txBody>
      </p:sp>
      <p:sp>
        <p:nvSpPr>
          <p:cNvPr id="104456" name="Rectangle 8"/>
          <p:cNvSpPr>
            <a:spLocks noChangeArrowheads="1"/>
          </p:cNvSpPr>
          <p:nvPr/>
        </p:nvSpPr>
        <p:spPr bwMode="auto">
          <a:xfrm>
            <a:off x="388056" y="1986316"/>
            <a:ext cx="3196165" cy="3970318"/>
          </a:xfrm>
          <a:prstGeom prst="rect">
            <a:avLst/>
          </a:prstGeom>
          <a:noFill/>
          <a:ln w="9525" algn="ctr">
            <a:noFill/>
            <a:miter lim="800000"/>
            <a:headEnd/>
            <a:tailEnd/>
          </a:ln>
        </p:spPr>
        <p:txBody>
          <a:bodyPr wrap="square">
            <a:spAutoFit/>
          </a:bodyPr>
          <a:lstStyle/>
          <a:p>
            <a:pPr algn="just" eaLnBrk="0" hangingPunct="0"/>
            <a:r>
              <a:rPr lang="en-US" sz="1800" dirty="0">
                <a:solidFill>
                  <a:srgbClr val="000000"/>
                </a:solidFill>
              </a:rPr>
              <a:t>Temperature </a:t>
            </a:r>
            <a:r>
              <a:rPr lang="en-US" sz="1800" dirty="0" smtClean="0">
                <a:solidFill>
                  <a:srgbClr val="000000"/>
                </a:solidFill>
              </a:rPr>
              <a:t>is the variable </a:t>
            </a:r>
            <a:r>
              <a:rPr lang="en-US" sz="1800" dirty="0">
                <a:solidFill>
                  <a:srgbClr val="000000"/>
                </a:solidFill>
              </a:rPr>
              <a:t>selected first. This variable explains more of the variation in heating cost than any of the other </a:t>
            </a:r>
            <a:r>
              <a:rPr lang="en-US" sz="1800" dirty="0" smtClean="0">
                <a:solidFill>
                  <a:srgbClr val="000000"/>
                </a:solidFill>
              </a:rPr>
              <a:t>three proposed </a:t>
            </a:r>
            <a:r>
              <a:rPr lang="en-US" sz="1800" dirty="0">
                <a:solidFill>
                  <a:srgbClr val="000000"/>
                </a:solidFill>
              </a:rPr>
              <a:t>independent variables</a:t>
            </a:r>
            <a:r>
              <a:rPr lang="en-US" sz="1800" dirty="0" smtClean="0">
                <a:solidFill>
                  <a:srgbClr val="000000"/>
                </a:solidFill>
              </a:rPr>
              <a:t>. Garage </a:t>
            </a:r>
            <a:r>
              <a:rPr lang="en-US" sz="1800" dirty="0">
                <a:solidFill>
                  <a:srgbClr val="000000"/>
                </a:solidFill>
              </a:rPr>
              <a:t>is selected next, followed by Insulation</a:t>
            </a:r>
            <a:r>
              <a:rPr lang="en-US" sz="1800" dirty="0" smtClean="0">
                <a:solidFill>
                  <a:srgbClr val="000000"/>
                </a:solidFill>
              </a:rPr>
              <a:t>.</a:t>
            </a:r>
          </a:p>
          <a:p>
            <a:pPr algn="just" eaLnBrk="0" hangingPunct="0"/>
            <a:endParaRPr lang="en-US" sz="1800" dirty="0">
              <a:solidFill>
                <a:srgbClr val="000000"/>
              </a:solidFill>
            </a:endParaRPr>
          </a:p>
          <a:p>
            <a:pPr algn="just" eaLnBrk="0" hangingPunct="0"/>
            <a:r>
              <a:rPr lang="en-US" sz="1800" dirty="0" smtClean="0">
                <a:solidFill>
                  <a:srgbClr val="000000"/>
                </a:solidFill>
              </a:rPr>
              <a:t>At each stage, you can observe the increase in the </a:t>
            </a:r>
            <a:r>
              <a:rPr lang="en-US" sz="1800" i="1" dirty="0" smtClean="0">
                <a:solidFill>
                  <a:srgbClr val="000000"/>
                </a:solidFill>
              </a:rPr>
              <a:t>R</a:t>
            </a:r>
            <a:r>
              <a:rPr lang="en-US" sz="1800" i="1" baseline="30000" dirty="0" smtClean="0">
                <a:solidFill>
                  <a:srgbClr val="000000"/>
                </a:solidFill>
              </a:rPr>
              <a:t>2</a:t>
            </a:r>
            <a:r>
              <a:rPr lang="en-US" sz="1800" dirty="0" smtClean="0">
                <a:solidFill>
                  <a:srgbClr val="000000"/>
                </a:solidFill>
              </a:rPr>
              <a:t> and the decrease in the standard estimate of the error (S). </a:t>
            </a:r>
            <a:endParaRPr lang="en-US" sz="1800" dirty="0">
              <a:solidFill>
                <a:srgbClr val="000000"/>
              </a:solidFill>
            </a:endParaRPr>
          </a:p>
        </p:txBody>
      </p:sp>
      <p:sp>
        <p:nvSpPr>
          <p:cNvPr id="10" name="Rectangle 9"/>
          <p:cNvSpPr/>
          <p:nvPr/>
        </p:nvSpPr>
        <p:spPr>
          <a:xfrm>
            <a:off x="8015111" y="0"/>
            <a:ext cx="1128889" cy="400110"/>
          </a:xfrm>
          <a:prstGeom prst="rect">
            <a:avLst/>
          </a:prstGeom>
        </p:spPr>
        <p:style>
          <a:lnRef idx="0">
            <a:schemeClr val="accent5"/>
          </a:lnRef>
          <a:fillRef idx="3">
            <a:schemeClr val="accent5"/>
          </a:fillRef>
          <a:effectRef idx="3">
            <a:schemeClr val="accent5"/>
          </a:effectRef>
          <a:fontRef idx="minor">
            <a:schemeClr val="lt1"/>
          </a:fontRef>
        </p:style>
        <p:txBody>
          <a:bodyPr wrap="square">
            <a:spAutoFit/>
          </a:bodyPr>
          <a:lstStyle/>
          <a:p>
            <a:pPr>
              <a:defRPr/>
            </a:pPr>
            <a:r>
              <a:rPr lang="en-US" sz="2000" b="1" dirty="0" smtClean="0">
                <a:solidFill>
                  <a:schemeClr val="tx1"/>
                </a:solidFill>
              </a:rPr>
              <a:t>LO14-7</a:t>
            </a:r>
            <a:endParaRPr lang="en-US" sz="2000" dirty="0">
              <a:solidFill>
                <a:schemeClr val="tx1"/>
              </a:solidFill>
            </a:endParaRPr>
          </a:p>
        </p:txBody>
      </p:sp>
      <p:pic>
        <p:nvPicPr>
          <p:cNvPr id="3" name="Picture 2"/>
          <p:cNvPicPr>
            <a:picLocks noChangeAspect="1"/>
          </p:cNvPicPr>
          <p:nvPr/>
        </p:nvPicPr>
        <p:blipFill>
          <a:blip r:embed="rId3"/>
          <a:stretch>
            <a:fillRect/>
          </a:stretch>
        </p:blipFill>
        <p:spPr>
          <a:xfrm>
            <a:off x="3697111" y="2173111"/>
            <a:ext cx="5090022" cy="3431857"/>
          </a:xfrm>
          <a:prstGeom prst="rect">
            <a:avLst/>
          </a:prstGeom>
        </p:spPr>
      </p:pic>
    </p:spTree>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AutoShape 8"/>
          <p:cNvSpPr>
            <a:spLocks noGrp="1" noChangeArrowheads="1"/>
          </p:cNvSpPr>
          <p:nvPr>
            <p:ph type="title"/>
          </p:nvPr>
        </p:nvSpPr>
        <p:spPr>
          <a:xfrm>
            <a:off x="155222" y="457200"/>
            <a:ext cx="8988777" cy="623928"/>
          </a:xfrm>
        </p:spPr>
        <p:txBody>
          <a:bodyPr/>
          <a:lstStyle/>
          <a:p>
            <a:pPr eaLnBrk="1" hangingPunct="1"/>
            <a:r>
              <a:rPr lang="en-US" sz="4000" dirty="0" smtClean="0"/>
              <a:t>Multiple Regression Analysis- Example</a:t>
            </a:r>
          </a:p>
        </p:txBody>
      </p:sp>
      <p:sp>
        <p:nvSpPr>
          <p:cNvPr id="1028" name="Rectangle 3"/>
          <p:cNvSpPr>
            <a:spLocks noGrp="1" noChangeArrowheads="1"/>
          </p:cNvSpPr>
          <p:nvPr>
            <p:ph type="body" sz="half" idx="1"/>
          </p:nvPr>
        </p:nvSpPr>
        <p:spPr>
          <a:xfrm>
            <a:off x="149999" y="1131042"/>
            <a:ext cx="3449231" cy="3535485"/>
          </a:xfrm>
        </p:spPr>
        <p:txBody>
          <a:bodyPr/>
          <a:lstStyle/>
          <a:p>
            <a:pPr algn="just" eaLnBrk="1" hangingPunct="1">
              <a:lnSpc>
                <a:spcPct val="90000"/>
              </a:lnSpc>
              <a:buFont typeface="Wingdings" pitchFamily="2" charset="2"/>
              <a:buNone/>
            </a:pPr>
            <a:r>
              <a:rPr lang="en-US" sz="1200" dirty="0" smtClean="0"/>
              <a:t>Salsberry Realty sells homes along the east coast of the United States. One of the questions most frequently asked by prospective buyers is: If we purchase this home, how much can we expect to pay to heat it during the winter? The research department at Salsberry has been asked to develop some guidelines regarding heating costs for single-family homes. </a:t>
            </a:r>
          </a:p>
          <a:p>
            <a:pPr algn="just" eaLnBrk="1" hangingPunct="1">
              <a:lnSpc>
                <a:spcPct val="90000"/>
              </a:lnSpc>
              <a:buFont typeface="Wingdings" pitchFamily="2" charset="2"/>
              <a:buNone/>
            </a:pPr>
            <a:endParaRPr lang="en-US" sz="1200" dirty="0" smtClean="0"/>
          </a:p>
          <a:p>
            <a:pPr eaLnBrk="1" hangingPunct="1">
              <a:lnSpc>
                <a:spcPct val="80000"/>
              </a:lnSpc>
            </a:pPr>
            <a:endParaRPr lang="en-US" sz="1200" dirty="0" smtClean="0"/>
          </a:p>
        </p:txBody>
      </p:sp>
      <p:pic>
        <p:nvPicPr>
          <p:cNvPr id="1029" name="Picture 4"/>
          <p:cNvPicPr>
            <a:picLocks noGrp="1" noChangeAspect="1" noChangeArrowheads="1"/>
          </p:cNvPicPr>
          <p:nvPr>
            <p:ph sz="half" idx="2"/>
          </p:nvPr>
        </p:nvPicPr>
        <p:blipFill>
          <a:blip r:embed="rId3"/>
          <a:srcRect t="4134" b="17566"/>
          <a:stretch>
            <a:fillRect/>
          </a:stretch>
        </p:blipFill>
        <p:spPr>
          <a:xfrm>
            <a:off x="677569" y="2734968"/>
            <a:ext cx="1717675" cy="1727200"/>
          </a:xfrm>
        </p:spPr>
      </p:pic>
      <p:sp>
        <p:nvSpPr>
          <p:cNvPr id="23" name="Rectangle 22"/>
          <p:cNvSpPr/>
          <p:nvPr/>
        </p:nvSpPr>
        <p:spPr>
          <a:xfrm>
            <a:off x="8010769" y="0"/>
            <a:ext cx="1133231" cy="400110"/>
          </a:xfrm>
          <a:prstGeom prst="rect">
            <a:avLst/>
          </a:prstGeom>
        </p:spPr>
        <p:style>
          <a:lnRef idx="0">
            <a:schemeClr val="accent5"/>
          </a:lnRef>
          <a:fillRef idx="3">
            <a:schemeClr val="accent5"/>
          </a:fillRef>
          <a:effectRef idx="3">
            <a:schemeClr val="accent5"/>
          </a:effectRef>
          <a:fontRef idx="minor">
            <a:schemeClr val="lt1"/>
          </a:fontRef>
        </p:style>
        <p:txBody>
          <a:bodyPr wrap="square">
            <a:spAutoFit/>
          </a:bodyPr>
          <a:lstStyle/>
          <a:p>
            <a:pPr>
              <a:defRPr/>
            </a:pPr>
            <a:r>
              <a:rPr lang="en-US" sz="2000" b="1" dirty="0" smtClean="0">
                <a:solidFill>
                  <a:schemeClr val="tx1"/>
                </a:solidFill>
              </a:rPr>
              <a:t>LO14-1</a:t>
            </a:r>
            <a:endParaRPr lang="en-US" sz="2000" dirty="0">
              <a:solidFill>
                <a:schemeClr val="tx1"/>
              </a:solidFill>
            </a:endParaRPr>
          </a:p>
        </p:txBody>
      </p:sp>
      <p:pic>
        <p:nvPicPr>
          <p:cNvPr id="6" name="Picture 5"/>
          <p:cNvPicPr>
            <a:picLocks noChangeAspect="1"/>
          </p:cNvPicPr>
          <p:nvPr/>
        </p:nvPicPr>
        <p:blipFill>
          <a:blip r:embed="rId4"/>
          <a:stretch>
            <a:fillRect/>
          </a:stretch>
        </p:blipFill>
        <p:spPr>
          <a:xfrm>
            <a:off x="3891430" y="1148651"/>
            <a:ext cx="4828931" cy="3485836"/>
          </a:xfrm>
          <a:prstGeom prst="rect">
            <a:avLst/>
          </a:prstGeom>
        </p:spPr>
      </p:pic>
      <p:sp>
        <p:nvSpPr>
          <p:cNvPr id="7" name="TextBox 6"/>
          <p:cNvSpPr txBox="1"/>
          <p:nvPr/>
        </p:nvSpPr>
        <p:spPr>
          <a:xfrm>
            <a:off x="1084811" y="4749500"/>
            <a:ext cx="6780072" cy="594009"/>
          </a:xfrm>
          <a:prstGeom prst="rect">
            <a:avLst/>
          </a:prstGeom>
          <a:noFill/>
        </p:spPr>
        <p:txBody>
          <a:bodyPr wrap="square" rtlCol="0">
            <a:spAutoFit/>
          </a:bodyPr>
          <a:lstStyle/>
          <a:p>
            <a:pPr marL="274320" lvl="1" indent="-457200" algn="just">
              <a:lnSpc>
                <a:spcPct val="90000"/>
              </a:lnSpc>
              <a:buFont typeface="Wingdings" pitchFamily="2" charset="2"/>
              <a:buNone/>
            </a:pPr>
            <a:r>
              <a:rPr lang="en-US" dirty="0"/>
              <a:t>Three variables are thought to relate to the </a:t>
            </a:r>
            <a:r>
              <a:rPr lang="en-US" dirty="0" smtClean="0"/>
              <a:t>heating </a:t>
            </a:r>
            <a:r>
              <a:rPr lang="en-US" dirty="0"/>
              <a:t>costs: (1) the mean daily outside temperature, (2) the number of inches of insulation in the attic, and (3) the age in years of the furnace. </a:t>
            </a:r>
            <a:r>
              <a:rPr lang="en-US" dirty="0" smtClean="0"/>
              <a:t>  The Multiple Linear regression equation is: </a:t>
            </a:r>
            <a:endParaRPr lang="en-US" dirty="0"/>
          </a:p>
        </p:txBody>
      </p:sp>
      <p:sp>
        <p:nvSpPr>
          <p:cNvPr id="8" name="TextBox 7"/>
          <p:cNvSpPr txBox="1"/>
          <p:nvPr/>
        </p:nvSpPr>
        <p:spPr>
          <a:xfrm>
            <a:off x="1109030" y="5431808"/>
            <a:ext cx="6888274" cy="276999"/>
          </a:xfrm>
          <a:prstGeom prst="rect">
            <a:avLst/>
          </a:prstGeom>
          <a:solidFill>
            <a:schemeClr val="bg2">
              <a:lumMod val="40000"/>
              <a:lumOff val="60000"/>
            </a:schemeClr>
          </a:solidFill>
        </p:spPr>
        <p:txBody>
          <a:bodyPr wrap="none" rtlCol="0">
            <a:spAutoFit/>
          </a:bodyPr>
          <a:lstStyle/>
          <a:p>
            <a:r>
              <a:rPr lang="en-US" dirty="0" smtClean="0"/>
              <a:t>Heating Cost = a + b</a:t>
            </a:r>
            <a:r>
              <a:rPr lang="en-US" baseline="-25000" dirty="0" smtClean="0"/>
              <a:t>1</a:t>
            </a:r>
            <a:r>
              <a:rPr lang="en-US" dirty="0" smtClean="0"/>
              <a:t>(Mean Outside Temp) + b</a:t>
            </a:r>
            <a:r>
              <a:rPr lang="en-US" baseline="-25000" dirty="0" smtClean="0"/>
              <a:t>2</a:t>
            </a:r>
            <a:r>
              <a:rPr lang="en-US" dirty="0" smtClean="0"/>
              <a:t>(Inches of Attic Insulation) + b</a:t>
            </a:r>
            <a:r>
              <a:rPr lang="en-US" baseline="-25000" dirty="0" smtClean="0"/>
              <a:t>3</a:t>
            </a:r>
            <a:r>
              <a:rPr lang="en-US" dirty="0" smtClean="0"/>
              <a:t>(Age of the Furnace) </a:t>
            </a:r>
            <a:endParaRPr lang="en-US" dirty="0"/>
          </a:p>
        </p:txBody>
      </p:sp>
      <p:sp>
        <p:nvSpPr>
          <p:cNvPr id="9" name="TextBox 8"/>
          <p:cNvSpPr txBox="1"/>
          <p:nvPr/>
        </p:nvSpPr>
        <p:spPr>
          <a:xfrm>
            <a:off x="1170362" y="5884629"/>
            <a:ext cx="6799914" cy="427809"/>
          </a:xfrm>
          <a:prstGeom prst="rect">
            <a:avLst/>
          </a:prstGeom>
          <a:noFill/>
        </p:spPr>
        <p:txBody>
          <a:bodyPr wrap="square" rtlCol="0">
            <a:spAutoFit/>
          </a:bodyPr>
          <a:lstStyle/>
          <a:p>
            <a:pPr marL="274320" indent="-457200" algn="just" eaLnBrk="1" hangingPunct="1">
              <a:lnSpc>
                <a:spcPct val="90000"/>
              </a:lnSpc>
              <a:buFont typeface="Wingdings" pitchFamily="2" charset="2"/>
              <a:buNone/>
            </a:pPr>
            <a:r>
              <a:rPr lang="en-US" dirty="0"/>
              <a:t>To investigate, Salsberry’s research department selected a random sample of 20 recently sold </a:t>
            </a:r>
            <a:r>
              <a:rPr lang="en-US" dirty="0" smtClean="0"/>
              <a:t>homes and measured all four variables.  </a:t>
            </a:r>
            <a:endParaRPr lang="en-US" dirty="0"/>
          </a:p>
        </p:txBody>
      </p:sp>
    </p:spTree>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AutoShape 2"/>
          <p:cNvSpPr>
            <a:spLocks noGrp="1" noChangeArrowheads="1"/>
          </p:cNvSpPr>
          <p:nvPr>
            <p:ph type="title"/>
          </p:nvPr>
        </p:nvSpPr>
        <p:spPr>
          <a:xfrm>
            <a:off x="423343" y="582113"/>
            <a:ext cx="7653210" cy="588726"/>
          </a:xfrm>
        </p:spPr>
        <p:txBody>
          <a:bodyPr/>
          <a:lstStyle/>
          <a:p>
            <a:pPr eaLnBrk="1" hangingPunct="1"/>
            <a:r>
              <a:rPr lang="en-US" sz="3600" dirty="0" smtClean="0"/>
              <a:t>Multiple Regression </a:t>
            </a:r>
            <a:r>
              <a:rPr lang="en-US" sz="3600" dirty="0"/>
              <a:t>Analysis– </a:t>
            </a:r>
            <a:r>
              <a:rPr lang="en-US" sz="3600" dirty="0" smtClean="0"/>
              <a:t>Example: Results from EXCEL</a:t>
            </a:r>
          </a:p>
        </p:txBody>
      </p:sp>
      <p:sp>
        <p:nvSpPr>
          <p:cNvPr id="13" name="Rectangle 12"/>
          <p:cNvSpPr/>
          <p:nvPr/>
        </p:nvSpPr>
        <p:spPr>
          <a:xfrm>
            <a:off x="8004256" y="0"/>
            <a:ext cx="1139744" cy="400110"/>
          </a:xfrm>
          <a:prstGeom prst="rect">
            <a:avLst/>
          </a:prstGeom>
        </p:spPr>
        <p:style>
          <a:lnRef idx="0">
            <a:schemeClr val="accent5"/>
          </a:lnRef>
          <a:fillRef idx="3">
            <a:schemeClr val="accent5"/>
          </a:fillRef>
          <a:effectRef idx="3">
            <a:schemeClr val="accent5"/>
          </a:effectRef>
          <a:fontRef idx="minor">
            <a:schemeClr val="lt1"/>
          </a:fontRef>
        </p:style>
        <p:txBody>
          <a:bodyPr wrap="square">
            <a:spAutoFit/>
          </a:bodyPr>
          <a:lstStyle/>
          <a:p>
            <a:pPr>
              <a:defRPr/>
            </a:pPr>
            <a:r>
              <a:rPr lang="en-US" sz="2000" b="1" dirty="0" smtClean="0">
                <a:solidFill>
                  <a:schemeClr val="tx1"/>
                </a:solidFill>
              </a:rPr>
              <a:t>LO14-1</a:t>
            </a:r>
            <a:endParaRPr lang="en-US" sz="2000" dirty="0">
              <a:solidFill>
                <a:schemeClr val="tx1"/>
              </a:solidFill>
            </a:endParaRPr>
          </a:p>
        </p:txBody>
      </p:sp>
      <p:pic>
        <p:nvPicPr>
          <p:cNvPr id="4" name="Picture 3"/>
          <p:cNvPicPr>
            <a:picLocks noChangeAspect="1"/>
          </p:cNvPicPr>
          <p:nvPr/>
        </p:nvPicPr>
        <p:blipFill>
          <a:blip r:embed="rId3"/>
          <a:stretch>
            <a:fillRect/>
          </a:stretch>
        </p:blipFill>
        <p:spPr>
          <a:xfrm>
            <a:off x="886370" y="1620651"/>
            <a:ext cx="7433742" cy="3351629"/>
          </a:xfrm>
          <a:prstGeom prst="rect">
            <a:avLst/>
          </a:prstGeom>
        </p:spPr>
      </p:pic>
      <p:sp>
        <p:nvSpPr>
          <p:cNvPr id="9" name="TextBox 8"/>
          <p:cNvSpPr txBox="1"/>
          <p:nvPr/>
        </p:nvSpPr>
        <p:spPr>
          <a:xfrm>
            <a:off x="169333" y="5101852"/>
            <a:ext cx="8586612" cy="338554"/>
          </a:xfrm>
          <a:prstGeom prst="rect">
            <a:avLst/>
          </a:prstGeom>
          <a:noFill/>
        </p:spPr>
        <p:txBody>
          <a:bodyPr wrap="square" rtlCol="0">
            <a:spAutoFit/>
          </a:bodyPr>
          <a:lstStyle/>
          <a:p>
            <a:r>
              <a:rPr lang="en-US" sz="1600" dirty="0" smtClean="0"/>
              <a:t>Using the regression coefficients, the multiple regression equation to estimate heating cost is: </a:t>
            </a:r>
            <a:endParaRPr lang="en-US" sz="1600" dirty="0"/>
          </a:p>
        </p:txBody>
      </p:sp>
      <p:pic>
        <p:nvPicPr>
          <p:cNvPr id="10" name="Picture 9"/>
          <p:cNvPicPr>
            <a:picLocks noChangeAspect="1"/>
          </p:cNvPicPr>
          <p:nvPr/>
        </p:nvPicPr>
        <p:blipFill>
          <a:blip r:embed="rId4"/>
          <a:stretch>
            <a:fillRect/>
          </a:stretch>
        </p:blipFill>
        <p:spPr>
          <a:xfrm>
            <a:off x="2358520" y="5493672"/>
            <a:ext cx="4208557" cy="402947"/>
          </a:xfrm>
          <a:prstGeom prst="rect">
            <a:avLst/>
          </a:prstGeom>
        </p:spPr>
      </p:pic>
      <p:sp>
        <p:nvSpPr>
          <p:cNvPr id="19" name="TextBox 18"/>
          <p:cNvSpPr txBox="1"/>
          <p:nvPr/>
        </p:nvSpPr>
        <p:spPr>
          <a:xfrm>
            <a:off x="486834" y="6010364"/>
            <a:ext cx="8346722" cy="276999"/>
          </a:xfrm>
          <a:prstGeom prst="rect">
            <a:avLst/>
          </a:prstGeom>
          <a:solidFill>
            <a:schemeClr val="bg2">
              <a:lumMod val="40000"/>
              <a:lumOff val="60000"/>
            </a:schemeClr>
          </a:solidFill>
        </p:spPr>
        <p:txBody>
          <a:bodyPr wrap="square" rtlCol="0">
            <a:spAutoFit/>
          </a:bodyPr>
          <a:lstStyle/>
          <a:p>
            <a:r>
              <a:rPr lang="en-US" dirty="0" smtClean="0"/>
              <a:t>Heating Cost = 427.194 – 4.583 (Mean Outside Temp) – 14.831(Inches of Attic Insulation) + 6.101(Age of the Furnace) </a:t>
            </a:r>
            <a:endParaRPr lang="en-US" dirty="0"/>
          </a:p>
        </p:txBody>
      </p:sp>
    </p:spTree>
    <p:extLst>
      <p:ext uri="{BB962C8B-B14F-4D97-AF65-F5344CB8AC3E}">
        <p14:creationId xmlns:p14="http://schemas.microsoft.com/office/powerpoint/2010/main" val="2051861129"/>
      </p:ext>
    </p:extLst>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AutoShape 2"/>
          <p:cNvSpPr>
            <a:spLocks noGrp="1" noChangeArrowheads="1"/>
          </p:cNvSpPr>
          <p:nvPr>
            <p:ph type="title"/>
          </p:nvPr>
        </p:nvSpPr>
        <p:spPr>
          <a:xfrm>
            <a:off x="63500" y="529403"/>
            <a:ext cx="9017000" cy="476062"/>
          </a:xfrm>
        </p:spPr>
        <p:txBody>
          <a:bodyPr/>
          <a:lstStyle/>
          <a:p>
            <a:pPr eaLnBrk="1" hangingPunct="1"/>
            <a:r>
              <a:rPr lang="en-US" sz="4000" dirty="0" smtClean="0"/>
              <a:t>Multiple Regression Analysis-Example</a:t>
            </a:r>
          </a:p>
        </p:txBody>
      </p:sp>
      <p:sp>
        <p:nvSpPr>
          <p:cNvPr id="445443" name="Rectangle 3"/>
          <p:cNvSpPr>
            <a:spLocks noGrp="1" noChangeArrowheads="1"/>
          </p:cNvSpPr>
          <p:nvPr>
            <p:ph type="body" sz="half" idx="1"/>
          </p:nvPr>
        </p:nvSpPr>
        <p:spPr>
          <a:xfrm>
            <a:off x="446088" y="1951396"/>
            <a:ext cx="8412904" cy="2489975"/>
          </a:xfrm>
        </p:spPr>
        <p:txBody>
          <a:bodyPr/>
          <a:lstStyle/>
          <a:p>
            <a:pPr eaLnBrk="1" hangingPunct="1">
              <a:lnSpc>
                <a:spcPct val="80000"/>
              </a:lnSpc>
              <a:buFont typeface="Wingdings" pitchFamily="2" charset="2"/>
              <a:buNone/>
              <a:defRPr/>
            </a:pPr>
            <a:r>
              <a:rPr lang="en-US" sz="1600" b="1" dirty="0" smtClean="0">
                <a:solidFill>
                  <a:schemeClr val="tx2"/>
                </a:solidFill>
                <a:latin typeface="+mj-lt"/>
                <a:ea typeface="+mj-ea"/>
                <a:cs typeface="+mj-cs"/>
              </a:rPr>
              <a:t>Interpreting the Regression Coefficients</a:t>
            </a:r>
          </a:p>
          <a:p>
            <a:pPr eaLnBrk="1" hangingPunct="1">
              <a:lnSpc>
                <a:spcPct val="80000"/>
              </a:lnSpc>
              <a:buFont typeface="Wingdings" pitchFamily="2" charset="2"/>
              <a:buNone/>
              <a:defRPr/>
            </a:pPr>
            <a:endParaRPr lang="en-US" sz="1600" b="1" dirty="0" smtClean="0">
              <a:solidFill>
                <a:schemeClr val="tx2"/>
              </a:solidFill>
              <a:latin typeface="+mj-lt"/>
              <a:ea typeface="+mj-ea"/>
              <a:cs typeface="+mj-cs"/>
            </a:endParaRPr>
          </a:p>
          <a:p>
            <a:pPr algn="just" eaLnBrk="1" hangingPunct="1">
              <a:lnSpc>
                <a:spcPct val="80000"/>
              </a:lnSpc>
              <a:buClrTx/>
              <a:buSzPct val="100000"/>
              <a:buFont typeface="Wingdings" charset="2"/>
              <a:buChar char="§"/>
              <a:defRPr/>
            </a:pPr>
            <a:r>
              <a:rPr lang="en-US" sz="1600" dirty="0" smtClean="0"/>
              <a:t>The </a:t>
            </a:r>
            <a:r>
              <a:rPr lang="en-US" sz="1600" dirty="0"/>
              <a:t>regression coefficient for mean outside </a:t>
            </a:r>
            <a:r>
              <a:rPr lang="en-US" sz="1600" dirty="0" smtClean="0"/>
              <a:t>temperature, </a:t>
            </a:r>
            <a:r>
              <a:rPr lang="en-US" sz="1600" i="1" dirty="0"/>
              <a:t>x</a:t>
            </a:r>
            <a:r>
              <a:rPr lang="en-US" sz="1600" baseline="-25000" dirty="0" smtClean="0"/>
              <a:t>1</a:t>
            </a:r>
            <a:r>
              <a:rPr lang="en-US" sz="1600" dirty="0" smtClean="0"/>
              <a:t>,  </a:t>
            </a:r>
            <a:r>
              <a:rPr lang="en-US" sz="1600" dirty="0"/>
              <a:t>is 4.583. The coefficient is negative </a:t>
            </a:r>
            <a:r>
              <a:rPr lang="en-US" sz="1600" dirty="0" smtClean="0"/>
              <a:t>– as the </a:t>
            </a:r>
            <a:r>
              <a:rPr lang="en-US" sz="1600" dirty="0"/>
              <a:t>outside temperature increases, the cost to heat the home decreases. </a:t>
            </a:r>
            <a:r>
              <a:rPr lang="en-US" sz="1600" dirty="0" smtClean="0"/>
              <a:t>For every unit increase in temperature, holding </a:t>
            </a:r>
            <a:r>
              <a:rPr lang="en-US" sz="1600" dirty="0"/>
              <a:t>the other two independent variables constant, </a:t>
            </a:r>
            <a:r>
              <a:rPr lang="en-US" sz="1600" dirty="0" smtClean="0"/>
              <a:t>monthly </a:t>
            </a:r>
            <a:r>
              <a:rPr lang="en-US" sz="1600" dirty="0"/>
              <a:t>heating </a:t>
            </a:r>
            <a:r>
              <a:rPr lang="en-US" sz="1600" dirty="0" smtClean="0"/>
              <a:t>cost is expected to decrease by $4.583 . </a:t>
            </a:r>
          </a:p>
          <a:p>
            <a:pPr algn="just" eaLnBrk="1" hangingPunct="1">
              <a:lnSpc>
                <a:spcPct val="80000"/>
              </a:lnSpc>
              <a:buClrTx/>
              <a:buSzPct val="100000"/>
              <a:buFont typeface="Wingdings" charset="2"/>
              <a:buChar char="§"/>
              <a:defRPr/>
            </a:pPr>
            <a:endParaRPr lang="en-US" sz="1600" dirty="0"/>
          </a:p>
          <a:p>
            <a:pPr algn="just" eaLnBrk="1" hangingPunct="1">
              <a:lnSpc>
                <a:spcPct val="80000"/>
              </a:lnSpc>
              <a:buClrTx/>
              <a:buSzPct val="100000"/>
              <a:buFont typeface="Wingdings" charset="2"/>
              <a:buChar char="§"/>
              <a:defRPr/>
            </a:pPr>
            <a:r>
              <a:rPr lang="en-US" sz="1600" dirty="0"/>
              <a:t>The attic insulation </a:t>
            </a:r>
            <a:r>
              <a:rPr lang="en-US" sz="1600" dirty="0" smtClean="0"/>
              <a:t>variable, </a:t>
            </a:r>
            <a:r>
              <a:rPr lang="en-US" sz="1600" i="1" dirty="0"/>
              <a:t>x</a:t>
            </a:r>
            <a:r>
              <a:rPr lang="en-US" sz="1600" i="1" baseline="-25000" dirty="0" smtClean="0"/>
              <a:t>2</a:t>
            </a:r>
            <a:r>
              <a:rPr lang="en-US" sz="1600" dirty="0" smtClean="0"/>
              <a:t>, </a:t>
            </a:r>
            <a:r>
              <a:rPr lang="en-US" sz="1600" dirty="0"/>
              <a:t>also shows an inverse </a:t>
            </a:r>
            <a:r>
              <a:rPr lang="en-US" sz="1600" dirty="0" smtClean="0"/>
              <a:t>relationship (negative coefficient). The </a:t>
            </a:r>
            <a:r>
              <a:rPr lang="en-US" sz="1600" dirty="0"/>
              <a:t>more insulation in the attic, the less the cost to heat the home. </a:t>
            </a:r>
            <a:r>
              <a:rPr lang="en-US" sz="1600" dirty="0" smtClean="0"/>
              <a:t>For </a:t>
            </a:r>
            <a:r>
              <a:rPr lang="en-US" sz="1600" dirty="0"/>
              <a:t>each additional inch of insulation, </a:t>
            </a:r>
            <a:r>
              <a:rPr lang="en-US" sz="1600" dirty="0" smtClean="0"/>
              <a:t>the </a:t>
            </a:r>
            <a:r>
              <a:rPr lang="en-US" sz="1600" dirty="0"/>
              <a:t>cost to heat the home </a:t>
            </a:r>
            <a:r>
              <a:rPr lang="en-US" sz="1600" dirty="0" smtClean="0"/>
              <a:t>is expected to </a:t>
            </a:r>
            <a:r>
              <a:rPr lang="en-US" sz="1600" dirty="0"/>
              <a:t>decline </a:t>
            </a:r>
            <a:r>
              <a:rPr lang="en-US" sz="1600" dirty="0" smtClean="0"/>
              <a:t>by $14.83 </a:t>
            </a:r>
            <a:r>
              <a:rPr lang="en-US" sz="1600" dirty="0"/>
              <a:t>per </a:t>
            </a:r>
            <a:r>
              <a:rPr lang="en-US" sz="1600" dirty="0" smtClean="0"/>
              <a:t>month. </a:t>
            </a:r>
          </a:p>
          <a:p>
            <a:pPr algn="just" eaLnBrk="1" hangingPunct="1">
              <a:lnSpc>
                <a:spcPct val="80000"/>
              </a:lnSpc>
              <a:buClrTx/>
              <a:buSzPct val="100000"/>
              <a:buFont typeface="Wingdings" charset="2"/>
              <a:buChar char="§"/>
              <a:defRPr/>
            </a:pPr>
            <a:endParaRPr lang="en-US" sz="1600" dirty="0"/>
          </a:p>
          <a:p>
            <a:pPr algn="just" eaLnBrk="1" hangingPunct="1">
              <a:lnSpc>
                <a:spcPct val="80000"/>
              </a:lnSpc>
              <a:buClrTx/>
              <a:buSzPct val="100000"/>
              <a:buFont typeface="Wingdings" charset="2"/>
              <a:buChar char="§"/>
              <a:defRPr/>
            </a:pPr>
            <a:r>
              <a:rPr lang="en-US" sz="1600" dirty="0"/>
              <a:t>The age of the furnace variable shows a direct relationship. With an older furnace, the cost to heat the home increases. </a:t>
            </a:r>
            <a:r>
              <a:rPr lang="en-US" sz="1600" dirty="0" smtClean="0"/>
              <a:t>For </a:t>
            </a:r>
            <a:r>
              <a:rPr lang="en-US" sz="1600" dirty="0"/>
              <a:t>each additional year older the furnace is, </a:t>
            </a:r>
            <a:r>
              <a:rPr lang="en-US" sz="1600" dirty="0" smtClean="0"/>
              <a:t>the </a:t>
            </a:r>
            <a:r>
              <a:rPr lang="en-US" sz="1600" dirty="0"/>
              <a:t>cost </a:t>
            </a:r>
            <a:r>
              <a:rPr lang="en-US" sz="1600" dirty="0" smtClean="0"/>
              <a:t>is expected to </a:t>
            </a:r>
            <a:r>
              <a:rPr lang="en-US" sz="1600" dirty="0"/>
              <a:t>increase </a:t>
            </a:r>
            <a:r>
              <a:rPr lang="en-US" sz="1600" dirty="0" smtClean="0"/>
              <a:t>by $6.10 </a:t>
            </a:r>
            <a:r>
              <a:rPr lang="en-US" sz="1600" dirty="0"/>
              <a:t>per month</a:t>
            </a:r>
            <a:r>
              <a:rPr lang="en-US" sz="1600" dirty="0" smtClean="0"/>
              <a:t>.</a:t>
            </a:r>
            <a:endParaRPr lang="en-US" sz="1600" dirty="0"/>
          </a:p>
        </p:txBody>
      </p:sp>
      <p:sp>
        <p:nvSpPr>
          <p:cNvPr id="13" name="Rectangle 12"/>
          <p:cNvSpPr/>
          <p:nvPr/>
        </p:nvSpPr>
        <p:spPr>
          <a:xfrm>
            <a:off x="8004256" y="0"/>
            <a:ext cx="1139744" cy="400110"/>
          </a:xfrm>
          <a:prstGeom prst="rect">
            <a:avLst/>
          </a:prstGeom>
        </p:spPr>
        <p:style>
          <a:lnRef idx="0">
            <a:schemeClr val="accent5"/>
          </a:lnRef>
          <a:fillRef idx="3">
            <a:schemeClr val="accent5"/>
          </a:fillRef>
          <a:effectRef idx="3">
            <a:schemeClr val="accent5"/>
          </a:effectRef>
          <a:fontRef idx="minor">
            <a:schemeClr val="lt1"/>
          </a:fontRef>
        </p:style>
        <p:txBody>
          <a:bodyPr wrap="square">
            <a:spAutoFit/>
          </a:bodyPr>
          <a:lstStyle/>
          <a:p>
            <a:pPr>
              <a:defRPr/>
            </a:pPr>
            <a:r>
              <a:rPr lang="en-US" sz="2000" b="1" dirty="0" smtClean="0">
                <a:solidFill>
                  <a:schemeClr val="tx1"/>
                </a:solidFill>
              </a:rPr>
              <a:t>LO14-1</a:t>
            </a:r>
            <a:endParaRPr lang="en-US" sz="2000" dirty="0">
              <a:solidFill>
                <a:schemeClr val="tx1"/>
              </a:solidFill>
            </a:endParaRPr>
          </a:p>
        </p:txBody>
      </p:sp>
      <p:sp>
        <p:nvSpPr>
          <p:cNvPr id="15" name="TextBox 14"/>
          <p:cNvSpPr txBox="1"/>
          <p:nvPr/>
        </p:nvSpPr>
        <p:spPr>
          <a:xfrm>
            <a:off x="398639" y="1621809"/>
            <a:ext cx="8346722" cy="276999"/>
          </a:xfrm>
          <a:prstGeom prst="rect">
            <a:avLst/>
          </a:prstGeom>
          <a:solidFill>
            <a:schemeClr val="bg2">
              <a:lumMod val="40000"/>
              <a:lumOff val="60000"/>
            </a:schemeClr>
          </a:solidFill>
        </p:spPr>
        <p:txBody>
          <a:bodyPr wrap="square" rtlCol="0">
            <a:spAutoFit/>
          </a:bodyPr>
          <a:lstStyle/>
          <a:p>
            <a:r>
              <a:rPr lang="en-US" dirty="0" smtClean="0"/>
              <a:t>Heating Cost = 427.194 – 4.583 (Mean Outside Temp) – 14.831(Inches of Attic Insulation) + 6.101(Age of the Furnace) </a:t>
            </a:r>
            <a:endParaRPr lang="en-US" dirty="0"/>
          </a:p>
        </p:txBody>
      </p:sp>
      <p:pic>
        <p:nvPicPr>
          <p:cNvPr id="16" name="Picture 15"/>
          <p:cNvPicPr>
            <a:picLocks noChangeAspect="1"/>
          </p:cNvPicPr>
          <p:nvPr/>
        </p:nvPicPr>
        <p:blipFill>
          <a:blip r:embed="rId3"/>
          <a:stretch>
            <a:fillRect/>
          </a:stretch>
        </p:blipFill>
        <p:spPr>
          <a:xfrm>
            <a:off x="2467722" y="1140394"/>
            <a:ext cx="4208557" cy="402947"/>
          </a:xfrm>
          <a:prstGeom prst="rect">
            <a:avLst/>
          </a:prstGeom>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445443">
                                            <p:txEl>
                                              <p:pRg st="0" end="0"/>
                                            </p:txEl>
                                          </p:spTgt>
                                        </p:tgtEl>
                                        <p:attrNameLst>
                                          <p:attrName>style.visibility</p:attrName>
                                        </p:attrNameLst>
                                      </p:cBhvr>
                                      <p:to>
                                        <p:strVal val="visible"/>
                                      </p:to>
                                    </p:set>
                                    <p:animEffect transition="in" filter="wipe(up)">
                                      <p:cBhvr>
                                        <p:cTn id="7" dur="500"/>
                                        <p:tgtEl>
                                          <p:spTgt spid="44544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445443">
                                            <p:txEl>
                                              <p:pRg st="2" end="2"/>
                                            </p:txEl>
                                          </p:spTgt>
                                        </p:tgtEl>
                                        <p:attrNameLst>
                                          <p:attrName>style.visibility</p:attrName>
                                        </p:attrNameLst>
                                      </p:cBhvr>
                                      <p:to>
                                        <p:strVal val="visible"/>
                                      </p:to>
                                    </p:set>
                                    <p:animEffect transition="in" filter="wipe(up)">
                                      <p:cBhvr>
                                        <p:cTn id="12" dur="500"/>
                                        <p:tgtEl>
                                          <p:spTgt spid="44544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445443">
                                            <p:txEl>
                                              <p:pRg st="4" end="4"/>
                                            </p:txEl>
                                          </p:spTgt>
                                        </p:tgtEl>
                                        <p:attrNameLst>
                                          <p:attrName>style.visibility</p:attrName>
                                        </p:attrNameLst>
                                      </p:cBhvr>
                                      <p:to>
                                        <p:strVal val="visible"/>
                                      </p:to>
                                    </p:set>
                                    <p:animEffect transition="in" filter="wipe(up)">
                                      <p:cBhvr>
                                        <p:cTn id="17" dur="500"/>
                                        <p:tgtEl>
                                          <p:spTgt spid="445443">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grpId="0" nodeType="clickEffect">
                                  <p:stCondLst>
                                    <p:cond delay="0"/>
                                  </p:stCondLst>
                                  <p:childTnLst>
                                    <p:set>
                                      <p:cBhvr>
                                        <p:cTn id="21" dur="1" fill="hold">
                                          <p:stCondLst>
                                            <p:cond delay="0"/>
                                          </p:stCondLst>
                                        </p:cTn>
                                        <p:tgtEl>
                                          <p:spTgt spid="445443">
                                            <p:txEl>
                                              <p:pRg st="6" end="6"/>
                                            </p:txEl>
                                          </p:spTgt>
                                        </p:tgtEl>
                                        <p:attrNameLst>
                                          <p:attrName>style.visibility</p:attrName>
                                        </p:attrNameLst>
                                      </p:cBhvr>
                                      <p:to>
                                        <p:strVal val="visible"/>
                                      </p:to>
                                    </p:set>
                                    <p:animEffect transition="in" filter="wipe(up)">
                                      <p:cBhvr>
                                        <p:cTn id="22" dur="500"/>
                                        <p:tgtEl>
                                          <p:spTgt spid="44544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544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AutoShape 2"/>
          <p:cNvSpPr>
            <a:spLocks noGrp="1" noChangeArrowheads="1"/>
          </p:cNvSpPr>
          <p:nvPr>
            <p:ph type="title"/>
          </p:nvPr>
        </p:nvSpPr>
        <p:spPr>
          <a:xfrm>
            <a:off x="410111" y="668316"/>
            <a:ext cx="8281609" cy="323919"/>
          </a:xfrm>
        </p:spPr>
        <p:txBody>
          <a:bodyPr/>
          <a:lstStyle/>
          <a:p>
            <a:pPr eaLnBrk="1" hangingPunct="1"/>
            <a:r>
              <a:rPr lang="en-US" sz="3200" dirty="0" smtClean="0"/>
              <a:t>Multiple Regression Analysis – Example: Estimating the Dependent Variable</a:t>
            </a:r>
          </a:p>
        </p:txBody>
      </p:sp>
      <p:grpSp>
        <p:nvGrpSpPr>
          <p:cNvPr id="2" name="Group 12"/>
          <p:cNvGrpSpPr>
            <a:grpSpLocks/>
          </p:cNvGrpSpPr>
          <p:nvPr/>
        </p:nvGrpSpPr>
        <p:grpSpPr bwMode="auto">
          <a:xfrm>
            <a:off x="1770976" y="2697268"/>
            <a:ext cx="5578676" cy="2736640"/>
            <a:chOff x="4125773" y="2505989"/>
            <a:chExt cx="4886553" cy="1758773"/>
          </a:xfrm>
        </p:grpSpPr>
        <p:sp>
          <p:nvSpPr>
            <p:cNvPr id="12" name="Rounded Rectangle 11"/>
            <p:cNvSpPr/>
            <p:nvPr/>
          </p:nvSpPr>
          <p:spPr bwMode="auto">
            <a:xfrm>
              <a:off x="4125773" y="2523465"/>
              <a:ext cx="4886553" cy="1741297"/>
            </a:xfrm>
            <a:prstGeom prst="roundRect">
              <a:avLst/>
            </a:prstGeom>
            <a:ln>
              <a:headEnd type="none" w="med" len="med"/>
              <a:tailEnd type="none" w="med" len="med"/>
            </a:ln>
          </p:spPr>
          <p:style>
            <a:lnRef idx="1">
              <a:schemeClr val="accent6"/>
            </a:lnRef>
            <a:fillRef idx="2">
              <a:schemeClr val="accent6"/>
            </a:fillRef>
            <a:effectRef idx="1">
              <a:schemeClr val="accent6"/>
            </a:effectRef>
            <a:fontRef idx="minor">
              <a:schemeClr val="dk1"/>
            </a:fontRef>
          </p:style>
          <p:txBody>
            <a:bodyPr wrap="none" anchor="ctr"/>
            <a:lstStyle/>
            <a:p>
              <a:pPr algn="ctr" eaLnBrk="0" hangingPunct="0">
                <a:defRPr/>
              </a:pPr>
              <a:endParaRPr lang="en-US" dirty="0">
                <a:solidFill>
                  <a:schemeClr val="tx1"/>
                </a:solidFill>
              </a:endParaRPr>
            </a:p>
          </p:txBody>
        </p:sp>
        <p:sp>
          <p:nvSpPr>
            <p:cNvPr id="5" name="Rectangle 4"/>
            <p:cNvSpPr/>
            <p:nvPr/>
          </p:nvSpPr>
          <p:spPr>
            <a:xfrm>
              <a:off x="4268655" y="2505989"/>
              <a:ext cx="4572213" cy="1503285"/>
            </a:xfrm>
            <a:prstGeom prst="rect">
              <a:avLst/>
            </a:prstGeom>
          </p:spPr>
          <p:txBody>
            <a:bodyPr>
              <a:spAutoFit/>
            </a:bodyPr>
            <a:lstStyle/>
            <a:p>
              <a:pPr algn="ctr" eaLnBrk="0" hangingPunct="0">
                <a:buFont typeface="Wingdings" pitchFamily="2" charset="2"/>
                <a:buNone/>
                <a:defRPr/>
              </a:pPr>
              <a:endParaRPr lang="en-US" dirty="0">
                <a:cs typeface="+mn-cs"/>
              </a:endParaRPr>
            </a:p>
            <a:p>
              <a:pPr eaLnBrk="0" hangingPunct="0">
                <a:buFont typeface="Wingdings" pitchFamily="2" charset="2"/>
                <a:buNone/>
                <a:defRPr/>
              </a:pPr>
              <a:r>
                <a:rPr lang="en-US" sz="1400" b="1" dirty="0">
                  <a:solidFill>
                    <a:schemeClr val="tx2"/>
                  </a:solidFill>
                  <a:latin typeface="+mj-lt"/>
                  <a:ea typeface="+mj-ea"/>
                  <a:cs typeface="+mj-cs"/>
                </a:rPr>
                <a:t>Applying the Model for Estimation </a:t>
              </a:r>
            </a:p>
            <a:p>
              <a:pPr algn="just" eaLnBrk="0" hangingPunct="0">
                <a:buFont typeface="Wingdings" pitchFamily="2" charset="2"/>
                <a:buNone/>
                <a:defRPr/>
              </a:pPr>
              <a:r>
                <a:rPr lang="en-US" dirty="0">
                  <a:cs typeface="+mn-cs"/>
                </a:rPr>
                <a:t>What is the estimated heating cost for a home if the mean outside temperature is 30 degrees, there are 5 inches of insulation in the attic, and the furnace is 10 years old</a:t>
              </a:r>
              <a:r>
                <a:rPr lang="en-US" dirty="0" smtClean="0">
                  <a:cs typeface="+mn-cs"/>
                </a:rPr>
                <a:t>? </a:t>
              </a:r>
            </a:p>
            <a:p>
              <a:pPr algn="just" eaLnBrk="0" hangingPunct="0">
                <a:buFont typeface="Wingdings" pitchFamily="2" charset="2"/>
                <a:buNone/>
                <a:defRPr/>
              </a:pPr>
              <a:endParaRPr lang="en-US" dirty="0">
                <a:cs typeface="+mn-cs"/>
              </a:endParaRPr>
            </a:p>
            <a:p>
              <a:pPr algn="just" eaLnBrk="0" hangingPunct="0">
                <a:buFont typeface="Wingdings" pitchFamily="2" charset="2"/>
                <a:buNone/>
                <a:defRPr/>
              </a:pPr>
              <a:r>
                <a:rPr lang="en-US" dirty="0" smtClean="0">
                  <a:cs typeface="+mn-cs"/>
                </a:rPr>
                <a:t>Substituting the values for each of the independent variable, we can calculate the estimated cost to heat the home.  </a:t>
              </a:r>
            </a:p>
            <a:p>
              <a:pPr algn="just" eaLnBrk="0" hangingPunct="0">
                <a:buFont typeface="Wingdings" pitchFamily="2" charset="2"/>
                <a:buNone/>
                <a:defRPr/>
              </a:pPr>
              <a:endParaRPr lang="en-US" dirty="0">
                <a:cs typeface="+mn-cs"/>
              </a:endParaRPr>
            </a:p>
            <a:p>
              <a:pPr algn="just" eaLnBrk="0" hangingPunct="0">
                <a:buFont typeface="Wingdings" pitchFamily="2" charset="2"/>
                <a:buNone/>
                <a:defRPr/>
              </a:pPr>
              <a:r>
                <a:rPr lang="en-US" dirty="0" smtClean="0">
                  <a:cs typeface="+mn-cs"/>
                </a:rPr>
                <a:t>In this case, the predicted cost to heat is $276.56 per month.  </a:t>
              </a:r>
            </a:p>
            <a:p>
              <a:pPr algn="just" eaLnBrk="0" hangingPunct="0">
                <a:buFont typeface="Wingdings" pitchFamily="2" charset="2"/>
                <a:buNone/>
                <a:defRPr/>
              </a:pPr>
              <a:endParaRPr lang="en-US" dirty="0" smtClean="0">
                <a:cs typeface="+mn-cs"/>
              </a:endParaRPr>
            </a:p>
            <a:p>
              <a:pPr algn="just" eaLnBrk="0" hangingPunct="0">
                <a:buFont typeface="Wingdings" pitchFamily="2" charset="2"/>
                <a:buNone/>
                <a:defRPr/>
              </a:pPr>
              <a:endParaRPr lang="en-US" dirty="0">
                <a:cs typeface="+mn-cs"/>
              </a:endParaRPr>
            </a:p>
          </p:txBody>
        </p:sp>
      </p:grpSp>
      <p:sp>
        <p:nvSpPr>
          <p:cNvPr id="13" name="Rectangle 12"/>
          <p:cNvSpPr/>
          <p:nvPr/>
        </p:nvSpPr>
        <p:spPr>
          <a:xfrm>
            <a:off x="8004256" y="0"/>
            <a:ext cx="1139744" cy="400110"/>
          </a:xfrm>
          <a:prstGeom prst="rect">
            <a:avLst/>
          </a:prstGeom>
        </p:spPr>
        <p:style>
          <a:lnRef idx="0">
            <a:schemeClr val="accent5"/>
          </a:lnRef>
          <a:fillRef idx="3">
            <a:schemeClr val="accent5"/>
          </a:fillRef>
          <a:effectRef idx="3">
            <a:schemeClr val="accent5"/>
          </a:effectRef>
          <a:fontRef idx="minor">
            <a:schemeClr val="lt1"/>
          </a:fontRef>
        </p:style>
        <p:txBody>
          <a:bodyPr wrap="square">
            <a:spAutoFit/>
          </a:bodyPr>
          <a:lstStyle/>
          <a:p>
            <a:pPr>
              <a:defRPr/>
            </a:pPr>
            <a:r>
              <a:rPr lang="en-US" sz="2000" b="1" dirty="0" smtClean="0">
                <a:solidFill>
                  <a:schemeClr val="tx1"/>
                </a:solidFill>
              </a:rPr>
              <a:t>LO14-1</a:t>
            </a:r>
            <a:endParaRPr lang="en-US" sz="2000" dirty="0">
              <a:solidFill>
                <a:schemeClr val="tx1"/>
              </a:solidFill>
            </a:endParaRPr>
          </a:p>
        </p:txBody>
      </p:sp>
      <p:pic>
        <p:nvPicPr>
          <p:cNvPr id="14" name="Picture 13"/>
          <p:cNvPicPr>
            <a:picLocks noChangeAspect="1"/>
          </p:cNvPicPr>
          <p:nvPr/>
        </p:nvPicPr>
        <p:blipFill>
          <a:blip r:embed="rId3"/>
          <a:stretch>
            <a:fillRect/>
          </a:stretch>
        </p:blipFill>
        <p:spPr>
          <a:xfrm>
            <a:off x="2452449" y="1701996"/>
            <a:ext cx="4208557" cy="402947"/>
          </a:xfrm>
          <a:prstGeom prst="rect">
            <a:avLst/>
          </a:prstGeom>
        </p:spPr>
      </p:pic>
      <p:pic>
        <p:nvPicPr>
          <p:cNvPr id="4" name="Picture 3"/>
          <p:cNvPicPr>
            <a:picLocks noChangeAspect="1"/>
          </p:cNvPicPr>
          <p:nvPr/>
        </p:nvPicPr>
        <p:blipFill>
          <a:blip r:embed="rId4"/>
          <a:stretch>
            <a:fillRect/>
          </a:stretch>
        </p:blipFill>
        <p:spPr>
          <a:xfrm>
            <a:off x="1835358" y="4809899"/>
            <a:ext cx="5403322" cy="414521"/>
          </a:xfrm>
          <a:prstGeom prst="rect">
            <a:avLst/>
          </a:prstGeom>
        </p:spPr>
      </p:pic>
      <p:sp>
        <p:nvSpPr>
          <p:cNvPr id="15" name="TextBox 14"/>
          <p:cNvSpPr txBox="1"/>
          <p:nvPr/>
        </p:nvSpPr>
        <p:spPr>
          <a:xfrm>
            <a:off x="493889" y="2249753"/>
            <a:ext cx="8346722" cy="276999"/>
          </a:xfrm>
          <a:prstGeom prst="rect">
            <a:avLst/>
          </a:prstGeom>
          <a:solidFill>
            <a:schemeClr val="bg2">
              <a:lumMod val="40000"/>
              <a:lumOff val="60000"/>
            </a:schemeClr>
          </a:solidFill>
        </p:spPr>
        <p:txBody>
          <a:bodyPr wrap="square" rtlCol="0">
            <a:spAutoFit/>
          </a:bodyPr>
          <a:lstStyle/>
          <a:p>
            <a:r>
              <a:rPr lang="en-US" dirty="0" smtClean="0"/>
              <a:t>Heating Cost = 427.194 – 4.583 (Mean Outside Temp) – 14.831(Inches of Attic Insulation) + 6.101(Age of the Furnace) </a:t>
            </a:r>
            <a:endParaRPr lang="en-US" dirty="0"/>
          </a:p>
        </p:txBody>
      </p:sp>
    </p:spTree>
    <p:extLst>
      <p:ext uri="{BB962C8B-B14F-4D97-AF65-F5344CB8AC3E}">
        <p14:creationId xmlns:p14="http://schemas.microsoft.com/office/powerpoint/2010/main" val="3812568282"/>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up)">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3793" name="AutoShape 2"/>
          <p:cNvSpPr>
            <a:spLocks noGrp="1" noChangeArrowheads="1"/>
          </p:cNvSpPr>
          <p:nvPr>
            <p:ph type="title"/>
          </p:nvPr>
        </p:nvSpPr>
        <p:spPr>
          <a:xfrm>
            <a:off x="211667" y="1033485"/>
            <a:ext cx="8410222" cy="660719"/>
          </a:xfrm>
        </p:spPr>
        <p:txBody>
          <a:bodyPr lIns="92075" tIns="46038" rIns="92075" bIns="46038"/>
          <a:lstStyle/>
          <a:p>
            <a:pPr eaLnBrk="1" hangingPunct="1"/>
            <a:r>
              <a:rPr lang="en-US" sz="3600" dirty="0" smtClean="0"/>
              <a:t>Multiple Regression Analysis: Evaluation – Using the ANOVA Table</a:t>
            </a:r>
          </a:p>
        </p:txBody>
      </p:sp>
      <p:sp>
        <p:nvSpPr>
          <p:cNvPr id="33797" name="Rectangle 4"/>
          <p:cNvSpPr>
            <a:spLocks noChangeArrowheads="1"/>
          </p:cNvSpPr>
          <p:nvPr/>
        </p:nvSpPr>
        <p:spPr bwMode="auto">
          <a:xfrm>
            <a:off x="0" y="0"/>
            <a:ext cx="184150" cy="304800"/>
          </a:xfrm>
          <a:prstGeom prst="rect">
            <a:avLst/>
          </a:prstGeom>
          <a:noFill/>
          <a:ln w="9525">
            <a:noFill/>
            <a:miter lim="800000"/>
            <a:headEnd/>
            <a:tailEnd/>
          </a:ln>
        </p:spPr>
        <p:txBody>
          <a:bodyPr wrap="none">
            <a:spAutoFit/>
          </a:bodyPr>
          <a:lstStyle/>
          <a:p>
            <a:pPr eaLnBrk="0" hangingPunct="0">
              <a:spcBef>
                <a:spcPct val="50000"/>
              </a:spcBef>
            </a:pPr>
            <a:endParaRPr lang="en-US" sz="1400" b="1" i="1" dirty="0">
              <a:solidFill>
                <a:schemeClr val="bg1"/>
              </a:solidFill>
              <a:latin typeface="Book Antiqua" pitchFamily="18" charset="0"/>
            </a:endParaRPr>
          </a:p>
        </p:txBody>
      </p:sp>
      <p:sp>
        <p:nvSpPr>
          <p:cNvPr id="13" name="Rectangle 12"/>
          <p:cNvSpPr/>
          <p:nvPr/>
        </p:nvSpPr>
        <p:spPr>
          <a:xfrm>
            <a:off x="4782430" y="0"/>
            <a:ext cx="4361570" cy="707886"/>
          </a:xfrm>
          <a:prstGeom prst="rect">
            <a:avLst/>
          </a:prstGeom>
        </p:spPr>
        <p:style>
          <a:lnRef idx="1">
            <a:schemeClr val="accent6"/>
          </a:lnRef>
          <a:fillRef idx="2">
            <a:schemeClr val="accent6"/>
          </a:fillRef>
          <a:effectRef idx="1">
            <a:schemeClr val="accent6"/>
          </a:effectRef>
          <a:fontRef idx="minor">
            <a:schemeClr val="dk1"/>
          </a:fontRef>
        </p:style>
        <p:txBody>
          <a:bodyPr wrap="square">
            <a:spAutoFit/>
          </a:bodyPr>
          <a:lstStyle/>
          <a:p>
            <a:r>
              <a:rPr lang="en-US" sz="2000" b="1" dirty="0"/>
              <a:t>LO14-2</a:t>
            </a:r>
            <a:r>
              <a:rPr lang="en-US" sz="2000" dirty="0"/>
              <a:t> Evaluate how well a multiple regression equation fits the data.</a:t>
            </a:r>
          </a:p>
        </p:txBody>
      </p:sp>
      <p:grpSp>
        <p:nvGrpSpPr>
          <p:cNvPr id="7" name="Group 6"/>
          <p:cNvGrpSpPr/>
          <p:nvPr/>
        </p:nvGrpSpPr>
        <p:grpSpPr>
          <a:xfrm>
            <a:off x="1165428" y="2061438"/>
            <a:ext cx="6813144" cy="4186962"/>
            <a:chOff x="1165428" y="1808254"/>
            <a:chExt cx="6813144" cy="4186962"/>
          </a:xfrm>
        </p:grpSpPr>
        <p:pic>
          <p:nvPicPr>
            <p:cNvPr id="5" name="Picture 4"/>
            <p:cNvPicPr>
              <a:picLocks noChangeAspect="1"/>
            </p:cNvPicPr>
            <p:nvPr/>
          </p:nvPicPr>
          <p:blipFill>
            <a:blip r:embed="rId3"/>
            <a:stretch>
              <a:fillRect/>
            </a:stretch>
          </p:blipFill>
          <p:spPr>
            <a:xfrm>
              <a:off x="1413343" y="1808254"/>
              <a:ext cx="6317315" cy="992300"/>
            </a:xfrm>
            <a:prstGeom prst="rect">
              <a:avLst/>
            </a:prstGeom>
          </p:spPr>
        </p:pic>
        <p:pic>
          <p:nvPicPr>
            <p:cNvPr id="6" name="Picture 5"/>
            <p:cNvPicPr>
              <a:picLocks noChangeAspect="1"/>
            </p:cNvPicPr>
            <p:nvPr/>
          </p:nvPicPr>
          <p:blipFill>
            <a:blip r:embed="rId4"/>
            <a:stretch>
              <a:fillRect/>
            </a:stretch>
          </p:blipFill>
          <p:spPr>
            <a:xfrm>
              <a:off x="1165428" y="2987657"/>
              <a:ext cx="6813144" cy="3007559"/>
            </a:xfrm>
            <a:prstGeom prst="rect">
              <a:avLst/>
            </a:prstGeom>
          </p:spPr>
        </p:pic>
      </p:grpSp>
    </p:spTree>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3793" name="AutoShape 2"/>
          <p:cNvSpPr>
            <a:spLocks noGrp="1" noChangeArrowheads="1"/>
          </p:cNvSpPr>
          <p:nvPr>
            <p:ph type="title"/>
          </p:nvPr>
        </p:nvSpPr>
        <p:spPr>
          <a:xfrm>
            <a:off x="460639" y="510120"/>
            <a:ext cx="8277384" cy="914400"/>
          </a:xfrm>
        </p:spPr>
        <p:txBody>
          <a:bodyPr lIns="92075" tIns="46038" rIns="92075" bIns="46038"/>
          <a:lstStyle/>
          <a:p>
            <a:pPr eaLnBrk="1" hangingPunct="1"/>
            <a:r>
              <a:rPr lang="en-US" sz="3600" dirty="0" smtClean="0"/>
              <a:t>Multiple Regression Analysis: </a:t>
            </a:r>
            <a:br>
              <a:rPr lang="en-US" sz="3600" dirty="0" smtClean="0"/>
            </a:br>
            <a:r>
              <a:rPr lang="en-US" sz="3600" dirty="0" smtClean="0"/>
              <a:t>Evaluation - Standard Error of Estimate</a:t>
            </a:r>
          </a:p>
        </p:txBody>
      </p:sp>
      <p:sp>
        <p:nvSpPr>
          <p:cNvPr id="397315" name="Rectangle 3"/>
          <p:cNvSpPr>
            <a:spLocks noGrp="1" noChangeArrowheads="1"/>
          </p:cNvSpPr>
          <p:nvPr>
            <p:ph type="body" sz="half" idx="1"/>
          </p:nvPr>
        </p:nvSpPr>
        <p:spPr>
          <a:xfrm>
            <a:off x="800380" y="1752601"/>
            <a:ext cx="8189002" cy="1568080"/>
          </a:xfrm>
        </p:spPr>
        <p:txBody>
          <a:bodyPr lIns="92075" tIns="46038" rIns="92075" bIns="46038"/>
          <a:lstStyle/>
          <a:p>
            <a:pPr indent="0" algn="just" eaLnBrk="1" hangingPunct="1">
              <a:buClrTx/>
              <a:buFont typeface="Wingdings" pitchFamily="2" charset="2"/>
              <a:buNone/>
              <a:defRPr/>
            </a:pPr>
            <a:r>
              <a:rPr lang="en-US" sz="1800" dirty="0" smtClean="0">
                <a:solidFill>
                  <a:srgbClr val="000000"/>
                </a:solidFill>
              </a:rPr>
              <a:t>The </a:t>
            </a:r>
            <a:r>
              <a:rPr lang="en-US" sz="1800" b="1" dirty="0" smtClean="0">
                <a:solidFill>
                  <a:srgbClr val="000000"/>
                </a:solidFill>
              </a:rPr>
              <a:t>multiple standard error of estimate </a:t>
            </a:r>
            <a:r>
              <a:rPr lang="en-US" sz="1800" dirty="0" smtClean="0">
                <a:solidFill>
                  <a:srgbClr val="000000"/>
                </a:solidFill>
              </a:rPr>
              <a:t>is a measure of the effectiveness </a:t>
            </a:r>
            <a:r>
              <a:rPr lang="en-US" sz="1800" dirty="0" smtClean="0">
                <a:solidFill>
                  <a:srgbClr val="000000"/>
                </a:solidFill>
              </a:rPr>
              <a:t>of the </a:t>
            </a:r>
            <a:r>
              <a:rPr lang="en-US" sz="1800" dirty="0" smtClean="0">
                <a:solidFill>
                  <a:srgbClr val="000000"/>
                </a:solidFill>
              </a:rPr>
              <a:t>regression equation. </a:t>
            </a:r>
          </a:p>
          <a:p>
            <a:pPr marL="685800" indent="-165100" algn="just" eaLnBrk="1" hangingPunct="1">
              <a:buClrTx/>
              <a:defRPr/>
            </a:pPr>
            <a:r>
              <a:rPr lang="en-US" sz="1800" dirty="0" smtClean="0">
                <a:solidFill>
                  <a:srgbClr val="000000"/>
                </a:solidFill>
              </a:rPr>
              <a:t>It is measured in the same units as the dependent variable. </a:t>
            </a:r>
          </a:p>
          <a:p>
            <a:pPr marL="685800" indent="-165100" algn="just" eaLnBrk="1" hangingPunct="1">
              <a:buClrTx/>
              <a:tabLst>
                <a:tab pos="685800" algn="l"/>
              </a:tabLst>
              <a:defRPr/>
            </a:pPr>
            <a:r>
              <a:rPr lang="en-US" sz="1800" dirty="0" smtClean="0">
                <a:solidFill>
                  <a:srgbClr val="000000"/>
                </a:solidFill>
              </a:rPr>
              <a:t>It is difficult to determine what is a large value and what is a small value of the standard error.</a:t>
            </a:r>
          </a:p>
        </p:txBody>
      </p:sp>
      <p:sp>
        <p:nvSpPr>
          <p:cNvPr id="33797" name="Rectangle 4"/>
          <p:cNvSpPr>
            <a:spLocks noChangeArrowheads="1"/>
          </p:cNvSpPr>
          <p:nvPr/>
        </p:nvSpPr>
        <p:spPr bwMode="auto">
          <a:xfrm>
            <a:off x="0" y="0"/>
            <a:ext cx="184150" cy="304800"/>
          </a:xfrm>
          <a:prstGeom prst="rect">
            <a:avLst/>
          </a:prstGeom>
          <a:noFill/>
          <a:ln w="9525">
            <a:noFill/>
            <a:miter lim="800000"/>
            <a:headEnd/>
            <a:tailEnd/>
          </a:ln>
        </p:spPr>
        <p:txBody>
          <a:bodyPr wrap="none">
            <a:spAutoFit/>
          </a:bodyPr>
          <a:lstStyle/>
          <a:p>
            <a:pPr eaLnBrk="0" hangingPunct="0">
              <a:spcBef>
                <a:spcPct val="50000"/>
              </a:spcBef>
            </a:pPr>
            <a:endParaRPr lang="en-US" sz="1400" b="1" i="1" dirty="0">
              <a:solidFill>
                <a:schemeClr val="bg1"/>
              </a:solidFill>
              <a:latin typeface="Book Antiqua" pitchFamily="18" charset="0"/>
            </a:endParaRPr>
          </a:p>
        </p:txBody>
      </p:sp>
      <p:sp>
        <p:nvSpPr>
          <p:cNvPr id="13" name="Rectangle 12"/>
          <p:cNvSpPr/>
          <p:nvPr/>
        </p:nvSpPr>
        <p:spPr>
          <a:xfrm>
            <a:off x="7891340" y="0"/>
            <a:ext cx="1252659" cy="400110"/>
          </a:xfrm>
          <a:prstGeom prst="rect">
            <a:avLst/>
          </a:prstGeom>
        </p:spPr>
        <p:style>
          <a:lnRef idx="1">
            <a:schemeClr val="accent6"/>
          </a:lnRef>
          <a:fillRef idx="2">
            <a:schemeClr val="accent6"/>
          </a:fillRef>
          <a:effectRef idx="1">
            <a:schemeClr val="accent6"/>
          </a:effectRef>
          <a:fontRef idx="minor">
            <a:schemeClr val="dk1"/>
          </a:fontRef>
        </p:style>
        <p:txBody>
          <a:bodyPr wrap="square">
            <a:spAutoFit/>
          </a:bodyPr>
          <a:lstStyle/>
          <a:p>
            <a:r>
              <a:rPr lang="en-US" sz="2000" b="1" dirty="0"/>
              <a:t>LO14-</a:t>
            </a:r>
            <a:r>
              <a:rPr lang="en-US" sz="2000" b="1" dirty="0" smtClean="0"/>
              <a:t>2</a:t>
            </a:r>
            <a:endParaRPr lang="en-US" sz="2000" dirty="0"/>
          </a:p>
        </p:txBody>
      </p:sp>
      <p:pic>
        <p:nvPicPr>
          <p:cNvPr id="3" name="Picture 2"/>
          <p:cNvPicPr>
            <a:picLocks noChangeAspect="1"/>
          </p:cNvPicPr>
          <p:nvPr/>
        </p:nvPicPr>
        <p:blipFill>
          <a:blip r:embed="rId4"/>
          <a:stretch>
            <a:fillRect/>
          </a:stretch>
        </p:blipFill>
        <p:spPr>
          <a:xfrm>
            <a:off x="1984140" y="4898569"/>
            <a:ext cx="5338338" cy="614366"/>
          </a:xfrm>
          <a:prstGeom prst="rect">
            <a:avLst/>
          </a:prstGeom>
        </p:spPr>
      </p:pic>
      <p:pic>
        <p:nvPicPr>
          <p:cNvPr id="16" name="Picture 15"/>
          <p:cNvPicPr>
            <a:picLocks noChangeAspect="1"/>
          </p:cNvPicPr>
          <p:nvPr/>
        </p:nvPicPr>
        <p:blipFill>
          <a:blip r:embed="rId5"/>
          <a:stretch>
            <a:fillRect/>
          </a:stretch>
        </p:blipFill>
        <p:spPr>
          <a:xfrm>
            <a:off x="2308259" y="3332769"/>
            <a:ext cx="4571032" cy="718000"/>
          </a:xfrm>
          <a:prstGeom prst="rect">
            <a:avLst/>
          </a:prstGeom>
        </p:spPr>
      </p:pic>
      <p:pic>
        <p:nvPicPr>
          <p:cNvPr id="4" name="Picture 3"/>
          <p:cNvPicPr>
            <a:picLocks noChangeAspect="1"/>
          </p:cNvPicPr>
          <p:nvPr/>
        </p:nvPicPr>
        <p:blipFill>
          <a:blip r:embed="rId6"/>
          <a:stretch>
            <a:fillRect/>
          </a:stretch>
        </p:blipFill>
        <p:spPr>
          <a:xfrm>
            <a:off x="2307723" y="4096015"/>
            <a:ext cx="4564953" cy="755685"/>
          </a:xfrm>
          <a:prstGeom prst="rect">
            <a:avLst/>
          </a:prstGeom>
        </p:spPr>
      </p:pic>
      <p:graphicFrame>
        <p:nvGraphicFramePr>
          <p:cNvPr id="6" name="Object 5"/>
          <p:cNvGraphicFramePr>
            <a:graphicFrameLocks noChangeAspect="1"/>
          </p:cNvGraphicFramePr>
          <p:nvPr>
            <p:extLst>
              <p:ext uri="{D42A27DB-BD31-4B8C-83A1-F6EECF244321}">
                <p14:modId xmlns:p14="http://schemas.microsoft.com/office/powerpoint/2010/main" val="1402961252"/>
              </p:ext>
            </p:extLst>
          </p:nvPr>
        </p:nvGraphicFramePr>
        <p:xfrm>
          <a:off x="1634597" y="5612727"/>
          <a:ext cx="6007100" cy="673100"/>
        </p:xfrm>
        <a:graphic>
          <a:graphicData uri="http://schemas.openxmlformats.org/presentationml/2006/ole">
            <mc:AlternateContent xmlns:mc="http://schemas.openxmlformats.org/markup-compatibility/2006">
              <mc:Choice xmlns:v="urn:schemas-microsoft-com:vml" Requires="v">
                <p:oleObj spid="_x0000_s7205" name="Equation" r:id="rId7" imgW="6007100" imgH="673100" progId="Equation.3">
                  <p:embed/>
                </p:oleObj>
              </mc:Choice>
              <mc:Fallback>
                <p:oleObj name="Equation" r:id="rId7" imgW="6007100" imgH="673100" progId="Equation.3">
                  <p:embed/>
                  <p:pic>
                    <p:nvPicPr>
                      <p:cNvPr id="0" name=""/>
                      <p:cNvPicPr/>
                      <p:nvPr/>
                    </p:nvPicPr>
                    <p:blipFill>
                      <a:blip r:embed="rId8"/>
                      <a:stretch>
                        <a:fillRect/>
                      </a:stretch>
                    </p:blipFill>
                    <p:spPr>
                      <a:xfrm>
                        <a:off x="1634597" y="5612727"/>
                        <a:ext cx="6007100" cy="673100"/>
                      </a:xfrm>
                      <a:prstGeom prst="rect">
                        <a:avLst/>
                      </a:prstGeom>
                      <a:solidFill>
                        <a:srgbClr val="FFE8C5"/>
                      </a:solidFill>
                    </p:spPr>
                  </p:pic>
                </p:oleObj>
              </mc:Fallback>
            </mc:AlternateContent>
          </a:graphicData>
        </a:graphic>
      </p:graphicFrame>
    </p:spTree>
    <p:extLst>
      <p:ext uri="{BB962C8B-B14F-4D97-AF65-F5344CB8AC3E}">
        <p14:creationId xmlns:p14="http://schemas.microsoft.com/office/powerpoint/2010/main" val="2159176157"/>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397315">
                                            <p:txEl>
                                              <p:pRg st="0" end="0"/>
                                            </p:txEl>
                                          </p:spTgt>
                                        </p:tgtEl>
                                        <p:attrNameLst>
                                          <p:attrName>style.visibility</p:attrName>
                                        </p:attrNameLst>
                                      </p:cBhvr>
                                      <p:to>
                                        <p:strVal val="visible"/>
                                      </p:to>
                                    </p:set>
                                    <p:animEffect transition="in" filter="wipe(up)">
                                      <p:cBhvr>
                                        <p:cTn id="7" dur="500"/>
                                        <p:tgtEl>
                                          <p:spTgt spid="39731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397315">
                                            <p:txEl>
                                              <p:pRg st="1" end="1"/>
                                            </p:txEl>
                                          </p:spTgt>
                                        </p:tgtEl>
                                        <p:attrNameLst>
                                          <p:attrName>style.visibility</p:attrName>
                                        </p:attrNameLst>
                                      </p:cBhvr>
                                      <p:to>
                                        <p:strVal val="visible"/>
                                      </p:to>
                                    </p:set>
                                    <p:animEffect transition="in" filter="wipe(up)">
                                      <p:cBhvr>
                                        <p:cTn id="12" dur="500"/>
                                        <p:tgtEl>
                                          <p:spTgt spid="39731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397315">
                                            <p:txEl>
                                              <p:pRg st="2" end="2"/>
                                            </p:txEl>
                                          </p:spTgt>
                                        </p:tgtEl>
                                        <p:attrNameLst>
                                          <p:attrName>style.visibility</p:attrName>
                                        </p:attrNameLst>
                                      </p:cBhvr>
                                      <p:to>
                                        <p:strVal val="visible"/>
                                      </p:to>
                                    </p:set>
                                    <p:animEffect transition="in" filter="wipe(up)">
                                      <p:cBhvr>
                                        <p:cTn id="17" dur="500"/>
                                        <p:tgtEl>
                                          <p:spTgt spid="39731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7315" grpId="0" build="p"/>
    </p:bldLst>
  </p:timing>
</p:sld>
</file>

<file path=ppt/theme/theme1.xml><?xml version="1.0" encoding="utf-8"?>
<a:theme xmlns:a="http://schemas.openxmlformats.org/drawingml/2006/main" name="1_Pixel">
  <a:themeElements>
    <a:clrScheme name="Custom 2">
      <a:dk1>
        <a:srgbClr val="000000"/>
      </a:dk1>
      <a:lt1>
        <a:srgbClr val="FFFFFF"/>
      </a:lt1>
      <a:dk2>
        <a:srgbClr val="000000"/>
      </a:dk2>
      <a:lt2>
        <a:srgbClr val="0066CC"/>
      </a:lt2>
      <a:accent1>
        <a:srgbClr val="75BAFF"/>
      </a:accent1>
      <a:accent2>
        <a:srgbClr val="2592FF"/>
      </a:accent2>
      <a:accent3>
        <a:srgbClr val="FFFFFF"/>
      </a:accent3>
      <a:accent4>
        <a:srgbClr val="000000"/>
      </a:accent4>
      <a:accent5>
        <a:srgbClr val="C5E2FF"/>
      </a:accent5>
      <a:accent6>
        <a:srgbClr val="5BADFF"/>
      </a:accent6>
      <a:hlink>
        <a:srgbClr val="CC3300"/>
      </a:hlink>
      <a:folHlink>
        <a:srgbClr val="0066CC"/>
      </a:folHlink>
    </a:clrScheme>
    <a:fontScheme name="Pixe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Pixel 1">
        <a:dk1>
          <a:srgbClr val="0066FF"/>
        </a:dk1>
        <a:lt1>
          <a:srgbClr val="FFFFFF"/>
        </a:lt1>
        <a:dk2>
          <a:srgbClr val="000066"/>
        </a:dk2>
        <a:lt2>
          <a:srgbClr val="FFFFFF"/>
        </a:lt2>
        <a:accent1>
          <a:srgbClr val="6699FF"/>
        </a:accent1>
        <a:accent2>
          <a:srgbClr val="3333FF"/>
        </a:accent2>
        <a:accent3>
          <a:srgbClr val="AAAAB8"/>
        </a:accent3>
        <a:accent4>
          <a:srgbClr val="DADADA"/>
        </a:accent4>
        <a:accent5>
          <a:srgbClr val="B8CAFF"/>
        </a:accent5>
        <a:accent6>
          <a:srgbClr val="2D2DE7"/>
        </a:accent6>
        <a:hlink>
          <a:srgbClr val="FFCC00"/>
        </a:hlink>
        <a:folHlink>
          <a:srgbClr val="0000CC"/>
        </a:folHlink>
      </a:clrScheme>
      <a:clrMap bg1="dk2" tx1="lt1" bg2="dk1" tx2="lt2" accent1="accent1" accent2="accent2" accent3="accent3" accent4="accent4" accent5="accent5" accent6="accent6" hlink="hlink" folHlink="folHlink"/>
    </a:extraClrScheme>
    <a:extraClrScheme>
      <a:clrScheme name="Pixel 2">
        <a:dk1>
          <a:srgbClr val="009999"/>
        </a:dk1>
        <a:lt1>
          <a:srgbClr val="FFFFFF"/>
        </a:lt1>
        <a:dk2>
          <a:srgbClr val="334B49"/>
        </a:dk2>
        <a:lt2>
          <a:srgbClr val="FFFFFF"/>
        </a:lt2>
        <a:accent1>
          <a:srgbClr val="33CCCC"/>
        </a:accent1>
        <a:accent2>
          <a:srgbClr val="008080"/>
        </a:accent2>
        <a:accent3>
          <a:srgbClr val="ADB1B1"/>
        </a:accent3>
        <a:accent4>
          <a:srgbClr val="DADADA"/>
        </a:accent4>
        <a:accent5>
          <a:srgbClr val="ADE2E2"/>
        </a:accent5>
        <a:accent6>
          <a:srgbClr val="007373"/>
        </a:accent6>
        <a:hlink>
          <a:srgbClr val="FFCC00"/>
        </a:hlink>
        <a:folHlink>
          <a:srgbClr val="006666"/>
        </a:folHlink>
      </a:clrScheme>
      <a:clrMap bg1="dk2" tx1="lt1" bg2="dk1" tx2="lt2" accent1="accent1" accent2="accent2" accent3="accent3" accent4="accent4" accent5="accent5" accent6="accent6" hlink="hlink" folHlink="folHlink"/>
    </a:extraClrScheme>
    <a:extraClrScheme>
      <a:clrScheme name="Pixel 3">
        <a:dk1>
          <a:srgbClr val="006699"/>
        </a:dk1>
        <a:lt1>
          <a:srgbClr val="FFFFFF"/>
        </a:lt1>
        <a:dk2>
          <a:srgbClr val="333399"/>
        </a:dk2>
        <a:lt2>
          <a:srgbClr val="FFFFFF"/>
        </a:lt2>
        <a:accent1>
          <a:srgbClr val="0099CC"/>
        </a:accent1>
        <a:accent2>
          <a:srgbClr val="0386AF"/>
        </a:accent2>
        <a:accent3>
          <a:srgbClr val="ADADCA"/>
        </a:accent3>
        <a:accent4>
          <a:srgbClr val="DADADA"/>
        </a:accent4>
        <a:accent5>
          <a:srgbClr val="AACAE2"/>
        </a:accent5>
        <a:accent6>
          <a:srgbClr val="02799E"/>
        </a:accent6>
        <a:hlink>
          <a:srgbClr val="FFCC00"/>
        </a:hlink>
        <a:folHlink>
          <a:srgbClr val="6699FF"/>
        </a:folHlink>
      </a:clrScheme>
      <a:clrMap bg1="dk2" tx1="lt1" bg2="dk1" tx2="lt2" accent1="accent1" accent2="accent2" accent3="accent3" accent4="accent4" accent5="accent5" accent6="accent6" hlink="hlink" folHlink="folHlink"/>
    </a:extraClrScheme>
    <a:extraClrScheme>
      <a:clrScheme name="Pixel 4">
        <a:dk1>
          <a:srgbClr val="008080"/>
        </a:dk1>
        <a:lt1>
          <a:srgbClr val="FFFFFF"/>
        </a:lt1>
        <a:dk2>
          <a:srgbClr val="2F978D"/>
        </a:dk2>
        <a:lt2>
          <a:srgbClr val="FFFFFF"/>
        </a:lt2>
        <a:accent1>
          <a:srgbClr val="0099FF"/>
        </a:accent1>
        <a:accent2>
          <a:srgbClr val="009999"/>
        </a:accent2>
        <a:accent3>
          <a:srgbClr val="ADC9C5"/>
        </a:accent3>
        <a:accent4>
          <a:srgbClr val="DADADA"/>
        </a:accent4>
        <a:accent5>
          <a:srgbClr val="AACAFF"/>
        </a:accent5>
        <a:accent6>
          <a:srgbClr val="008A8A"/>
        </a:accent6>
        <a:hlink>
          <a:srgbClr val="FFFFCC"/>
        </a:hlink>
        <a:folHlink>
          <a:srgbClr val="70CAC6"/>
        </a:folHlink>
      </a:clrScheme>
      <a:clrMap bg1="dk2" tx1="lt1" bg2="dk1" tx2="lt2" accent1="accent1" accent2="accent2" accent3="accent3" accent4="accent4" accent5="accent5" accent6="accent6" hlink="hlink" folHlink="folHlink"/>
    </a:extraClrScheme>
    <a:extraClrScheme>
      <a:clrScheme name="Pixel 5">
        <a:dk1>
          <a:srgbClr val="822504"/>
        </a:dk1>
        <a:lt1>
          <a:srgbClr val="FFFFFF"/>
        </a:lt1>
        <a:dk2>
          <a:srgbClr val="330000"/>
        </a:dk2>
        <a:lt2>
          <a:srgbClr val="FFFFFF"/>
        </a:lt2>
        <a:accent1>
          <a:srgbClr val="FF9900"/>
        </a:accent1>
        <a:accent2>
          <a:srgbClr val="9E2A06"/>
        </a:accent2>
        <a:accent3>
          <a:srgbClr val="ADAAAA"/>
        </a:accent3>
        <a:accent4>
          <a:srgbClr val="DADADA"/>
        </a:accent4>
        <a:accent5>
          <a:srgbClr val="FFCAAA"/>
        </a:accent5>
        <a:accent6>
          <a:srgbClr val="8F2505"/>
        </a:accent6>
        <a:hlink>
          <a:srgbClr val="FF3300"/>
        </a:hlink>
        <a:folHlink>
          <a:srgbClr val="7C0704"/>
        </a:folHlink>
      </a:clrScheme>
      <a:clrMap bg1="dk2" tx1="lt1" bg2="dk1" tx2="lt2" accent1="accent1" accent2="accent2" accent3="accent3" accent4="accent4" accent5="accent5" accent6="accent6" hlink="hlink" folHlink="folHlink"/>
    </a:extraClrScheme>
    <a:extraClrScheme>
      <a:clrScheme name="Pixel 6">
        <a:dk1>
          <a:srgbClr val="336600"/>
        </a:dk1>
        <a:lt1>
          <a:srgbClr val="FFFFFF"/>
        </a:lt1>
        <a:dk2>
          <a:srgbClr val="4A7911"/>
        </a:dk2>
        <a:lt2>
          <a:srgbClr val="FFFFFF"/>
        </a:lt2>
        <a:accent1>
          <a:srgbClr val="666633"/>
        </a:accent1>
        <a:accent2>
          <a:srgbClr val="669900"/>
        </a:accent2>
        <a:accent3>
          <a:srgbClr val="B1BEAA"/>
        </a:accent3>
        <a:accent4>
          <a:srgbClr val="DADADA"/>
        </a:accent4>
        <a:accent5>
          <a:srgbClr val="B8B8AD"/>
        </a:accent5>
        <a:accent6>
          <a:srgbClr val="5C8A00"/>
        </a:accent6>
        <a:hlink>
          <a:srgbClr val="FFCC00"/>
        </a:hlink>
        <a:folHlink>
          <a:srgbClr val="99CC00"/>
        </a:folHlink>
      </a:clrScheme>
      <a:clrMap bg1="dk2" tx1="lt1" bg2="dk1" tx2="lt2" accent1="accent1" accent2="accent2" accent3="accent3" accent4="accent4" accent5="accent5" accent6="accent6" hlink="hlink" folHlink="folHlink"/>
    </a:extraClrScheme>
    <a:extraClrScheme>
      <a:clrScheme name="Pixel 7">
        <a:dk1>
          <a:srgbClr val="000000"/>
        </a:dk1>
        <a:lt1>
          <a:srgbClr val="FFFFFF"/>
        </a:lt1>
        <a:dk2>
          <a:srgbClr val="000000"/>
        </a:dk2>
        <a:lt2>
          <a:srgbClr val="CC3300"/>
        </a:lt2>
        <a:accent1>
          <a:srgbClr val="FFCC00"/>
        </a:accent1>
        <a:accent2>
          <a:srgbClr val="CC6600"/>
        </a:accent2>
        <a:accent3>
          <a:srgbClr val="FFFFFF"/>
        </a:accent3>
        <a:accent4>
          <a:srgbClr val="000000"/>
        </a:accent4>
        <a:accent5>
          <a:srgbClr val="FFE2AA"/>
        </a:accent5>
        <a:accent6>
          <a:srgbClr val="B95C00"/>
        </a:accent6>
        <a:hlink>
          <a:srgbClr val="663300"/>
        </a:hlink>
        <a:folHlink>
          <a:srgbClr val="CC9900"/>
        </a:folHlink>
      </a:clrScheme>
      <a:clrMap bg1="lt1" tx1="dk1" bg2="lt2" tx2="dk2" accent1="accent1" accent2="accent2" accent3="accent3" accent4="accent4" accent5="accent5" accent6="accent6" hlink="hlink" folHlink="folHlink"/>
    </a:extraClrScheme>
    <a:extraClrScheme>
      <a:clrScheme name="Pixel 8">
        <a:dk1>
          <a:srgbClr val="003300"/>
        </a:dk1>
        <a:lt1>
          <a:srgbClr val="FFFFFF"/>
        </a:lt1>
        <a:dk2>
          <a:srgbClr val="000000"/>
        </a:dk2>
        <a:lt2>
          <a:srgbClr val="336600"/>
        </a:lt2>
        <a:accent1>
          <a:srgbClr val="CCCC00"/>
        </a:accent1>
        <a:accent2>
          <a:srgbClr val="669900"/>
        </a:accent2>
        <a:accent3>
          <a:srgbClr val="FFFFFF"/>
        </a:accent3>
        <a:accent4>
          <a:srgbClr val="002A00"/>
        </a:accent4>
        <a:accent5>
          <a:srgbClr val="E2E2AA"/>
        </a:accent5>
        <a:accent6>
          <a:srgbClr val="5C8A00"/>
        </a:accent6>
        <a:hlink>
          <a:srgbClr val="333300"/>
        </a:hlink>
        <a:folHlink>
          <a:srgbClr val="99CC00"/>
        </a:folHlink>
      </a:clrScheme>
      <a:clrMap bg1="lt1" tx1="dk1" bg2="lt2" tx2="dk2" accent1="accent1" accent2="accent2" accent3="accent3" accent4="accent4" accent5="accent5" accent6="accent6" hlink="hlink" folHlink="folHlink"/>
    </a:extraClrScheme>
    <a:extraClrScheme>
      <a:clrScheme name="Pixel 9">
        <a:dk1>
          <a:srgbClr val="000000"/>
        </a:dk1>
        <a:lt1>
          <a:srgbClr val="FFFFFF"/>
        </a:lt1>
        <a:dk2>
          <a:srgbClr val="000000"/>
        </a:dk2>
        <a:lt2>
          <a:srgbClr val="440044"/>
        </a:lt2>
        <a:accent1>
          <a:srgbClr val="FFCCCC"/>
        </a:accent1>
        <a:accent2>
          <a:srgbClr val="790571"/>
        </a:accent2>
        <a:accent3>
          <a:srgbClr val="FFFFFF"/>
        </a:accent3>
        <a:accent4>
          <a:srgbClr val="000000"/>
        </a:accent4>
        <a:accent5>
          <a:srgbClr val="FFE2E2"/>
        </a:accent5>
        <a:accent6>
          <a:srgbClr val="6D0466"/>
        </a:accent6>
        <a:hlink>
          <a:srgbClr val="993366"/>
        </a:hlink>
        <a:folHlink>
          <a:srgbClr val="9F839F"/>
        </a:folHlink>
      </a:clrScheme>
      <a:clrMap bg1="lt1" tx1="dk1" bg2="lt2" tx2="dk2" accent1="accent1" accent2="accent2" accent3="accent3" accent4="accent4" accent5="accent5" accent6="accent6" hlink="hlink" folHlink="folHlink"/>
    </a:extraClrScheme>
    <a:extraClrScheme>
      <a:clrScheme name="Pixel 10">
        <a:dk1>
          <a:srgbClr val="000000"/>
        </a:dk1>
        <a:lt1>
          <a:srgbClr val="FFFFFF"/>
        </a:lt1>
        <a:dk2>
          <a:srgbClr val="000000"/>
        </a:dk2>
        <a:lt2>
          <a:srgbClr val="FF9900"/>
        </a:lt2>
        <a:accent1>
          <a:srgbClr val="FFCC99"/>
        </a:accent1>
        <a:accent2>
          <a:srgbClr val="FBA313"/>
        </a:accent2>
        <a:accent3>
          <a:srgbClr val="FFFFFF"/>
        </a:accent3>
        <a:accent4>
          <a:srgbClr val="000000"/>
        </a:accent4>
        <a:accent5>
          <a:srgbClr val="FFE2CA"/>
        </a:accent5>
        <a:accent6>
          <a:srgbClr val="E39310"/>
        </a:accent6>
        <a:hlink>
          <a:srgbClr val="CC3300"/>
        </a:hlink>
        <a:folHlink>
          <a:srgbClr val="FCC66E"/>
        </a:folHlink>
      </a:clrScheme>
      <a:clrMap bg1="lt1" tx1="dk1" bg2="lt2" tx2="dk2" accent1="accent1" accent2="accent2" accent3="accent3" accent4="accent4" accent5="accent5" accent6="accent6" hlink="hlink" folHlink="folHlink"/>
    </a:extraClrScheme>
    <a:extraClrScheme>
      <a:clrScheme name="Pixel 11">
        <a:dk1>
          <a:srgbClr val="000000"/>
        </a:dk1>
        <a:lt1>
          <a:srgbClr val="FFFFFF"/>
        </a:lt1>
        <a:dk2>
          <a:srgbClr val="000000"/>
        </a:dk2>
        <a:lt2>
          <a:srgbClr val="779F92"/>
        </a:lt2>
        <a:accent1>
          <a:srgbClr val="33CCCC"/>
        </a:accent1>
        <a:accent2>
          <a:srgbClr val="9DC2D7"/>
        </a:accent2>
        <a:accent3>
          <a:srgbClr val="FFFFFF"/>
        </a:accent3>
        <a:accent4>
          <a:srgbClr val="000000"/>
        </a:accent4>
        <a:accent5>
          <a:srgbClr val="ADE2E2"/>
        </a:accent5>
        <a:accent6>
          <a:srgbClr val="8EB0C3"/>
        </a:accent6>
        <a:hlink>
          <a:srgbClr val="006666"/>
        </a:hlink>
        <a:folHlink>
          <a:srgbClr val="CCCCFF"/>
        </a:folHlink>
      </a:clrScheme>
      <a:clrMap bg1="lt1" tx1="dk1" bg2="lt2" tx2="dk2" accent1="accent1" accent2="accent2" accent3="accent3" accent4="accent4" accent5="accent5" accent6="accent6" hlink="hlink" folHlink="folHlink"/>
    </a:extraClrScheme>
    <a:extraClrScheme>
      <a:clrScheme name="Pixel 12">
        <a:dk1>
          <a:srgbClr val="000000"/>
        </a:dk1>
        <a:lt1>
          <a:srgbClr val="FFFFFF"/>
        </a:lt1>
        <a:dk2>
          <a:srgbClr val="000000"/>
        </a:dk2>
        <a:lt2>
          <a:srgbClr val="00007D"/>
        </a:lt2>
        <a:accent1>
          <a:srgbClr val="9999FF"/>
        </a:accent1>
        <a:accent2>
          <a:srgbClr val="9999CC"/>
        </a:accent2>
        <a:accent3>
          <a:srgbClr val="FFFFFF"/>
        </a:accent3>
        <a:accent4>
          <a:srgbClr val="000000"/>
        </a:accent4>
        <a:accent5>
          <a:srgbClr val="CACAFF"/>
        </a:accent5>
        <a:accent6>
          <a:srgbClr val="8A8AB9"/>
        </a:accent6>
        <a:hlink>
          <a:srgbClr val="666699"/>
        </a:hlink>
        <a:folHlink>
          <a:srgbClr val="CCCCE6"/>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9254</TotalTime>
  <Words>3578</Words>
  <Application>Microsoft Office PowerPoint</Application>
  <PresentationFormat>On-screen Show (4:3)</PresentationFormat>
  <Paragraphs>276</Paragraphs>
  <Slides>37</Slides>
  <Notes>34</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37</vt:i4>
      </vt:variant>
    </vt:vector>
  </HeadingPairs>
  <TitlesOfParts>
    <vt:vector size="39" baseType="lpstr">
      <vt:lpstr>1_Pixel</vt:lpstr>
      <vt:lpstr>Equation</vt:lpstr>
      <vt:lpstr>Multiple Regression Analysis</vt:lpstr>
      <vt:lpstr>Learning Objectives</vt:lpstr>
      <vt:lpstr>Multiple Regression Analysis</vt:lpstr>
      <vt:lpstr>Multiple Regression Analysis- Example</vt:lpstr>
      <vt:lpstr>Multiple Regression Analysis– Example: Results from EXCEL</vt:lpstr>
      <vt:lpstr>Multiple Regression Analysis-Example</vt:lpstr>
      <vt:lpstr>Multiple Regression Analysis – Example: Estimating the Dependent Variable</vt:lpstr>
      <vt:lpstr>Multiple Regression Analysis: Evaluation – Using the ANOVA Table</vt:lpstr>
      <vt:lpstr>Multiple Regression Analysis:  Evaluation - Standard Error of Estimate</vt:lpstr>
      <vt:lpstr>Multiple Regression Analysis: Evaluation -Coefficient of Multiple Determination (R2)</vt:lpstr>
      <vt:lpstr>Multiple Regression Analysis: Evaluation -Coefficient of Multiple Determination</vt:lpstr>
      <vt:lpstr>Multiple Regression Analysis: Adjusted Coefficient of Multiple Determination (R2)</vt:lpstr>
      <vt:lpstr>Multiple Regression Analysis: Evaluation –Adjusted Coefficient of Multiple Determination</vt:lpstr>
      <vt:lpstr>Multiple Regression Analysis:  The Global Test of the Model</vt:lpstr>
      <vt:lpstr>Multiple Regression Analysis:  The Global Test of the Model</vt:lpstr>
      <vt:lpstr>Multiple Regression Analysis: The Global Test of the Model</vt:lpstr>
      <vt:lpstr>Multiple Regression Analysis: Evaluating Individual Regression Coefficients (βi = 0)</vt:lpstr>
      <vt:lpstr>Multiple Regression Analysis: Evaluating Individual Regression Coefficients (βi = 0)</vt:lpstr>
      <vt:lpstr>Multiple Regression Analysis: Evaluating Individual Regression Coefficients (βi = 0)</vt:lpstr>
      <vt:lpstr>Multiple Regression Analysis: Evaluating Individual Regression Coefficients (βi = 0)</vt:lpstr>
      <vt:lpstr>Multiple Regression Analysis: Evaluating the Assumptions</vt:lpstr>
      <vt:lpstr>Multiple Regression Analysis: Evaluating the Assumptions- Scatter Plots</vt:lpstr>
      <vt:lpstr>Multiple Regression Analysis: Evaluating the Assumptions- Scatter Plots</vt:lpstr>
      <vt:lpstr>Multiple Regression Analysis: Evaluating the Assumptions- Distribution of Residuals</vt:lpstr>
      <vt:lpstr>Multiple Regression Analysis: Evaluating the Assumptions - Multicollinearity</vt:lpstr>
      <vt:lpstr>Multiple Regression Analysis: Evaluating the Assumptions – Multicollinearity</vt:lpstr>
      <vt:lpstr>Multiple Regression Analysis: Evaluating the Assumptions – Multicollinearity Example</vt:lpstr>
      <vt:lpstr>Multiple Regression Analysis: Evaluating the Assumptions – Multicollinearity Example</vt:lpstr>
      <vt:lpstr>Multiple Regression Analysis: Evaluating the Assumptions – Multicollinearity Example</vt:lpstr>
      <vt:lpstr>Multiple Regression Analysis: Evaluating the Assumptions –Independence</vt:lpstr>
      <vt:lpstr>Multiple Regression Analysis: Evaluating the Assumptions –Independence: Residual Plot versus Fitted Values </vt:lpstr>
      <vt:lpstr>Multiple Regression Analysis: Using a Qualitative Independent Variable - Example</vt:lpstr>
      <vt:lpstr>Multiple Regression Analysis: Using a Qualitative Independent Variable - Example</vt:lpstr>
      <vt:lpstr>Multiple Regression Analysis: Interaction</vt:lpstr>
      <vt:lpstr>Multiple Regression Analysis: Interaction - Example</vt:lpstr>
      <vt:lpstr>Multiple Regression Analysis:  Stepwise Regression</vt:lpstr>
      <vt:lpstr>Multiple Regression Analysis: Stepwise Regression – Minitab Example</vt:lpstr>
    </vt:vector>
  </TitlesOfParts>
  <Company>MCGRAW-HILL</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Chapter 14</dc:title>
  <dc:subject>Multiple Linear Regression</dc:subject>
  <dc:creator>Rene Leo E. Ordonez</dc:creator>
  <cp:lastModifiedBy>Pavendan Pugalendi</cp:lastModifiedBy>
  <cp:revision>443</cp:revision>
  <cp:lastPrinted>1998-08-03T16:46:54Z</cp:lastPrinted>
  <dcterms:created xsi:type="dcterms:W3CDTF">1998-07-27T15:17:12Z</dcterms:created>
  <dcterms:modified xsi:type="dcterms:W3CDTF">2014-03-31T13:09:06Z</dcterms:modified>
</cp:coreProperties>
</file>