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7"/>
  </p:notesMasterIdLst>
  <p:handoutMasterIdLst>
    <p:handoutMasterId r:id="rId18"/>
  </p:handoutMasterIdLst>
  <p:sldIdLst>
    <p:sldId id="259" r:id="rId2"/>
    <p:sldId id="299" r:id="rId3"/>
    <p:sldId id="320" r:id="rId4"/>
    <p:sldId id="300" r:id="rId5"/>
    <p:sldId id="302" r:id="rId6"/>
    <p:sldId id="268" r:id="rId7"/>
    <p:sldId id="303" r:id="rId8"/>
    <p:sldId id="290" r:id="rId9"/>
    <p:sldId id="304" r:id="rId10"/>
    <p:sldId id="305" r:id="rId11"/>
    <p:sldId id="318" r:id="rId12"/>
    <p:sldId id="311" r:id="rId13"/>
    <p:sldId id="319" r:id="rId14"/>
    <p:sldId id="309" r:id="rId15"/>
    <p:sldId id="31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10DF405-023A-4393-A8B1-127001A90CE1}">
          <p14:sldIdLst>
            <p14:sldId id="259"/>
            <p14:sldId id="299"/>
            <p14:sldId id="320"/>
            <p14:sldId id="300"/>
            <p14:sldId id="302"/>
            <p14:sldId id="268"/>
            <p14:sldId id="303"/>
            <p14:sldId id="290"/>
            <p14:sldId id="304"/>
            <p14:sldId id="305"/>
            <p14:sldId id="318"/>
            <p14:sldId id="311"/>
            <p14:sldId id="319"/>
            <p14:sldId id="309"/>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D0C"/>
    <a:srgbClr val="737301"/>
    <a:srgbClr val="FFCC66"/>
    <a:srgbClr val="FFFF66"/>
    <a:srgbClr val="FFFF99"/>
    <a:srgbClr val="497B76"/>
    <a:srgbClr val="4D837D"/>
    <a:srgbClr val="498781"/>
    <a:srgbClr val="497287"/>
    <a:srgbClr val="578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94660"/>
  </p:normalViewPr>
  <p:slideViewPr>
    <p:cSldViewPr>
      <p:cViewPr varScale="1">
        <p:scale>
          <a:sx n="71" d="100"/>
          <a:sy n="71" d="100"/>
        </p:scale>
        <p:origin x="153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17317-9FDD-401E-A4E3-A012BEA39DAC}"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IN"/>
        </a:p>
      </dgm:t>
    </dgm:pt>
    <dgm:pt modelId="{F0513733-4217-4FD9-9731-0B625DA2FB6B}">
      <dgm:prSet custT="1"/>
      <dgm:spPr>
        <a:solidFill>
          <a:schemeClr val="accent1">
            <a:lumMod val="75000"/>
          </a:schemeClr>
        </a:solidFill>
        <a:ln>
          <a:solidFill>
            <a:schemeClr val="accent1">
              <a:lumMod val="75000"/>
            </a:schemeClr>
          </a:solidFill>
        </a:ln>
      </dgm:spPr>
      <dgm:t>
        <a:bodyPr/>
        <a:lstStyle/>
        <a:p>
          <a:pPr rtl="0"/>
          <a:r>
            <a:rPr lang="en-IN" sz="2800" b="1" i="0" dirty="0" smtClean="0"/>
            <a:t>Integrity</a:t>
          </a:r>
          <a:endParaRPr lang="en-IN" sz="2800" dirty="0"/>
        </a:p>
      </dgm:t>
    </dgm:pt>
    <dgm:pt modelId="{9D768599-3232-4335-BD41-4FBFC8203A9E}" type="parTrans" cxnId="{0EE81DB1-2938-415C-8785-7E4202C9F227}">
      <dgm:prSet/>
      <dgm:spPr/>
      <dgm:t>
        <a:bodyPr/>
        <a:lstStyle/>
        <a:p>
          <a:endParaRPr lang="en-IN" sz="2800"/>
        </a:p>
      </dgm:t>
    </dgm:pt>
    <dgm:pt modelId="{1BF82328-51ED-4BF3-8D3C-3DB88C1AFF72}" type="sibTrans" cxnId="{0EE81DB1-2938-415C-8785-7E4202C9F227}">
      <dgm:prSet/>
      <dgm:spPr/>
      <dgm:t>
        <a:bodyPr/>
        <a:lstStyle/>
        <a:p>
          <a:endParaRPr lang="en-IN" sz="2800"/>
        </a:p>
      </dgm:t>
    </dgm:pt>
    <dgm:pt modelId="{6C7F3FCC-7174-4E8F-B863-87656E53F34B}">
      <dgm:prSet custT="1"/>
      <dgm:spPr>
        <a:solidFill>
          <a:schemeClr val="accent1">
            <a:lumMod val="75000"/>
          </a:schemeClr>
        </a:solidFill>
        <a:ln>
          <a:solidFill>
            <a:schemeClr val="accent1">
              <a:lumMod val="75000"/>
            </a:schemeClr>
          </a:solidFill>
        </a:ln>
      </dgm:spPr>
      <dgm:t>
        <a:bodyPr/>
        <a:lstStyle/>
        <a:p>
          <a:pPr rtl="0"/>
          <a:r>
            <a:rPr lang="en-IN" sz="2800" b="1" i="0" dirty="0" smtClean="0"/>
            <a:t>Honesty</a:t>
          </a:r>
          <a:endParaRPr lang="en-IN" sz="2800" dirty="0"/>
        </a:p>
      </dgm:t>
    </dgm:pt>
    <dgm:pt modelId="{EAB6BF10-CFE9-45C3-9A1C-2AFADC9FBA49}" type="parTrans" cxnId="{7DC532A1-0A54-4F10-A693-126DCFA50E34}">
      <dgm:prSet/>
      <dgm:spPr/>
      <dgm:t>
        <a:bodyPr/>
        <a:lstStyle/>
        <a:p>
          <a:endParaRPr lang="en-IN" sz="2800"/>
        </a:p>
      </dgm:t>
    </dgm:pt>
    <dgm:pt modelId="{D1669EF3-54E9-435E-9260-DC4E11F96DCB}" type="sibTrans" cxnId="{7DC532A1-0A54-4F10-A693-126DCFA50E34}">
      <dgm:prSet/>
      <dgm:spPr/>
      <dgm:t>
        <a:bodyPr/>
        <a:lstStyle/>
        <a:p>
          <a:endParaRPr lang="en-IN" sz="2800"/>
        </a:p>
      </dgm:t>
    </dgm:pt>
    <dgm:pt modelId="{3C109664-CC33-4C9A-BEEF-176DFA99CC49}">
      <dgm:prSet custT="1"/>
      <dgm:spPr>
        <a:solidFill>
          <a:schemeClr val="accent1">
            <a:lumMod val="75000"/>
          </a:schemeClr>
        </a:solidFill>
        <a:ln>
          <a:solidFill>
            <a:schemeClr val="accent1">
              <a:lumMod val="75000"/>
            </a:schemeClr>
          </a:solidFill>
        </a:ln>
      </dgm:spPr>
      <dgm:t>
        <a:bodyPr/>
        <a:lstStyle/>
        <a:p>
          <a:pPr rtl="0"/>
          <a:r>
            <a:rPr lang="en-IN" sz="2800" b="1" i="0" dirty="0" smtClean="0"/>
            <a:t>Fairness</a:t>
          </a:r>
          <a:endParaRPr lang="en-IN" sz="2800" dirty="0"/>
        </a:p>
      </dgm:t>
    </dgm:pt>
    <dgm:pt modelId="{40ECE8E6-AF4A-4FA5-B383-B69BCAEB9771}" type="parTrans" cxnId="{9E77F7C3-2E69-4D72-864E-DDE9F80BD90F}">
      <dgm:prSet/>
      <dgm:spPr/>
      <dgm:t>
        <a:bodyPr/>
        <a:lstStyle/>
        <a:p>
          <a:endParaRPr lang="en-IN" sz="2800"/>
        </a:p>
      </dgm:t>
    </dgm:pt>
    <dgm:pt modelId="{A50FC464-0A77-4D2B-A687-179F8ECF21B8}" type="sibTrans" cxnId="{9E77F7C3-2E69-4D72-864E-DDE9F80BD90F}">
      <dgm:prSet/>
      <dgm:spPr/>
      <dgm:t>
        <a:bodyPr/>
        <a:lstStyle/>
        <a:p>
          <a:endParaRPr lang="en-IN" sz="2800"/>
        </a:p>
      </dgm:t>
    </dgm:pt>
    <dgm:pt modelId="{0CC6AC43-8B37-4124-A2D5-9BB83633DB1E}" type="pres">
      <dgm:prSet presAssocID="{9E417317-9FDD-401E-A4E3-A012BEA39DAC}" presName="diagram" presStyleCnt="0">
        <dgm:presLayoutVars>
          <dgm:dir/>
          <dgm:resizeHandles val="exact"/>
        </dgm:presLayoutVars>
      </dgm:prSet>
      <dgm:spPr/>
      <dgm:t>
        <a:bodyPr/>
        <a:lstStyle/>
        <a:p>
          <a:endParaRPr lang="en-IN"/>
        </a:p>
      </dgm:t>
    </dgm:pt>
    <dgm:pt modelId="{4BB76787-0AFC-4CFC-BB0C-4AF83086ABE3}" type="pres">
      <dgm:prSet presAssocID="{F0513733-4217-4FD9-9731-0B625DA2FB6B}" presName="node" presStyleLbl="node1" presStyleIdx="0" presStyleCnt="3">
        <dgm:presLayoutVars>
          <dgm:bulletEnabled val="1"/>
        </dgm:presLayoutVars>
      </dgm:prSet>
      <dgm:spPr/>
      <dgm:t>
        <a:bodyPr/>
        <a:lstStyle/>
        <a:p>
          <a:endParaRPr lang="en-IN"/>
        </a:p>
      </dgm:t>
    </dgm:pt>
    <dgm:pt modelId="{46BA36D8-B40F-40B8-9CAF-07DB83E1E319}" type="pres">
      <dgm:prSet presAssocID="{1BF82328-51ED-4BF3-8D3C-3DB88C1AFF72}" presName="sibTrans" presStyleCnt="0"/>
      <dgm:spPr/>
    </dgm:pt>
    <dgm:pt modelId="{98735460-A141-45D6-A7F9-85630690BCBA}" type="pres">
      <dgm:prSet presAssocID="{6C7F3FCC-7174-4E8F-B863-87656E53F34B}" presName="node" presStyleLbl="node1" presStyleIdx="1" presStyleCnt="3">
        <dgm:presLayoutVars>
          <dgm:bulletEnabled val="1"/>
        </dgm:presLayoutVars>
      </dgm:prSet>
      <dgm:spPr/>
      <dgm:t>
        <a:bodyPr/>
        <a:lstStyle/>
        <a:p>
          <a:endParaRPr lang="en-IN"/>
        </a:p>
      </dgm:t>
    </dgm:pt>
    <dgm:pt modelId="{68ECEC1B-D07B-4126-BB83-A25557164B55}" type="pres">
      <dgm:prSet presAssocID="{D1669EF3-54E9-435E-9260-DC4E11F96DCB}" presName="sibTrans" presStyleCnt="0"/>
      <dgm:spPr/>
    </dgm:pt>
    <dgm:pt modelId="{637A92AE-3210-470F-92BA-A7FA3B74E381}" type="pres">
      <dgm:prSet presAssocID="{3C109664-CC33-4C9A-BEEF-176DFA99CC49}" presName="node" presStyleLbl="node1" presStyleIdx="2" presStyleCnt="3">
        <dgm:presLayoutVars>
          <dgm:bulletEnabled val="1"/>
        </dgm:presLayoutVars>
      </dgm:prSet>
      <dgm:spPr/>
      <dgm:t>
        <a:bodyPr/>
        <a:lstStyle/>
        <a:p>
          <a:endParaRPr lang="en-IN"/>
        </a:p>
      </dgm:t>
    </dgm:pt>
  </dgm:ptLst>
  <dgm:cxnLst>
    <dgm:cxn modelId="{A94278D6-F1EE-4471-8C05-3D861E00306E}" type="presOf" srcId="{3C109664-CC33-4C9A-BEEF-176DFA99CC49}" destId="{637A92AE-3210-470F-92BA-A7FA3B74E381}" srcOrd="0" destOrd="0" presId="urn:microsoft.com/office/officeart/2005/8/layout/default"/>
    <dgm:cxn modelId="{94DC20AE-1E84-4E0F-BB14-C7303EB77095}" type="presOf" srcId="{6C7F3FCC-7174-4E8F-B863-87656E53F34B}" destId="{98735460-A141-45D6-A7F9-85630690BCBA}" srcOrd="0" destOrd="0" presId="urn:microsoft.com/office/officeart/2005/8/layout/default"/>
    <dgm:cxn modelId="{561DFF40-7164-4A79-B6B0-9D9D5CF95E60}" type="presOf" srcId="{9E417317-9FDD-401E-A4E3-A012BEA39DAC}" destId="{0CC6AC43-8B37-4124-A2D5-9BB83633DB1E}" srcOrd="0" destOrd="0" presId="urn:microsoft.com/office/officeart/2005/8/layout/default"/>
    <dgm:cxn modelId="{9E77F7C3-2E69-4D72-864E-DDE9F80BD90F}" srcId="{9E417317-9FDD-401E-A4E3-A012BEA39DAC}" destId="{3C109664-CC33-4C9A-BEEF-176DFA99CC49}" srcOrd="2" destOrd="0" parTransId="{40ECE8E6-AF4A-4FA5-B383-B69BCAEB9771}" sibTransId="{A50FC464-0A77-4D2B-A687-179F8ECF21B8}"/>
    <dgm:cxn modelId="{0EE81DB1-2938-415C-8785-7E4202C9F227}" srcId="{9E417317-9FDD-401E-A4E3-A012BEA39DAC}" destId="{F0513733-4217-4FD9-9731-0B625DA2FB6B}" srcOrd="0" destOrd="0" parTransId="{9D768599-3232-4335-BD41-4FBFC8203A9E}" sibTransId="{1BF82328-51ED-4BF3-8D3C-3DB88C1AFF72}"/>
    <dgm:cxn modelId="{B4175068-CB00-4228-813D-C72888073AA4}" type="presOf" srcId="{F0513733-4217-4FD9-9731-0B625DA2FB6B}" destId="{4BB76787-0AFC-4CFC-BB0C-4AF83086ABE3}" srcOrd="0" destOrd="0" presId="urn:microsoft.com/office/officeart/2005/8/layout/default"/>
    <dgm:cxn modelId="{7DC532A1-0A54-4F10-A693-126DCFA50E34}" srcId="{9E417317-9FDD-401E-A4E3-A012BEA39DAC}" destId="{6C7F3FCC-7174-4E8F-B863-87656E53F34B}" srcOrd="1" destOrd="0" parTransId="{EAB6BF10-CFE9-45C3-9A1C-2AFADC9FBA49}" sibTransId="{D1669EF3-54E9-435E-9260-DC4E11F96DCB}"/>
    <dgm:cxn modelId="{D31C7AA2-128E-4B74-8A8F-794EC1ED175E}" type="presParOf" srcId="{0CC6AC43-8B37-4124-A2D5-9BB83633DB1E}" destId="{4BB76787-0AFC-4CFC-BB0C-4AF83086ABE3}" srcOrd="0" destOrd="0" presId="urn:microsoft.com/office/officeart/2005/8/layout/default"/>
    <dgm:cxn modelId="{7AFE95AF-595A-4655-BB88-AE13DF2CF3AA}" type="presParOf" srcId="{0CC6AC43-8B37-4124-A2D5-9BB83633DB1E}" destId="{46BA36D8-B40F-40B8-9CAF-07DB83E1E319}" srcOrd="1" destOrd="0" presId="urn:microsoft.com/office/officeart/2005/8/layout/default"/>
    <dgm:cxn modelId="{8C73E00F-6001-4657-9950-524337D6CE5F}" type="presParOf" srcId="{0CC6AC43-8B37-4124-A2D5-9BB83633DB1E}" destId="{98735460-A141-45D6-A7F9-85630690BCBA}" srcOrd="2" destOrd="0" presId="urn:microsoft.com/office/officeart/2005/8/layout/default"/>
    <dgm:cxn modelId="{43C3BC17-F55A-447A-B559-E9038EFA945F}" type="presParOf" srcId="{0CC6AC43-8B37-4124-A2D5-9BB83633DB1E}" destId="{68ECEC1B-D07B-4126-BB83-A25557164B55}" srcOrd="3" destOrd="0" presId="urn:microsoft.com/office/officeart/2005/8/layout/default"/>
    <dgm:cxn modelId="{165540ED-EB5A-4010-ADD0-555BDCECA93A}" type="presParOf" srcId="{0CC6AC43-8B37-4124-A2D5-9BB83633DB1E}" destId="{637A92AE-3210-470F-92BA-A7FA3B74E38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6787-0AFC-4CFC-BB0C-4AF83086ABE3}">
      <dsp:nvSpPr>
        <dsp:cNvPr id="0" name=""/>
        <dsp:cNvSpPr/>
      </dsp:nvSpPr>
      <dsp:spPr>
        <a:xfrm>
          <a:off x="710270" y="823"/>
          <a:ext cx="2828146" cy="1696888"/>
        </a:xfrm>
        <a:prstGeom prst="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IN" sz="2800" b="1" i="0" kern="1200" dirty="0" smtClean="0"/>
            <a:t>Integrity</a:t>
          </a:r>
          <a:endParaRPr lang="en-IN" sz="2800" kern="1200" dirty="0"/>
        </a:p>
      </dsp:txBody>
      <dsp:txXfrm>
        <a:off x="710270" y="823"/>
        <a:ext cx="2828146" cy="1696888"/>
      </dsp:txXfrm>
    </dsp:sp>
    <dsp:sp modelId="{98735460-A141-45D6-A7F9-85630690BCBA}">
      <dsp:nvSpPr>
        <dsp:cNvPr id="0" name=""/>
        <dsp:cNvSpPr/>
      </dsp:nvSpPr>
      <dsp:spPr>
        <a:xfrm>
          <a:off x="3821232" y="823"/>
          <a:ext cx="2828146" cy="1696888"/>
        </a:xfrm>
        <a:prstGeom prst="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IN" sz="2800" b="1" i="0" kern="1200" dirty="0" smtClean="0"/>
            <a:t>Honesty</a:t>
          </a:r>
          <a:endParaRPr lang="en-IN" sz="2800" kern="1200" dirty="0"/>
        </a:p>
      </dsp:txBody>
      <dsp:txXfrm>
        <a:off x="3821232" y="823"/>
        <a:ext cx="2828146" cy="1696888"/>
      </dsp:txXfrm>
    </dsp:sp>
    <dsp:sp modelId="{637A92AE-3210-470F-92BA-A7FA3B74E381}">
      <dsp:nvSpPr>
        <dsp:cNvPr id="0" name=""/>
        <dsp:cNvSpPr/>
      </dsp:nvSpPr>
      <dsp:spPr>
        <a:xfrm>
          <a:off x="2265751" y="1980525"/>
          <a:ext cx="2828146" cy="1696888"/>
        </a:xfrm>
        <a:prstGeom prst="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IN" sz="2800" b="1" i="0" kern="1200" dirty="0" smtClean="0"/>
            <a:t>Fairness</a:t>
          </a:r>
          <a:endParaRPr lang="en-IN" sz="2800" kern="1200" dirty="0"/>
        </a:p>
      </dsp:txBody>
      <dsp:txXfrm>
        <a:off x="2265751" y="1980525"/>
        <a:ext cx="2828146" cy="16968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847156-658F-4FEA-9780-1CBB2D1A7B1E}" type="datetimeFigureOut">
              <a:rPr lang="en-US" smtClean="0"/>
              <a:pPr/>
              <a:t>2/15/2016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E9D7E6-49CB-453B-9555-68AEB4C8FC11}" type="slidenum">
              <a:rPr lang="en-US" smtClean="0"/>
              <a:pPr/>
              <a:t>‹#›</a:t>
            </a:fld>
            <a:endParaRPr lang="en-US" dirty="0"/>
          </a:p>
        </p:txBody>
      </p:sp>
    </p:spTree>
    <p:extLst>
      <p:ext uri="{BB962C8B-B14F-4D97-AF65-F5344CB8AC3E}">
        <p14:creationId xmlns:p14="http://schemas.microsoft.com/office/powerpoint/2010/main" val="2282568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81D4E-7733-4EE0-A3DD-F5946818A9BA}" type="datetimeFigureOut">
              <a:rPr lang="en-US" smtClean="0"/>
              <a:pPr/>
              <a:t>2/15/2016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EE0C1-B772-45F8-A3A5-18C4DC298566}" type="slidenum">
              <a:rPr lang="en-US" smtClean="0"/>
              <a:pPr/>
              <a:t>‹#›</a:t>
            </a:fld>
            <a:endParaRPr lang="en-US" dirty="0"/>
          </a:p>
        </p:txBody>
      </p:sp>
    </p:spTree>
    <p:extLst>
      <p:ext uri="{BB962C8B-B14F-4D97-AF65-F5344CB8AC3E}">
        <p14:creationId xmlns:p14="http://schemas.microsoft.com/office/powerpoint/2010/main" val="421734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1</a:t>
            </a:fld>
            <a:endParaRPr lang="en-US" dirty="0"/>
          </a:p>
        </p:txBody>
      </p:sp>
    </p:spTree>
    <p:extLst>
      <p:ext uri="{BB962C8B-B14F-4D97-AF65-F5344CB8AC3E}">
        <p14:creationId xmlns:p14="http://schemas.microsoft.com/office/powerpoint/2010/main" val="104270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6</a:t>
            </a:fld>
            <a:endParaRPr lang="en-US" dirty="0"/>
          </a:p>
        </p:txBody>
      </p:sp>
    </p:spTree>
    <p:extLst>
      <p:ext uri="{BB962C8B-B14F-4D97-AF65-F5344CB8AC3E}">
        <p14:creationId xmlns:p14="http://schemas.microsoft.com/office/powerpoint/2010/main" val="10427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EE0C1-B772-45F8-A3A5-18C4DC298566}" type="slidenum">
              <a:rPr lang="en-US" smtClean="0"/>
              <a:pPr/>
              <a:t>8</a:t>
            </a:fld>
            <a:endParaRPr lang="en-US" dirty="0"/>
          </a:p>
        </p:txBody>
      </p:sp>
    </p:spTree>
    <p:extLst>
      <p:ext uri="{BB962C8B-B14F-4D97-AF65-F5344CB8AC3E}">
        <p14:creationId xmlns:p14="http://schemas.microsoft.com/office/powerpoint/2010/main" val="104270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5287" y="2136915"/>
            <a:ext cx="3498506" cy="2594112"/>
          </a:xfrm>
        </p:spPr>
        <p:txBody>
          <a:bodyPr anchor="b"/>
          <a:lstStyle>
            <a:lvl1pPr algn="ctr">
              <a:defRPr sz="4000">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335617" y="6427304"/>
            <a:ext cx="440627" cy="351119"/>
          </a:xfrm>
        </p:spPr>
        <p:txBody>
          <a:bodyPr/>
          <a:lstStyle>
            <a:lvl1pPr>
              <a:defRPr sz="1200"/>
            </a:lvl1pPr>
          </a:lstStyle>
          <a:p>
            <a:fld id="{520E3B54-D682-47CE-842E-22D33782B90E}"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60" y="370178"/>
            <a:ext cx="4850171" cy="6057126"/>
          </a:xfrm>
          <a:prstGeom prst="rect">
            <a:avLst/>
          </a:prstGeom>
        </p:spPr>
      </p:pic>
    </p:spTree>
    <p:extLst>
      <p:ext uri="{BB962C8B-B14F-4D97-AF65-F5344CB8AC3E}">
        <p14:creationId xmlns:p14="http://schemas.microsoft.com/office/powerpoint/2010/main" val="2946931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D2E5532A-195B-42B1-A3FC-5A7A41BB686E}" type="datetime1">
              <a:rPr lang="en-US" smtClean="0"/>
              <a:t>2/15/2016</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09631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B376DA23-8F1E-46C8-AAE2-CF815CE7BC74}"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4206095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AD49D156-A96E-448F-BCCA-D701030FBA67}"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8597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280C9CCF-99B4-4B24-BC0C-0E3A0F5B6805}"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795970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fld id="{74823D6D-950D-405D-86A2-DD5818C24367}" type="datetime1">
              <a:rPr lang="en-US" smtClean="0"/>
              <a:t>2/15/2016</a:t>
            </a:fld>
            <a:endParaRPr lang="en-US"/>
          </a:p>
        </p:txBody>
      </p:sp>
      <p:sp>
        <p:nvSpPr>
          <p:cNvPr id="4"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143393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fld id="{68CF3AF7-7DE7-48D5-A6D2-1F1E336BA45C}" type="datetime1">
              <a:rPr lang="en-US" smtClean="0"/>
              <a:t>2/15/2016</a:t>
            </a:fld>
            <a:endParaRPr lang="en-US"/>
          </a:p>
        </p:txBody>
      </p:sp>
      <p:sp>
        <p:nvSpPr>
          <p:cNvPr id="4"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78553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6310BEEB-069C-4072-B03F-2C98A4B0A99B}"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1237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7C64A8D7-9585-4E91-B390-286838DF0876}"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429038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CC1DC7C-30D1-4FE8-BB06-E72623813C69}" type="datetime1">
              <a:rPr lang="en-US" smtClean="0"/>
              <a:t>2/15/2016</a:t>
            </a:fld>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27" name="Slide Number Placeholder 26"/>
          <p:cNvSpPr>
            <a:spLocks noGrp="1"/>
          </p:cNvSpPr>
          <p:nvPr>
            <p:ph type="sldNum" sz="quarter" idx="12"/>
          </p:nvPr>
        </p:nvSpPr>
        <p:spPr/>
        <p:txBody>
          <a:bodyPr/>
          <a:lstStyle/>
          <a:p>
            <a:fld id="{2A7F9223-B69B-4AA9-B6C4-9B69EF94F2BD}" type="slidenum">
              <a:rPr lang="en-US" smtClean="0"/>
              <a:pPr/>
              <a:t>‹#›</a:t>
            </a:fld>
            <a:endParaRPr lang="en-US"/>
          </a:p>
        </p:txBody>
      </p:sp>
    </p:spTree>
    <p:extLst>
      <p:ext uri="{BB962C8B-B14F-4D97-AF65-F5344CB8AC3E}">
        <p14:creationId xmlns:p14="http://schemas.microsoft.com/office/powerpoint/2010/main" val="7111921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483B3F81-D9E8-449A-BCD5-8B27A5EE77E4}"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414207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18D2DE3D-727D-4F21-A670-387CFEAD05EA}"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66203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26D68946-56BB-40C3-BEB8-11DDC31AF3BF}" type="datetime1">
              <a:rPr lang="en-US" smtClean="0"/>
              <a:t>2/15/2016</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15550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fld id="{9D58829F-2425-4B6E-84B9-EDA90FB504D3}" type="datetime1">
              <a:rPr lang="en-US" smtClean="0"/>
              <a:t>2/15/2016</a:t>
            </a:fld>
            <a:endParaRPr lang="en-US"/>
          </a:p>
        </p:txBody>
      </p:sp>
      <p:sp>
        <p:nvSpPr>
          <p:cNvPr id="8" name="Footer Placeholder 7"/>
          <p:cNvSpPr>
            <a:spLocks noGrp="1"/>
          </p:cNvSpPr>
          <p:nvPr>
            <p:ph type="ftr" sz="quarter" idx="11"/>
          </p:nvPr>
        </p:nvSpPr>
        <p:spPr>
          <a:xfrm>
            <a:off x="2380629" y="6590694"/>
            <a:ext cx="3859795" cy="22866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4696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fld id="{61CF2BB9-B67D-43AF-94E4-BC64B43320D1}" type="datetime1">
              <a:rPr lang="en-US" smtClean="0"/>
              <a:t>2/15/2016</a:t>
            </a:fld>
            <a:endParaRPr lang="en-US"/>
          </a:p>
        </p:txBody>
      </p:sp>
      <p:sp>
        <p:nvSpPr>
          <p:cNvPr id="5" name="Footer Placeholder 3"/>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4"/>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135584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fld id="{B0EB4BC1-309A-48C4-B49B-CB0F4CC1DBE7}" type="datetime1">
              <a:rPr lang="en-US" smtClean="0"/>
              <a:t>2/15/2016</a:t>
            </a:fld>
            <a:endParaRPr lang="en-US"/>
          </a:p>
        </p:txBody>
      </p:sp>
      <p:sp>
        <p:nvSpPr>
          <p:cNvPr id="5" name="Footer Placeholder 2"/>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3"/>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84969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fld id="{B283F671-0695-40B7-95DD-01BC5D7E8160}" type="datetime1">
              <a:rPr lang="en-US" smtClean="0"/>
              <a:t>2/15/2016</a:t>
            </a:fld>
            <a:endParaRPr lang="en-US"/>
          </a:p>
        </p:txBody>
      </p:sp>
      <p:sp>
        <p:nvSpPr>
          <p:cNvPr id="5"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37359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2E5E54E4-B362-44C6-B411-8C05A8CE4AC8}" type="datetime1">
              <a:rPr lang="en-US" smtClean="0"/>
              <a:t>2/15/2016</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48334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0070C0"/>
            </a:gs>
            <a:gs pos="0">
              <a:schemeClr val="accent1">
                <a:lumMod val="75000"/>
              </a:schemeClr>
            </a:gs>
            <a:gs pos="100000">
              <a:srgbClr val="0020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277563" y="12083"/>
            <a:ext cx="685800" cy="74212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300319"/>
            <a:ext cx="8018134" cy="99508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4710" y="1655760"/>
            <a:ext cx="8018134" cy="4821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02844" y="6463693"/>
            <a:ext cx="403532" cy="284913"/>
          </a:xfrm>
          <a:prstGeom prst="rect">
            <a:avLst/>
          </a:prstGeom>
        </p:spPr>
        <p:txBody>
          <a:bodyPr vert="horz" lIns="91440" tIns="45720" rIns="91440" bIns="45720" rtlCol="0" anchor="b"/>
          <a:lstStyle>
            <a:lvl1pPr algn="ctr">
              <a:defRPr sz="1200" b="0" i="0">
                <a:solidFill>
                  <a:schemeClr val="bg1"/>
                </a:solidFill>
              </a:defRPr>
            </a:lvl1pPr>
          </a:lstStyle>
          <a:p>
            <a:fld id="{520E3B54-D682-47CE-842E-22D33782B90E}" type="slidenum">
              <a:rPr lang="en-US" smtClean="0"/>
              <a:pPr/>
              <a:t>‹#›</a:t>
            </a:fld>
            <a:endParaRPr lang="en-US" dirty="0"/>
          </a:p>
        </p:txBody>
      </p:sp>
      <p:sp>
        <p:nvSpPr>
          <p:cNvPr id="13" name="Rectangle 12"/>
          <p:cNvSpPr/>
          <p:nvPr userDrawn="1"/>
        </p:nvSpPr>
        <p:spPr>
          <a:xfrm>
            <a:off x="548684" y="6485364"/>
            <a:ext cx="7393577" cy="338554"/>
          </a:xfrm>
          <a:prstGeom prst="rect">
            <a:avLst/>
          </a:prstGeom>
        </p:spPr>
        <p:txBody>
          <a:bodyPr wrap="square">
            <a:spAutoFit/>
          </a:bodyPr>
          <a:lstStyle/>
          <a:p>
            <a:pPr algn="ctr"/>
            <a:r>
              <a:rPr lang="en-IN"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©2017Cengage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800" dirty="0">
              <a:solidFill>
                <a:schemeClr val="bg1"/>
              </a:solidFill>
            </a:endParaRPr>
          </a:p>
        </p:txBody>
      </p:sp>
    </p:spTree>
    <p:extLst>
      <p:ext uri="{BB962C8B-B14F-4D97-AF65-F5344CB8AC3E}">
        <p14:creationId xmlns:p14="http://schemas.microsoft.com/office/powerpoint/2010/main" val="1870523682"/>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iming>
    <p:tnLst>
      <p:par>
        <p:cTn id="1" dur="indefinite" restart="never" nodeType="tmRoot"/>
      </p:par>
    </p:tnLst>
  </p:timing>
  <p:hf hdr="0" ftr="0" dt="0"/>
  <p:txStyles>
    <p:titleStyle>
      <a:lvl1pPr algn="l" defTabSz="457200" rtl="0" eaLnBrk="1" latinLnBrk="0" hangingPunct="1">
        <a:spcBef>
          <a:spcPct val="0"/>
        </a:spcBef>
        <a:buNone/>
        <a:defRPr sz="4200" b="0" i="0" kern="1200">
          <a:solidFill>
            <a:schemeClr val="tx1"/>
          </a:solidFill>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600"/>
        </a:spcAft>
        <a:buClr>
          <a:schemeClr val="accent1"/>
        </a:buClr>
        <a:buSzPct val="80000"/>
        <a:buFont typeface="Wingdings 3" charset="2"/>
        <a:buChar char=""/>
        <a:defRPr sz="2800" b="0" i="0" kern="1200">
          <a:solidFill>
            <a:schemeClr val="tx1"/>
          </a:solidFill>
          <a:latin typeface="Times New Roman" panose="02020603050405020304" pitchFamily="18" charset="0"/>
          <a:ea typeface="+mj-ea"/>
          <a:cs typeface="Times New Roman" panose="02020603050405020304" pitchFamily="18" charset="0"/>
        </a:defRPr>
      </a:lvl1pPr>
      <a:lvl2pPr marL="742950" indent="-285750" algn="l" defTabSz="457200" rtl="0" eaLnBrk="1" latinLnBrk="0" hangingPunct="1">
        <a:spcBef>
          <a:spcPts val="1000"/>
        </a:spcBef>
        <a:spcAft>
          <a:spcPts val="600"/>
        </a:spcAft>
        <a:buClr>
          <a:schemeClr val="accent1"/>
        </a:buClr>
        <a:buSzPct val="80000"/>
        <a:buFont typeface="Wingdings 3" charset="2"/>
        <a:buChar char=""/>
        <a:defRPr sz="2600" b="0" i="0" kern="1200">
          <a:solidFill>
            <a:schemeClr val="tx1"/>
          </a:solidFill>
          <a:latin typeface="Times New Roman" panose="02020603050405020304" pitchFamily="18" charset="0"/>
          <a:ea typeface="+mj-ea"/>
          <a:cs typeface="Times New Roman" panose="02020603050405020304" pitchFamily="18" charset="0"/>
        </a:defRPr>
      </a:lvl2pPr>
      <a:lvl3pPr marL="1143000" indent="-228600" algn="l" defTabSz="457200" rtl="0" eaLnBrk="1" latinLnBrk="0" hangingPunct="1">
        <a:spcBef>
          <a:spcPts val="1000"/>
        </a:spcBef>
        <a:spcAft>
          <a:spcPts val="600"/>
        </a:spcAft>
        <a:buClr>
          <a:schemeClr val="accent1"/>
        </a:buClr>
        <a:buSzPct val="80000"/>
        <a:buFont typeface="Wingdings 3" charset="2"/>
        <a:buChar char=""/>
        <a:defRPr sz="2400" b="0" i="0" kern="1200">
          <a:solidFill>
            <a:schemeClr val="tx1"/>
          </a:solidFill>
          <a:latin typeface="Times New Roman" panose="02020603050405020304" pitchFamily="18" charset="0"/>
          <a:ea typeface="+mj-ea"/>
          <a:cs typeface="Times New Roman" panose="02020603050405020304" pitchFamily="18" charset="0"/>
        </a:defRPr>
      </a:lvl3pPr>
      <a:lvl4pPr marL="1600200" indent="-228600" algn="l" defTabSz="457200" rtl="0" eaLnBrk="1" latinLnBrk="0" hangingPunct="1">
        <a:spcBef>
          <a:spcPts val="1000"/>
        </a:spcBef>
        <a:spcAft>
          <a:spcPts val="600"/>
        </a:spcAft>
        <a:buClr>
          <a:schemeClr val="accent1"/>
        </a:buClr>
        <a:buSzPct val="80000"/>
        <a:buFont typeface="Wingdings 3" charset="2"/>
        <a:buChar char=""/>
        <a:defRPr sz="2000" b="0" i="0" kern="1200">
          <a:solidFill>
            <a:schemeClr val="tx1"/>
          </a:solidFill>
          <a:latin typeface="Times New Roman" panose="02020603050405020304" pitchFamily="18" charset="0"/>
          <a:ea typeface="+mj-ea"/>
          <a:cs typeface="Times New Roman" panose="02020603050405020304" pitchFamily="18" charset="0"/>
        </a:defRPr>
      </a:lvl4pPr>
      <a:lvl5pPr marL="2057400" indent="-228600" algn="l" defTabSz="457200" rtl="0" eaLnBrk="1" latinLnBrk="0" hangingPunct="1">
        <a:spcBef>
          <a:spcPts val="1000"/>
        </a:spcBef>
        <a:spcAft>
          <a:spcPts val="600"/>
        </a:spcAft>
        <a:buClr>
          <a:schemeClr val="accent1"/>
        </a:buClr>
        <a:buSzPct val="80000"/>
        <a:buFont typeface="Wingdings 3" charset="2"/>
        <a:buChar char=""/>
        <a:defRPr sz="1800" b="0" i="0" kern="1200">
          <a:solidFill>
            <a:schemeClr val="tx1"/>
          </a:solidFill>
          <a:latin typeface="Times New Roman" panose="02020603050405020304" pitchFamily="18" charset="0"/>
          <a:ea typeface="+mj-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sz="3200" dirty="0">
                <a:solidFill>
                  <a:schemeClr val="tx1"/>
                </a:solidFill>
              </a:rPr>
              <a:t>Chapter 3 </a:t>
            </a:r>
            <a:br>
              <a:rPr lang="en-IN" sz="3200" dirty="0">
                <a:solidFill>
                  <a:schemeClr val="tx1"/>
                </a:solidFill>
              </a:rPr>
            </a:br>
            <a:r>
              <a:rPr lang="en-IN" sz="3200" dirty="0">
                <a:solidFill>
                  <a:schemeClr val="tx1"/>
                </a:solidFill>
              </a:rPr>
              <a:t>Emerging Business Ethics Issues</a:t>
            </a:r>
            <a:br>
              <a:rPr lang="en-IN" sz="3200" dirty="0">
                <a:solidFill>
                  <a:schemeClr val="tx1"/>
                </a:solidFill>
              </a:rPr>
            </a:br>
            <a:endParaRPr lang="en-IN" sz="3200" dirty="0">
              <a:solidFill>
                <a:schemeClr val="tx1"/>
              </a:solidFill>
            </a:endParaRPr>
          </a:p>
        </p:txBody>
      </p:sp>
      <p:sp>
        <p:nvSpPr>
          <p:cNvPr id="8" name="Slide Number Placeholder 7"/>
          <p:cNvSpPr>
            <a:spLocks noGrp="1"/>
          </p:cNvSpPr>
          <p:nvPr>
            <p:ph type="sldNum" sz="quarter" idx="12"/>
          </p:nvPr>
        </p:nvSpPr>
        <p:spPr/>
        <p:txBody>
          <a:bodyPr/>
          <a:lstStyle/>
          <a:p>
            <a:fld id="{2A7F9223-B69B-4AA9-B6C4-9B69EF94F2BD}" type="slidenum">
              <a:rPr lang="en-US" sz="800" smtClean="0">
                <a:solidFill>
                  <a:schemeClr val="accent1"/>
                </a:solidFill>
              </a:rPr>
              <a:pPr/>
              <a:t>1</a:t>
            </a:fld>
            <a:endParaRPr lang="en-US" sz="800" dirty="0">
              <a:solidFill>
                <a:schemeClr val="accent1"/>
              </a:solidFill>
            </a:endParaRPr>
          </a:p>
        </p:txBody>
      </p:sp>
    </p:spTree>
    <p:extLst>
      <p:ext uri="{BB962C8B-B14F-4D97-AF65-F5344CB8AC3E}">
        <p14:creationId xmlns:p14="http://schemas.microsoft.com/office/powerpoint/2010/main" val="237776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Ethical Issues in Business </a:t>
            </a:r>
            <a:r>
              <a:rPr lang="en-IN" sz="2000" dirty="0" smtClean="0"/>
              <a:t>(continued 4)</a:t>
            </a:r>
            <a:endParaRPr lang="en-IN" sz="2000" dirty="0"/>
          </a:p>
        </p:txBody>
      </p:sp>
      <p:sp>
        <p:nvSpPr>
          <p:cNvPr id="3" name="Content Placeholder 2"/>
          <p:cNvSpPr>
            <a:spLocks noGrp="1"/>
          </p:cNvSpPr>
          <p:nvPr>
            <p:ph idx="1"/>
          </p:nvPr>
        </p:nvSpPr>
        <p:spPr/>
        <p:txBody>
          <a:bodyPr>
            <a:noAutofit/>
          </a:bodyPr>
          <a:lstStyle/>
          <a:p>
            <a:pPr lvl="1"/>
            <a:r>
              <a:rPr lang="en-IN" b="1" dirty="0" smtClean="0"/>
              <a:t>Dual </a:t>
            </a:r>
            <a:r>
              <a:rPr lang="en-IN" b="1" dirty="0"/>
              <a:t>relationships </a:t>
            </a:r>
            <a:r>
              <a:rPr lang="en-IN" dirty="0" smtClean="0"/>
              <a:t>cause direct or indirect </a:t>
            </a:r>
            <a:r>
              <a:rPr lang="en-IN" dirty="0" smtClean="0"/>
              <a:t>conflicts </a:t>
            </a:r>
            <a:r>
              <a:rPr lang="en-IN" dirty="0" smtClean="0"/>
              <a:t>of interest in professional judgement </a:t>
            </a:r>
          </a:p>
          <a:p>
            <a:r>
              <a:rPr lang="en-US" b="1" dirty="0" smtClean="0"/>
              <a:t>Fraud</a:t>
            </a:r>
          </a:p>
          <a:p>
            <a:pPr lvl="1"/>
            <a:r>
              <a:rPr lang="en-IN" dirty="0" smtClean="0"/>
              <a:t>Types - </a:t>
            </a:r>
            <a:r>
              <a:rPr lang="en-IN" b="1" dirty="0" smtClean="0"/>
              <a:t>Accounting fraud </a:t>
            </a:r>
            <a:r>
              <a:rPr lang="en-IN" dirty="0" smtClean="0"/>
              <a:t>and </a:t>
            </a:r>
            <a:r>
              <a:rPr lang="en-IN" b="1" dirty="0" smtClean="0"/>
              <a:t>marketing fraud</a:t>
            </a:r>
          </a:p>
          <a:p>
            <a:pPr lvl="1"/>
            <a:r>
              <a:rPr lang="en-IN" dirty="0" smtClean="0"/>
              <a:t>Categories of false or misleading advertisements</a:t>
            </a:r>
          </a:p>
          <a:p>
            <a:pPr lvl="2"/>
            <a:r>
              <a:rPr lang="en-US" b="1" dirty="0" smtClean="0"/>
              <a:t>Puffery</a:t>
            </a:r>
            <a:r>
              <a:rPr lang="en-US" dirty="0" smtClean="0"/>
              <a:t>,</a:t>
            </a:r>
            <a:r>
              <a:rPr lang="en-US" b="1" dirty="0" smtClean="0"/>
              <a:t> implied falsity</a:t>
            </a:r>
            <a:r>
              <a:rPr lang="en-US" dirty="0" smtClean="0"/>
              <a:t>, and </a:t>
            </a:r>
            <a:r>
              <a:rPr lang="en-US" b="1" dirty="0" smtClean="0"/>
              <a:t>literally false</a:t>
            </a:r>
          </a:p>
          <a:p>
            <a:pPr lvl="2"/>
            <a:r>
              <a:rPr lang="en-US" b="1" dirty="0" smtClean="0"/>
              <a:t>Labeling issues </a:t>
            </a:r>
            <a:r>
              <a:rPr lang="en-US" dirty="0" smtClean="0"/>
              <a:t>and ambiguous statements</a:t>
            </a:r>
            <a:endParaRPr lang="en-US" dirty="0"/>
          </a:p>
          <a:p>
            <a:pPr lvl="2"/>
            <a:endParaRPr lang="en-IN" dirty="0" smtClean="0"/>
          </a:p>
          <a:p>
            <a:pPr lvl="2"/>
            <a:endParaRPr lang="en-IN" dirty="0" smtClean="0"/>
          </a:p>
          <a:p>
            <a:pPr lvl="1"/>
            <a:endParaRPr lang="en-IN" dirty="0" smtClean="0"/>
          </a:p>
          <a:p>
            <a:pPr lvl="1"/>
            <a:endParaRPr lang="en-IN" dirty="0" smtClean="0"/>
          </a:p>
          <a:p>
            <a:pPr lvl="1"/>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10</a:t>
            </a:fld>
            <a:endParaRPr lang="en-US"/>
          </a:p>
        </p:txBody>
      </p:sp>
    </p:spTree>
    <p:extLst>
      <p:ext uri="{BB962C8B-B14F-4D97-AF65-F5344CB8AC3E}">
        <p14:creationId xmlns:p14="http://schemas.microsoft.com/office/powerpoint/2010/main" val="3518639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Ethical Issues in </a:t>
            </a:r>
            <a:r>
              <a:rPr lang="en-IN" dirty="0" smtClean="0"/>
              <a:t>Business </a:t>
            </a:r>
            <a:r>
              <a:rPr lang="en-IN" sz="2000" dirty="0">
                <a:solidFill>
                  <a:prstClr val="white"/>
                </a:solidFill>
              </a:rPr>
              <a:t>(continued </a:t>
            </a:r>
            <a:r>
              <a:rPr lang="en-IN" sz="2000" dirty="0" smtClean="0">
                <a:solidFill>
                  <a:prstClr val="white"/>
                </a:solidFill>
              </a:rPr>
              <a:t>5)</a:t>
            </a:r>
            <a:r>
              <a:rPr lang="en-IN" dirty="0" smtClean="0"/>
              <a:t> </a:t>
            </a:r>
            <a:endParaRPr lang="en-IN" sz="2000" dirty="0"/>
          </a:p>
        </p:txBody>
      </p:sp>
      <p:sp>
        <p:nvSpPr>
          <p:cNvPr id="3" name="Content Placeholder 2"/>
          <p:cNvSpPr>
            <a:spLocks noGrp="1"/>
          </p:cNvSpPr>
          <p:nvPr>
            <p:ph idx="1"/>
          </p:nvPr>
        </p:nvSpPr>
        <p:spPr/>
        <p:txBody>
          <a:bodyPr>
            <a:noAutofit/>
          </a:bodyPr>
          <a:lstStyle/>
          <a:p>
            <a:r>
              <a:rPr lang="en-US" b="1" dirty="0" smtClean="0"/>
              <a:t>Consumer fraud</a:t>
            </a:r>
          </a:p>
          <a:p>
            <a:pPr lvl="1"/>
            <a:r>
              <a:rPr lang="en-IN" dirty="0" smtClean="0"/>
              <a:t>Examples of fraudulent activities</a:t>
            </a:r>
          </a:p>
          <a:p>
            <a:pPr lvl="2"/>
            <a:r>
              <a:rPr lang="en-IN" dirty="0" smtClean="0"/>
              <a:t>Shoplifting, collusion or duplicity, and guile</a:t>
            </a:r>
          </a:p>
          <a:p>
            <a:r>
              <a:rPr lang="en-IN" dirty="0" smtClean="0"/>
              <a:t>Financial misconduct</a:t>
            </a:r>
          </a:p>
          <a:p>
            <a:pPr lvl="1"/>
            <a:r>
              <a:rPr lang="en-US" dirty="0"/>
              <a:t>Dodd–Frank Wall Street Reform and Consumer Protection Act was passed </a:t>
            </a:r>
            <a:r>
              <a:rPr lang="en-US" dirty="0" smtClean="0"/>
              <a:t>to:</a:t>
            </a:r>
            <a:endParaRPr lang="en-US" dirty="0"/>
          </a:p>
          <a:p>
            <a:pPr lvl="2"/>
            <a:r>
              <a:rPr lang="en-US" dirty="0" smtClean="0"/>
              <a:t>Increase </a:t>
            </a:r>
            <a:r>
              <a:rPr lang="en-US" dirty="0"/>
              <a:t>accountability and transparency in the financial </a:t>
            </a:r>
            <a:r>
              <a:rPr lang="en-US" dirty="0" smtClean="0"/>
              <a:t>industry</a:t>
            </a:r>
          </a:p>
          <a:p>
            <a:pPr lvl="2"/>
            <a:r>
              <a:rPr lang="en-US" dirty="0" smtClean="0"/>
              <a:t>Protect consumers from </a:t>
            </a:r>
            <a:r>
              <a:rPr lang="en-US" dirty="0"/>
              <a:t>deceptive financial practices</a:t>
            </a:r>
            <a:endParaRPr lang="en-IN" dirty="0" smtClean="0"/>
          </a:p>
          <a:p>
            <a:pPr lvl="1"/>
            <a:endParaRPr lang="en-IN" dirty="0" smtClean="0"/>
          </a:p>
          <a:p>
            <a:pPr lvl="1"/>
            <a:endParaRPr lang="en-IN" dirty="0" smtClean="0"/>
          </a:p>
          <a:p>
            <a:pPr lvl="1"/>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11</a:t>
            </a:fld>
            <a:endParaRPr lang="en-US"/>
          </a:p>
        </p:txBody>
      </p:sp>
    </p:spTree>
    <p:extLst>
      <p:ext uri="{BB962C8B-B14F-4D97-AF65-F5344CB8AC3E}">
        <p14:creationId xmlns:p14="http://schemas.microsoft.com/office/powerpoint/2010/main" val="1073492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title="Table 3.5 - Types of Consumer Fraud"/>
          <p:cNvSpPr>
            <a:spLocks noGrp="1"/>
          </p:cNvSpPr>
          <p:nvPr>
            <p:ph type="title"/>
          </p:nvPr>
        </p:nvSpPr>
        <p:spPr/>
        <p:txBody>
          <a:bodyPr/>
          <a:lstStyle/>
          <a:p>
            <a:r>
              <a:rPr lang="en-IN" sz="4000" dirty="0" smtClean="0"/>
              <a:t>Table 3.5 - Types of Consumer Fraud</a:t>
            </a:r>
            <a:endParaRPr lang="en-IN" sz="4000" dirty="0"/>
          </a:p>
        </p:txBody>
      </p:sp>
      <p:sp>
        <p:nvSpPr>
          <p:cNvPr id="4" name="Slide Number Placeholder 3"/>
          <p:cNvSpPr>
            <a:spLocks noGrp="1"/>
          </p:cNvSpPr>
          <p:nvPr>
            <p:ph type="sldNum" sz="quarter" idx="12"/>
          </p:nvPr>
        </p:nvSpPr>
        <p:spPr/>
        <p:txBody>
          <a:bodyPr/>
          <a:lstStyle/>
          <a:p>
            <a:fld id="{520E3B54-D682-47CE-842E-22D33782B90E}" type="slidenum">
              <a:rPr lang="en-US" smtClean="0"/>
              <a:t>12</a:t>
            </a:fld>
            <a:endParaRPr lang="en-US"/>
          </a:p>
        </p:txBody>
      </p:sp>
      <p:sp>
        <p:nvSpPr>
          <p:cNvPr id="6" name="TextBox 5"/>
          <p:cNvSpPr txBox="1"/>
          <p:nvPr/>
        </p:nvSpPr>
        <p:spPr>
          <a:xfrm>
            <a:off x="990601" y="6101433"/>
            <a:ext cx="6781800" cy="338554"/>
          </a:xfrm>
          <a:prstGeom prst="rect">
            <a:avLst/>
          </a:prstGeom>
          <a:noFill/>
        </p:spPr>
        <p:txBody>
          <a:bodyPr wrap="square" rtlCol="0">
            <a:spAutoFit/>
          </a:bodyPr>
          <a:lstStyle/>
          <a:p>
            <a:r>
              <a:rPr lang="en-IN" sz="800" dirty="0">
                <a:latin typeface="Times New Roman" panose="02020603050405020304" pitchFamily="18" charset="0"/>
                <a:cs typeface="Times New Roman" panose="02020603050405020304" pitchFamily="18" charset="0"/>
              </a:rPr>
              <a:t>Source: Rich Johnson, “How Do Customers Take Advantage of Retailers,” </a:t>
            </a:r>
            <a:r>
              <a:rPr lang="en-IN" sz="800" i="1" dirty="0">
                <a:latin typeface="Times New Roman" panose="02020603050405020304" pitchFamily="18" charset="0"/>
                <a:cs typeface="Times New Roman" panose="02020603050405020304" pitchFamily="18" charset="0"/>
              </a:rPr>
              <a:t>Site Jabber, </a:t>
            </a:r>
            <a:r>
              <a:rPr lang="en-IN" sz="800" dirty="0">
                <a:latin typeface="Times New Roman" panose="02020603050405020304" pitchFamily="18" charset="0"/>
                <a:cs typeface="Times New Roman" panose="02020603050405020304" pitchFamily="18" charset="0"/>
              </a:rPr>
              <a:t>September 24, </a:t>
            </a:r>
            <a:r>
              <a:rPr lang="en-IN" sz="800" dirty="0" smtClean="0">
                <a:latin typeface="Times New Roman" panose="02020603050405020304" pitchFamily="18" charset="0"/>
                <a:cs typeface="Times New Roman" panose="02020603050405020304" pitchFamily="18" charset="0"/>
              </a:rPr>
              <a:t>2010, http</a:t>
            </a:r>
            <a:r>
              <a:rPr lang="en-IN" sz="800" dirty="0">
                <a:latin typeface="Times New Roman" panose="02020603050405020304" pitchFamily="18" charset="0"/>
                <a:cs typeface="Times New Roman" panose="02020603050405020304" pitchFamily="18" charset="0"/>
              </a:rPr>
              <a:t>://www.sitejabber.com/blog/2010/09/24/how-do-customers-take-advantage-of-retailers</a:t>
            </a:r>
            <a:r>
              <a:rPr lang="en-IN" sz="800" dirty="0" smtClean="0">
                <a:latin typeface="Times New Roman" panose="02020603050405020304" pitchFamily="18" charset="0"/>
                <a:cs typeface="Times New Roman" panose="02020603050405020304" pitchFamily="18" charset="0"/>
              </a:rPr>
              <a:t>/ (accessed February 20, 2015).</a:t>
            </a:r>
            <a:endParaRPr lang="en-IN" sz="800" dirty="0">
              <a:latin typeface="Times New Roman" panose="02020603050405020304" pitchFamily="18" charset="0"/>
              <a:cs typeface="Times New Roman" panose="02020603050405020304" pitchFamily="18" charset="0"/>
            </a:endParaRPr>
          </a:p>
        </p:txBody>
      </p:sp>
      <p:pic>
        <p:nvPicPr>
          <p:cNvPr id="7" name="Picture 6" descr="The table has 3 columns and 6 rows. Column 1 is titled type of fraud, column 2 is titled definition, and column 3 is titled example. In row 2, column 1 reads friendly fraud, column 2 reads making a big purchase with a credit card and then filing a fraud claim with the credit card company, and column 3 reads after receiving her large shipment in the mail, Melanie filed a claim with her credit card company claiming it was never shipped. In row 3, column 1 reads price arbitrage, column 2 reads substituting differently priced but similar items for a higher return, and column 3 reads Daniel placed a 1-terabyte hard drive into the box for a 20-terabyte drive and returned it for a full refund. In row 4, column 1 reads return fraud, column 2 reads replacing an item with something different and returning it for a full refund, and column 3 reads Joe filled a PlayStation box with rocks, resealed it, and received a full\ refund when the store clerk failed to check the merchandise. In row 5, column 1 reads wardrobing, column 2 reads wearing an expensive item once for an event and then returning it for a full refund, and column 3 reads Jessica wore an expensive dress to a dinner party and then returned it for a full refund. In row 6, column 1 reads returning stolen goods, column 2 reads receiving a full refund on goods that had been stolen, and column 3 reads Samantha stole some clothing and then returned it to the retailer for a refund. The source in the bottom reads Rich Johnson, “How Do Customers Take Advantage of Retailers,” Site Jabber, September 24, 2010, http://www.sitejabber.com/blog/2010/09/24/how-do-customers-take-advantage-of-retailers/(accessed February 20, 2015)." title="Table 3.5 - Types of Consumer Frau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1377730"/>
            <a:ext cx="6781800" cy="4723703"/>
          </a:xfrm>
          <a:prstGeom prst="rect">
            <a:avLst/>
          </a:prstGeom>
        </p:spPr>
      </p:pic>
    </p:spTree>
    <p:extLst>
      <p:ext uri="{BB962C8B-B14F-4D97-AF65-F5344CB8AC3E}">
        <p14:creationId xmlns:p14="http://schemas.microsoft.com/office/powerpoint/2010/main" val="4250156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Ethical Issues in Business </a:t>
            </a:r>
            <a:r>
              <a:rPr lang="en-IN" sz="2000" dirty="0"/>
              <a:t>(continued </a:t>
            </a:r>
            <a:r>
              <a:rPr lang="en-IN" sz="2000" dirty="0" smtClean="0"/>
              <a:t>6)</a:t>
            </a:r>
            <a:endParaRPr lang="en-IN" sz="2000" dirty="0"/>
          </a:p>
        </p:txBody>
      </p:sp>
      <p:sp>
        <p:nvSpPr>
          <p:cNvPr id="3" name="Content Placeholder 2"/>
          <p:cNvSpPr>
            <a:spLocks noGrp="1"/>
          </p:cNvSpPr>
          <p:nvPr>
            <p:ph idx="1"/>
          </p:nvPr>
        </p:nvSpPr>
        <p:spPr/>
        <p:txBody>
          <a:bodyPr>
            <a:noAutofit/>
          </a:bodyPr>
          <a:lstStyle/>
          <a:p>
            <a:r>
              <a:rPr lang="en-US" b="1" dirty="0" smtClean="0"/>
              <a:t>Insider trading</a:t>
            </a:r>
          </a:p>
          <a:p>
            <a:pPr lvl="1"/>
            <a:r>
              <a:rPr lang="en-IN" dirty="0" smtClean="0"/>
              <a:t>Types - Illegal and legal</a:t>
            </a:r>
          </a:p>
          <a:p>
            <a:r>
              <a:rPr lang="en-IN" b="1" dirty="0"/>
              <a:t>Intellectual </a:t>
            </a:r>
            <a:r>
              <a:rPr lang="en-IN" b="1" dirty="0" smtClean="0"/>
              <a:t>property rights</a:t>
            </a:r>
          </a:p>
          <a:p>
            <a:pPr lvl="1"/>
            <a:r>
              <a:rPr lang="en-IN" dirty="0"/>
              <a:t>Legal protection of intellectual property such as music, books, and </a:t>
            </a:r>
            <a:r>
              <a:rPr lang="en-IN" dirty="0" smtClean="0"/>
              <a:t>movies</a:t>
            </a:r>
          </a:p>
          <a:p>
            <a:pPr lvl="1"/>
            <a:r>
              <a:rPr lang="en-US" dirty="0"/>
              <a:t>Federal Copyright Office (FCO) </a:t>
            </a:r>
            <a:r>
              <a:rPr lang="en-US" dirty="0" smtClean="0"/>
              <a:t>laid </a:t>
            </a:r>
            <a:r>
              <a:rPr lang="en-US" dirty="0"/>
              <a:t>the groundwork </a:t>
            </a:r>
            <a:r>
              <a:rPr lang="en-US" dirty="0" smtClean="0"/>
              <a:t>for intellectual </a:t>
            </a:r>
            <a:r>
              <a:rPr lang="en-US" dirty="0"/>
              <a:t>property rules</a:t>
            </a:r>
          </a:p>
        </p:txBody>
      </p:sp>
      <p:sp>
        <p:nvSpPr>
          <p:cNvPr id="4" name="Slide Number Placeholder 3"/>
          <p:cNvSpPr>
            <a:spLocks noGrp="1"/>
          </p:cNvSpPr>
          <p:nvPr>
            <p:ph type="sldNum" sz="quarter" idx="12"/>
          </p:nvPr>
        </p:nvSpPr>
        <p:spPr/>
        <p:txBody>
          <a:bodyPr/>
          <a:lstStyle/>
          <a:p>
            <a:fld id="{520E3B54-D682-47CE-842E-22D33782B90E}" type="slidenum">
              <a:rPr lang="en-US" smtClean="0"/>
              <a:t>13</a:t>
            </a:fld>
            <a:endParaRPr lang="en-US"/>
          </a:p>
        </p:txBody>
      </p:sp>
    </p:spTree>
    <p:extLst>
      <p:ext uri="{BB962C8B-B14F-4D97-AF65-F5344CB8AC3E}">
        <p14:creationId xmlns:p14="http://schemas.microsoft.com/office/powerpoint/2010/main" val="2637340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Ethical Issues in </a:t>
            </a:r>
            <a:r>
              <a:rPr lang="en-IN" dirty="0" smtClean="0"/>
              <a:t>Business </a:t>
            </a:r>
            <a:r>
              <a:rPr lang="en-IN" sz="2000" dirty="0">
                <a:solidFill>
                  <a:prstClr val="white"/>
                </a:solidFill>
              </a:rPr>
              <a:t>(continued </a:t>
            </a:r>
            <a:r>
              <a:rPr lang="en-IN" sz="2000" dirty="0" smtClean="0">
                <a:solidFill>
                  <a:prstClr val="white"/>
                </a:solidFill>
              </a:rPr>
              <a:t>7)</a:t>
            </a:r>
            <a:r>
              <a:rPr lang="en-IN" dirty="0" smtClean="0"/>
              <a:t> </a:t>
            </a:r>
            <a:endParaRPr lang="en-IN" b="1" dirty="0"/>
          </a:p>
        </p:txBody>
      </p:sp>
      <p:sp>
        <p:nvSpPr>
          <p:cNvPr id="3" name="Content Placeholder 2"/>
          <p:cNvSpPr>
            <a:spLocks noGrp="1"/>
          </p:cNvSpPr>
          <p:nvPr>
            <p:ph idx="1"/>
          </p:nvPr>
        </p:nvSpPr>
        <p:spPr/>
        <p:txBody>
          <a:bodyPr>
            <a:noAutofit/>
          </a:bodyPr>
          <a:lstStyle/>
          <a:p>
            <a:r>
              <a:rPr lang="en-US" b="1" dirty="0" smtClean="0"/>
              <a:t>Privacy issues</a:t>
            </a:r>
          </a:p>
          <a:p>
            <a:pPr lvl="1"/>
            <a:r>
              <a:rPr lang="en-IN" dirty="0" smtClean="0"/>
              <a:t>Monitoring </a:t>
            </a:r>
            <a:r>
              <a:rPr lang="en-IN" dirty="0"/>
              <a:t>of employees’ use </a:t>
            </a:r>
            <a:r>
              <a:rPr lang="en-IN" dirty="0" smtClean="0"/>
              <a:t>of available technology</a:t>
            </a:r>
          </a:p>
          <a:p>
            <a:pPr lvl="1"/>
            <a:r>
              <a:rPr lang="en-IN" dirty="0"/>
              <a:t>C</a:t>
            </a:r>
            <a:r>
              <a:rPr lang="en-IN" dirty="0" smtClean="0"/>
              <a:t>onsumer privacy</a:t>
            </a:r>
          </a:p>
          <a:p>
            <a:pPr lvl="1"/>
            <a:r>
              <a:rPr lang="en-US" dirty="0"/>
              <a:t>Dimensions to consumer privacy</a:t>
            </a:r>
          </a:p>
          <a:p>
            <a:pPr lvl="2"/>
            <a:r>
              <a:rPr lang="en-US" dirty="0"/>
              <a:t>Consumer awareness of information collection </a:t>
            </a:r>
          </a:p>
          <a:p>
            <a:pPr lvl="2"/>
            <a:r>
              <a:rPr lang="en-US" dirty="0"/>
              <a:t>Lack of consumer control over the personal information collected</a:t>
            </a:r>
          </a:p>
          <a:p>
            <a:pPr lvl="1"/>
            <a:endParaRPr lang="en-US" dirty="0" smtClean="0"/>
          </a:p>
        </p:txBody>
      </p:sp>
      <p:sp>
        <p:nvSpPr>
          <p:cNvPr id="4" name="Slide Number Placeholder 3"/>
          <p:cNvSpPr>
            <a:spLocks noGrp="1"/>
          </p:cNvSpPr>
          <p:nvPr>
            <p:ph type="sldNum" sz="quarter" idx="12"/>
          </p:nvPr>
        </p:nvSpPr>
        <p:spPr/>
        <p:txBody>
          <a:bodyPr/>
          <a:lstStyle/>
          <a:p>
            <a:fld id="{520E3B54-D682-47CE-842E-22D33782B90E}" type="slidenum">
              <a:rPr lang="en-US" smtClean="0"/>
              <a:t>14</a:t>
            </a:fld>
            <a:endParaRPr lang="en-US"/>
          </a:p>
        </p:txBody>
      </p:sp>
    </p:spTree>
    <p:extLst>
      <p:ext uri="{BB962C8B-B14F-4D97-AF65-F5344CB8AC3E}">
        <p14:creationId xmlns:p14="http://schemas.microsoft.com/office/powerpoint/2010/main" val="498320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800" dirty="0" smtClean="0"/>
              <a:t>Determinants of an Ethical </a:t>
            </a:r>
            <a:r>
              <a:rPr lang="en-IN" sz="3800" dirty="0"/>
              <a:t>I</a:t>
            </a:r>
            <a:r>
              <a:rPr lang="en-IN" sz="3800" dirty="0" smtClean="0"/>
              <a:t>ssue in Business</a:t>
            </a:r>
            <a:endParaRPr lang="en-IN" sz="3800" dirty="0"/>
          </a:p>
        </p:txBody>
      </p:sp>
      <p:sp>
        <p:nvSpPr>
          <p:cNvPr id="3" name="Content Placeholder 2"/>
          <p:cNvSpPr>
            <a:spLocks noGrp="1"/>
          </p:cNvSpPr>
          <p:nvPr>
            <p:ph idx="1"/>
          </p:nvPr>
        </p:nvSpPr>
        <p:spPr/>
        <p:txBody>
          <a:bodyPr/>
          <a:lstStyle/>
          <a:p>
            <a:r>
              <a:rPr lang="en-IN" dirty="0" smtClean="0"/>
              <a:t>Stakeholder concerns about </a:t>
            </a:r>
            <a:r>
              <a:rPr lang="en-IN" dirty="0"/>
              <a:t>an </a:t>
            </a:r>
            <a:r>
              <a:rPr lang="en-IN" dirty="0" smtClean="0"/>
              <a:t>event, </a:t>
            </a:r>
            <a:r>
              <a:rPr lang="en-US" dirty="0"/>
              <a:t>activity, or the results of a business decision</a:t>
            </a:r>
            <a:endParaRPr lang="en-IN" dirty="0" smtClean="0"/>
          </a:p>
          <a:p>
            <a:r>
              <a:rPr lang="en-IN" dirty="0" smtClean="0"/>
              <a:t>Discussions generated by mass media, special </a:t>
            </a:r>
            <a:r>
              <a:rPr lang="en-IN" dirty="0"/>
              <a:t>interest groups, and </a:t>
            </a:r>
            <a:r>
              <a:rPr lang="en-IN" dirty="0" smtClean="0"/>
              <a:t>individuals</a:t>
            </a:r>
          </a:p>
          <a:p>
            <a:r>
              <a:rPr lang="en-IN" dirty="0" smtClean="0"/>
              <a:t>Asking </a:t>
            </a:r>
            <a:r>
              <a:rPr lang="en-IN" dirty="0" smtClean="0"/>
              <a:t>other people in the business about their opinion on ethical components of the organization </a:t>
            </a:r>
          </a:p>
          <a:p>
            <a:r>
              <a:rPr lang="en-IN" dirty="0" smtClean="0"/>
              <a:t>Societal values</a:t>
            </a:r>
          </a:p>
          <a:p>
            <a:pPr lvl="1"/>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15</a:t>
            </a:fld>
            <a:endParaRPr lang="en-US"/>
          </a:p>
        </p:txBody>
      </p:sp>
    </p:spTree>
    <p:extLst>
      <p:ext uri="{BB962C8B-B14F-4D97-AF65-F5344CB8AC3E}">
        <p14:creationId xmlns:p14="http://schemas.microsoft.com/office/powerpoint/2010/main" val="169515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Objectives</a:t>
            </a:r>
            <a:endParaRPr lang="en-IN" dirty="0"/>
          </a:p>
        </p:txBody>
      </p:sp>
      <p:sp>
        <p:nvSpPr>
          <p:cNvPr id="3" name="Content Placeholder 2"/>
          <p:cNvSpPr>
            <a:spLocks noGrp="1"/>
          </p:cNvSpPr>
          <p:nvPr>
            <p:ph idx="1"/>
          </p:nvPr>
        </p:nvSpPr>
        <p:spPr/>
        <p:txBody>
          <a:bodyPr>
            <a:noAutofit/>
          </a:bodyPr>
          <a:lstStyle/>
          <a:p>
            <a:pPr>
              <a:spcBef>
                <a:spcPts val="600"/>
              </a:spcBef>
            </a:pPr>
            <a:r>
              <a:rPr lang="en-IN" dirty="0"/>
              <a:t>Define ethical issues in the context </a:t>
            </a:r>
            <a:r>
              <a:rPr lang="en-IN" dirty="0" smtClean="0"/>
              <a:t>of organizational </a:t>
            </a:r>
            <a:r>
              <a:rPr lang="en-IN" dirty="0"/>
              <a:t>ethics</a:t>
            </a:r>
          </a:p>
          <a:p>
            <a:pPr>
              <a:spcBef>
                <a:spcPts val="600"/>
              </a:spcBef>
            </a:pPr>
            <a:r>
              <a:rPr lang="en-IN" dirty="0" smtClean="0"/>
              <a:t>Examine </a:t>
            </a:r>
            <a:r>
              <a:rPr lang="en-IN" dirty="0"/>
              <a:t>ethical issues as they relate </a:t>
            </a:r>
            <a:r>
              <a:rPr lang="en-IN" dirty="0" smtClean="0"/>
              <a:t>to the </a:t>
            </a:r>
            <a:r>
              <a:rPr lang="en-IN" dirty="0"/>
              <a:t>basic values of honesty, fairness, </a:t>
            </a:r>
            <a:r>
              <a:rPr lang="en-IN" dirty="0" smtClean="0"/>
              <a:t>and integrity</a:t>
            </a:r>
          </a:p>
        </p:txBody>
      </p:sp>
      <p:sp>
        <p:nvSpPr>
          <p:cNvPr id="4" name="Slide Number Placeholder 3"/>
          <p:cNvSpPr>
            <a:spLocks noGrp="1"/>
          </p:cNvSpPr>
          <p:nvPr>
            <p:ph type="sldNum" sz="quarter" idx="12"/>
          </p:nvPr>
        </p:nvSpPr>
        <p:spPr/>
        <p:txBody>
          <a:bodyPr/>
          <a:lstStyle/>
          <a:p>
            <a:fld id="{520E3B54-D682-47CE-842E-22D33782B90E}" type="slidenum">
              <a:rPr lang="en-US" smtClean="0"/>
              <a:t>2</a:t>
            </a:fld>
            <a:endParaRPr lang="en-US"/>
          </a:p>
        </p:txBody>
      </p:sp>
    </p:spTree>
    <p:extLst>
      <p:ext uri="{BB962C8B-B14F-4D97-AF65-F5344CB8AC3E}">
        <p14:creationId xmlns:p14="http://schemas.microsoft.com/office/powerpoint/2010/main" val="15388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Objectives </a:t>
            </a:r>
            <a:r>
              <a:rPr lang="en-IN" sz="2000" dirty="0" smtClean="0"/>
              <a:t>(continued)</a:t>
            </a:r>
            <a:endParaRPr lang="en-IN" sz="2000" dirty="0"/>
          </a:p>
        </p:txBody>
      </p:sp>
      <p:sp>
        <p:nvSpPr>
          <p:cNvPr id="3" name="Content Placeholder 2"/>
          <p:cNvSpPr>
            <a:spLocks noGrp="1"/>
          </p:cNvSpPr>
          <p:nvPr>
            <p:ph idx="1"/>
          </p:nvPr>
        </p:nvSpPr>
        <p:spPr/>
        <p:txBody>
          <a:bodyPr>
            <a:noAutofit/>
          </a:bodyPr>
          <a:lstStyle/>
          <a:p>
            <a:pPr>
              <a:spcBef>
                <a:spcPts val="600"/>
              </a:spcBef>
            </a:pPr>
            <a:r>
              <a:rPr lang="en-IN" dirty="0"/>
              <a:t>Delineate misuse of company resources, abusive and intimidating </a:t>
            </a:r>
            <a:r>
              <a:rPr lang="en-IN" dirty="0" err="1"/>
              <a:t>behavior</a:t>
            </a:r>
            <a:r>
              <a:rPr lang="en-IN" dirty="0"/>
              <a:t>, lying, conflicts of interest, bribery, corporate intelligence, discrimination, sexual harassment, fraud, insider trading, intellectual property rights, and privacy as business ethics issues</a:t>
            </a:r>
          </a:p>
          <a:p>
            <a:pPr>
              <a:spcBef>
                <a:spcPts val="600"/>
              </a:spcBef>
            </a:pPr>
            <a:r>
              <a:rPr lang="en-IN" dirty="0"/>
              <a:t>Examine the challenge of determining an ethical issue in business</a:t>
            </a:r>
          </a:p>
          <a:p>
            <a:pPr>
              <a:spcBef>
                <a:spcPts val="600"/>
              </a:spcBef>
            </a:pPr>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3</a:t>
            </a:fld>
            <a:endParaRPr lang="en-US"/>
          </a:p>
        </p:txBody>
      </p:sp>
    </p:spTree>
    <p:extLst>
      <p:ext uri="{BB962C8B-B14F-4D97-AF65-F5344CB8AC3E}">
        <p14:creationId xmlns:p14="http://schemas.microsoft.com/office/powerpoint/2010/main" val="4027137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Ethical Awareness</a:t>
            </a:r>
            <a:endParaRPr lang="en-IN" dirty="0"/>
          </a:p>
        </p:txBody>
      </p:sp>
      <p:sp>
        <p:nvSpPr>
          <p:cNvPr id="3" name="Content Placeholder 2"/>
          <p:cNvSpPr>
            <a:spLocks noGrp="1"/>
          </p:cNvSpPr>
          <p:nvPr>
            <p:ph idx="1"/>
          </p:nvPr>
        </p:nvSpPr>
        <p:spPr/>
        <p:txBody>
          <a:bodyPr/>
          <a:lstStyle/>
          <a:p>
            <a:r>
              <a:rPr lang="en-IN" dirty="0" smtClean="0"/>
              <a:t>People make ethical decisions when they find an ethical component in a particular issue or situation</a:t>
            </a:r>
          </a:p>
          <a:p>
            <a:r>
              <a:rPr lang="en-US" dirty="0"/>
              <a:t>Failure to acknowledge </a:t>
            </a:r>
            <a:r>
              <a:rPr lang="en-US" dirty="0" smtClean="0"/>
              <a:t>or be </a:t>
            </a:r>
            <a:r>
              <a:rPr lang="en-US" dirty="0"/>
              <a:t>aware of ethical issues </a:t>
            </a:r>
            <a:r>
              <a:rPr lang="en-US" dirty="0" smtClean="0"/>
              <a:t>is hazardous to an </a:t>
            </a:r>
            <a:r>
              <a:rPr lang="en-US" dirty="0"/>
              <a:t>organization</a:t>
            </a:r>
            <a:endParaRPr lang="en-IN" dirty="0" smtClean="0"/>
          </a:p>
          <a:p>
            <a:pPr lvl="1"/>
            <a:r>
              <a:rPr lang="en-IN" b="1" dirty="0"/>
              <a:t>Ethical </a:t>
            </a:r>
            <a:r>
              <a:rPr lang="en-IN" b="1" dirty="0" smtClean="0"/>
              <a:t>issues </a:t>
            </a:r>
            <a:r>
              <a:rPr lang="en-IN" dirty="0" smtClean="0"/>
              <a:t>involve </a:t>
            </a:r>
            <a:r>
              <a:rPr lang="en-IN" dirty="0"/>
              <a:t>a group, a problem, </a:t>
            </a:r>
            <a:r>
              <a:rPr lang="en-IN" dirty="0" smtClean="0"/>
              <a:t>or </a:t>
            </a:r>
            <a:r>
              <a:rPr lang="en-IN" dirty="0"/>
              <a:t>an </a:t>
            </a:r>
            <a:r>
              <a:rPr lang="en-IN" dirty="0" smtClean="0"/>
              <a:t>opportunity that requires introspection and investigation before </a:t>
            </a:r>
            <a:r>
              <a:rPr lang="en-IN" dirty="0"/>
              <a:t>a decision can be </a:t>
            </a:r>
            <a:r>
              <a:rPr lang="en-IN" dirty="0" smtClean="0"/>
              <a:t>made</a:t>
            </a:r>
          </a:p>
        </p:txBody>
      </p:sp>
      <p:sp>
        <p:nvSpPr>
          <p:cNvPr id="4" name="Slide Number Placeholder 3"/>
          <p:cNvSpPr>
            <a:spLocks noGrp="1"/>
          </p:cNvSpPr>
          <p:nvPr>
            <p:ph type="sldNum" sz="quarter" idx="12"/>
          </p:nvPr>
        </p:nvSpPr>
        <p:spPr/>
        <p:txBody>
          <a:bodyPr/>
          <a:lstStyle/>
          <a:p>
            <a:fld id="{520E3B54-D682-47CE-842E-22D33782B90E}" type="slidenum">
              <a:rPr lang="en-US" smtClean="0"/>
              <a:t>4</a:t>
            </a:fld>
            <a:endParaRPr lang="en-US"/>
          </a:p>
        </p:txBody>
      </p:sp>
    </p:spTree>
    <p:extLst>
      <p:ext uri="{BB962C8B-B14F-4D97-AF65-F5344CB8AC3E}">
        <p14:creationId xmlns:p14="http://schemas.microsoft.com/office/powerpoint/2010/main" val="211598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Foundational Values for Identifying Ethical Issues</a:t>
            </a:r>
            <a:endParaRPr lang="en-IN" sz="3600" dirty="0"/>
          </a:p>
        </p:txBody>
      </p:sp>
      <p:graphicFrame>
        <p:nvGraphicFramePr>
          <p:cNvPr id="5" name="Content Placeholder 4" descr="The slide contains 3 rectangular shaped boxes. Starting from the left, the first box is labeled integrity, the second box is labeled honesty, and the third box, placed below the first and second boxes, is labeled fairness." title="Foundational Values for Identifying Ethical Issues"/>
          <p:cNvGraphicFramePr>
            <a:graphicFrameLocks noGrp="1"/>
          </p:cNvGraphicFramePr>
          <p:nvPr>
            <p:ph idx="1"/>
            <p:extLst>
              <p:ext uri="{D42A27DB-BD31-4B8C-83A1-F6EECF244321}">
                <p14:modId xmlns:p14="http://schemas.microsoft.com/office/powerpoint/2010/main" val="788860616"/>
              </p:ext>
            </p:extLst>
          </p:nvPr>
        </p:nvGraphicFramePr>
        <p:xfrm>
          <a:off x="813952" y="2040428"/>
          <a:ext cx="7359650" cy="367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20E3B54-D682-47CE-842E-22D33782B90E}" type="slidenum">
              <a:rPr lang="en-US" smtClean="0"/>
              <a:t>5</a:t>
            </a:fld>
            <a:endParaRPr lang="en-US"/>
          </a:p>
        </p:txBody>
      </p:sp>
    </p:spTree>
    <p:extLst>
      <p:ext uri="{BB962C8B-B14F-4D97-AF65-F5344CB8AC3E}">
        <p14:creationId xmlns:p14="http://schemas.microsoft.com/office/powerpoint/2010/main" val="135727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Issues in Business</a:t>
            </a:r>
            <a:endParaRPr lang="en-US" dirty="0"/>
          </a:p>
        </p:txBody>
      </p:sp>
      <p:sp>
        <p:nvSpPr>
          <p:cNvPr id="3" name="Subtitle 2"/>
          <p:cNvSpPr>
            <a:spLocks noGrp="1"/>
          </p:cNvSpPr>
          <p:nvPr>
            <p:ph idx="1"/>
          </p:nvPr>
        </p:nvSpPr>
        <p:spPr/>
        <p:txBody>
          <a:bodyPr>
            <a:noAutofit/>
          </a:bodyPr>
          <a:lstStyle/>
          <a:p>
            <a:pPr>
              <a:spcBef>
                <a:spcPts val="800"/>
              </a:spcBef>
            </a:pPr>
            <a:r>
              <a:rPr lang="en-IN" dirty="0" smtClean="0"/>
              <a:t>Misuse </a:t>
            </a:r>
            <a:r>
              <a:rPr lang="en-IN" dirty="0"/>
              <a:t>of c</a:t>
            </a:r>
            <a:r>
              <a:rPr lang="en-IN" dirty="0" smtClean="0"/>
              <a:t>ompany time and resources</a:t>
            </a:r>
          </a:p>
          <a:p>
            <a:pPr lvl="1">
              <a:spcBef>
                <a:spcPts val="800"/>
              </a:spcBef>
            </a:pPr>
            <a:r>
              <a:rPr lang="en-IN" dirty="0" smtClean="0"/>
              <a:t>Time theft</a:t>
            </a:r>
          </a:p>
          <a:p>
            <a:pPr lvl="1">
              <a:spcBef>
                <a:spcPts val="800"/>
              </a:spcBef>
            </a:pPr>
            <a:r>
              <a:rPr lang="en-IN" dirty="0" smtClean="0"/>
              <a:t>Using </a:t>
            </a:r>
            <a:r>
              <a:rPr lang="en-IN" dirty="0"/>
              <a:t>company </a:t>
            </a:r>
            <a:r>
              <a:rPr lang="en-IN" dirty="0" smtClean="0"/>
              <a:t>software </a:t>
            </a:r>
            <a:r>
              <a:rPr lang="en-IN" dirty="0"/>
              <a:t>and Internet services for personal </a:t>
            </a:r>
            <a:r>
              <a:rPr lang="en-IN" dirty="0" smtClean="0"/>
              <a:t>business</a:t>
            </a:r>
          </a:p>
          <a:p>
            <a:pPr>
              <a:spcBef>
                <a:spcPts val="800"/>
              </a:spcBef>
            </a:pPr>
            <a:r>
              <a:rPr lang="en-IN" b="1" dirty="0"/>
              <a:t>Abusive or intimidating </a:t>
            </a:r>
            <a:r>
              <a:rPr lang="en-IN" b="1" dirty="0" err="1"/>
              <a:t>behavior</a:t>
            </a:r>
            <a:endParaRPr lang="en-IN" b="1" dirty="0"/>
          </a:p>
          <a:p>
            <a:pPr lvl="1">
              <a:spcBef>
                <a:spcPts val="800"/>
              </a:spcBef>
            </a:pPr>
            <a:r>
              <a:rPr lang="en-IN" dirty="0"/>
              <a:t>Physical </a:t>
            </a:r>
            <a:r>
              <a:rPr lang="en-IN" dirty="0" smtClean="0"/>
              <a:t>threats and </a:t>
            </a:r>
            <a:r>
              <a:rPr lang="en-IN" dirty="0"/>
              <a:t>false </a:t>
            </a:r>
            <a:r>
              <a:rPr lang="en-IN" dirty="0" smtClean="0"/>
              <a:t>accusations, profanity, and insults</a:t>
            </a:r>
            <a:endParaRPr lang="en-IN" dirty="0"/>
          </a:p>
          <a:p>
            <a:pPr lvl="1">
              <a:spcBef>
                <a:spcPts val="800"/>
              </a:spcBef>
            </a:pPr>
            <a:r>
              <a:rPr lang="en-IN" dirty="0"/>
              <a:t>Wage theft</a:t>
            </a:r>
          </a:p>
          <a:p>
            <a:pPr lvl="1">
              <a:spcBef>
                <a:spcPts val="800"/>
              </a:spcBef>
            </a:pPr>
            <a:r>
              <a:rPr lang="en-IN" dirty="0" smtClean="0"/>
              <a:t>Bullying</a:t>
            </a:r>
          </a:p>
          <a:p>
            <a:pPr lvl="1">
              <a:spcBef>
                <a:spcPts val="800"/>
              </a:spcBef>
            </a:pPr>
            <a:endParaRPr lang="en-IN" dirty="0" smtClean="0"/>
          </a:p>
        </p:txBody>
      </p:sp>
      <p:sp>
        <p:nvSpPr>
          <p:cNvPr id="8" name="Slide Number Placeholder 7"/>
          <p:cNvSpPr>
            <a:spLocks noGrp="1"/>
          </p:cNvSpPr>
          <p:nvPr>
            <p:ph type="sldNum" sz="quarter" idx="12"/>
          </p:nvPr>
        </p:nvSpPr>
        <p:spPr/>
        <p:txBody>
          <a:bodyPr/>
          <a:lstStyle/>
          <a:p>
            <a:fld id="{2A7F9223-B69B-4AA9-B6C4-9B69EF94F2BD}" type="slidenum">
              <a:rPr lang="en-US" smtClean="0"/>
              <a:pPr/>
              <a:t>6</a:t>
            </a:fld>
            <a:endParaRPr lang="en-US" dirty="0"/>
          </a:p>
        </p:txBody>
      </p:sp>
    </p:spTree>
    <p:extLst>
      <p:ext uri="{BB962C8B-B14F-4D97-AF65-F5344CB8AC3E}">
        <p14:creationId xmlns:p14="http://schemas.microsoft.com/office/powerpoint/2010/main" val="381998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Issues in </a:t>
            </a:r>
            <a:r>
              <a:rPr lang="en-US" dirty="0" smtClean="0"/>
              <a:t>Business </a:t>
            </a:r>
            <a:r>
              <a:rPr lang="en-US" sz="2000" dirty="0" smtClean="0"/>
              <a:t>(continued 1)</a:t>
            </a:r>
            <a:endParaRPr lang="en-IN" sz="2000" dirty="0"/>
          </a:p>
        </p:txBody>
      </p:sp>
      <p:sp>
        <p:nvSpPr>
          <p:cNvPr id="3" name="Content Placeholder 2"/>
          <p:cNvSpPr>
            <a:spLocks noGrp="1"/>
          </p:cNvSpPr>
          <p:nvPr>
            <p:ph idx="1"/>
          </p:nvPr>
        </p:nvSpPr>
        <p:spPr/>
        <p:txBody>
          <a:bodyPr>
            <a:noAutofit/>
          </a:bodyPr>
          <a:lstStyle/>
          <a:p>
            <a:r>
              <a:rPr lang="en-IN" dirty="0" smtClean="0"/>
              <a:t>Lying</a:t>
            </a:r>
          </a:p>
          <a:p>
            <a:pPr lvl="1"/>
            <a:r>
              <a:rPr lang="en-IN" dirty="0" smtClean="0"/>
              <a:t>Types - Joking </a:t>
            </a:r>
            <a:r>
              <a:rPr lang="en-IN" dirty="0"/>
              <a:t>without </a:t>
            </a:r>
            <a:r>
              <a:rPr lang="en-IN" dirty="0" smtClean="0"/>
              <a:t>malice, lying by commission, and lying by omission</a:t>
            </a:r>
          </a:p>
          <a:p>
            <a:pPr lvl="1"/>
            <a:r>
              <a:rPr lang="en-US" dirty="0"/>
              <a:t>A lie may be unethical based on the context of the statement and its intent to distort the </a:t>
            </a:r>
            <a:r>
              <a:rPr lang="en-US" dirty="0" smtClean="0"/>
              <a:t>truth</a:t>
            </a:r>
          </a:p>
          <a:p>
            <a:r>
              <a:rPr lang="en-US" b="1" dirty="0" smtClean="0"/>
              <a:t>Conflicts </a:t>
            </a:r>
            <a:r>
              <a:rPr lang="en-US" b="1" dirty="0"/>
              <a:t>of interest</a:t>
            </a:r>
            <a:r>
              <a:rPr lang="en-US" dirty="0"/>
              <a:t>: Exists when an individual must choose between his or her own </a:t>
            </a:r>
            <a:r>
              <a:rPr lang="en-US" dirty="0" smtClean="0"/>
              <a:t>interests </a:t>
            </a:r>
            <a:r>
              <a:rPr lang="en-US" dirty="0"/>
              <a:t>and those of the organization or some other group</a:t>
            </a:r>
          </a:p>
          <a:p>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7</a:t>
            </a:fld>
            <a:endParaRPr lang="en-US"/>
          </a:p>
        </p:txBody>
      </p:sp>
    </p:spTree>
    <p:extLst>
      <p:ext uri="{BB962C8B-B14F-4D97-AF65-F5344CB8AC3E}">
        <p14:creationId xmlns:p14="http://schemas.microsoft.com/office/powerpoint/2010/main" val="418240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Ethical Issues </a:t>
            </a:r>
            <a:r>
              <a:rPr lang="en-US" dirty="0" smtClean="0"/>
              <a:t>in Business </a:t>
            </a:r>
            <a:r>
              <a:rPr lang="en-US" sz="2000" dirty="0" smtClean="0"/>
              <a:t>(continued 2)</a:t>
            </a:r>
            <a:endParaRPr lang="en-IN" sz="2000" dirty="0"/>
          </a:p>
        </p:txBody>
      </p:sp>
      <p:sp>
        <p:nvSpPr>
          <p:cNvPr id="3" name="Subtitle 2"/>
          <p:cNvSpPr>
            <a:spLocks noGrp="1"/>
          </p:cNvSpPr>
          <p:nvPr>
            <p:ph idx="1"/>
          </p:nvPr>
        </p:nvSpPr>
        <p:spPr/>
        <p:txBody>
          <a:bodyPr>
            <a:noAutofit/>
          </a:bodyPr>
          <a:lstStyle/>
          <a:p>
            <a:pPr>
              <a:spcBef>
                <a:spcPts val="800"/>
              </a:spcBef>
            </a:pPr>
            <a:r>
              <a:rPr lang="en-IN" b="1" dirty="0" smtClean="0"/>
              <a:t>Bribery</a:t>
            </a:r>
          </a:p>
          <a:p>
            <a:pPr lvl="1">
              <a:spcBef>
                <a:spcPts val="800"/>
              </a:spcBef>
            </a:pPr>
            <a:r>
              <a:rPr lang="en-IN" dirty="0" smtClean="0"/>
              <a:t>Types - </a:t>
            </a:r>
            <a:r>
              <a:rPr lang="en-IN" b="1" dirty="0" smtClean="0"/>
              <a:t>Active bribery </a:t>
            </a:r>
            <a:r>
              <a:rPr lang="en-IN" dirty="0" smtClean="0"/>
              <a:t>and </a:t>
            </a:r>
            <a:r>
              <a:rPr lang="en-IN" b="1" dirty="0" smtClean="0"/>
              <a:t>passive bribery</a:t>
            </a:r>
          </a:p>
          <a:p>
            <a:pPr lvl="1">
              <a:spcBef>
                <a:spcPts val="800"/>
              </a:spcBef>
            </a:pPr>
            <a:r>
              <a:rPr lang="en-IN" dirty="0" smtClean="0"/>
              <a:t>Legalities of </a:t>
            </a:r>
            <a:r>
              <a:rPr lang="en-IN" b="1" dirty="0" smtClean="0"/>
              <a:t>felicitation payments </a:t>
            </a:r>
            <a:r>
              <a:rPr lang="en-IN" dirty="0" smtClean="0"/>
              <a:t>differ from country to country</a:t>
            </a:r>
          </a:p>
          <a:p>
            <a:pPr>
              <a:spcBef>
                <a:spcPts val="800"/>
              </a:spcBef>
            </a:pPr>
            <a:r>
              <a:rPr lang="en-IN" b="1" dirty="0" smtClean="0"/>
              <a:t>Corporate intelligence</a:t>
            </a:r>
            <a:r>
              <a:rPr lang="en-IN" dirty="0" smtClean="0"/>
              <a:t>: Collection </a:t>
            </a:r>
            <a:r>
              <a:rPr lang="en-IN" dirty="0"/>
              <a:t>and analysis of information </a:t>
            </a:r>
            <a:r>
              <a:rPr lang="en-IN" dirty="0" smtClean="0"/>
              <a:t>regarding the external environment of a business</a:t>
            </a:r>
            <a:endParaRPr lang="en-IN" dirty="0"/>
          </a:p>
          <a:p>
            <a:pPr lvl="1">
              <a:spcBef>
                <a:spcPts val="800"/>
              </a:spcBef>
            </a:pPr>
            <a:r>
              <a:rPr lang="en-IN" dirty="0"/>
              <a:t>Types of intelligence </a:t>
            </a:r>
            <a:r>
              <a:rPr lang="en-IN" dirty="0" smtClean="0"/>
              <a:t>models - Passive </a:t>
            </a:r>
            <a:r>
              <a:rPr lang="en-IN" dirty="0"/>
              <a:t>monitoring system for early </a:t>
            </a:r>
            <a:r>
              <a:rPr lang="en-IN" dirty="0" smtClean="0"/>
              <a:t>warning, tactical </a:t>
            </a:r>
            <a:r>
              <a:rPr lang="en-IN" dirty="0"/>
              <a:t>field </a:t>
            </a:r>
            <a:r>
              <a:rPr lang="en-IN" dirty="0" smtClean="0"/>
              <a:t>support, and support </a:t>
            </a:r>
            <a:r>
              <a:rPr lang="en-IN" dirty="0"/>
              <a:t>dedicated to top-management strategy</a:t>
            </a:r>
          </a:p>
          <a:p>
            <a:pPr>
              <a:spcBef>
                <a:spcPts val="800"/>
              </a:spcBef>
            </a:pPr>
            <a:endParaRPr lang="en-US" dirty="0" smtClean="0"/>
          </a:p>
        </p:txBody>
      </p:sp>
      <p:sp>
        <p:nvSpPr>
          <p:cNvPr id="8" name="Slide Number Placeholder 7"/>
          <p:cNvSpPr>
            <a:spLocks noGrp="1"/>
          </p:cNvSpPr>
          <p:nvPr>
            <p:ph type="sldNum" sz="quarter" idx="12"/>
          </p:nvPr>
        </p:nvSpPr>
        <p:spPr/>
        <p:txBody>
          <a:bodyPr/>
          <a:lstStyle/>
          <a:p>
            <a:fld id="{2A7F9223-B69B-4AA9-B6C4-9B69EF94F2BD}" type="slidenum">
              <a:rPr lang="en-US" smtClean="0"/>
              <a:pPr/>
              <a:t>8</a:t>
            </a:fld>
            <a:endParaRPr lang="en-US" dirty="0"/>
          </a:p>
        </p:txBody>
      </p:sp>
    </p:spTree>
    <p:extLst>
      <p:ext uri="{BB962C8B-B14F-4D97-AF65-F5344CB8AC3E}">
        <p14:creationId xmlns:p14="http://schemas.microsoft.com/office/powerpoint/2010/main" val="381998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Ethical Issues in </a:t>
            </a:r>
            <a:r>
              <a:rPr lang="en-IN" dirty="0" smtClean="0"/>
              <a:t>Business </a:t>
            </a:r>
            <a:r>
              <a:rPr lang="en-IN" sz="2000" dirty="0" smtClean="0"/>
              <a:t>(continued 3)</a:t>
            </a:r>
            <a:r>
              <a:rPr lang="en-IN" dirty="0" smtClean="0"/>
              <a:t> </a:t>
            </a:r>
            <a:endParaRPr lang="en-IN" dirty="0"/>
          </a:p>
        </p:txBody>
      </p:sp>
      <p:sp>
        <p:nvSpPr>
          <p:cNvPr id="3" name="Content Placeholder 2"/>
          <p:cNvSpPr>
            <a:spLocks noGrp="1"/>
          </p:cNvSpPr>
          <p:nvPr>
            <p:ph idx="1"/>
          </p:nvPr>
        </p:nvSpPr>
        <p:spPr/>
        <p:txBody>
          <a:bodyPr>
            <a:noAutofit/>
          </a:bodyPr>
          <a:lstStyle/>
          <a:p>
            <a:r>
              <a:rPr lang="en-IN" b="1" dirty="0"/>
              <a:t>Discrimination </a:t>
            </a:r>
            <a:r>
              <a:rPr lang="en-IN" dirty="0"/>
              <a:t>on the basis of race, </a:t>
            </a:r>
            <a:r>
              <a:rPr lang="en-IN" dirty="0" err="1"/>
              <a:t>color</a:t>
            </a:r>
            <a:r>
              <a:rPr lang="en-IN" dirty="0"/>
              <a:t>, religion, sex</a:t>
            </a:r>
            <a:r>
              <a:rPr lang="en-IN" dirty="0" smtClean="0"/>
              <a:t>, marital status, </a:t>
            </a:r>
            <a:r>
              <a:rPr lang="en-US" dirty="0"/>
              <a:t>public assistance status, disability, age, national origin, </a:t>
            </a:r>
            <a:r>
              <a:rPr lang="en-US" dirty="0" smtClean="0"/>
              <a:t>and veteran </a:t>
            </a:r>
            <a:r>
              <a:rPr lang="en-US" dirty="0"/>
              <a:t>status </a:t>
            </a:r>
            <a:endParaRPr lang="en-US" dirty="0" smtClean="0"/>
          </a:p>
          <a:p>
            <a:pPr lvl="1"/>
            <a:r>
              <a:rPr lang="en-US" dirty="0" smtClean="0"/>
              <a:t>Illegal in the United States</a:t>
            </a:r>
          </a:p>
          <a:p>
            <a:r>
              <a:rPr lang="en-US" b="1" dirty="0"/>
              <a:t>Sexual </a:t>
            </a:r>
            <a:r>
              <a:rPr lang="en-US" b="1" dirty="0" smtClean="0"/>
              <a:t>harassment</a:t>
            </a:r>
          </a:p>
          <a:p>
            <a:pPr lvl="1"/>
            <a:r>
              <a:rPr lang="en-US" dirty="0" smtClean="0"/>
              <a:t>Unwanted </a:t>
            </a:r>
            <a:r>
              <a:rPr lang="en-US" dirty="0"/>
              <a:t>sexual </a:t>
            </a:r>
            <a:r>
              <a:rPr lang="en-US" dirty="0" smtClean="0"/>
              <a:t>approaches</a:t>
            </a:r>
            <a:endParaRPr lang="en-US" dirty="0"/>
          </a:p>
          <a:p>
            <a:pPr lvl="1"/>
            <a:r>
              <a:rPr lang="en-US" dirty="0" smtClean="0"/>
              <a:t>Repeated remarks with the implied suggestion </a:t>
            </a:r>
            <a:r>
              <a:rPr lang="en-US" dirty="0"/>
              <a:t>that the target’s employment </a:t>
            </a:r>
            <a:r>
              <a:rPr lang="en-US" dirty="0" smtClean="0"/>
              <a:t>status or favorable </a:t>
            </a:r>
            <a:r>
              <a:rPr lang="en-US" dirty="0"/>
              <a:t>treatment depend on a positive response and/or </a:t>
            </a:r>
            <a:r>
              <a:rPr lang="en-US" dirty="0" smtClean="0"/>
              <a:t>cooperation</a:t>
            </a:r>
          </a:p>
        </p:txBody>
      </p:sp>
      <p:sp>
        <p:nvSpPr>
          <p:cNvPr id="4" name="Slide Number Placeholder 3"/>
          <p:cNvSpPr>
            <a:spLocks noGrp="1"/>
          </p:cNvSpPr>
          <p:nvPr>
            <p:ph type="sldNum" sz="quarter" idx="12"/>
          </p:nvPr>
        </p:nvSpPr>
        <p:spPr/>
        <p:txBody>
          <a:bodyPr/>
          <a:lstStyle/>
          <a:p>
            <a:fld id="{520E3B54-D682-47CE-842E-22D33782B90E}" type="slidenum">
              <a:rPr lang="en-US" smtClean="0"/>
              <a:t>9</a:t>
            </a:fld>
            <a:endParaRPr lang="en-US"/>
          </a:p>
        </p:txBody>
      </p:sp>
    </p:spTree>
    <p:extLst>
      <p:ext uri="{BB962C8B-B14F-4D97-AF65-F5344CB8AC3E}">
        <p14:creationId xmlns:p14="http://schemas.microsoft.com/office/powerpoint/2010/main" val="4285861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10511</TotalTime>
  <Words>675</Words>
  <Application>Microsoft Office PowerPoint</Application>
  <PresentationFormat>On-screen Show (4:3)</PresentationFormat>
  <Paragraphs>97</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Times New Roman</vt:lpstr>
      <vt:lpstr>Wingdings 3</vt:lpstr>
      <vt:lpstr>1_Ion</vt:lpstr>
      <vt:lpstr>Chapter 3  Emerging Business Ethics Issues </vt:lpstr>
      <vt:lpstr>Learning Objectives</vt:lpstr>
      <vt:lpstr>Learning Objectives (continued)</vt:lpstr>
      <vt:lpstr>Ethical Awareness</vt:lpstr>
      <vt:lpstr>Foundational Values for Identifying Ethical Issues</vt:lpstr>
      <vt:lpstr>Ethical Issues in Business</vt:lpstr>
      <vt:lpstr>Ethical Issues in Business (continued 1)</vt:lpstr>
      <vt:lpstr>Ethical Issues in Business (continued 2)</vt:lpstr>
      <vt:lpstr>Ethical Issues in Business (continued 3) </vt:lpstr>
      <vt:lpstr>Ethical Issues in Business (continued 4)</vt:lpstr>
      <vt:lpstr>Ethical Issues in Business (continued 5) </vt:lpstr>
      <vt:lpstr>Table 3.5 - Types of Consumer Fraud</vt:lpstr>
      <vt:lpstr>Ethical Issues in Business (continued 6)</vt:lpstr>
      <vt:lpstr>Ethical Issues in Business (continued 7) </vt:lpstr>
      <vt:lpstr>Determinants of an Ethical Issue in Business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 Custom Solutions</dc:creator>
  <cp:lastModifiedBy>Bhavana Balaji</cp:lastModifiedBy>
  <cp:revision>229</cp:revision>
  <dcterms:created xsi:type="dcterms:W3CDTF">2011-08-11T18:31:05Z</dcterms:created>
  <dcterms:modified xsi:type="dcterms:W3CDTF">2016-02-15T10:36:17Z</dcterms:modified>
</cp:coreProperties>
</file>