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2"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431"/>
    <p:restoredTop sz="94545"/>
  </p:normalViewPr>
  <p:slideViewPr>
    <p:cSldViewPr snapToGrid="0" snapToObjects="1">
      <p:cViewPr varScale="1">
        <p:scale>
          <a:sx n="79" d="100"/>
          <a:sy n="79" d="100"/>
        </p:scale>
        <p:origin x="1608"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710985050"/>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39" name="Shape 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597441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745711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38700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35478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565462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897194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821135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231912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854494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638879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7434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 name="Shape 4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46402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252083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9" name="Shape 18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294274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874250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508747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1" name="Shape 21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636914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18" name="Shape 2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93038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6" name="Shape 22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226613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3" name="Shape 23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10606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40" name="Shape 2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898907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8" name="Shape 24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28868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53" name="Shape 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804300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57" name="Shape 2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50896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41862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68" name="Shape 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59409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08349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56741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40642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67875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11"/>
        <p:cNvGrpSpPr/>
        <p:nvPr/>
      </p:nvGrpSpPr>
      <p:grpSpPr>
        <a:xfrm>
          <a:off x="0" y="0"/>
          <a:ext cx="0" cy="0"/>
          <a:chOff x="0" y="0"/>
          <a:chExt cx="0" cy="0"/>
        </a:xfrm>
      </p:grpSpPr>
      <p:sp>
        <p:nvSpPr>
          <p:cNvPr id="13" name="Shape 13"/>
          <p:cNvSpPr txBox="1">
            <a:spLocks noGrp="1"/>
          </p:cNvSpPr>
          <p:nvPr>
            <p:ph type="ftr" idx="11"/>
          </p:nvPr>
        </p:nvSpPr>
        <p:spPr>
          <a:xfrm>
            <a:off x="457200" y="6342975"/>
            <a:ext cx="8342026" cy="365125"/>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4" name="Shape 14"/>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15" name="Shape 15" descr="medium_covers_Page_2.png"/>
          <p:cNvPicPr preferRelativeResize="0"/>
          <p:nvPr/>
        </p:nvPicPr>
        <p:blipFill rotWithShape="1">
          <a:blip r:embed="rId2">
            <a:alphaModFix/>
          </a:blip>
          <a:srcRect/>
          <a:stretch/>
        </p:blipFill>
        <p:spPr>
          <a:xfrm>
            <a:off x="3562758" y="2517424"/>
            <a:ext cx="2010682" cy="2603836"/>
          </a:xfrm>
          <a:prstGeom prst="rect">
            <a:avLst/>
          </a:prstGeom>
          <a:noFill/>
          <a:ln>
            <a:noFill/>
          </a:ln>
          <a:effectLst>
            <a:reflection stA="52000" endA="300" endPos="35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16"/>
        <p:cNvGrpSpPr/>
        <p:nvPr/>
      </p:nvGrpSpPr>
      <p:grpSpPr>
        <a:xfrm>
          <a:off x="0" y="0"/>
          <a:ext cx="0" cy="0"/>
          <a:chOff x="0" y="0"/>
          <a:chExt cx="0" cy="0"/>
        </a:xfrm>
      </p:grpSpPr>
      <p:sp>
        <p:nvSpPr>
          <p:cNvPr id="18" name="Shape 18"/>
          <p:cNvSpPr txBox="1">
            <a:spLocks noGrp="1"/>
          </p:cNvSpPr>
          <p:nvPr>
            <p:ph type="ftr" idx="11"/>
          </p:nvPr>
        </p:nvSpPr>
        <p:spPr>
          <a:xfrm>
            <a:off x="457198" y="6372954"/>
            <a:ext cx="8062913" cy="297669"/>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dirty="0"/>
          </a:p>
        </p:txBody>
      </p:sp>
      <p:sp>
        <p:nvSpPr>
          <p:cNvPr id="19" name="Shape 19"/>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0" name="Shape 20"/>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1" name="Shape 21"/>
          <p:cNvSpPr>
            <a:spLocks noGrp="1"/>
          </p:cNvSpPr>
          <p:nvPr>
            <p:ph type="pic" idx="2"/>
          </p:nvPr>
        </p:nvSpPr>
        <p:spPr>
          <a:xfrm>
            <a:off x="457199" y="1122386"/>
            <a:ext cx="8062913" cy="3500071"/>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body" idx="1"/>
          </p:nvPr>
        </p:nvSpPr>
        <p:spPr>
          <a:xfrm>
            <a:off x="457200" y="4843982"/>
            <a:ext cx="8062912" cy="1166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6" name="Shape 26"/>
          <p:cNvSpPr txBox="1">
            <a:spLocks noGrp="1"/>
          </p:cNvSpPr>
          <p:nvPr>
            <p:ph type="ftr" idx="11"/>
          </p:nvPr>
        </p:nvSpPr>
        <p:spPr>
          <a:xfrm>
            <a:off x="457198" y="6342974"/>
            <a:ext cx="8062913" cy="271047"/>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27" name="Shape 27"/>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8" name="Shape 28"/>
          <p:cNvSpPr>
            <a:spLocks noGrp="1"/>
          </p:cNvSpPr>
          <p:nvPr>
            <p:ph type="pic" idx="2"/>
          </p:nvPr>
        </p:nvSpPr>
        <p:spPr>
          <a:xfrm>
            <a:off x="457199" y="1107618"/>
            <a:ext cx="4031619" cy="4607689"/>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body" idx="1"/>
          </p:nvPr>
        </p:nvSpPr>
        <p:spPr>
          <a:xfrm>
            <a:off x="4606925" y="1107618"/>
            <a:ext cx="3913188" cy="4607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3575050" y="1600200"/>
            <a:ext cx="5111750" cy="448056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body" idx="2"/>
          </p:nvPr>
        </p:nvSpPr>
        <p:spPr>
          <a:xfrm>
            <a:off x="457200" y="1600200"/>
            <a:ext cx="3008313" cy="448056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ftr" idx="11"/>
          </p:nvPr>
        </p:nvSpPr>
        <p:spPr>
          <a:xfrm>
            <a:off x="457200" y="6327984"/>
            <a:ext cx="8229600" cy="452115"/>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35" name="Shape 35"/>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36" name="Shape 36"/>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752600"/>
            <a:ext cx="7620000" cy="4373563"/>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0" name="Shape 10"/>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jpg"/></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3.jpg"/><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4" Type="http://schemas.openxmlformats.org/officeDocument/2006/relationships/image" Target="../media/image3.jpg"/><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3.jpg"/></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8.jpg"/><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9.jpg"/><Relationship Id="rId4" Type="http://schemas.openxmlformats.org/officeDocument/2006/relationships/image" Target="../media/image3.jpg"/><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3.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3.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3.jpg"/></Relationships>
</file>

<file path=ppt/slides/_rels/slide23.xml.rels><?xml version="1.0" encoding="UTF-8" standalone="yes"?>
<Relationships xmlns="http://schemas.openxmlformats.org/package/2006/relationships"><Relationship Id="rId3" Type="http://schemas.openxmlformats.org/officeDocument/2006/relationships/image" Target="../media/image10.jp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3.jpg"/></Relationships>
</file>

<file path=ppt/slides/_rels/slide25.xml.rels><?xml version="1.0" encoding="UTF-8" standalone="yes"?>
<Relationships xmlns="http://schemas.openxmlformats.org/package/2006/relationships"><Relationship Id="rId3" Type="http://schemas.openxmlformats.org/officeDocument/2006/relationships/image" Target="../media/image11.jp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3.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3.jpg"/></Relationships>
</file>

<file path=ppt/slides/_rels/slide28.xml.rels><?xml version="1.0" encoding="UTF-8" standalone="yes"?>
<Relationships xmlns="http://schemas.openxmlformats.org/package/2006/relationships"><Relationship Id="rId3" Type="http://schemas.openxmlformats.org/officeDocument/2006/relationships/image" Target="../media/image12.jp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image" Target="../media/image12.jp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40"/>
        <p:cNvGrpSpPr/>
        <p:nvPr/>
      </p:nvGrpSpPr>
      <p:grpSpPr>
        <a:xfrm>
          <a:off x="0" y="0"/>
          <a:ext cx="0" cy="0"/>
          <a:chOff x="0" y="0"/>
          <a:chExt cx="0" cy="0"/>
        </a:xfrm>
      </p:grpSpPr>
      <p:sp>
        <p:nvSpPr>
          <p:cNvPr id="41" name="Shape 41"/>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600" b="0" i="0" u="none" strike="noStrike" cap="none" dirty="0">
                <a:solidFill>
                  <a:srgbClr val="6CB255"/>
                </a:solidFill>
                <a:latin typeface="Arial Black"/>
                <a:ea typeface="Arial Black"/>
                <a:cs typeface="Arial Black"/>
                <a:sym typeface="Arial Black"/>
              </a:rPr>
              <a:t>PRINCIPLES OF </a:t>
            </a:r>
            <a:endParaRPr lang="en-US" sz="3600" b="0" i="0" u="none" strike="noStrike" cap="none" dirty="0" smtClean="0">
              <a:solidFill>
                <a:srgbClr val="6CB255"/>
              </a:solidFill>
              <a:latin typeface="Arial Black"/>
              <a:ea typeface="Arial Black"/>
              <a:cs typeface="Arial Black"/>
              <a:sym typeface="Arial Black"/>
            </a:endParaRPr>
          </a:p>
          <a:p>
            <a:pPr marL="0" marR="0" lvl="0" indent="0" algn="ctr" rtl="0">
              <a:spcBef>
                <a:spcPts val="0"/>
              </a:spcBef>
              <a:spcAft>
                <a:spcPts val="0"/>
              </a:spcAft>
              <a:buClr>
                <a:srgbClr val="6CB255"/>
              </a:buClr>
              <a:buSzPct val="25000"/>
              <a:buFont typeface="Arial Black"/>
              <a:buNone/>
            </a:pPr>
            <a:r>
              <a:rPr lang="en-US" sz="3600" b="0" i="0" u="none" strike="noStrike" cap="none" smtClean="0">
                <a:solidFill>
                  <a:srgbClr val="6CB255"/>
                </a:solidFill>
                <a:latin typeface="Arial Black"/>
                <a:ea typeface="Arial Black"/>
                <a:cs typeface="Arial Black"/>
                <a:sym typeface="Arial Black"/>
              </a:rPr>
              <a:t>ECONOMICS </a:t>
            </a:r>
            <a:r>
              <a:rPr lang="en-US" sz="3600" b="0" i="0" u="none" strike="noStrike" cap="none" dirty="0" smtClean="0">
                <a:solidFill>
                  <a:srgbClr val="6CB255"/>
                </a:solidFill>
                <a:latin typeface="Arial Black"/>
                <a:ea typeface="Arial Black"/>
                <a:cs typeface="Arial Black"/>
                <a:sym typeface="Arial Black"/>
              </a:rPr>
              <a:t>2e</a:t>
            </a:r>
            <a:endParaRPr lang="en-US" sz="3600" b="0" i="0" u="none" strike="noStrike" cap="none" dirty="0">
              <a:solidFill>
                <a:srgbClr val="6CB255"/>
              </a:solidFill>
              <a:latin typeface="Arial Black"/>
              <a:ea typeface="Arial Black"/>
              <a:cs typeface="Arial Black"/>
              <a:sym typeface="Arial Black"/>
            </a:endParaRPr>
          </a:p>
          <a:p>
            <a:pPr marL="0" marR="0" lvl="0" indent="0" algn="ctr" rtl="0">
              <a:spcBef>
                <a:spcPts val="0"/>
              </a:spcBef>
              <a:spcAft>
                <a:spcPts val="0"/>
              </a:spcAft>
              <a:buClr>
                <a:srgbClr val="6CB255"/>
              </a:buClr>
              <a:buFont typeface="Arial Black"/>
              <a:buNone/>
            </a:pPr>
            <a:endParaRPr sz="1800" b="0" i="0" u="none" strike="noStrike" cap="none" dirty="0">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dirty="0">
                <a:solidFill>
                  <a:srgbClr val="212F62"/>
                </a:solidFill>
                <a:latin typeface="Arial"/>
                <a:ea typeface="Arial"/>
                <a:cs typeface="Arial"/>
                <a:sym typeface="Arial"/>
              </a:rPr>
              <a:t>Chapter 7 </a:t>
            </a:r>
            <a:r>
              <a:rPr lang="en-US" sz="2000" b="1" dirty="0">
                <a:solidFill>
                  <a:srgbClr val="212F62"/>
                </a:solidFill>
              </a:rPr>
              <a:t>Production, Costs, and Industry Structure</a:t>
            </a:r>
          </a:p>
          <a:p>
            <a:pPr marL="0" marR="0" lvl="0" indent="0" algn="ctr" rtl="0">
              <a:spcBef>
                <a:spcPts val="0"/>
              </a:spcBef>
              <a:buClr>
                <a:schemeClr val="dk1"/>
              </a:buClr>
              <a:buSzPct val="25000"/>
              <a:buFont typeface="Arial"/>
              <a:buNone/>
            </a:pPr>
            <a:r>
              <a:rPr lang="en-US" sz="1600" b="0" i="0" u="none" strike="noStrike" cap="none" dirty="0">
                <a:solidFill>
                  <a:schemeClr val="dk1"/>
                </a:solidFill>
                <a:latin typeface="Arial"/>
                <a:ea typeface="Arial"/>
                <a:cs typeface="Arial"/>
                <a:sym typeface="Arial"/>
              </a:rPr>
              <a:t>PowerPoint Image Slideshow</a:t>
            </a:r>
          </a:p>
        </p:txBody>
      </p:sp>
      <p:pic>
        <p:nvPicPr>
          <p:cNvPr id="42" name="Shape 42" descr="Microecomics cover"/>
          <p:cNvPicPr preferRelativeResize="0"/>
          <p:nvPr/>
        </p:nvPicPr>
        <p:blipFill>
          <a:blip r:embed="rId3">
            <a:extLst>
              <a:ext uri="{28A0092B-C50C-407E-A947-70E740481C1C}">
                <a14:useLocalDpi xmlns:a14="http://schemas.microsoft.com/office/drawing/2010/main" val="0"/>
              </a:ext>
            </a:extLst>
          </a:blip>
          <a:stretch>
            <a:fillRect/>
          </a:stretch>
        </p:blipFill>
        <p:spPr>
          <a:xfrm>
            <a:off x="3571860" y="3078688"/>
            <a:ext cx="2010240" cy="2602058"/>
          </a:xfrm>
          <a:prstGeom prst="rect">
            <a:avLst/>
          </a:prstGeom>
          <a:noFill/>
          <a:ln>
            <a:noFill/>
          </a:ln>
          <a:effectLst>
            <a:reflection stA="52000" endA="300" endPos="35000" sy="-100000" algn="bl" rotWithShape="0"/>
          </a:effectLst>
        </p:spPr>
      </p:pic>
      <p:pic>
        <p:nvPicPr>
          <p:cNvPr id="43" name="Shape 43" descr="OSX-Stacked-TM-RGB-300dpi-2016.jpg"/>
          <p:cNvPicPr preferRelativeResize="0"/>
          <p:nvPr/>
        </p:nvPicPr>
        <p:blipFill rotWithShape="1">
          <a:blip r:embed="rId4">
            <a:alphaModFix/>
          </a:blip>
          <a:srcRect/>
          <a:stretch/>
        </p:blipFill>
        <p:spPr>
          <a:xfrm>
            <a:off x="7610087" y="5680746"/>
            <a:ext cx="1226434" cy="83359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Inputs</a:t>
            </a:r>
          </a:p>
        </p:txBody>
      </p:sp>
      <p:sp>
        <p:nvSpPr>
          <p:cNvPr id="108" name="Shape 108"/>
          <p:cNvSpPr>
            <a:spLocks noGrp="1"/>
          </p:cNvSpPr>
          <p:nvPr>
            <p:ph type="pic" idx="2"/>
          </p:nvPr>
        </p:nvSpPr>
        <p:spPr>
          <a:xfrm>
            <a:off x="457200" y="1122372"/>
            <a:ext cx="8062800" cy="4328400"/>
          </a:xfrm>
          <a:prstGeom prst="rect">
            <a:avLst/>
          </a:prstGeom>
        </p:spPr>
        <p:txBody>
          <a:bodyPr wrap="square" lIns="91425" tIns="91425" rIns="91425" bIns="91425" anchor="t" anchorCtr="0">
            <a:noAutofit/>
          </a:bodyPr>
          <a:lstStyle/>
          <a:p>
            <a:pPr marL="457200" lvl="0" indent="-228600">
              <a:spcBef>
                <a:spcPts val="0"/>
              </a:spcBef>
              <a:buChar char="●"/>
            </a:pPr>
            <a:r>
              <a:rPr lang="en-US" b="1"/>
              <a:t>Fixed inputs</a:t>
            </a:r>
            <a:r>
              <a:rPr lang="en-US"/>
              <a:t> (K) - factors of production that can’t be easily increased or decreased in a short period of time</a:t>
            </a:r>
          </a:p>
          <a:p>
            <a:pPr lvl="0">
              <a:spcBef>
                <a:spcPts val="0"/>
              </a:spcBef>
              <a:buNone/>
            </a:pPr>
            <a:endParaRPr/>
          </a:p>
          <a:p>
            <a:pPr marL="457200" lvl="0" indent="-228600">
              <a:spcBef>
                <a:spcPts val="0"/>
              </a:spcBef>
              <a:buChar char="●"/>
            </a:pPr>
            <a:r>
              <a:rPr lang="en-US" b="1"/>
              <a:t>Variable inputs</a:t>
            </a:r>
            <a:r>
              <a:rPr lang="en-US"/>
              <a:t> (L) - factors of production that a firm can easily increase or decrease in a short period of time</a:t>
            </a:r>
          </a:p>
          <a:p>
            <a:pPr lvl="0">
              <a:spcBef>
                <a:spcPts val="0"/>
              </a:spcBef>
              <a:buNone/>
            </a:pPr>
            <a:endParaRPr/>
          </a:p>
          <a:p>
            <a:pPr lvl="0">
              <a:spcBef>
                <a:spcPts val="0"/>
              </a:spcBef>
              <a:buNone/>
            </a:pPr>
            <a:endParaRPr/>
          </a:p>
          <a:p>
            <a:pPr marL="457200" lvl="0" indent="-228600">
              <a:spcBef>
                <a:spcPts val="0"/>
              </a:spcBef>
              <a:buChar char="●"/>
            </a:pPr>
            <a:r>
              <a:rPr lang="en-US"/>
              <a:t>Short-hand form for the </a:t>
            </a:r>
            <a:r>
              <a:rPr lang="en-US" u="sng"/>
              <a:t>production function</a:t>
            </a:r>
            <a:r>
              <a:rPr lang="en-US"/>
              <a:t>:</a:t>
            </a:r>
          </a:p>
          <a:p>
            <a:pPr lvl="0">
              <a:spcBef>
                <a:spcPts val="0"/>
              </a:spcBef>
              <a:buNone/>
            </a:pPr>
            <a:endParaRPr/>
          </a:p>
          <a:p>
            <a:pPr lvl="0" algn="ctr" rtl="0">
              <a:spcBef>
                <a:spcPts val="0"/>
              </a:spcBef>
              <a:buNone/>
            </a:pPr>
            <a:r>
              <a:rPr lang="en-US"/>
              <a:t>Q = </a:t>
            </a:r>
            <a:r>
              <a:rPr lang="en-US" i="1">
                <a:latin typeface="Times New Roman"/>
                <a:ea typeface="Times New Roman"/>
                <a:cs typeface="Times New Roman"/>
                <a:sym typeface="Times New Roman"/>
              </a:rPr>
              <a:t>f </a:t>
            </a:r>
            <a:r>
              <a:rPr lang="en-US"/>
              <a:t>[L, K]</a:t>
            </a:r>
          </a:p>
          <a:p>
            <a:pPr lvl="0" rtl="0">
              <a:spcBef>
                <a:spcPts val="0"/>
              </a:spcBef>
              <a:buNone/>
            </a:pPr>
            <a:endParaRPr/>
          </a:p>
          <a:p>
            <a:pPr lvl="0" rtl="0">
              <a:spcBef>
                <a:spcPts val="0"/>
              </a:spcBef>
              <a:buNone/>
            </a:pPr>
            <a:endParaRPr/>
          </a:p>
          <a:p>
            <a:pPr lvl="0" algn="ctr">
              <a:spcBef>
                <a:spcPts val="0"/>
              </a:spcBef>
              <a:buNone/>
            </a:pPr>
            <a:endParaRPr/>
          </a:p>
        </p:txBody>
      </p:sp>
      <p:pic>
        <p:nvPicPr>
          <p:cNvPr id="109" name="Shape 109"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Short and Long Run Production</a:t>
            </a:r>
          </a:p>
        </p:txBody>
      </p:sp>
      <p:sp>
        <p:nvSpPr>
          <p:cNvPr id="115" name="Shape 115"/>
          <p:cNvSpPr>
            <a:spLocks noGrp="1"/>
          </p:cNvSpPr>
          <p:nvPr>
            <p:ph type="pic" idx="2"/>
          </p:nvPr>
        </p:nvSpPr>
        <p:spPr>
          <a:xfrm>
            <a:off x="457199" y="1274786"/>
            <a:ext cx="8062800" cy="3500100"/>
          </a:xfrm>
          <a:prstGeom prst="rect">
            <a:avLst/>
          </a:prstGeom>
        </p:spPr>
        <p:txBody>
          <a:bodyPr wrap="square" lIns="91425" tIns="91425" rIns="91425" bIns="91425" anchor="t" anchorCtr="0">
            <a:noAutofit/>
          </a:bodyPr>
          <a:lstStyle/>
          <a:p>
            <a:pPr marL="457200" lvl="0" indent="-228600">
              <a:spcBef>
                <a:spcPts val="0"/>
              </a:spcBef>
              <a:buChar char="●"/>
            </a:pPr>
            <a:r>
              <a:rPr lang="en-US" b="1"/>
              <a:t>Short run</a:t>
            </a:r>
            <a:r>
              <a:rPr lang="en-US"/>
              <a:t> - period of time during which </a:t>
            </a:r>
            <a:r>
              <a:rPr lang="en-US" u="sng"/>
              <a:t>at least some factors</a:t>
            </a:r>
            <a:r>
              <a:rPr lang="en-US"/>
              <a:t> of production are </a:t>
            </a:r>
            <a:r>
              <a:rPr lang="en-US" u="sng"/>
              <a:t>fixed</a:t>
            </a:r>
            <a:r>
              <a:rPr lang="en-US"/>
              <a:t>.</a:t>
            </a:r>
          </a:p>
          <a:p>
            <a:pPr lvl="0">
              <a:spcBef>
                <a:spcPts val="0"/>
              </a:spcBef>
              <a:buNone/>
            </a:pPr>
            <a:endParaRPr/>
          </a:p>
          <a:p>
            <a:pPr lvl="0">
              <a:spcBef>
                <a:spcPts val="0"/>
              </a:spcBef>
              <a:buNone/>
            </a:pPr>
            <a:endParaRPr/>
          </a:p>
          <a:p>
            <a:pPr marL="457200" lvl="0" indent="-228600">
              <a:spcBef>
                <a:spcPts val="0"/>
              </a:spcBef>
              <a:buChar char="●"/>
            </a:pPr>
            <a:r>
              <a:rPr lang="en-US" b="1"/>
              <a:t>Long run</a:t>
            </a:r>
            <a:r>
              <a:rPr lang="en-US"/>
              <a:t> - period of time during which </a:t>
            </a:r>
            <a:r>
              <a:rPr lang="en-US" u="sng"/>
              <a:t>all factors</a:t>
            </a:r>
            <a:r>
              <a:rPr lang="en-US"/>
              <a:t> are </a:t>
            </a:r>
            <a:r>
              <a:rPr lang="en-US" u="sng"/>
              <a:t>variable</a:t>
            </a:r>
            <a:r>
              <a:rPr lang="en-US"/>
              <a:t>.</a:t>
            </a:r>
          </a:p>
        </p:txBody>
      </p:sp>
      <p:pic>
        <p:nvPicPr>
          <p:cNvPr id="116" name="Shape 116"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Example - Production in Short Run</a:t>
            </a:r>
          </a:p>
        </p:txBody>
      </p:sp>
      <p:sp>
        <p:nvSpPr>
          <p:cNvPr id="122" name="Shape 122"/>
          <p:cNvSpPr>
            <a:spLocks noGrp="1"/>
          </p:cNvSpPr>
          <p:nvPr>
            <p:ph type="pic" idx="2"/>
          </p:nvPr>
        </p:nvSpPr>
        <p:spPr>
          <a:xfrm>
            <a:off x="457199" y="741386"/>
            <a:ext cx="8062800" cy="3500100"/>
          </a:xfrm>
          <a:prstGeom prst="rect">
            <a:avLst/>
          </a:prstGeom>
        </p:spPr>
        <p:txBody>
          <a:bodyPr wrap="square" lIns="91425" tIns="91425" rIns="91425" bIns="91425" anchor="t" anchorCtr="0">
            <a:noAutofit/>
          </a:bodyPr>
          <a:lstStyle/>
          <a:p>
            <a:pPr marL="457200" lvl="0" indent="-228600" rtl="0">
              <a:spcBef>
                <a:spcPts val="0"/>
              </a:spcBef>
              <a:buChar char="●"/>
            </a:pPr>
            <a:r>
              <a:rPr lang="en-US"/>
              <a:t>Production in the </a:t>
            </a:r>
            <a:r>
              <a:rPr lang="en-US" u="sng"/>
              <a:t>short run</a:t>
            </a:r>
            <a:r>
              <a:rPr lang="en-US"/>
              <a:t> may be explored through the    example of lumberjacks using a two-person saw. </a:t>
            </a:r>
          </a:p>
          <a:p>
            <a:pPr lvl="0" algn="ctr" rtl="0">
              <a:spcBef>
                <a:spcPts val="0"/>
              </a:spcBef>
              <a:buNone/>
            </a:pPr>
            <a:r>
              <a:rPr lang="en-US" sz="1600"/>
              <a:t>(Credit: Wknight94/Wikimedia Commons)</a:t>
            </a:r>
          </a:p>
        </p:txBody>
      </p:sp>
      <p:sp>
        <p:nvSpPr>
          <p:cNvPr id="123" name="Shape 123"/>
          <p:cNvSpPr txBox="1">
            <a:spLocks noGrp="1"/>
          </p:cNvSpPr>
          <p:nvPr>
            <p:ph type="body" idx="1"/>
          </p:nvPr>
        </p:nvSpPr>
        <p:spPr>
          <a:xfrm>
            <a:off x="457198" y="4282471"/>
            <a:ext cx="8686802" cy="1738500"/>
          </a:xfrm>
          <a:prstGeom prst="rect">
            <a:avLst/>
          </a:prstGeom>
        </p:spPr>
        <p:txBody>
          <a:bodyPr wrap="square" lIns="91425" tIns="91425" rIns="91425" bIns="91425" anchor="t" anchorCtr="0">
            <a:noAutofit/>
          </a:bodyPr>
          <a:lstStyle/>
          <a:p>
            <a:pPr lvl="0" algn="ctr" rtl="0">
              <a:spcBef>
                <a:spcPts val="0"/>
              </a:spcBef>
              <a:buNone/>
            </a:pPr>
            <a:r>
              <a:rPr lang="en-US" dirty="0"/>
              <a:t>                Q = TP = </a:t>
            </a:r>
            <a:r>
              <a:rPr lang="en-US" i="1" dirty="0">
                <a:latin typeface="Times New Roman"/>
                <a:ea typeface="Times New Roman"/>
                <a:cs typeface="Times New Roman"/>
                <a:sym typeface="Times New Roman"/>
              </a:rPr>
              <a:t>f </a:t>
            </a:r>
            <a:r>
              <a:rPr lang="en-US" dirty="0"/>
              <a:t>[L, K], or just</a:t>
            </a:r>
          </a:p>
          <a:p>
            <a:pPr lvl="0" algn="ctr" rtl="0">
              <a:spcBef>
                <a:spcPts val="0"/>
              </a:spcBef>
              <a:buNone/>
            </a:pPr>
            <a:r>
              <a:rPr lang="en-US" dirty="0"/>
              <a:t>Q = TP = </a:t>
            </a:r>
            <a:r>
              <a:rPr lang="en-US" i="1" dirty="0">
                <a:latin typeface="Times New Roman"/>
                <a:ea typeface="Times New Roman"/>
                <a:cs typeface="Times New Roman"/>
                <a:sym typeface="Times New Roman"/>
              </a:rPr>
              <a:t>f </a:t>
            </a:r>
            <a:r>
              <a:rPr lang="en-US" dirty="0"/>
              <a:t>[L]</a:t>
            </a:r>
          </a:p>
          <a:p>
            <a:pPr marL="457200" lvl="0" indent="-228600" rtl="0">
              <a:spcBef>
                <a:spcPts val="0"/>
              </a:spcBef>
              <a:buChar char="●"/>
            </a:pPr>
            <a:r>
              <a:rPr lang="en-US" dirty="0"/>
              <a:t>Output (Q) is also called </a:t>
            </a:r>
            <a:r>
              <a:rPr lang="en-US" b="1" dirty="0"/>
              <a:t>Total Product</a:t>
            </a:r>
            <a:r>
              <a:rPr lang="en-US" dirty="0"/>
              <a:t> (TP).</a:t>
            </a:r>
          </a:p>
          <a:p>
            <a:pPr marL="457200" lvl="0" indent="-228600">
              <a:spcBef>
                <a:spcPts val="0"/>
              </a:spcBef>
              <a:buChar char="●"/>
            </a:pPr>
            <a:r>
              <a:rPr lang="en-US" dirty="0"/>
              <a:t>Since K is fixed in the short run, the amount of output (trees cut down per day) depends only on the amount of labor employed (number of lumberjacks working).</a:t>
            </a:r>
          </a:p>
        </p:txBody>
      </p:sp>
      <p:pic>
        <p:nvPicPr>
          <p:cNvPr id="124" name="Shape 124" descr="Image of two men at a crosscut saw event."/>
          <p:cNvPicPr preferRelativeResize="0"/>
          <p:nvPr/>
        </p:nvPicPr>
        <p:blipFill>
          <a:blip r:embed="rId3">
            <a:alphaModFix/>
          </a:blip>
          <a:stretch>
            <a:fillRect/>
          </a:stretch>
        </p:blipFill>
        <p:spPr>
          <a:xfrm>
            <a:off x="2906485" y="1810961"/>
            <a:ext cx="3304808" cy="2442465"/>
          </a:xfrm>
          <a:prstGeom prst="rect">
            <a:avLst/>
          </a:prstGeom>
          <a:noFill/>
          <a:ln>
            <a:noFill/>
          </a:ln>
        </p:spPr>
      </p:pic>
      <p:sp>
        <p:nvSpPr>
          <p:cNvPr id="125" name="Shape 125"/>
          <p:cNvSpPr txBox="1"/>
          <p:nvPr/>
        </p:nvSpPr>
        <p:spPr>
          <a:xfrm>
            <a:off x="5281575" y="4438125"/>
            <a:ext cx="446400" cy="659400"/>
          </a:xfrm>
          <a:prstGeom prst="rect">
            <a:avLst/>
          </a:prstGeom>
          <a:noFill/>
          <a:ln>
            <a:noFill/>
          </a:ln>
        </p:spPr>
        <p:txBody>
          <a:bodyPr wrap="square" lIns="91425" tIns="91425" rIns="91425" bIns="91425" anchor="t" anchorCtr="0">
            <a:noAutofit/>
          </a:bodyPr>
          <a:lstStyle/>
          <a:p>
            <a:pPr lvl="0">
              <a:spcBef>
                <a:spcPts val="0"/>
              </a:spcBef>
              <a:buNone/>
            </a:pPr>
            <a:r>
              <a:rPr lang="en-US" sz="2600"/>
              <a:t>-</a:t>
            </a:r>
          </a:p>
        </p:txBody>
      </p:sp>
      <p:pic>
        <p:nvPicPr>
          <p:cNvPr id="126" name="Shape 126" descr="OSX-Stacked-TM-RGB-300dpi-2016.jpg"/>
          <p:cNvPicPr preferRelativeResize="0"/>
          <p:nvPr/>
        </p:nvPicPr>
        <p:blipFill rotWithShape="1">
          <a:blip r:embed="rId4">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Marginal Product</a:t>
            </a:r>
          </a:p>
        </p:txBody>
      </p:sp>
      <p:sp>
        <p:nvSpPr>
          <p:cNvPr id="132" name="Shape 132"/>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228600">
              <a:spcBef>
                <a:spcPts val="0"/>
              </a:spcBef>
              <a:buChar char="●"/>
            </a:pPr>
            <a:r>
              <a:rPr lang="en-US" b="1"/>
              <a:t>Marginal product</a:t>
            </a:r>
            <a:r>
              <a:rPr lang="en-US"/>
              <a:t> (MP) - the additional output of one more worker.</a:t>
            </a:r>
          </a:p>
          <a:p>
            <a:pPr lvl="0">
              <a:spcBef>
                <a:spcPts val="0"/>
              </a:spcBef>
              <a:buNone/>
            </a:pPr>
            <a:endParaRPr/>
          </a:p>
          <a:p>
            <a:pPr lvl="0" algn="ctr" rtl="0">
              <a:spcBef>
                <a:spcPts val="0"/>
              </a:spcBef>
              <a:buNone/>
            </a:pPr>
            <a:r>
              <a:rPr lang="en-US"/>
              <a:t>MP = </a:t>
            </a:r>
            <a:r>
              <a:rPr lang="en-US" u="sng"/>
              <a:t>ΔTP</a:t>
            </a:r>
            <a:r>
              <a:rPr lang="en-US"/>
              <a:t>  </a:t>
            </a:r>
          </a:p>
          <a:p>
            <a:pPr lvl="0" algn="ctr">
              <a:spcBef>
                <a:spcPts val="0"/>
              </a:spcBef>
              <a:buNone/>
            </a:pPr>
            <a:r>
              <a:rPr lang="en-US"/>
              <a:t>         ΔL</a:t>
            </a:r>
          </a:p>
          <a:p>
            <a:pPr lvl="0">
              <a:spcBef>
                <a:spcPts val="0"/>
              </a:spcBef>
              <a:buNone/>
            </a:pPr>
            <a:endParaRPr/>
          </a:p>
          <a:p>
            <a:pPr lvl="0">
              <a:spcBef>
                <a:spcPts val="0"/>
              </a:spcBef>
              <a:buNone/>
            </a:pPr>
            <a:endParaRPr/>
          </a:p>
          <a:p>
            <a:pPr marL="457200" lvl="0" indent="-228600">
              <a:spcBef>
                <a:spcPts val="0"/>
              </a:spcBef>
              <a:buChar char="●"/>
            </a:pPr>
            <a:r>
              <a:rPr lang="en-US" b="1"/>
              <a:t>Law of Diminishing Marginal Productivity</a:t>
            </a:r>
            <a:r>
              <a:rPr lang="en-US"/>
              <a:t> - general rule that as a firm employs more labor, eventually the amount of additional output produced declines.</a:t>
            </a:r>
          </a:p>
        </p:txBody>
      </p:sp>
      <p:pic>
        <p:nvPicPr>
          <p:cNvPr id="133" name="Shape 133"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Short Run Production Function for Trees</a:t>
            </a:r>
          </a:p>
        </p:txBody>
      </p:sp>
      <p:sp>
        <p:nvSpPr>
          <p:cNvPr id="139" name="Shape 139"/>
          <p:cNvSpPr txBox="1">
            <a:spLocks noGrp="1"/>
          </p:cNvSpPr>
          <p:nvPr>
            <p:ph type="body" idx="1"/>
          </p:nvPr>
        </p:nvSpPr>
        <p:spPr>
          <a:xfrm>
            <a:off x="4297600" y="1226200"/>
            <a:ext cx="4389300" cy="4854600"/>
          </a:xfrm>
          <a:prstGeom prst="rect">
            <a:avLst/>
          </a:prstGeom>
        </p:spPr>
        <p:txBody>
          <a:bodyPr wrap="square" lIns="91425" tIns="91425" rIns="91425" bIns="91425" anchor="t" anchorCtr="0">
            <a:noAutofit/>
          </a:bodyPr>
          <a:lstStyle/>
          <a:p>
            <a:pPr marL="457200" lvl="0" indent="-228600" rtl="0">
              <a:spcBef>
                <a:spcPts val="0"/>
              </a:spcBef>
              <a:buChar char="●"/>
            </a:pPr>
            <a:r>
              <a:rPr lang="en-US" sz="2000"/>
              <a:t>The top graph shows the short run total product for trees.  </a:t>
            </a:r>
          </a:p>
          <a:p>
            <a:pPr marL="457200" lvl="0" indent="-228600">
              <a:spcBef>
                <a:spcPts val="0"/>
              </a:spcBef>
              <a:buChar char="●"/>
            </a:pPr>
            <a:r>
              <a:rPr lang="en-US" sz="2000"/>
              <a:t>As the number of lumberjacks increase, the output also increases, until 5 lumberjacks are reached.</a:t>
            </a:r>
          </a:p>
          <a:p>
            <a:pPr lvl="0">
              <a:spcBef>
                <a:spcPts val="0"/>
              </a:spcBef>
              <a:buNone/>
            </a:pPr>
            <a:endParaRPr sz="2000"/>
          </a:p>
          <a:p>
            <a:pPr lvl="0" rtl="0">
              <a:spcBef>
                <a:spcPts val="0"/>
              </a:spcBef>
              <a:buNone/>
            </a:pPr>
            <a:endParaRPr sz="2000"/>
          </a:p>
          <a:p>
            <a:pPr marL="457200" lvl="0" indent="-228600">
              <a:spcBef>
                <a:spcPts val="0"/>
              </a:spcBef>
              <a:buChar char="●"/>
            </a:pPr>
            <a:r>
              <a:rPr lang="en-US" sz="2000"/>
              <a:t>The bottom graph shows that as workers are added, the MP increases at first, but sooner or later additional workers will have decreasing marginal product.</a:t>
            </a:r>
          </a:p>
        </p:txBody>
      </p:sp>
      <p:pic>
        <p:nvPicPr>
          <p:cNvPr id="140" name="Shape 140" descr="Figure 7.5a is a graph showing the short run total product for trees. The x-axis is the number of lumberjacks and is numbered one through five. The y-axis is the number of trees and is numbered zero through sixteen in increments of four. The curve begins at the left of the graph, at coordinates indicating one lumberjack and four trees. It curves upward as it moves to the right, as the number of lumberjacks increases. It levels off at thirteen. Figure 7.5b is a graph showing the marginal product for trees. The x-axis is the number of lumberjacks and is numbered one through five. The y-axis is the marginal product and is numbered zero through eight in increments of two. The curve begins at the left of the graph, at coordinates indicating one lumberjack and a marginal product of four. It then increases (moves up) to a marginal product of six when the lumberjacks increase to two, but then proceeds downward and to the right as the number of lumberjacks increases, ultimately reaching zero when the number of lumberjacks equals five. "/>
          <p:cNvPicPr preferRelativeResize="0"/>
          <p:nvPr/>
        </p:nvPicPr>
        <p:blipFill>
          <a:blip r:embed="rId3">
            <a:alphaModFix/>
          </a:blip>
          <a:stretch>
            <a:fillRect/>
          </a:stretch>
        </p:blipFill>
        <p:spPr>
          <a:xfrm>
            <a:off x="457200" y="967300"/>
            <a:ext cx="3840401" cy="5365175"/>
          </a:xfrm>
          <a:prstGeom prst="rect">
            <a:avLst/>
          </a:prstGeom>
          <a:noFill/>
          <a:ln>
            <a:noFill/>
          </a:ln>
        </p:spPr>
      </p:pic>
      <p:pic>
        <p:nvPicPr>
          <p:cNvPr id="141" name="Shape 141" descr="OSX-Stacked-TM-RGB-300dpi-2016.jpg"/>
          <p:cNvPicPr preferRelativeResize="0"/>
          <p:nvPr/>
        </p:nvPicPr>
        <p:blipFill rotWithShape="1">
          <a:blip r:embed="rId4">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57200" y="241325"/>
            <a:ext cx="8062800" cy="790200"/>
          </a:xfrm>
          <a:prstGeom prst="rect">
            <a:avLst/>
          </a:prstGeom>
        </p:spPr>
        <p:txBody>
          <a:bodyPr wrap="square" lIns="91425" tIns="91425" rIns="91425" bIns="91425" anchor="b" anchorCtr="0">
            <a:noAutofit/>
          </a:bodyPr>
          <a:lstStyle/>
          <a:p>
            <a:pPr lvl="0">
              <a:spcBef>
                <a:spcPts val="0"/>
              </a:spcBef>
              <a:buNone/>
            </a:pPr>
            <a:r>
              <a:rPr lang="en-US"/>
              <a:t>General Case of Total Product and </a:t>
            </a:r>
          </a:p>
          <a:p>
            <a:pPr lvl="0">
              <a:spcBef>
                <a:spcPts val="0"/>
              </a:spcBef>
              <a:buNone/>
            </a:pPr>
            <a:r>
              <a:rPr lang="en-US"/>
              <a:t>Marginal Product Curves.</a:t>
            </a:r>
          </a:p>
        </p:txBody>
      </p:sp>
      <p:pic>
        <p:nvPicPr>
          <p:cNvPr id="147" name="Shape 147" descr="The graph shows the data from figure 7.2. The x-axis is the change in labor, and is labelled L. The y-axis is the change in total product, and is labelled TP. The curve in the graph starts relatively steeply, and levels off after time. The graph shows the more general cases of total product and marginal product curves. The x-axis is labor, and is labelled L. The y-axis is marginal product, and is labeled MP. The graph initially curves upward, then peaks before continuning in a downward direction until it tails off near the x-axis, showing nearly zero marginal product as labor increases. "/>
          <p:cNvPicPr preferRelativeResize="0"/>
          <p:nvPr/>
        </p:nvPicPr>
        <p:blipFill>
          <a:blip r:embed="rId3">
            <a:alphaModFix/>
          </a:blip>
          <a:stretch>
            <a:fillRect/>
          </a:stretch>
        </p:blipFill>
        <p:spPr>
          <a:xfrm>
            <a:off x="474125" y="1215425"/>
            <a:ext cx="4387100" cy="5071274"/>
          </a:xfrm>
          <a:prstGeom prst="rect">
            <a:avLst/>
          </a:prstGeom>
          <a:noFill/>
          <a:ln>
            <a:noFill/>
          </a:ln>
        </p:spPr>
      </p:pic>
      <p:sp>
        <p:nvSpPr>
          <p:cNvPr id="148" name="Shape 148"/>
          <p:cNvSpPr txBox="1">
            <a:spLocks noGrp="1"/>
          </p:cNvSpPr>
          <p:nvPr>
            <p:ph type="body" idx="1"/>
          </p:nvPr>
        </p:nvSpPr>
        <p:spPr>
          <a:xfrm>
            <a:off x="3803650" y="1600200"/>
            <a:ext cx="5111700" cy="4480500"/>
          </a:xfrm>
          <a:prstGeom prst="rect">
            <a:avLst/>
          </a:prstGeom>
        </p:spPr>
        <p:txBody>
          <a:bodyPr wrap="square" lIns="91425" tIns="91425" rIns="91425" bIns="91425" anchor="t" anchorCtr="0">
            <a:noAutofit/>
          </a:bodyPr>
          <a:lstStyle/>
          <a:p>
            <a:pPr lvl="0">
              <a:spcBef>
                <a:spcPts val="0"/>
              </a:spcBef>
              <a:buNone/>
            </a:pPr>
            <a:endParaRPr sz="2000"/>
          </a:p>
          <a:p>
            <a:pPr lvl="0">
              <a:spcBef>
                <a:spcPts val="0"/>
              </a:spcBef>
              <a:buNone/>
            </a:pPr>
            <a:r>
              <a:rPr lang="en-US" sz="2000"/>
              <a:t>General case of </a:t>
            </a:r>
            <a:r>
              <a:rPr lang="en-US" sz="2000" u="sng"/>
              <a:t>total product curve</a:t>
            </a:r>
            <a:r>
              <a:rPr lang="en-US" sz="2000"/>
              <a:t>.</a:t>
            </a:r>
          </a:p>
          <a:p>
            <a:pPr lvl="0">
              <a:spcBef>
                <a:spcPts val="0"/>
              </a:spcBef>
              <a:buNone/>
            </a:pPr>
            <a:endParaRPr sz="2000"/>
          </a:p>
          <a:p>
            <a:pPr lvl="0">
              <a:spcBef>
                <a:spcPts val="0"/>
              </a:spcBef>
              <a:buNone/>
            </a:pPr>
            <a:endParaRPr sz="2000"/>
          </a:p>
          <a:p>
            <a:pPr lvl="0">
              <a:spcBef>
                <a:spcPts val="0"/>
              </a:spcBef>
              <a:buNone/>
            </a:pPr>
            <a:endParaRPr sz="2000"/>
          </a:p>
          <a:p>
            <a:pPr lvl="0">
              <a:spcBef>
                <a:spcPts val="0"/>
              </a:spcBef>
              <a:buNone/>
            </a:pPr>
            <a:endParaRPr sz="2000"/>
          </a:p>
          <a:p>
            <a:pPr lvl="0">
              <a:spcBef>
                <a:spcPts val="0"/>
              </a:spcBef>
              <a:buNone/>
            </a:pPr>
            <a:endParaRPr sz="2000"/>
          </a:p>
          <a:p>
            <a:pPr lvl="0">
              <a:spcBef>
                <a:spcPts val="0"/>
              </a:spcBef>
              <a:buNone/>
            </a:pPr>
            <a:endParaRPr sz="2000"/>
          </a:p>
          <a:p>
            <a:pPr lvl="0">
              <a:spcBef>
                <a:spcPts val="0"/>
              </a:spcBef>
              <a:buClr>
                <a:schemeClr val="dk1"/>
              </a:buClr>
              <a:buSzPct val="55000"/>
              <a:buFont typeface="Arial"/>
              <a:buNone/>
            </a:pPr>
            <a:r>
              <a:rPr lang="en-US" sz="2000"/>
              <a:t>General case of </a:t>
            </a:r>
            <a:r>
              <a:rPr lang="en-US" sz="2000" u="sng"/>
              <a:t>marginal product curve</a:t>
            </a:r>
            <a:r>
              <a:rPr lang="en-US" sz="2000"/>
              <a:t>.</a:t>
            </a:r>
          </a:p>
          <a:p>
            <a:pPr lvl="0">
              <a:spcBef>
                <a:spcPts val="0"/>
              </a:spcBef>
              <a:buNone/>
            </a:pPr>
            <a:endParaRPr sz="2000"/>
          </a:p>
        </p:txBody>
      </p:sp>
      <p:pic>
        <p:nvPicPr>
          <p:cNvPr id="149" name="Shape 149" descr="OSX-Stacked-TM-RGB-300dpi-2016.jpg"/>
          <p:cNvPicPr preferRelativeResize="0"/>
          <p:nvPr/>
        </p:nvPicPr>
        <p:blipFill rotWithShape="1">
          <a:blip r:embed="rId4">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7.3 Costs in the Short Run</a:t>
            </a:r>
          </a:p>
        </p:txBody>
      </p:sp>
      <p:sp>
        <p:nvSpPr>
          <p:cNvPr id="155" name="Shape 155"/>
          <p:cNvSpPr>
            <a:spLocks noGrp="1"/>
          </p:cNvSpPr>
          <p:nvPr>
            <p:ph type="pic" idx="2"/>
          </p:nvPr>
        </p:nvSpPr>
        <p:spPr>
          <a:xfrm>
            <a:off x="457200" y="969969"/>
            <a:ext cx="8062800" cy="5557200"/>
          </a:xfrm>
          <a:prstGeom prst="rect">
            <a:avLst/>
          </a:prstGeom>
        </p:spPr>
        <p:txBody>
          <a:bodyPr wrap="square" lIns="91425" tIns="91425" rIns="91425" bIns="91425" anchor="t" anchorCtr="0">
            <a:noAutofit/>
          </a:bodyPr>
          <a:lstStyle/>
          <a:p>
            <a:pPr marL="457200" lvl="0" indent="-228600" rtl="0">
              <a:spcBef>
                <a:spcPts val="0"/>
              </a:spcBef>
              <a:buChar char="●"/>
            </a:pPr>
            <a:r>
              <a:rPr lang="en-US" b="1"/>
              <a:t>Factor payments</a:t>
            </a:r>
            <a:r>
              <a:rPr lang="en-US"/>
              <a:t> - what the firm pays for the use of the factors of production (aka costs, from the firm’s perspective).</a:t>
            </a:r>
          </a:p>
          <a:p>
            <a:pPr marL="914400" lvl="1" indent="-228600" rtl="0">
              <a:spcBef>
                <a:spcPts val="0"/>
              </a:spcBef>
            </a:pPr>
            <a:r>
              <a:rPr lang="en-US"/>
              <a:t>Raw materials prices </a:t>
            </a:r>
          </a:p>
          <a:p>
            <a:pPr marL="914400" lvl="1" indent="-228600" rtl="0">
              <a:spcBef>
                <a:spcPts val="0"/>
              </a:spcBef>
            </a:pPr>
            <a:r>
              <a:rPr lang="en-US"/>
              <a:t>Rent </a:t>
            </a:r>
          </a:p>
          <a:p>
            <a:pPr marL="914400" lvl="1" indent="-228600" rtl="0">
              <a:spcBef>
                <a:spcPts val="0"/>
              </a:spcBef>
            </a:pPr>
            <a:r>
              <a:rPr lang="en-US"/>
              <a:t>Wages and salaries </a:t>
            </a:r>
          </a:p>
          <a:p>
            <a:pPr marL="914400" lvl="1" indent="-228600" rtl="0">
              <a:spcBef>
                <a:spcPts val="0"/>
              </a:spcBef>
            </a:pPr>
            <a:r>
              <a:rPr lang="en-US"/>
              <a:t>Interest and dividends</a:t>
            </a:r>
          </a:p>
          <a:p>
            <a:pPr marL="914400" lvl="1" indent="-228600" rtl="0">
              <a:spcBef>
                <a:spcPts val="0"/>
              </a:spcBef>
            </a:pPr>
            <a:r>
              <a:rPr lang="en-US"/>
              <a:t>Profit </a:t>
            </a:r>
          </a:p>
          <a:p>
            <a:pPr marL="0" lvl="0" indent="0" rtl="0">
              <a:spcBef>
                <a:spcPts val="0"/>
              </a:spcBef>
              <a:buNone/>
            </a:pPr>
            <a:endParaRPr/>
          </a:p>
          <a:p>
            <a:pPr marL="457200" lvl="0" indent="-228600" rtl="0">
              <a:spcBef>
                <a:spcPts val="0"/>
              </a:spcBef>
              <a:buChar char="●"/>
            </a:pPr>
            <a:r>
              <a:rPr lang="en-US" b="1"/>
              <a:t>Variable costs</a:t>
            </a:r>
            <a:r>
              <a:rPr lang="en-US"/>
              <a:t> - costs of the variable inputs, like labor.</a:t>
            </a:r>
          </a:p>
          <a:p>
            <a:pPr lvl="0" rtl="0">
              <a:spcBef>
                <a:spcPts val="0"/>
              </a:spcBef>
              <a:buClr>
                <a:schemeClr val="dk1"/>
              </a:buClr>
              <a:buSzPct val="55000"/>
              <a:buFont typeface="Arial"/>
              <a:buNone/>
            </a:pPr>
            <a:endParaRPr/>
          </a:p>
          <a:p>
            <a:pPr marL="457200" lvl="0" indent="-228600" rtl="0">
              <a:spcBef>
                <a:spcPts val="0"/>
              </a:spcBef>
              <a:buChar char="●"/>
            </a:pPr>
            <a:r>
              <a:rPr lang="en-US" b="1"/>
              <a:t>Fixed costs</a:t>
            </a:r>
            <a:r>
              <a:rPr lang="en-US"/>
              <a:t> - costs of the fixed inputs, like rent.</a:t>
            </a:r>
          </a:p>
          <a:p>
            <a:pPr marL="914400" lvl="1" indent="-228600" rtl="0">
              <a:spcBef>
                <a:spcPts val="0"/>
              </a:spcBef>
            </a:pPr>
            <a:r>
              <a:rPr lang="en-US">
                <a:solidFill>
                  <a:schemeClr val="dk1"/>
                </a:solidFill>
              </a:rPr>
              <a:t>Expenditure that a firm must make before production starts </a:t>
            </a:r>
          </a:p>
          <a:p>
            <a:pPr marL="914400" lvl="1" indent="-228600" rtl="0">
              <a:spcBef>
                <a:spcPts val="0"/>
              </a:spcBef>
            </a:pPr>
            <a:r>
              <a:rPr lang="en-US">
                <a:solidFill>
                  <a:schemeClr val="dk1"/>
                </a:solidFill>
              </a:rPr>
              <a:t>Do not change in the short run</a:t>
            </a:r>
          </a:p>
          <a:p>
            <a:pPr marL="914400" lvl="1" indent="-228600" rtl="0">
              <a:spcBef>
                <a:spcPts val="0"/>
              </a:spcBef>
            </a:pPr>
            <a:r>
              <a:rPr lang="en-US">
                <a:solidFill>
                  <a:schemeClr val="dk1"/>
                </a:solidFill>
              </a:rPr>
              <a:t>Do not change regardless of the level of production.</a:t>
            </a:r>
          </a:p>
          <a:p>
            <a:pPr lvl="0" indent="457200" rtl="0">
              <a:spcBef>
                <a:spcPts val="0"/>
              </a:spcBef>
              <a:buNone/>
            </a:pPr>
            <a:endParaRPr>
              <a:solidFill>
                <a:schemeClr val="dk1"/>
              </a:solidFill>
            </a:endParaRPr>
          </a:p>
          <a:p>
            <a:pPr marL="457200" lvl="0" indent="-228600" rtl="0">
              <a:spcBef>
                <a:spcPts val="0"/>
              </a:spcBef>
              <a:buChar char="●"/>
            </a:pPr>
            <a:r>
              <a:rPr lang="en-US" b="1"/>
              <a:t>Total cost</a:t>
            </a:r>
            <a:r>
              <a:rPr lang="en-US"/>
              <a:t> - the sum of fixed and variable costs of production</a:t>
            </a:r>
          </a:p>
        </p:txBody>
      </p:sp>
      <p:pic>
        <p:nvPicPr>
          <p:cNvPr id="156" name="Shape 156"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Costs</a:t>
            </a:r>
          </a:p>
        </p:txBody>
      </p:sp>
      <p:sp>
        <p:nvSpPr>
          <p:cNvPr id="162" name="Shape 162"/>
          <p:cNvSpPr>
            <a:spLocks noGrp="1"/>
          </p:cNvSpPr>
          <p:nvPr>
            <p:ph type="pic" idx="2"/>
          </p:nvPr>
        </p:nvSpPr>
        <p:spPr>
          <a:xfrm>
            <a:off x="457200" y="1122369"/>
            <a:ext cx="8062800" cy="5473500"/>
          </a:xfrm>
          <a:prstGeom prst="rect">
            <a:avLst/>
          </a:prstGeom>
        </p:spPr>
        <p:txBody>
          <a:bodyPr wrap="square" lIns="91425" tIns="91425" rIns="91425" bIns="91425" anchor="t" anchorCtr="0">
            <a:noAutofit/>
          </a:bodyPr>
          <a:lstStyle/>
          <a:p>
            <a:pPr marL="457200" lvl="0" indent="-228600">
              <a:spcBef>
                <a:spcPts val="0"/>
              </a:spcBef>
              <a:buChar char="●"/>
            </a:pPr>
            <a:r>
              <a:rPr lang="en-US" b="1"/>
              <a:t>Average total cost</a:t>
            </a:r>
            <a:r>
              <a:rPr lang="en-US"/>
              <a:t> (ATC) - total cost divided by the quantity of output produced. </a:t>
            </a:r>
          </a:p>
          <a:p>
            <a:pPr lvl="0" algn="ctr" rtl="0">
              <a:spcBef>
                <a:spcPts val="0"/>
              </a:spcBef>
              <a:spcAft>
                <a:spcPts val="0"/>
              </a:spcAft>
              <a:buNone/>
            </a:pPr>
            <a:r>
              <a:rPr lang="en-US"/>
              <a:t>ATC = </a:t>
            </a:r>
            <a:r>
              <a:rPr lang="en-US" u="sng"/>
              <a:t>TC</a:t>
            </a:r>
            <a:r>
              <a:rPr lang="en-US"/>
              <a:t> </a:t>
            </a:r>
          </a:p>
          <a:p>
            <a:pPr lvl="0" algn="ctr">
              <a:spcBef>
                <a:spcPts val="0"/>
              </a:spcBef>
              <a:buNone/>
            </a:pPr>
            <a:r>
              <a:rPr lang="en-US"/>
              <a:t>         Q</a:t>
            </a:r>
          </a:p>
          <a:p>
            <a:pPr marL="457200" lvl="0" indent="-228600" rtl="0">
              <a:spcBef>
                <a:spcPts val="0"/>
              </a:spcBef>
              <a:buChar char="●"/>
            </a:pPr>
            <a:r>
              <a:rPr lang="en-US" b="1"/>
              <a:t>Marginal cost </a:t>
            </a:r>
            <a:r>
              <a:rPr lang="en-US"/>
              <a:t>(MC)</a:t>
            </a:r>
            <a:r>
              <a:rPr lang="en-US" b="1"/>
              <a:t> </a:t>
            </a:r>
            <a:r>
              <a:rPr lang="en-US"/>
              <a:t>- the additional cost of producing one more unit of output.</a:t>
            </a:r>
          </a:p>
          <a:p>
            <a:pPr lvl="0" algn="ctr" rtl="0">
              <a:spcBef>
                <a:spcPts val="0"/>
              </a:spcBef>
              <a:spcAft>
                <a:spcPts val="0"/>
              </a:spcAft>
              <a:buNone/>
            </a:pPr>
            <a:r>
              <a:rPr lang="en-US"/>
              <a:t>MC = </a:t>
            </a:r>
            <a:r>
              <a:rPr lang="en-US" u="sng"/>
              <a:t>ΔTC</a:t>
            </a:r>
            <a:r>
              <a:rPr lang="en-US"/>
              <a:t> </a:t>
            </a:r>
          </a:p>
          <a:p>
            <a:pPr lvl="0" algn="ctr" rtl="0">
              <a:spcBef>
                <a:spcPts val="0"/>
              </a:spcBef>
              <a:buNone/>
            </a:pPr>
            <a:r>
              <a:rPr lang="en-US"/>
              <a:t>         ΔQ </a:t>
            </a:r>
          </a:p>
          <a:p>
            <a:pPr lvl="0" algn="l" rtl="0">
              <a:spcBef>
                <a:spcPts val="0"/>
              </a:spcBef>
              <a:buNone/>
            </a:pPr>
            <a:endParaRPr b="1"/>
          </a:p>
          <a:p>
            <a:pPr marL="457200" lvl="0" indent="-228600" algn="l">
              <a:spcBef>
                <a:spcPts val="0"/>
              </a:spcBef>
              <a:buChar char="●"/>
            </a:pPr>
            <a:r>
              <a:rPr lang="en-US" b="1"/>
              <a:t>Average variable cost</a:t>
            </a:r>
            <a:r>
              <a:rPr lang="en-US"/>
              <a:t> - variable cost divided by quantity of output.</a:t>
            </a:r>
          </a:p>
          <a:p>
            <a:pPr lvl="0">
              <a:spcBef>
                <a:spcPts val="0"/>
              </a:spcBef>
              <a:buNone/>
            </a:pPr>
            <a:endParaRPr b="1"/>
          </a:p>
          <a:p>
            <a:pPr marR="0" lvl="0" algn="l" rtl="0">
              <a:lnSpc>
                <a:spcPct val="100000"/>
              </a:lnSpc>
              <a:spcBef>
                <a:spcPts val="400"/>
              </a:spcBef>
              <a:spcAft>
                <a:spcPts val="600"/>
              </a:spcAft>
              <a:buNone/>
            </a:pPr>
            <a:endParaRPr/>
          </a:p>
        </p:txBody>
      </p:sp>
      <p:pic>
        <p:nvPicPr>
          <p:cNvPr id="163" name="Shape 163"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sz="2400" b="0" i="0" u="none" strike="noStrike" cap="none">
                <a:solidFill>
                  <a:srgbClr val="6CB255"/>
                </a:solidFill>
                <a:latin typeface="Arial Black"/>
                <a:ea typeface="Arial Black"/>
                <a:cs typeface="Arial Black"/>
                <a:sym typeface="Arial Black"/>
              </a:rPr>
              <a:t>How Output Affects Total Costs</a:t>
            </a:r>
          </a:p>
        </p:txBody>
      </p:sp>
      <p:sp>
        <p:nvSpPr>
          <p:cNvPr id="169" name="Shape 169"/>
          <p:cNvSpPr txBox="1">
            <a:spLocks noGrp="1"/>
          </p:cNvSpPr>
          <p:nvPr>
            <p:ph type="body" idx="1"/>
          </p:nvPr>
        </p:nvSpPr>
        <p:spPr>
          <a:xfrm>
            <a:off x="457200" y="4843982"/>
            <a:ext cx="8062800" cy="11664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a:solidFill>
                  <a:schemeClr val="dk1"/>
                </a:solidFill>
                <a:latin typeface="Arial"/>
                <a:ea typeface="Arial"/>
                <a:cs typeface="Arial"/>
                <a:sym typeface="Arial"/>
              </a:rPr>
              <a:t>At zero production, the </a:t>
            </a:r>
            <a:r>
              <a:rPr lang="en-US" b="0" i="0" u="sng" strike="noStrike" cap="none">
                <a:solidFill>
                  <a:schemeClr val="dk1"/>
                </a:solidFill>
                <a:latin typeface="Arial"/>
                <a:ea typeface="Arial"/>
                <a:cs typeface="Arial"/>
                <a:sym typeface="Arial"/>
              </a:rPr>
              <a:t>fixed costs</a:t>
            </a:r>
            <a:r>
              <a:rPr lang="en-US" b="0" i="0" u="none" strike="noStrike" cap="none">
                <a:solidFill>
                  <a:schemeClr val="dk1"/>
                </a:solidFill>
                <a:latin typeface="Arial"/>
                <a:ea typeface="Arial"/>
                <a:cs typeface="Arial"/>
                <a:sym typeface="Arial"/>
              </a:rPr>
              <a:t> of $160 are still present. </a:t>
            </a:r>
          </a:p>
          <a:p>
            <a:pPr marR="0" lvl="0" algn="l" rtl="0">
              <a:spcBef>
                <a:spcPts val="0"/>
              </a:spcBef>
              <a:spcAft>
                <a:spcPts val="0"/>
              </a:spcAft>
              <a:buNone/>
            </a:pPr>
            <a:endParaRPr>
              <a:solidFill>
                <a:schemeClr val="dk1"/>
              </a:solidFill>
            </a:endParaRPr>
          </a:p>
          <a:p>
            <a:pPr marL="457200" marR="0" lvl="0" indent="-228600" algn="l" rtl="0">
              <a:spcBef>
                <a:spcPts val="0"/>
              </a:spcBef>
              <a:spcAft>
                <a:spcPts val="0"/>
              </a:spcAft>
              <a:buClr>
                <a:srgbClr val="6CB255"/>
              </a:buClr>
              <a:buFont typeface="Arial"/>
              <a:buChar char="●"/>
            </a:pPr>
            <a:r>
              <a:rPr lang="en-US" b="0" i="0" u="none" strike="noStrike" cap="none">
                <a:solidFill>
                  <a:schemeClr val="dk1"/>
                </a:solidFill>
                <a:latin typeface="Arial"/>
                <a:ea typeface="Arial"/>
                <a:cs typeface="Arial"/>
                <a:sym typeface="Arial"/>
              </a:rPr>
              <a:t>As production increases, variable costs are added to fixed costs, and the total cost is the sum of the two.</a:t>
            </a:r>
          </a:p>
        </p:txBody>
      </p:sp>
      <p:pic>
        <p:nvPicPr>
          <p:cNvPr id="170" name="Shape 170" descr="OSX-Stacked-TM-RGB-300dpi-2016.jpg"/>
          <p:cNvPicPr preferRelativeResize="0"/>
          <p:nvPr/>
        </p:nvPicPr>
        <p:blipFill rotWithShape="1">
          <a:blip r:embed="rId3">
            <a:alphaModFix/>
          </a:blip>
          <a:srcRect/>
          <a:stretch/>
        </p:blipFill>
        <p:spPr>
          <a:xfrm>
            <a:off x="7610087" y="227959"/>
            <a:ext cx="1226434" cy="833592"/>
          </a:xfrm>
          <a:prstGeom prst="rect">
            <a:avLst/>
          </a:prstGeom>
          <a:noFill/>
          <a:ln>
            <a:noFill/>
          </a:ln>
        </p:spPr>
      </p:pic>
      <p:pic>
        <p:nvPicPr>
          <p:cNvPr id="171" name="Shape 171" descr="The graph shows how costs increase with output."/>
          <p:cNvPicPr preferRelativeResize="0">
            <a:picLocks noGrp="1"/>
          </p:cNvPicPr>
          <p:nvPr>
            <p:ph type="pic" idx="2"/>
          </p:nvPr>
        </p:nvPicPr>
        <p:blipFill rotWithShape="1">
          <a:blip r:embed="rId4">
            <a:alphaModFix/>
          </a:blip>
          <a:srcRect/>
          <a:stretch/>
        </p:blipFill>
        <p:spPr>
          <a:xfrm>
            <a:off x="2090850" y="1294577"/>
            <a:ext cx="4962300" cy="3320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Cost Curves</a:t>
            </a:r>
          </a:p>
        </p:txBody>
      </p:sp>
      <p:pic>
        <p:nvPicPr>
          <p:cNvPr id="177" name="Shape 177" descr="The graph shows marginal cost as an upward-sloping curve, and average variable cost and average total cost as U-shaped curves."/>
          <p:cNvPicPr preferRelativeResize="0">
            <a:picLocks noGrp="1"/>
          </p:cNvPicPr>
          <p:nvPr>
            <p:ph type="pic" idx="2"/>
          </p:nvPr>
        </p:nvPicPr>
        <p:blipFill rotWithShape="1">
          <a:blip r:embed="rId3">
            <a:alphaModFix/>
          </a:blip>
          <a:srcRect/>
          <a:stretch/>
        </p:blipFill>
        <p:spPr>
          <a:xfrm>
            <a:off x="4478126" y="1947475"/>
            <a:ext cx="4358400" cy="3263400"/>
          </a:xfrm>
          <a:prstGeom prst="rect">
            <a:avLst/>
          </a:prstGeom>
          <a:noFill/>
          <a:ln>
            <a:noFill/>
          </a:ln>
        </p:spPr>
      </p:pic>
      <p:sp>
        <p:nvSpPr>
          <p:cNvPr id="178" name="Shape 178"/>
          <p:cNvSpPr txBox="1">
            <a:spLocks noGrp="1"/>
          </p:cNvSpPr>
          <p:nvPr>
            <p:ph type="body" idx="1"/>
          </p:nvPr>
        </p:nvSpPr>
        <p:spPr>
          <a:xfrm>
            <a:off x="457200" y="1641023"/>
            <a:ext cx="3913200" cy="40227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a:solidFill>
                  <a:schemeClr val="dk1"/>
                </a:solidFill>
                <a:latin typeface="Arial"/>
                <a:ea typeface="Arial"/>
                <a:cs typeface="Arial"/>
                <a:sym typeface="Arial"/>
              </a:rPr>
              <a:t>Average total cost (ATC) </a:t>
            </a:r>
          </a:p>
          <a:p>
            <a:pPr marL="914400" marR="0" lvl="1" indent="-228600" algn="l" rtl="0">
              <a:spcBef>
                <a:spcPts val="0"/>
              </a:spcBef>
              <a:spcAft>
                <a:spcPts val="0"/>
              </a:spcAft>
              <a:buClr>
                <a:srgbClr val="6CB255"/>
              </a:buClr>
              <a:buFont typeface="Arial"/>
              <a:buChar char="○"/>
            </a:pPr>
            <a:r>
              <a:rPr lang="en-US" b="0" i="0" u="none" strike="noStrike" cap="none">
                <a:solidFill>
                  <a:schemeClr val="dk1"/>
                </a:solidFill>
                <a:latin typeface="Arial"/>
                <a:ea typeface="Arial"/>
                <a:cs typeface="Arial"/>
                <a:sym typeface="Arial"/>
              </a:rPr>
              <a:t> </a:t>
            </a:r>
            <a:r>
              <a:rPr lang="en-US"/>
              <a:t>T</a:t>
            </a:r>
            <a:r>
              <a:rPr lang="en-US" b="0" i="0" u="none" strike="noStrike" cap="none">
                <a:solidFill>
                  <a:schemeClr val="dk1"/>
                </a:solidFill>
                <a:latin typeface="Arial"/>
                <a:ea typeface="Arial"/>
                <a:cs typeface="Arial"/>
                <a:sym typeface="Arial"/>
              </a:rPr>
              <a:t>ypically U-shaped</a:t>
            </a:r>
          </a:p>
          <a:p>
            <a:pPr marL="457200" marR="0" lvl="0" indent="0" algn="l" rtl="0">
              <a:spcBef>
                <a:spcPts val="0"/>
              </a:spcBef>
              <a:spcAft>
                <a:spcPts val="0"/>
              </a:spcAft>
              <a:buNone/>
            </a:pPr>
            <a:endParaRPr/>
          </a:p>
          <a:p>
            <a:pPr marL="457200" marR="0" lvl="0" indent="-228600" algn="l" rtl="0">
              <a:spcBef>
                <a:spcPts val="0"/>
              </a:spcBef>
              <a:spcAft>
                <a:spcPts val="0"/>
              </a:spcAft>
              <a:buClr>
                <a:srgbClr val="6CB255"/>
              </a:buClr>
              <a:buFont typeface="Arial"/>
              <a:buChar char="●"/>
            </a:pPr>
            <a:r>
              <a:rPr lang="en-US" b="0" i="0" u="none" strike="noStrike" cap="none">
                <a:solidFill>
                  <a:schemeClr val="dk1"/>
                </a:solidFill>
                <a:latin typeface="Arial"/>
                <a:ea typeface="Arial"/>
                <a:cs typeface="Arial"/>
                <a:sym typeface="Arial"/>
              </a:rPr>
              <a:t>Average variable cost (AVC) </a:t>
            </a:r>
          </a:p>
          <a:p>
            <a:pPr marL="914400" marR="0" lvl="1" indent="-228600" algn="l" rtl="0">
              <a:spcBef>
                <a:spcPts val="0"/>
              </a:spcBef>
              <a:spcAft>
                <a:spcPts val="0"/>
              </a:spcAft>
              <a:buClr>
                <a:srgbClr val="6CB255"/>
              </a:buClr>
              <a:buFont typeface="Arial"/>
              <a:buChar char="○"/>
            </a:pPr>
            <a:r>
              <a:rPr lang="en-US"/>
              <a:t>L</a:t>
            </a:r>
            <a:r>
              <a:rPr lang="en-US" b="0" i="0" u="none" strike="noStrike" cap="none">
                <a:solidFill>
                  <a:schemeClr val="dk1"/>
                </a:solidFill>
                <a:latin typeface="Arial"/>
                <a:ea typeface="Arial"/>
                <a:cs typeface="Arial"/>
                <a:sym typeface="Arial"/>
              </a:rPr>
              <a:t>ies below the average total cost curve and</a:t>
            </a:r>
          </a:p>
          <a:p>
            <a:pPr marL="914400" marR="0" lvl="1" indent="-228600" algn="l" rtl="0">
              <a:spcBef>
                <a:spcPts val="0"/>
              </a:spcBef>
              <a:spcAft>
                <a:spcPts val="0"/>
              </a:spcAft>
              <a:buClr>
                <a:srgbClr val="6CB255"/>
              </a:buClr>
              <a:buFont typeface="Arial"/>
              <a:buChar char="○"/>
            </a:pPr>
            <a:r>
              <a:rPr lang="en-US"/>
              <a:t>T</a:t>
            </a:r>
            <a:r>
              <a:rPr lang="en-US" b="0" i="0" u="none" strike="noStrike" cap="none">
                <a:solidFill>
                  <a:schemeClr val="dk1"/>
                </a:solidFill>
                <a:latin typeface="Arial"/>
                <a:ea typeface="Arial"/>
                <a:cs typeface="Arial"/>
                <a:sym typeface="Arial"/>
              </a:rPr>
              <a:t>ypically U-shaped or upward-sloping.</a:t>
            </a:r>
          </a:p>
          <a:p>
            <a:pPr marL="457200" marR="0" lvl="0" indent="0" algn="l" rtl="0">
              <a:spcBef>
                <a:spcPts val="0"/>
              </a:spcBef>
              <a:spcAft>
                <a:spcPts val="0"/>
              </a:spcAft>
              <a:buNone/>
            </a:pPr>
            <a:endParaRPr/>
          </a:p>
          <a:p>
            <a:pPr marL="457200" marR="0" lvl="0" indent="-228600" algn="l" rtl="0">
              <a:spcBef>
                <a:spcPts val="0"/>
              </a:spcBef>
              <a:spcAft>
                <a:spcPts val="0"/>
              </a:spcAft>
              <a:buClr>
                <a:srgbClr val="6CB255"/>
              </a:buClr>
              <a:buFont typeface="Arial"/>
              <a:buChar char="●"/>
            </a:pPr>
            <a:r>
              <a:rPr lang="en-US" b="0" i="0" u="none" strike="noStrike" cap="none">
                <a:solidFill>
                  <a:schemeClr val="dk1"/>
                </a:solidFill>
                <a:latin typeface="Arial"/>
                <a:ea typeface="Arial"/>
                <a:cs typeface="Arial"/>
                <a:sym typeface="Arial"/>
              </a:rPr>
              <a:t>Marginal cost (MC) </a:t>
            </a:r>
          </a:p>
          <a:p>
            <a:pPr marL="914400" marR="0" lvl="1" indent="-228600" algn="l" rtl="0">
              <a:spcBef>
                <a:spcPts val="0"/>
              </a:spcBef>
              <a:spcAft>
                <a:spcPts val="0"/>
              </a:spcAft>
              <a:buClr>
                <a:srgbClr val="6CB255"/>
              </a:buClr>
              <a:buFont typeface="Arial"/>
              <a:buChar char="○"/>
            </a:pPr>
            <a:r>
              <a:rPr lang="en-US"/>
              <a:t>Generally upward-sloping</a:t>
            </a:r>
          </a:p>
        </p:txBody>
      </p:sp>
      <p:pic>
        <p:nvPicPr>
          <p:cNvPr id="179" name="Shape 179"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Clr>
                <a:schemeClr val="dk1"/>
              </a:buClr>
              <a:buSzPct val="45833"/>
              <a:buFont typeface="Arial"/>
              <a:buNone/>
            </a:pPr>
            <a:r>
              <a:rPr lang="en-US"/>
              <a:t>CH.7 OUTLINE</a:t>
            </a:r>
          </a:p>
        </p:txBody>
      </p:sp>
      <p:sp>
        <p:nvSpPr>
          <p:cNvPr id="49" name="Shape 49"/>
          <p:cNvSpPr>
            <a:spLocks noGrp="1"/>
          </p:cNvSpPr>
          <p:nvPr>
            <p:ph type="pic" idx="2"/>
          </p:nvPr>
        </p:nvSpPr>
        <p:spPr>
          <a:xfrm>
            <a:off x="457200" y="1122374"/>
            <a:ext cx="8062800" cy="3882000"/>
          </a:xfrm>
          <a:prstGeom prst="rect">
            <a:avLst/>
          </a:prstGeom>
        </p:spPr>
        <p:txBody>
          <a:bodyPr wrap="square" lIns="91425" tIns="91425" rIns="91425" bIns="91425" anchor="t" anchorCtr="0">
            <a:noAutofit/>
          </a:bodyPr>
          <a:lstStyle/>
          <a:p>
            <a:pPr lvl="0" rtl="0">
              <a:lnSpc>
                <a:spcPct val="115000"/>
              </a:lnSpc>
              <a:spcBef>
                <a:spcPts val="0"/>
              </a:spcBef>
              <a:buNone/>
            </a:pPr>
            <a:r>
              <a:rPr lang="en-US" sz="2800"/>
              <a:t>7.1: Explicit and Implicit Costs, and Accounting </a:t>
            </a:r>
          </a:p>
          <a:p>
            <a:pPr lvl="0" indent="387350" rtl="0">
              <a:lnSpc>
                <a:spcPct val="150000"/>
              </a:lnSpc>
              <a:spcBef>
                <a:spcPts val="0"/>
              </a:spcBef>
              <a:buClr>
                <a:schemeClr val="dk1"/>
              </a:buClr>
              <a:buSzPct val="39285"/>
              <a:buFont typeface="Arial"/>
              <a:buNone/>
            </a:pPr>
            <a:r>
              <a:rPr lang="en-US" sz="2800"/>
              <a:t>  and Economic Profit</a:t>
            </a:r>
          </a:p>
          <a:p>
            <a:pPr lvl="0" rtl="0">
              <a:lnSpc>
                <a:spcPct val="115000"/>
              </a:lnSpc>
              <a:spcBef>
                <a:spcPts val="0"/>
              </a:spcBef>
              <a:buClr>
                <a:schemeClr val="dk1"/>
              </a:buClr>
              <a:buSzPct val="39285"/>
              <a:buFont typeface="Arial"/>
              <a:buNone/>
            </a:pPr>
            <a:r>
              <a:rPr lang="en-US" sz="2800"/>
              <a:t>7.2: Production in the Short Run</a:t>
            </a:r>
          </a:p>
          <a:p>
            <a:pPr lvl="0" rtl="0">
              <a:lnSpc>
                <a:spcPct val="115000"/>
              </a:lnSpc>
              <a:spcBef>
                <a:spcPts val="0"/>
              </a:spcBef>
              <a:buClr>
                <a:schemeClr val="dk1"/>
              </a:buClr>
              <a:buSzPct val="39285"/>
              <a:buFont typeface="Arial"/>
              <a:buNone/>
            </a:pPr>
            <a:r>
              <a:rPr lang="en-US" sz="2800"/>
              <a:t>7.3: Costs in the Short Run</a:t>
            </a:r>
          </a:p>
          <a:p>
            <a:pPr lvl="0" rtl="0">
              <a:lnSpc>
                <a:spcPct val="115000"/>
              </a:lnSpc>
              <a:spcBef>
                <a:spcPts val="0"/>
              </a:spcBef>
              <a:buNone/>
            </a:pPr>
            <a:r>
              <a:rPr lang="en-US" sz="2800"/>
              <a:t>7.4: Production in the Long Run</a:t>
            </a:r>
          </a:p>
          <a:p>
            <a:pPr lvl="0" rtl="0">
              <a:lnSpc>
                <a:spcPct val="115000"/>
              </a:lnSpc>
              <a:spcBef>
                <a:spcPts val="0"/>
              </a:spcBef>
              <a:buClr>
                <a:schemeClr val="dk1"/>
              </a:buClr>
              <a:buSzPct val="39285"/>
              <a:buFont typeface="Arial"/>
              <a:buNone/>
            </a:pPr>
            <a:r>
              <a:rPr lang="en-US" sz="2800"/>
              <a:t>7.5: Costs in the Long Run</a:t>
            </a:r>
          </a:p>
        </p:txBody>
      </p:sp>
      <p:pic>
        <p:nvPicPr>
          <p:cNvPr id="50" name="Shape 50"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Average Profit</a:t>
            </a:r>
          </a:p>
        </p:txBody>
      </p:sp>
      <p:sp>
        <p:nvSpPr>
          <p:cNvPr id="185" name="Shape 185"/>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228600">
              <a:spcBef>
                <a:spcPts val="0"/>
              </a:spcBef>
              <a:buChar char="●"/>
            </a:pPr>
            <a:r>
              <a:rPr lang="en-US" b="1"/>
              <a:t>Average Profit</a:t>
            </a:r>
            <a:r>
              <a:rPr lang="en-US"/>
              <a:t> or </a:t>
            </a:r>
            <a:r>
              <a:rPr lang="en-US" i="1"/>
              <a:t>profit margin</a:t>
            </a:r>
            <a:r>
              <a:rPr lang="en-US"/>
              <a:t> = price – average cost</a:t>
            </a:r>
          </a:p>
          <a:p>
            <a:pPr lvl="0">
              <a:spcBef>
                <a:spcPts val="0"/>
              </a:spcBef>
              <a:buNone/>
            </a:pPr>
            <a:endParaRPr/>
          </a:p>
          <a:p>
            <a:pPr lvl="0">
              <a:spcBef>
                <a:spcPts val="0"/>
              </a:spcBef>
              <a:buNone/>
            </a:pPr>
            <a:endParaRPr/>
          </a:p>
          <a:p>
            <a:pPr marL="457200" lvl="0" indent="-228600" rtl="0">
              <a:spcBef>
                <a:spcPts val="0"/>
              </a:spcBef>
              <a:buChar char="●"/>
            </a:pPr>
            <a:r>
              <a:rPr lang="en-US"/>
              <a:t>If the market price &gt; average cost, then average profit will be </a:t>
            </a:r>
            <a:r>
              <a:rPr lang="en-US" u="sng"/>
              <a:t>positive</a:t>
            </a:r>
            <a:r>
              <a:rPr lang="en-US"/>
              <a:t>.</a:t>
            </a:r>
          </a:p>
          <a:p>
            <a:pPr lvl="0" rtl="0">
              <a:spcBef>
                <a:spcPts val="0"/>
              </a:spcBef>
              <a:buNone/>
            </a:pPr>
            <a:endParaRPr/>
          </a:p>
          <a:p>
            <a:pPr marL="457200" lvl="0" indent="-228600">
              <a:spcBef>
                <a:spcPts val="0"/>
              </a:spcBef>
              <a:buChar char="●"/>
            </a:pPr>
            <a:r>
              <a:rPr lang="en-US"/>
              <a:t>If price is &lt; average cost, then profits will be </a:t>
            </a:r>
            <a:r>
              <a:rPr lang="en-US" u="sng"/>
              <a:t>negative</a:t>
            </a:r>
            <a:r>
              <a:rPr lang="en-US"/>
              <a:t>.</a:t>
            </a:r>
          </a:p>
        </p:txBody>
      </p:sp>
      <p:pic>
        <p:nvPicPr>
          <p:cNvPr id="186" name="Shape 186"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7.4 Production in the Long Run</a:t>
            </a:r>
          </a:p>
        </p:txBody>
      </p:sp>
      <p:sp>
        <p:nvSpPr>
          <p:cNvPr id="192" name="Shape 192"/>
          <p:cNvSpPr>
            <a:spLocks noGrp="1"/>
          </p:cNvSpPr>
          <p:nvPr>
            <p:ph type="pic" idx="2"/>
          </p:nvPr>
        </p:nvSpPr>
        <p:spPr>
          <a:xfrm>
            <a:off x="457199" y="1274786"/>
            <a:ext cx="8062800" cy="3500100"/>
          </a:xfrm>
          <a:prstGeom prst="rect">
            <a:avLst/>
          </a:prstGeom>
        </p:spPr>
        <p:txBody>
          <a:bodyPr wrap="square" lIns="91425" tIns="91425" rIns="91425" bIns="91425" anchor="t" anchorCtr="0">
            <a:noAutofit/>
          </a:bodyPr>
          <a:lstStyle/>
          <a:p>
            <a:pPr marL="457200" lvl="0" indent="-228600">
              <a:spcBef>
                <a:spcPts val="0"/>
              </a:spcBef>
              <a:buChar char="●"/>
            </a:pPr>
            <a:r>
              <a:rPr lang="en-US"/>
              <a:t>In the long run, </a:t>
            </a:r>
            <a:r>
              <a:rPr lang="en-US" u="sng"/>
              <a:t>all</a:t>
            </a:r>
            <a:r>
              <a:rPr lang="en-US"/>
              <a:t> factors (including capital) are variable.</a:t>
            </a:r>
          </a:p>
          <a:p>
            <a:pPr lvl="0">
              <a:spcBef>
                <a:spcPts val="0"/>
              </a:spcBef>
              <a:buNone/>
            </a:pPr>
            <a:endParaRPr/>
          </a:p>
          <a:p>
            <a:pPr marL="457200" lvl="0" indent="-228600">
              <a:spcBef>
                <a:spcPts val="0"/>
              </a:spcBef>
              <a:buChar char="●"/>
            </a:pPr>
            <a:r>
              <a:rPr lang="en-US"/>
              <a:t>Production function is Q = </a:t>
            </a:r>
            <a:r>
              <a:rPr lang="en-US" i="1">
                <a:latin typeface="Times New Roman"/>
                <a:ea typeface="Times New Roman"/>
                <a:cs typeface="Times New Roman"/>
                <a:sym typeface="Times New Roman"/>
              </a:rPr>
              <a:t>f </a:t>
            </a:r>
            <a:r>
              <a:rPr lang="en-US"/>
              <a:t>[L, K]</a:t>
            </a:r>
          </a:p>
          <a:p>
            <a:pPr lvl="0">
              <a:spcBef>
                <a:spcPts val="0"/>
              </a:spcBef>
              <a:buNone/>
            </a:pPr>
            <a:endParaRPr/>
          </a:p>
          <a:p>
            <a:pPr marL="457200" lvl="0" indent="-228600">
              <a:spcBef>
                <a:spcPts val="0"/>
              </a:spcBef>
              <a:buChar char="●"/>
            </a:pPr>
            <a:r>
              <a:rPr lang="en-US"/>
              <a:t>Because all factors are variable, the long run production function shows the most efficient way of producing any level of output.</a:t>
            </a:r>
          </a:p>
        </p:txBody>
      </p:sp>
      <p:pic>
        <p:nvPicPr>
          <p:cNvPr id="193" name="Shape 193"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7.5 Costs in the Long Run</a:t>
            </a:r>
          </a:p>
        </p:txBody>
      </p:sp>
      <p:sp>
        <p:nvSpPr>
          <p:cNvPr id="199" name="Shape 199"/>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228600">
              <a:spcBef>
                <a:spcPts val="0"/>
              </a:spcBef>
              <a:buChar char="●"/>
            </a:pPr>
            <a:r>
              <a:rPr lang="en-US"/>
              <a:t>The long run is the period of time when all costs are variable.</a:t>
            </a:r>
          </a:p>
          <a:p>
            <a:pPr lvl="0">
              <a:spcBef>
                <a:spcPts val="0"/>
              </a:spcBef>
              <a:buNone/>
            </a:pPr>
            <a:endParaRPr/>
          </a:p>
          <a:p>
            <a:pPr marL="457200" lvl="0" indent="-228600">
              <a:spcBef>
                <a:spcPts val="0"/>
              </a:spcBef>
              <a:buChar char="●"/>
            </a:pPr>
            <a:r>
              <a:rPr lang="en-US" b="1"/>
              <a:t>Production technologies</a:t>
            </a:r>
            <a:r>
              <a:rPr lang="en-US"/>
              <a:t> - alternative methods of combining inputs to produce output</a:t>
            </a:r>
          </a:p>
          <a:p>
            <a:pPr lvl="0">
              <a:spcBef>
                <a:spcPts val="0"/>
              </a:spcBef>
              <a:buNone/>
            </a:pPr>
            <a:endParaRPr/>
          </a:p>
          <a:p>
            <a:pPr marL="457200" lvl="0" indent="-228600">
              <a:spcBef>
                <a:spcPts val="0"/>
              </a:spcBef>
              <a:buChar char="●"/>
            </a:pPr>
            <a:r>
              <a:rPr lang="en-US" u="sng"/>
              <a:t>Economies of scale</a:t>
            </a:r>
            <a:r>
              <a:rPr lang="en-US"/>
              <a:t> - the situation where, as the quantity of output goes up, the cost per unit goes down.</a:t>
            </a:r>
          </a:p>
        </p:txBody>
      </p:sp>
      <p:pic>
        <p:nvPicPr>
          <p:cNvPr id="200" name="Shape 200"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457200" y="241326"/>
            <a:ext cx="8062800" cy="6594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Economies of Scale</a:t>
            </a:r>
          </a:p>
        </p:txBody>
      </p:sp>
      <p:sp>
        <p:nvSpPr>
          <p:cNvPr id="206" name="Shape 206"/>
          <p:cNvSpPr txBox="1">
            <a:spLocks noGrp="1"/>
          </p:cNvSpPr>
          <p:nvPr>
            <p:ph type="body" idx="1"/>
          </p:nvPr>
        </p:nvSpPr>
        <p:spPr>
          <a:xfrm>
            <a:off x="0" y="4356293"/>
            <a:ext cx="9144000" cy="2266200"/>
          </a:xfrm>
          <a:prstGeom prst="rect">
            <a:avLst/>
          </a:prstGeom>
          <a:noFill/>
          <a:ln>
            <a:noFill/>
          </a:ln>
        </p:spPr>
        <p:txBody>
          <a:bodyPr wrap="square" lIns="91425" tIns="45700" rIns="91425" bIns="45700" anchor="t" anchorCtr="0">
            <a:noAutofit/>
          </a:bodyPr>
          <a:lstStyle/>
          <a:p>
            <a:pPr marL="457200" marR="0" lvl="0" indent="-349250" algn="l" rtl="0">
              <a:spcBef>
                <a:spcPts val="0"/>
              </a:spcBef>
              <a:spcAft>
                <a:spcPts val="0"/>
              </a:spcAft>
              <a:buClr>
                <a:srgbClr val="000000"/>
              </a:buClr>
              <a:buSzPct val="100000"/>
              <a:buFont typeface="Arial"/>
              <a:buChar char="●"/>
            </a:pPr>
            <a:r>
              <a:rPr lang="en-US" sz="1900" b="0" i="0" u="none" strike="noStrike" cap="none">
                <a:solidFill>
                  <a:srgbClr val="000000"/>
                </a:solidFill>
                <a:latin typeface="Arial"/>
                <a:ea typeface="Arial"/>
                <a:cs typeface="Arial"/>
                <a:sym typeface="Arial"/>
              </a:rPr>
              <a:t>A small factory like S produces 1,000 alarm clocks at an average cost of $12 per clock. </a:t>
            </a:r>
          </a:p>
          <a:p>
            <a:pPr marL="457200" marR="0" lvl="0" indent="-349250" algn="l" rtl="0">
              <a:spcBef>
                <a:spcPts val="0"/>
              </a:spcBef>
              <a:spcAft>
                <a:spcPts val="0"/>
              </a:spcAft>
              <a:buClr>
                <a:srgbClr val="000000"/>
              </a:buClr>
              <a:buSzPct val="100000"/>
              <a:buFont typeface="Arial"/>
              <a:buChar char="●"/>
            </a:pPr>
            <a:r>
              <a:rPr lang="en-US" sz="1900" b="0" i="0" u="none" strike="noStrike" cap="none" dirty="0">
                <a:solidFill>
                  <a:srgbClr val="000000"/>
                </a:solidFill>
                <a:latin typeface="Arial"/>
                <a:ea typeface="Arial"/>
                <a:cs typeface="Arial"/>
                <a:sym typeface="Arial"/>
              </a:rPr>
              <a:t>A medium factory like M produces 2,000 alarm clocks at a cost of $8 per clock. </a:t>
            </a:r>
          </a:p>
          <a:p>
            <a:pPr marL="457200" marR="0" lvl="0" indent="-349250" algn="l" rtl="0">
              <a:spcBef>
                <a:spcPts val="0"/>
              </a:spcBef>
              <a:spcAft>
                <a:spcPts val="0"/>
              </a:spcAft>
              <a:buClr>
                <a:srgbClr val="000000"/>
              </a:buClr>
              <a:buSzPct val="100000"/>
              <a:buFont typeface="Arial"/>
              <a:buChar char="●"/>
            </a:pPr>
            <a:r>
              <a:rPr lang="en-US" sz="1900" b="0" i="0" u="none" strike="noStrike" cap="none" dirty="0">
                <a:solidFill>
                  <a:srgbClr val="000000"/>
                </a:solidFill>
                <a:latin typeface="Arial"/>
                <a:ea typeface="Arial"/>
                <a:cs typeface="Arial"/>
                <a:sym typeface="Arial"/>
              </a:rPr>
              <a:t>A large factory like L produces 5,000 alarm clocks at a cost of $4 per clock. </a:t>
            </a:r>
          </a:p>
          <a:p>
            <a:pPr marL="457200" marR="0" lvl="0" indent="-349250" algn="l" rtl="0">
              <a:spcBef>
                <a:spcPts val="0"/>
              </a:spcBef>
              <a:spcAft>
                <a:spcPts val="0"/>
              </a:spcAft>
              <a:buClr>
                <a:srgbClr val="000000"/>
              </a:buClr>
              <a:buSzPct val="100000"/>
              <a:buFont typeface="Arial"/>
              <a:buChar char="●"/>
            </a:pPr>
            <a:r>
              <a:rPr lang="en-US" sz="1900" b="0" i="0" u="none" strike="noStrike" cap="none" dirty="0">
                <a:solidFill>
                  <a:srgbClr val="000000"/>
                </a:solidFill>
                <a:latin typeface="Arial"/>
                <a:ea typeface="Arial"/>
                <a:cs typeface="Arial"/>
                <a:sym typeface="Arial"/>
              </a:rPr>
              <a:t>Economies of scale exist because the larger scale of production leads to lower average costs.</a:t>
            </a:r>
          </a:p>
        </p:txBody>
      </p:sp>
      <p:pic>
        <p:nvPicPr>
          <p:cNvPr id="207" name="Shape 207" descr="The graph shows a downward sloping line that represents how large-scale production leads to a decrease in average costs."/>
          <p:cNvPicPr preferRelativeResize="0">
            <a:picLocks noGrp="1"/>
          </p:cNvPicPr>
          <p:nvPr>
            <p:ph type="pic" idx="2"/>
          </p:nvPr>
        </p:nvPicPr>
        <p:blipFill rotWithShape="1">
          <a:blip r:embed="rId3">
            <a:alphaModFix/>
          </a:blip>
          <a:srcRect/>
          <a:stretch/>
        </p:blipFill>
        <p:spPr>
          <a:xfrm>
            <a:off x="1147050" y="1046176"/>
            <a:ext cx="6849900" cy="3325500"/>
          </a:xfrm>
          <a:prstGeom prst="rect">
            <a:avLst/>
          </a:prstGeom>
          <a:noFill/>
          <a:ln>
            <a:noFill/>
          </a:ln>
        </p:spPr>
      </p:pic>
      <p:pic>
        <p:nvPicPr>
          <p:cNvPr id="208" name="Shape 208"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Shapes of Long-Run Average Cost Curves</a:t>
            </a:r>
          </a:p>
        </p:txBody>
      </p:sp>
      <p:sp>
        <p:nvSpPr>
          <p:cNvPr id="214" name="Shape 214"/>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228600">
              <a:spcBef>
                <a:spcPts val="0"/>
              </a:spcBef>
              <a:buChar char="●"/>
            </a:pPr>
            <a:r>
              <a:rPr lang="en-US" b="1"/>
              <a:t>Long-run average cost (LRAC) curve</a:t>
            </a:r>
            <a:r>
              <a:rPr lang="en-US"/>
              <a:t> - shows the lowest possible average cost of production, allowing all the inputs to production to vary so that the firm is choosing its production technology.</a:t>
            </a:r>
          </a:p>
          <a:p>
            <a:pPr lvl="0">
              <a:spcBef>
                <a:spcPts val="0"/>
              </a:spcBef>
              <a:buNone/>
            </a:pPr>
            <a:endParaRPr/>
          </a:p>
          <a:p>
            <a:pPr marL="457200" lvl="0" indent="-228600">
              <a:spcBef>
                <a:spcPts val="0"/>
              </a:spcBef>
              <a:buChar char="●"/>
            </a:pPr>
            <a:r>
              <a:rPr lang="en-US" b="1"/>
              <a:t>Short-run average cost (SRAC) curves</a:t>
            </a:r>
            <a:r>
              <a:rPr lang="en-US"/>
              <a:t> - the average total cost curve in the short term; shows the total of the average fixed costs and the average variable costs.</a:t>
            </a:r>
          </a:p>
        </p:txBody>
      </p:sp>
      <p:pic>
        <p:nvPicPr>
          <p:cNvPr id="215" name="Shape 215"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457200" y="241325"/>
            <a:ext cx="8062800" cy="7287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sz="2400" b="0" i="0" u="none" strike="noStrike" cap="none">
                <a:solidFill>
                  <a:srgbClr val="6CB255"/>
                </a:solidFill>
                <a:latin typeface="Arial Black"/>
                <a:ea typeface="Arial Black"/>
                <a:cs typeface="Arial Black"/>
                <a:sym typeface="Arial Black"/>
              </a:rPr>
              <a:t>From Short-Run Average Cost Curves to Long-Run Average Cost Curves</a:t>
            </a:r>
          </a:p>
        </p:txBody>
      </p:sp>
      <p:sp>
        <p:nvSpPr>
          <p:cNvPr id="221" name="Shape 221"/>
          <p:cNvSpPr txBox="1">
            <a:spLocks noGrp="1"/>
          </p:cNvSpPr>
          <p:nvPr>
            <p:ph type="body" idx="1"/>
          </p:nvPr>
        </p:nvSpPr>
        <p:spPr>
          <a:xfrm>
            <a:off x="0" y="4022133"/>
            <a:ext cx="9144000" cy="2555700"/>
          </a:xfrm>
          <a:prstGeom prst="rect">
            <a:avLst/>
          </a:prstGeom>
          <a:noFill/>
          <a:ln>
            <a:noFill/>
          </a:ln>
        </p:spPr>
        <p:txBody>
          <a:bodyPr wrap="square" lIns="91425" tIns="45700" rIns="91425" bIns="45700" anchor="t" anchorCtr="0">
            <a:noAutofit/>
          </a:bodyPr>
          <a:lstStyle/>
          <a:p>
            <a:pPr marL="457200" marR="0" lvl="0" indent="-336550" algn="l" rtl="0">
              <a:spcBef>
                <a:spcPts val="0"/>
              </a:spcBef>
              <a:spcAft>
                <a:spcPts val="0"/>
              </a:spcAft>
              <a:buSzPct val="100000"/>
              <a:buChar char="●"/>
            </a:pPr>
            <a:r>
              <a:rPr lang="en-US" sz="1700" dirty="0"/>
              <a:t>The five different short-run average cost (SRAC) curves each represents a different level of fixed costs, from the low level of fixed costs at SRAC</a:t>
            </a:r>
            <a:r>
              <a:rPr lang="en-US" sz="1700" baseline="-25000" dirty="0"/>
              <a:t>1</a:t>
            </a:r>
            <a:r>
              <a:rPr lang="en-US" sz="1700" dirty="0"/>
              <a:t> to the high level of fixed costs at SRAC</a:t>
            </a:r>
            <a:r>
              <a:rPr lang="en-US" sz="1700" baseline="-25000" dirty="0"/>
              <a:t>5</a:t>
            </a:r>
            <a:r>
              <a:rPr lang="en-US" sz="1700" dirty="0"/>
              <a:t>. </a:t>
            </a:r>
          </a:p>
          <a:p>
            <a:pPr marL="457200" marR="0" lvl="0" indent="-336550" algn="l" rtl="0">
              <a:spcBef>
                <a:spcPts val="0"/>
              </a:spcBef>
              <a:spcAft>
                <a:spcPts val="0"/>
              </a:spcAft>
              <a:buSzPct val="100000"/>
              <a:buChar char="●"/>
            </a:pPr>
            <a:r>
              <a:rPr lang="en-US" sz="1700" dirty="0"/>
              <a:t>Other SRAC curves, not in the diagram, lie between the ones that are here. </a:t>
            </a:r>
          </a:p>
          <a:p>
            <a:pPr marL="457200" marR="0" lvl="0" indent="-336550" algn="l" rtl="0">
              <a:spcBef>
                <a:spcPts val="0"/>
              </a:spcBef>
              <a:spcAft>
                <a:spcPts val="0"/>
              </a:spcAft>
              <a:buSzPct val="100000"/>
              <a:buChar char="●"/>
            </a:pPr>
            <a:r>
              <a:rPr lang="en-US" sz="1700" dirty="0"/>
              <a:t>The long-run average cost (LRAC) curve shows the </a:t>
            </a:r>
            <a:r>
              <a:rPr lang="en-US" sz="1700" u="sng" dirty="0"/>
              <a:t>lowest cost</a:t>
            </a:r>
            <a:r>
              <a:rPr lang="en-US" sz="1700" dirty="0"/>
              <a:t> for producing each quantity of output when fixed costs can vary, and so it is formed by the </a:t>
            </a:r>
            <a:r>
              <a:rPr lang="en-US" sz="1700" u="sng" dirty="0"/>
              <a:t>bottom edge</a:t>
            </a:r>
            <a:r>
              <a:rPr lang="en-US" sz="1700" dirty="0"/>
              <a:t> of the family of SRAC curves. </a:t>
            </a:r>
          </a:p>
          <a:p>
            <a:pPr marL="457200" marR="0" lvl="0" indent="-336550" algn="l" rtl="0">
              <a:spcBef>
                <a:spcPts val="0"/>
              </a:spcBef>
              <a:spcAft>
                <a:spcPts val="0"/>
              </a:spcAft>
              <a:buSzPct val="100000"/>
              <a:buChar char="●"/>
            </a:pPr>
            <a:r>
              <a:rPr lang="en-US" sz="1700" dirty="0"/>
              <a:t>If a firm wished to produce quantity Q</a:t>
            </a:r>
            <a:r>
              <a:rPr lang="en-US" sz="1700" baseline="-25000" dirty="0"/>
              <a:t>3</a:t>
            </a:r>
            <a:r>
              <a:rPr lang="en-US" sz="1700" dirty="0"/>
              <a:t>, it would choose the fixed costs associated with SRAC</a:t>
            </a:r>
            <a:r>
              <a:rPr lang="en-US" sz="1700" baseline="-25000" dirty="0"/>
              <a:t>3</a:t>
            </a:r>
            <a:r>
              <a:rPr lang="en-US" sz="1700" dirty="0"/>
              <a:t>.</a:t>
            </a:r>
          </a:p>
        </p:txBody>
      </p:sp>
      <p:pic>
        <p:nvPicPr>
          <p:cNvPr id="222" name="Shape 222" descr="This graph shows a long run average cost as a sum of minimum short run average costs."/>
          <p:cNvPicPr preferRelativeResize="0">
            <a:picLocks noGrp="1"/>
          </p:cNvPicPr>
          <p:nvPr>
            <p:ph type="pic" idx="2"/>
          </p:nvPr>
        </p:nvPicPr>
        <p:blipFill rotWithShape="1">
          <a:blip r:embed="rId3">
            <a:alphaModFix/>
          </a:blip>
          <a:srcRect/>
          <a:stretch/>
        </p:blipFill>
        <p:spPr>
          <a:xfrm>
            <a:off x="1707600" y="969976"/>
            <a:ext cx="5728800" cy="3133800"/>
          </a:xfrm>
          <a:prstGeom prst="rect">
            <a:avLst/>
          </a:prstGeom>
          <a:noFill/>
          <a:ln>
            <a:noFill/>
          </a:ln>
        </p:spPr>
      </p:pic>
      <p:pic>
        <p:nvPicPr>
          <p:cNvPr id="223" name="Shape 223"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457200" y="241325"/>
            <a:ext cx="8062800" cy="833700"/>
          </a:xfrm>
          <a:prstGeom prst="rect">
            <a:avLst/>
          </a:prstGeom>
        </p:spPr>
        <p:txBody>
          <a:bodyPr wrap="square" lIns="91425" tIns="91425" rIns="91425" bIns="91425" anchor="b" anchorCtr="0">
            <a:noAutofit/>
          </a:bodyPr>
          <a:lstStyle/>
          <a:p>
            <a:pPr lvl="0">
              <a:spcBef>
                <a:spcPts val="0"/>
              </a:spcBef>
              <a:buNone/>
            </a:pPr>
            <a:r>
              <a:rPr lang="en-US"/>
              <a:t>Ranges on the Long-run Average </a:t>
            </a:r>
          </a:p>
          <a:p>
            <a:pPr lvl="0">
              <a:spcBef>
                <a:spcPts val="0"/>
              </a:spcBef>
              <a:buNone/>
            </a:pPr>
            <a:r>
              <a:rPr lang="en-US"/>
              <a:t>Cost Curve</a:t>
            </a:r>
          </a:p>
        </p:txBody>
      </p:sp>
      <p:sp>
        <p:nvSpPr>
          <p:cNvPr id="229" name="Shape 229"/>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228600">
              <a:spcBef>
                <a:spcPts val="0"/>
              </a:spcBef>
              <a:buChar char="●"/>
            </a:pPr>
            <a:r>
              <a:rPr lang="en-US" b="1"/>
              <a:t>Constant returns to scale</a:t>
            </a:r>
            <a:r>
              <a:rPr lang="en-US"/>
              <a:t> - when expanding all inputs proportionately does not change the average cost of production.</a:t>
            </a:r>
          </a:p>
          <a:p>
            <a:pPr lvl="0">
              <a:spcBef>
                <a:spcPts val="0"/>
              </a:spcBef>
              <a:buNone/>
            </a:pPr>
            <a:endParaRPr/>
          </a:p>
          <a:p>
            <a:pPr marL="457200" lvl="0" indent="-228600" rtl="0">
              <a:spcBef>
                <a:spcPts val="0"/>
              </a:spcBef>
              <a:buChar char="●"/>
            </a:pPr>
            <a:r>
              <a:rPr lang="en-US" b="1"/>
              <a:t>Diseconomies of scale</a:t>
            </a:r>
            <a:r>
              <a:rPr lang="en-US"/>
              <a:t> - the long-run average cost of producing each individual unit increases as total output increases.</a:t>
            </a:r>
          </a:p>
          <a:p>
            <a:pPr lvl="0" rtl="0">
              <a:spcBef>
                <a:spcPts val="0"/>
              </a:spcBef>
              <a:buNone/>
            </a:pPr>
            <a:endParaRPr/>
          </a:p>
          <a:p>
            <a:pPr marL="914400" lvl="1" indent="-228600" rtl="0">
              <a:spcBef>
                <a:spcPts val="0"/>
              </a:spcBef>
            </a:pPr>
            <a:r>
              <a:rPr lang="en-US"/>
              <a:t>A firm or a factory can grow so large that it becomes very difficult to manage or run efficiently. </a:t>
            </a:r>
          </a:p>
        </p:txBody>
      </p:sp>
      <p:pic>
        <p:nvPicPr>
          <p:cNvPr id="230" name="Shape 230"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457200" y="241325"/>
            <a:ext cx="8062800" cy="833700"/>
          </a:xfrm>
          <a:prstGeom prst="rect">
            <a:avLst/>
          </a:prstGeom>
        </p:spPr>
        <p:txBody>
          <a:bodyPr wrap="square" lIns="91425" tIns="91425" rIns="91425" bIns="91425" anchor="b" anchorCtr="0">
            <a:noAutofit/>
          </a:bodyPr>
          <a:lstStyle/>
          <a:p>
            <a:pPr lvl="0">
              <a:spcBef>
                <a:spcPts val="0"/>
              </a:spcBef>
              <a:buNone/>
            </a:pPr>
            <a:r>
              <a:rPr lang="en-US"/>
              <a:t>The Size and Number of Firms in </a:t>
            </a:r>
          </a:p>
          <a:p>
            <a:pPr lvl="0">
              <a:spcBef>
                <a:spcPts val="0"/>
              </a:spcBef>
              <a:buNone/>
            </a:pPr>
            <a:r>
              <a:rPr lang="en-US"/>
              <a:t>an Industry</a:t>
            </a:r>
          </a:p>
        </p:txBody>
      </p:sp>
      <p:sp>
        <p:nvSpPr>
          <p:cNvPr id="236" name="Shape 236"/>
          <p:cNvSpPr>
            <a:spLocks noGrp="1"/>
          </p:cNvSpPr>
          <p:nvPr>
            <p:ph type="pic" idx="2"/>
          </p:nvPr>
        </p:nvSpPr>
        <p:spPr>
          <a:xfrm>
            <a:off x="457199" y="1350986"/>
            <a:ext cx="8062800" cy="3500100"/>
          </a:xfrm>
          <a:prstGeom prst="rect">
            <a:avLst/>
          </a:prstGeom>
        </p:spPr>
        <p:txBody>
          <a:bodyPr wrap="square" lIns="91425" tIns="91425" rIns="91425" bIns="91425" anchor="t" anchorCtr="0">
            <a:noAutofit/>
          </a:bodyPr>
          <a:lstStyle/>
          <a:p>
            <a:pPr marL="457200" lvl="0" indent="-228600" rtl="0">
              <a:spcBef>
                <a:spcPts val="0"/>
              </a:spcBef>
              <a:buChar char="●"/>
            </a:pPr>
            <a:r>
              <a:rPr lang="en-US"/>
              <a:t>The shape of the long-run average cost curve has implications for:</a:t>
            </a:r>
          </a:p>
          <a:p>
            <a:pPr lvl="0" rtl="0">
              <a:spcBef>
                <a:spcPts val="0"/>
              </a:spcBef>
              <a:buNone/>
            </a:pPr>
            <a:endParaRPr/>
          </a:p>
          <a:p>
            <a:pPr marL="914400" lvl="1" indent="-228600" rtl="0">
              <a:spcBef>
                <a:spcPts val="0"/>
              </a:spcBef>
            </a:pPr>
            <a:r>
              <a:rPr lang="en-US"/>
              <a:t>how many firms will compete in an industry</a:t>
            </a:r>
          </a:p>
          <a:p>
            <a:pPr marL="914400" lvl="1" indent="-228600" rtl="0">
              <a:spcBef>
                <a:spcPts val="0"/>
              </a:spcBef>
            </a:pPr>
            <a:r>
              <a:rPr lang="en-US"/>
              <a:t>whether the firms in an industry have many different sizes</a:t>
            </a:r>
          </a:p>
          <a:p>
            <a:pPr marL="914400" lvl="1" indent="-228600" rtl="0">
              <a:spcBef>
                <a:spcPts val="0"/>
              </a:spcBef>
            </a:pPr>
            <a:r>
              <a:rPr lang="en-US"/>
              <a:t>or if they will tend to be the same size.</a:t>
            </a:r>
          </a:p>
        </p:txBody>
      </p:sp>
      <p:pic>
        <p:nvPicPr>
          <p:cNvPr id="237" name="Shape 237"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a:spLocks noGrp="1"/>
          </p:cNvSpPr>
          <p:nvPr>
            <p:ph type="title"/>
          </p:nvPr>
        </p:nvSpPr>
        <p:spPr>
          <a:xfrm>
            <a:off x="457200" y="241325"/>
            <a:ext cx="8062800" cy="8202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The LRAC Curve and the Size and Number</a:t>
            </a:r>
          </a:p>
          <a:p>
            <a:pPr marL="0" marR="0" lvl="0" indent="0" algn="l" rtl="0">
              <a:spcBef>
                <a:spcPts val="0"/>
              </a:spcBef>
              <a:buClr>
                <a:srgbClr val="6CB255"/>
              </a:buClr>
              <a:buSzPct val="25000"/>
              <a:buFont typeface="Arial Black"/>
              <a:buNone/>
            </a:pPr>
            <a:r>
              <a:rPr lang="en-US"/>
              <a:t>of Firms</a:t>
            </a:r>
          </a:p>
        </p:txBody>
      </p:sp>
      <p:sp>
        <p:nvSpPr>
          <p:cNvPr id="243" name="Shape 243"/>
          <p:cNvSpPr txBox="1">
            <a:spLocks noGrp="1"/>
          </p:cNvSpPr>
          <p:nvPr>
            <p:ph type="body" idx="1"/>
          </p:nvPr>
        </p:nvSpPr>
        <p:spPr>
          <a:xfrm>
            <a:off x="457200" y="3995477"/>
            <a:ext cx="8206500" cy="2689500"/>
          </a:xfrm>
          <a:prstGeom prst="rect">
            <a:avLst/>
          </a:prstGeom>
          <a:noFill/>
          <a:ln>
            <a:noFill/>
          </a:ln>
        </p:spPr>
        <p:txBody>
          <a:bodyPr wrap="square" lIns="91425" tIns="45700" rIns="91425" bIns="45700" anchor="t" anchorCtr="0">
            <a:noAutofit/>
          </a:bodyPr>
          <a:lstStyle/>
          <a:p>
            <a:pPr marR="0" lvl="0" algn="l" rtl="0">
              <a:spcBef>
                <a:spcPts val="0"/>
              </a:spcBef>
              <a:spcAft>
                <a:spcPts val="0"/>
              </a:spcAft>
              <a:buNone/>
            </a:pPr>
            <a:endParaRPr sz="1900" dirty="0"/>
          </a:p>
          <a:p>
            <a:pPr marR="0" lvl="0" algn="l" rtl="0">
              <a:lnSpc>
                <a:spcPct val="115000"/>
              </a:lnSpc>
              <a:spcBef>
                <a:spcPts val="0"/>
              </a:spcBef>
              <a:spcAft>
                <a:spcPts val="0"/>
              </a:spcAft>
              <a:buNone/>
            </a:pPr>
            <a:r>
              <a:rPr lang="en-US" sz="1900" dirty="0"/>
              <a:t>For graph (a):</a:t>
            </a:r>
          </a:p>
          <a:p>
            <a:pPr marL="457200" marR="0" lvl="0" indent="-228600" algn="l" rtl="0">
              <a:spcBef>
                <a:spcPts val="0"/>
              </a:spcBef>
              <a:spcAft>
                <a:spcPts val="0"/>
              </a:spcAft>
              <a:buClr>
                <a:srgbClr val="6CB255"/>
              </a:buClr>
              <a:buFont typeface="Arial"/>
              <a:buChar char="●"/>
            </a:pPr>
            <a:r>
              <a:rPr lang="en-US" sz="1900" b="0" i="0" u="none" strike="noStrike" cap="none" dirty="0">
                <a:solidFill>
                  <a:srgbClr val="000000"/>
                </a:solidFill>
                <a:latin typeface="Arial"/>
                <a:ea typeface="Arial"/>
                <a:cs typeface="Arial"/>
                <a:sym typeface="Arial"/>
              </a:rPr>
              <a:t>Low-cost firms will produce at output level R. </a:t>
            </a:r>
            <a:endParaRPr sz="1900" dirty="0"/>
          </a:p>
          <a:p>
            <a:pPr marL="457200" marR="0" lvl="0" indent="-228600" algn="l" rtl="0">
              <a:spcBef>
                <a:spcPts val="0"/>
              </a:spcBef>
              <a:spcAft>
                <a:spcPts val="0"/>
              </a:spcAft>
              <a:buClr>
                <a:srgbClr val="6CB255"/>
              </a:buClr>
              <a:buFont typeface="Arial"/>
              <a:buChar char="●"/>
            </a:pPr>
            <a:r>
              <a:rPr lang="en-US" sz="1900" b="0" i="0" u="none" strike="noStrike" cap="none" dirty="0">
                <a:solidFill>
                  <a:srgbClr val="000000"/>
                </a:solidFill>
                <a:latin typeface="Arial"/>
                <a:ea typeface="Arial"/>
                <a:cs typeface="Arial"/>
                <a:sym typeface="Arial"/>
              </a:rPr>
              <a:t>When the LRAC curve has a clear minimum point, then any firm producing a different quantity will have</a:t>
            </a:r>
            <a:r>
              <a:rPr lang="en-US" sz="1900" b="0" i="0" strike="noStrike" cap="none" dirty="0">
                <a:solidFill>
                  <a:srgbClr val="000000"/>
                </a:solidFill>
                <a:latin typeface="Arial"/>
                <a:ea typeface="Arial"/>
                <a:cs typeface="Arial"/>
                <a:sym typeface="Arial"/>
              </a:rPr>
              <a:t> </a:t>
            </a:r>
            <a:r>
              <a:rPr lang="en-US" sz="1900" b="0" i="0" u="sng" strike="noStrike" cap="none" dirty="0">
                <a:solidFill>
                  <a:srgbClr val="000000"/>
                </a:solidFill>
                <a:latin typeface="Arial"/>
                <a:ea typeface="Arial"/>
                <a:cs typeface="Arial"/>
                <a:sym typeface="Arial"/>
              </a:rPr>
              <a:t>higher costs</a:t>
            </a:r>
            <a:r>
              <a:rPr lang="en-US" sz="1900" b="0" i="0" u="none" strike="noStrike" cap="none" dirty="0">
                <a:solidFill>
                  <a:srgbClr val="000000"/>
                </a:solidFill>
                <a:latin typeface="Arial"/>
                <a:ea typeface="Arial"/>
                <a:cs typeface="Arial"/>
                <a:sym typeface="Arial"/>
              </a:rPr>
              <a:t>. </a:t>
            </a:r>
            <a:endParaRPr sz="1900" dirty="0"/>
          </a:p>
          <a:p>
            <a:pPr marL="457200" marR="0" lvl="0" indent="-228600" algn="l" rtl="0">
              <a:spcBef>
                <a:spcPts val="0"/>
              </a:spcBef>
              <a:spcAft>
                <a:spcPts val="0"/>
              </a:spcAft>
              <a:buClr>
                <a:srgbClr val="6CB255"/>
              </a:buClr>
              <a:buFont typeface="Arial"/>
              <a:buChar char="●"/>
            </a:pPr>
            <a:r>
              <a:rPr lang="en-US" sz="1900" b="0" i="0" u="none" strike="noStrike" cap="none" dirty="0">
                <a:solidFill>
                  <a:srgbClr val="000000"/>
                </a:solidFill>
                <a:latin typeface="Arial"/>
                <a:ea typeface="Arial"/>
                <a:cs typeface="Arial"/>
                <a:sym typeface="Arial"/>
              </a:rPr>
              <a:t>In this case, a firm producing at a quantity of 10,000 will produce at a </a:t>
            </a:r>
            <a:r>
              <a:rPr lang="en-US" sz="1900" b="0" i="0" u="sng" strike="noStrike" cap="none" dirty="0">
                <a:solidFill>
                  <a:srgbClr val="000000"/>
                </a:solidFill>
                <a:latin typeface="Arial"/>
                <a:ea typeface="Arial"/>
                <a:cs typeface="Arial"/>
                <a:sym typeface="Arial"/>
              </a:rPr>
              <a:t>lower average cost</a:t>
            </a:r>
            <a:r>
              <a:rPr lang="en-US" sz="1900" b="0" i="0" u="none" strike="noStrike" cap="none" dirty="0">
                <a:solidFill>
                  <a:srgbClr val="000000"/>
                </a:solidFill>
                <a:latin typeface="Arial"/>
                <a:ea typeface="Arial"/>
                <a:cs typeface="Arial"/>
                <a:sym typeface="Arial"/>
              </a:rPr>
              <a:t> than a firm producing</a:t>
            </a:r>
            <a:r>
              <a:rPr lang="en-US" sz="1900" dirty="0"/>
              <a:t> </a:t>
            </a:r>
            <a:r>
              <a:rPr lang="en-US" sz="1900" b="0" i="0" u="none" strike="noStrike" cap="none" dirty="0">
                <a:solidFill>
                  <a:srgbClr val="000000"/>
                </a:solidFill>
                <a:latin typeface="Arial"/>
                <a:ea typeface="Arial"/>
                <a:cs typeface="Arial"/>
                <a:sym typeface="Arial"/>
              </a:rPr>
              <a:t>5,000 or 20,000 units.</a:t>
            </a:r>
          </a:p>
        </p:txBody>
      </p:sp>
      <p:pic>
        <p:nvPicPr>
          <p:cNvPr id="244" name="Shape 244" descr="The two graphs show how the LRAC is affected by competition between firms."/>
          <p:cNvPicPr preferRelativeResize="0">
            <a:picLocks noGrp="1"/>
          </p:cNvPicPr>
          <p:nvPr>
            <p:ph type="pic" idx="2"/>
          </p:nvPr>
        </p:nvPicPr>
        <p:blipFill rotWithShape="1">
          <a:blip r:embed="rId3">
            <a:alphaModFix/>
          </a:blip>
          <a:srcRect/>
          <a:stretch/>
        </p:blipFill>
        <p:spPr>
          <a:xfrm>
            <a:off x="457199" y="1061528"/>
            <a:ext cx="8062800" cy="3008100"/>
          </a:xfrm>
          <a:prstGeom prst="rect">
            <a:avLst/>
          </a:prstGeom>
          <a:noFill/>
          <a:ln>
            <a:noFill/>
          </a:ln>
        </p:spPr>
      </p:pic>
      <p:pic>
        <p:nvPicPr>
          <p:cNvPr id="245" name="Shape 245"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457200" y="241325"/>
            <a:ext cx="8062800" cy="822300"/>
          </a:xfrm>
          <a:prstGeom prst="rect">
            <a:avLst/>
          </a:prstGeom>
        </p:spPr>
        <p:txBody>
          <a:bodyPr wrap="square" lIns="91425" tIns="91425" rIns="91425" bIns="91425" anchor="b" anchorCtr="0">
            <a:noAutofit/>
          </a:bodyPr>
          <a:lstStyle/>
          <a:p>
            <a:pPr lvl="0">
              <a:spcBef>
                <a:spcPts val="0"/>
              </a:spcBef>
              <a:buClr>
                <a:srgbClr val="6CB255"/>
              </a:buClr>
              <a:buSzPct val="25000"/>
              <a:buFont typeface="Arial Black"/>
              <a:buNone/>
            </a:pPr>
            <a:r>
              <a:rPr lang="en-US"/>
              <a:t>The LRAC Curve and the Size and Number</a:t>
            </a:r>
          </a:p>
          <a:p>
            <a:pPr lvl="0">
              <a:spcBef>
                <a:spcPts val="0"/>
              </a:spcBef>
              <a:buClr>
                <a:srgbClr val="6CB255"/>
              </a:buClr>
              <a:buSzPct val="25000"/>
              <a:buFont typeface="Arial Black"/>
              <a:buNone/>
            </a:pPr>
            <a:r>
              <a:rPr lang="en-US"/>
              <a:t>of Firms, Continued</a:t>
            </a:r>
          </a:p>
        </p:txBody>
      </p:sp>
      <p:sp>
        <p:nvSpPr>
          <p:cNvPr id="251" name="Shape 251"/>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lvl="0">
              <a:spcBef>
                <a:spcPts val="0"/>
              </a:spcBef>
              <a:buNone/>
            </a:pPr>
            <a:endParaRPr/>
          </a:p>
        </p:txBody>
      </p:sp>
      <p:sp>
        <p:nvSpPr>
          <p:cNvPr id="252" name="Shape 252"/>
          <p:cNvSpPr txBox="1">
            <a:spLocks noGrp="1"/>
          </p:cNvSpPr>
          <p:nvPr>
            <p:ph type="body" idx="1"/>
          </p:nvPr>
        </p:nvSpPr>
        <p:spPr>
          <a:xfrm>
            <a:off x="0" y="3908386"/>
            <a:ext cx="9144000" cy="2569800"/>
          </a:xfrm>
          <a:prstGeom prst="rect">
            <a:avLst/>
          </a:prstGeom>
        </p:spPr>
        <p:txBody>
          <a:bodyPr wrap="square" lIns="91425" tIns="91425" rIns="91425" bIns="91425" anchor="t" anchorCtr="0">
            <a:noAutofit/>
          </a:bodyPr>
          <a:lstStyle/>
          <a:p>
            <a:pPr lvl="0" rtl="0">
              <a:spcBef>
                <a:spcPts val="0"/>
              </a:spcBef>
              <a:spcAft>
                <a:spcPts val="0"/>
              </a:spcAft>
              <a:buClr>
                <a:schemeClr val="dk1"/>
              </a:buClr>
              <a:buSzPct val="57894"/>
              <a:buFont typeface="Arial"/>
              <a:buNone/>
            </a:pPr>
            <a:r>
              <a:rPr lang="en-US" sz="1900" dirty="0">
                <a:solidFill>
                  <a:schemeClr val="dk1"/>
                </a:solidFill>
              </a:rPr>
              <a:t>For graph (b):</a:t>
            </a:r>
          </a:p>
          <a:p>
            <a:pPr marL="457200" lvl="0" indent="-228600" rtl="0">
              <a:spcBef>
                <a:spcPts val="880"/>
              </a:spcBef>
              <a:spcAft>
                <a:spcPts val="0"/>
              </a:spcAft>
              <a:buClr>
                <a:srgbClr val="6CB255"/>
              </a:buClr>
              <a:buChar char="●"/>
            </a:pPr>
            <a:r>
              <a:rPr lang="en-US" sz="1900" dirty="0">
                <a:solidFill>
                  <a:schemeClr val="dk1"/>
                </a:solidFill>
              </a:rPr>
              <a:t>Low-cost firms will produce between output levels R and S. </a:t>
            </a:r>
          </a:p>
          <a:p>
            <a:pPr marL="457200" lvl="0" indent="-228600" rtl="0">
              <a:spcBef>
                <a:spcPts val="0"/>
              </a:spcBef>
              <a:spcAft>
                <a:spcPts val="0"/>
              </a:spcAft>
              <a:buClr>
                <a:srgbClr val="6CB255"/>
              </a:buClr>
              <a:buChar char="●"/>
            </a:pPr>
            <a:r>
              <a:rPr lang="en-US" sz="1900" dirty="0">
                <a:solidFill>
                  <a:schemeClr val="dk1"/>
                </a:solidFill>
              </a:rPr>
              <a:t>When the LRAC curve has a flat bottom, then firms producing at any quantity along this flat bottom can compete. </a:t>
            </a:r>
          </a:p>
          <a:p>
            <a:pPr marL="457200" lvl="0" indent="-228600" rtl="0">
              <a:spcBef>
                <a:spcPts val="0"/>
              </a:spcBef>
              <a:spcAft>
                <a:spcPts val="0"/>
              </a:spcAft>
              <a:buClr>
                <a:srgbClr val="6CB255"/>
              </a:buClr>
              <a:buChar char="●"/>
            </a:pPr>
            <a:r>
              <a:rPr lang="en-US" sz="1900" dirty="0">
                <a:solidFill>
                  <a:schemeClr val="dk1"/>
                </a:solidFill>
              </a:rPr>
              <a:t>In this case, any firm producing a quantity between 5,000 and 20,000 can compete effectively, </a:t>
            </a:r>
          </a:p>
          <a:p>
            <a:pPr marL="457200" lvl="0" indent="-228600" rtl="0">
              <a:spcBef>
                <a:spcPts val="0"/>
              </a:spcBef>
              <a:spcAft>
                <a:spcPts val="0"/>
              </a:spcAft>
              <a:buClr>
                <a:srgbClr val="6CB255"/>
              </a:buClr>
              <a:buChar char="●"/>
            </a:pPr>
            <a:r>
              <a:rPr lang="en-US" sz="1900" dirty="0">
                <a:solidFill>
                  <a:schemeClr val="dk1"/>
                </a:solidFill>
              </a:rPr>
              <a:t>Firms producing less than 5,000 or more than 20,000 would face higher average costs and be unable to compete.</a:t>
            </a:r>
          </a:p>
        </p:txBody>
      </p:sp>
      <p:pic>
        <p:nvPicPr>
          <p:cNvPr id="253" name="Shape 253" descr="CNX_Econ_C07_008.jpg"/>
          <p:cNvPicPr preferRelativeResize="0">
            <a:picLocks noGrp="1"/>
          </p:cNvPicPr>
          <p:nvPr>
            <p:ph type="pic" idx="2"/>
          </p:nvPr>
        </p:nvPicPr>
        <p:blipFill rotWithShape="1">
          <a:blip r:embed="rId3">
            <a:alphaModFix/>
          </a:blip>
          <a:srcRect/>
          <a:stretch/>
        </p:blipFill>
        <p:spPr>
          <a:xfrm>
            <a:off x="457199" y="1063578"/>
            <a:ext cx="8062800" cy="3008100"/>
          </a:xfrm>
          <a:prstGeom prst="rect">
            <a:avLst/>
          </a:prstGeom>
          <a:noFill/>
          <a:ln>
            <a:noFill/>
          </a:ln>
        </p:spPr>
      </p:pic>
      <p:pic>
        <p:nvPicPr>
          <p:cNvPr id="254" name="Shape 254" descr="OSX-Stacked-TM-RGB-300dpi-2016.jpg"/>
          <p:cNvPicPr preferRelativeResize="0"/>
          <p:nvPr/>
        </p:nvPicPr>
        <p:blipFill rotWithShape="1">
          <a:blip r:embed="rId4">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dirty="0"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Amazon - Example of Economies of Scale </a:t>
            </a:r>
          </a:p>
        </p:txBody>
      </p:sp>
      <p:pic>
        <p:nvPicPr>
          <p:cNvPr id="56" name="Shape 56" descr="CNX_Econ_C07_000.jpg"/>
          <p:cNvPicPr preferRelativeResize="0">
            <a:picLocks noGrp="1"/>
          </p:cNvPicPr>
          <p:nvPr>
            <p:ph type="pic" idx="2"/>
          </p:nvPr>
        </p:nvPicPr>
        <p:blipFill/>
        <p:spPr>
          <a:xfrm>
            <a:off x="1378950" y="1122376"/>
            <a:ext cx="6386100" cy="3234000"/>
          </a:xfrm>
          <a:prstGeom prst="rect">
            <a:avLst/>
          </a:prstGeom>
          <a:noFill/>
          <a:ln>
            <a:noFill/>
          </a:ln>
        </p:spPr>
      </p:pic>
      <p:sp>
        <p:nvSpPr>
          <p:cNvPr id="57" name="Shape 57"/>
          <p:cNvSpPr txBox="1">
            <a:spLocks noGrp="1"/>
          </p:cNvSpPr>
          <p:nvPr>
            <p:ph type="body" idx="1"/>
          </p:nvPr>
        </p:nvSpPr>
        <p:spPr>
          <a:xfrm>
            <a:off x="457200" y="4408918"/>
            <a:ext cx="8062800" cy="2253900"/>
          </a:xfrm>
          <a:prstGeom prst="rect">
            <a:avLst/>
          </a:prstGeom>
          <a:noFill/>
          <a:ln>
            <a:noFill/>
          </a:ln>
        </p:spPr>
        <p:txBody>
          <a:bodyPr wrap="square" lIns="91425" tIns="45700" rIns="91425" bIns="45700" anchor="t" anchorCtr="0">
            <a:noAutofit/>
          </a:bodyPr>
          <a:lstStyle/>
          <a:p>
            <a:pPr marL="0" marR="0" lvl="0" indent="-69850" algn="l" rtl="0">
              <a:spcBef>
                <a:spcPts val="0"/>
              </a:spcBef>
              <a:spcAft>
                <a:spcPts val="0"/>
              </a:spcAft>
              <a:buClr>
                <a:schemeClr val="dk1"/>
              </a:buClr>
              <a:buSzPct val="61111"/>
              <a:buFont typeface="Arial"/>
              <a:buNone/>
            </a:pPr>
            <a:r>
              <a:rPr lang="en-US" sz="1800" dirty="0"/>
              <a:t>Amazon sells books, among many other things, and ships them directly to the consumer. Until recently there were no brick and mortar Amazon stores.  </a:t>
            </a:r>
          </a:p>
          <a:p>
            <a:pPr marL="0" marR="0" lvl="0" indent="-69850" algn="l" rtl="0">
              <a:spcBef>
                <a:spcPts val="0"/>
              </a:spcBef>
              <a:spcAft>
                <a:spcPts val="0"/>
              </a:spcAft>
              <a:buClr>
                <a:schemeClr val="dk1"/>
              </a:buClr>
              <a:buSzPct val="61111"/>
              <a:buFont typeface="Arial"/>
              <a:buNone/>
            </a:pPr>
            <a:endParaRPr sz="1800" dirty="0"/>
          </a:p>
          <a:p>
            <a:pPr marL="0" marR="0" lvl="0" indent="-69850" algn="l" rtl="0">
              <a:spcBef>
                <a:spcPts val="0"/>
              </a:spcBef>
              <a:spcAft>
                <a:spcPts val="0"/>
              </a:spcAft>
              <a:buClr>
                <a:schemeClr val="dk1"/>
              </a:buClr>
              <a:buSzPct val="61111"/>
              <a:buFont typeface="Arial"/>
              <a:buNone/>
            </a:pPr>
            <a:r>
              <a:rPr lang="en-US" sz="1800" b="0" i="0" u="none" strike="noStrike" cap="none" dirty="0">
                <a:solidFill>
                  <a:srgbClr val="000000"/>
                </a:solidFill>
                <a:latin typeface="Arial"/>
                <a:ea typeface="Arial"/>
                <a:cs typeface="Arial"/>
                <a:sym typeface="Arial"/>
              </a:rPr>
              <a:t>A major reason for the giant retailer’s success is its production model and cost structure, which has enabled Amazon to undercut the competitors' prices even when factoring in the cost of shipping.  </a:t>
            </a:r>
            <a:endParaRPr sz="1800" dirty="0"/>
          </a:p>
          <a:p>
            <a:pPr marL="0" marR="0" lvl="0" indent="-69850" algn="l" rtl="0">
              <a:spcBef>
                <a:spcPts val="0"/>
              </a:spcBef>
              <a:spcAft>
                <a:spcPts val="0"/>
              </a:spcAft>
              <a:buClr>
                <a:schemeClr val="dk1"/>
              </a:buClr>
              <a:buSzPct val="68750"/>
              <a:buFont typeface="Arial"/>
              <a:buNone/>
            </a:pPr>
            <a:r>
              <a:rPr lang="en-US" sz="1600" b="0" i="0" u="none" strike="noStrike" cap="none" dirty="0">
                <a:solidFill>
                  <a:srgbClr val="000000"/>
                </a:solidFill>
                <a:latin typeface="Arial"/>
                <a:ea typeface="Arial"/>
                <a:cs typeface="Arial"/>
                <a:sym typeface="Arial"/>
              </a:rPr>
              <a:t>(Credit: modification of work by William Christiansen/Flickr Creative Commons)</a:t>
            </a:r>
          </a:p>
        </p:txBody>
      </p:sp>
      <p:pic>
        <p:nvPicPr>
          <p:cNvPr id="58" name="Shape 58" descr="OSX-Stacked-TM-RGB-300dpi-2016.jpg"/>
          <p:cNvPicPr preferRelativeResize="0"/>
          <p:nvPr/>
        </p:nvPicPr>
        <p:blipFill rotWithShape="1">
          <a:blip r:embed="rId3">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Shape 259"/>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r" rtl="0">
              <a:spcBef>
                <a:spcPts val="0"/>
              </a:spcBef>
              <a:buClr>
                <a:srgbClr val="6CB255"/>
              </a:buClr>
              <a:buSzPct val="25000"/>
              <a:buFont typeface="Arial Black"/>
              <a:buNone/>
            </a:pPr>
            <a:endParaRPr sz="2400" b="0" i="0" u="none" strike="noStrike" cap="none">
              <a:solidFill>
                <a:srgbClr val="6CB255"/>
              </a:solidFill>
              <a:latin typeface="Arial Black"/>
              <a:ea typeface="Arial Black"/>
              <a:cs typeface="Arial Black"/>
              <a:sym typeface="Arial Black"/>
            </a:endParaRPr>
          </a:p>
        </p:txBody>
      </p:sp>
      <p:sp>
        <p:nvSpPr>
          <p:cNvPr id="260" name="Shape 260"/>
          <p:cNvSpPr txBox="1">
            <a:spLocks noGrp="1"/>
          </p:cNvSpPr>
          <p:nvPr>
            <p:ph type="body" idx="1"/>
          </p:nvPr>
        </p:nvSpPr>
        <p:spPr>
          <a:xfrm>
            <a:off x="457200" y="1107617"/>
            <a:ext cx="8062912" cy="5256973"/>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Clr>
                <a:srgbClr val="6CB255"/>
              </a:buClr>
              <a:buSzPct val="25000"/>
              <a:buFont typeface="Arial"/>
              <a:buNone/>
            </a:pPr>
            <a:r>
              <a:rPr lang="en-US" sz="1600" b="0" i="0" u="none" strike="noStrike" cap="none">
                <a:solidFill>
                  <a:srgbClr val="212F62"/>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a:t>
            </a:r>
          </a:p>
        </p:txBody>
      </p:sp>
      <p:pic>
        <p:nvPicPr>
          <p:cNvPr id="261" name="Shape 261" descr="OSX-Stacked-TM-RGB-300dpi-2016.jpg"/>
          <p:cNvPicPr preferRelativeResize="0"/>
          <p:nvPr/>
        </p:nvPicPr>
        <p:blipFill rotWithShape="1">
          <a:blip r:embed="rId3">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Theory of the Firm</a:t>
            </a:r>
          </a:p>
        </p:txBody>
      </p:sp>
      <p:sp>
        <p:nvSpPr>
          <p:cNvPr id="64" name="Shape 64"/>
          <p:cNvSpPr>
            <a:spLocks noGrp="1"/>
          </p:cNvSpPr>
          <p:nvPr>
            <p:ph type="pic" idx="2"/>
          </p:nvPr>
        </p:nvSpPr>
        <p:spPr>
          <a:xfrm>
            <a:off x="457199" y="1427186"/>
            <a:ext cx="8062800" cy="3500100"/>
          </a:xfrm>
          <a:prstGeom prst="rect">
            <a:avLst/>
          </a:prstGeom>
        </p:spPr>
        <p:txBody>
          <a:bodyPr wrap="square" lIns="91425" tIns="91425" rIns="91425" bIns="91425" anchor="t" anchorCtr="0">
            <a:noAutofit/>
          </a:bodyPr>
          <a:lstStyle/>
          <a:p>
            <a:pPr marL="457200" lvl="0" indent="-228600" rtl="0">
              <a:spcBef>
                <a:spcPts val="0"/>
              </a:spcBef>
              <a:buChar char="●"/>
            </a:pPr>
            <a:r>
              <a:rPr lang="en-US" b="1"/>
              <a:t>Firm</a:t>
            </a:r>
            <a:r>
              <a:rPr lang="en-US"/>
              <a:t> (or producer or business) - an organization that combines inputs of labor, capital, land, and raw or finished component materials to produce outputs.</a:t>
            </a:r>
          </a:p>
          <a:p>
            <a:pPr lvl="0" rtl="0">
              <a:spcBef>
                <a:spcPts val="0"/>
              </a:spcBef>
              <a:buNone/>
            </a:pPr>
            <a:endParaRPr/>
          </a:p>
          <a:p>
            <a:pPr marL="457200" lvl="0" indent="-228600" rtl="0">
              <a:spcBef>
                <a:spcPts val="0"/>
              </a:spcBef>
              <a:buChar char="●"/>
            </a:pPr>
            <a:r>
              <a:rPr lang="en-US" b="1"/>
              <a:t>Private enterprise </a:t>
            </a:r>
            <a:r>
              <a:rPr lang="en-US"/>
              <a:t>- the ownership of businesses by private individuals</a:t>
            </a:r>
          </a:p>
          <a:p>
            <a:pPr lvl="0">
              <a:spcBef>
                <a:spcPts val="0"/>
              </a:spcBef>
              <a:buNone/>
            </a:pPr>
            <a:endParaRPr/>
          </a:p>
          <a:p>
            <a:pPr marL="457200" lvl="0" indent="-228600">
              <a:spcBef>
                <a:spcPts val="0"/>
              </a:spcBef>
              <a:buChar char="●"/>
            </a:pPr>
            <a:r>
              <a:rPr lang="en-US" b="1"/>
              <a:t>Production</a:t>
            </a:r>
            <a:r>
              <a:rPr lang="en-US"/>
              <a:t> - the process of combining inputs to produce outputs, ideally of a value greater than the value of the inputs.</a:t>
            </a:r>
          </a:p>
        </p:txBody>
      </p:sp>
      <p:pic>
        <p:nvPicPr>
          <p:cNvPr id="65" name="Shape 65"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The Spectrum of Competition</a:t>
            </a:r>
          </a:p>
        </p:txBody>
      </p:sp>
      <p:pic>
        <p:nvPicPr>
          <p:cNvPr id="71" name="Shape 71" descr="CNX_Econ_C07_000.jpg"/>
          <p:cNvPicPr preferRelativeResize="0">
            <a:picLocks noGrp="1"/>
          </p:cNvPicPr>
          <p:nvPr>
            <p:ph type="pic" idx="2"/>
          </p:nvPr>
        </p:nvPicPr>
        <p:blipFill/>
        <p:spPr>
          <a:xfrm>
            <a:off x="1032889" y="1135123"/>
            <a:ext cx="6911400" cy="2103000"/>
          </a:xfrm>
          <a:prstGeom prst="rect">
            <a:avLst/>
          </a:prstGeom>
          <a:noFill/>
          <a:ln>
            <a:noFill/>
          </a:ln>
        </p:spPr>
      </p:pic>
      <p:sp>
        <p:nvSpPr>
          <p:cNvPr id="72" name="Shape 72"/>
          <p:cNvSpPr txBox="1">
            <a:spLocks noGrp="1"/>
          </p:cNvSpPr>
          <p:nvPr>
            <p:ph type="body" idx="1"/>
          </p:nvPr>
        </p:nvSpPr>
        <p:spPr>
          <a:xfrm>
            <a:off x="457200" y="3298475"/>
            <a:ext cx="8379300" cy="34446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har char="●"/>
            </a:pPr>
            <a:r>
              <a:rPr lang="en-US"/>
              <a:t>Firms face different competitive situations. </a:t>
            </a:r>
          </a:p>
          <a:p>
            <a:pPr marL="457200" marR="0" lvl="0" indent="-228600" algn="l" rtl="0">
              <a:spcBef>
                <a:spcPts val="0"/>
              </a:spcBef>
              <a:spcAft>
                <a:spcPts val="0"/>
              </a:spcAft>
              <a:buChar char="●"/>
            </a:pPr>
            <a:r>
              <a:rPr lang="en-US"/>
              <a:t>At one extreme—</a:t>
            </a:r>
            <a:r>
              <a:rPr lang="en-US" u="sng"/>
              <a:t>perfect competition</a:t>
            </a:r>
            <a:r>
              <a:rPr lang="en-US"/>
              <a:t>—many firms are all trying to sell identical products. </a:t>
            </a:r>
          </a:p>
          <a:p>
            <a:pPr marL="457200" marR="0" lvl="0" indent="-228600" algn="l" rtl="0">
              <a:spcBef>
                <a:spcPts val="0"/>
              </a:spcBef>
              <a:spcAft>
                <a:spcPts val="0"/>
              </a:spcAft>
              <a:buChar char="●"/>
            </a:pPr>
            <a:r>
              <a:rPr lang="en-US"/>
              <a:t>At the other extreme—</a:t>
            </a:r>
            <a:r>
              <a:rPr lang="en-US" u="sng"/>
              <a:t>monopoly</a:t>
            </a:r>
            <a:r>
              <a:rPr lang="en-US"/>
              <a:t>—only one firm is selling the product, and this firm faces no competition. </a:t>
            </a:r>
          </a:p>
          <a:p>
            <a:pPr marL="457200" marR="0" lvl="0" indent="-228600" algn="l" rtl="0">
              <a:spcBef>
                <a:spcPts val="0"/>
              </a:spcBef>
              <a:spcAft>
                <a:spcPts val="0"/>
              </a:spcAft>
              <a:buChar char="●"/>
            </a:pPr>
            <a:r>
              <a:rPr lang="en-US" u="sng"/>
              <a:t>Monopolistic competition</a:t>
            </a:r>
            <a:r>
              <a:rPr lang="en-US"/>
              <a:t> is a situation with many firms selling similar, but not identical products. </a:t>
            </a:r>
          </a:p>
          <a:p>
            <a:pPr marL="457200" marR="0" lvl="0" indent="-228600" algn="l" rtl="0">
              <a:spcBef>
                <a:spcPts val="0"/>
              </a:spcBef>
              <a:spcAft>
                <a:spcPts val="0"/>
              </a:spcAft>
              <a:buChar char="●"/>
            </a:pPr>
            <a:r>
              <a:rPr lang="en-US" u="sng"/>
              <a:t>Oligopoly</a:t>
            </a:r>
            <a:r>
              <a:rPr lang="en-US"/>
              <a:t> is a situation with few firms that sell identical or similar products.</a:t>
            </a:r>
          </a:p>
        </p:txBody>
      </p:sp>
      <p:pic>
        <p:nvPicPr>
          <p:cNvPr id="73" name="Shape 73" descr="OSX-Stacked-TM-RGB-300dpi-2016.jpg"/>
          <p:cNvPicPr preferRelativeResize="0"/>
          <p:nvPr/>
        </p:nvPicPr>
        <p:blipFill rotWithShape="1">
          <a:blip r:embed="rId3">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241325"/>
            <a:ext cx="8062800" cy="790200"/>
          </a:xfrm>
          <a:prstGeom prst="rect">
            <a:avLst/>
          </a:prstGeom>
        </p:spPr>
        <p:txBody>
          <a:bodyPr wrap="square" lIns="91425" tIns="91425" rIns="91425" bIns="91425" anchor="b" anchorCtr="0">
            <a:noAutofit/>
          </a:bodyPr>
          <a:lstStyle/>
          <a:p>
            <a:pPr lvl="0">
              <a:spcBef>
                <a:spcPts val="0"/>
              </a:spcBef>
              <a:buNone/>
            </a:pPr>
            <a:r>
              <a:rPr lang="en-US"/>
              <a:t>7.1 Explicit and Implicit Costs, and </a:t>
            </a:r>
          </a:p>
          <a:p>
            <a:pPr lvl="0">
              <a:spcBef>
                <a:spcPts val="0"/>
              </a:spcBef>
              <a:buNone/>
            </a:pPr>
            <a:r>
              <a:rPr lang="en-US"/>
              <a:t>Accounting and Economic Profit</a:t>
            </a:r>
          </a:p>
        </p:txBody>
      </p:sp>
      <p:sp>
        <p:nvSpPr>
          <p:cNvPr id="79" name="Shape 79"/>
          <p:cNvSpPr>
            <a:spLocks noGrp="1"/>
          </p:cNvSpPr>
          <p:nvPr>
            <p:ph type="pic" idx="2"/>
          </p:nvPr>
        </p:nvSpPr>
        <p:spPr>
          <a:xfrm>
            <a:off x="457200" y="1198575"/>
            <a:ext cx="8062800" cy="4809300"/>
          </a:xfrm>
          <a:prstGeom prst="rect">
            <a:avLst/>
          </a:prstGeom>
        </p:spPr>
        <p:txBody>
          <a:bodyPr wrap="square" lIns="91425" tIns="91425" rIns="91425" bIns="91425" anchor="t" anchorCtr="0">
            <a:noAutofit/>
          </a:bodyPr>
          <a:lstStyle/>
          <a:p>
            <a:pPr lvl="0" algn="ctr" rtl="0">
              <a:spcBef>
                <a:spcPts val="0"/>
              </a:spcBef>
              <a:buNone/>
            </a:pPr>
            <a:r>
              <a:rPr lang="en-US"/>
              <a:t>Profit = Total Revenue – Total Cost</a:t>
            </a:r>
          </a:p>
          <a:p>
            <a:pPr lvl="0" algn="ctr">
              <a:spcBef>
                <a:spcPts val="0"/>
              </a:spcBef>
              <a:buNone/>
            </a:pPr>
            <a:endParaRPr/>
          </a:p>
          <a:p>
            <a:pPr lvl="0">
              <a:spcBef>
                <a:spcPts val="0"/>
              </a:spcBef>
              <a:buNone/>
            </a:pPr>
            <a:endParaRPr/>
          </a:p>
          <a:p>
            <a:pPr marL="457200" lvl="0" indent="-228600">
              <a:spcBef>
                <a:spcPts val="0"/>
              </a:spcBef>
              <a:buChar char="●"/>
            </a:pPr>
            <a:r>
              <a:rPr lang="en-US" b="1"/>
              <a:t>Revenue</a:t>
            </a:r>
            <a:r>
              <a:rPr lang="en-US"/>
              <a:t> - the income a firm generates from selling its products.</a:t>
            </a:r>
          </a:p>
          <a:p>
            <a:pPr lvl="0">
              <a:spcBef>
                <a:spcPts val="0"/>
              </a:spcBef>
              <a:buNone/>
            </a:pPr>
            <a:endParaRPr/>
          </a:p>
          <a:p>
            <a:pPr lvl="0" algn="ctr">
              <a:spcBef>
                <a:spcPts val="0"/>
              </a:spcBef>
              <a:buNone/>
            </a:pPr>
            <a:r>
              <a:rPr lang="en-US"/>
              <a:t>Total Revenue = Price × Quantity Sold</a:t>
            </a:r>
          </a:p>
          <a:p>
            <a:pPr lvl="0">
              <a:spcBef>
                <a:spcPts val="0"/>
              </a:spcBef>
              <a:buNone/>
            </a:pPr>
            <a:endParaRPr/>
          </a:p>
          <a:p>
            <a:pPr marL="457200" lvl="0" indent="-228600" rtl="0">
              <a:spcBef>
                <a:spcPts val="0"/>
              </a:spcBef>
              <a:buChar char="●"/>
            </a:pPr>
            <a:r>
              <a:rPr lang="en-US" b="1"/>
              <a:t>Explicit costs</a:t>
            </a:r>
            <a:r>
              <a:rPr lang="en-US"/>
              <a:t> - out-of-pocket costs; actual payments. </a:t>
            </a:r>
          </a:p>
          <a:p>
            <a:pPr marL="914400" lvl="1" indent="-228600" rtl="0">
              <a:spcBef>
                <a:spcPts val="0"/>
              </a:spcBef>
            </a:pPr>
            <a:r>
              <a:rPr lang="en-US"/>
              <a:t>Wages, rent, etc.</a:t>
            </a:r>
          </a:p>
          <a:p>
            <a:pPr lvl="0">
              <a:spcBef>
                <a:spcPts val="0"/>
              </a:spcBef>
              <a:buNone/>
            </a:pPr>
            <a:endParaRPr/>
          </a:p>
          <a:p>
            <a:pPr marL="457200" lvl="0" indent="-228600" rtl="0">
              <a:spcBef>
                <a:spcPts val="0"/>
              </a:spcBef>
              <a:buChar char="●"/>
            </a:pPr>
            <a:r>
              <a:rPr lang="en-US" b="1"/>
              <a:t>Implicit costs</a:t>
            </a:r>
            <a:r>
              <a:rPr lang="en-US"/>
              <a:t> - the opportunity cost of using resources that the firm already owns. </a:t>
            </a:r>
          </a:p>
          <a:p>
            <a:pPr marL="914400" lvl="1" indent="-228600" rtl="0">
              <a:spcBef>
                <a:spcPts val="0"/>
              </a:spcBef>
            </a:pPr>
            <a:r>
              <a:rPr lang="en-US"/>
              <a:t>Depreciation of goods, materials, and equipment</a:t>
            </a:r>
          </a:p>
          <a:p>
            <a:pPr lvl="0">
              <a:spcBef>
                <a:spcPts val="0"/>
              </a:spcBef>
              <a:buNone/>
            </a:pPr>
            <a:endParaRPr/>
          </a:p>
        </p:txBody>
      </p:sp>
      <p:pic>
        <p:nvPicPr>
          <p:cNvPr id="80" name="Shape 80"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Types of Profit</a:t>
            </a:r>
          </a:p>
        </p:txBody>
      </p:sp>
      <p:sp>
        <p:nvSpPr>
          <p:cNvPr id="86" name="Shape 86"/>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228600" rtl="0">
              <a:spcBef>
                <a:spcPts val="0"/>
              </a:spcBef>
              <a:buChar char="●"/>
            </a:pPr>
            <a:r>
              <a:rPr lang="en-US" b="1"/>
              <a:t>Accounting profit</a:t>
            </a:r>
            <a:r>
              <a:rPr lang="en-US"/>
              <a:t> -  the difference between dollars brought in and dollars paid out.</a:t>
            </a:r>
          </a:p>
          <a:p>
            <a:pPr lvl="0">
              <a:spcBef>
                <a:spcPts val="0"/>
              </a:spcBef>
              <a:buNone/>
            </a:pPr>
            <a:endParaRPr/>
          </a:p>
          <a:p>
            <a:pPr lvl="0" algn="ctr">
              <a:spcBef>
                <a:spcPts val="0"/>
              </a:spcBef>
              <a:buClr>
                <a:schemeClr val="dk1"/>
              </a:buClr>
              <a:buSzPct val="55000"/>
              <a:buFont typeface="Arial"/>
              <a:buNone/>
            </a:pPr>
            <a:r>
              <a:rPr lang="en-US"/>
              <a:t>Accounting Profit = Total Revenue - </a:t>
            </a:r>
            <a:r>
              <a:rPr lang="en-US" u="sng"/>
              <a:t>Explicit</a:t>
            </a:r>
            <a:r>
              <a:rPr lang="en-US"/>
              <a:t> Costs</a:t>
            </a:r>
          </a:p>
          <a:p>
            <a:pPr lvl="0">
              <a:spcBef>
                <a:spcPts val="0"/>
              </a:spcBef>
              <a:buNone/>
            </a:pPr>
            <a:endParaRPr b="1"/>
          </a:p>
          <a:p>
            <a:pPr marL="457200" lvl="0" indent="-228600" rtl="0">
              <a:spcBef>
                <a:spcPts val="0"/>
              </a:spcBef>
              <a:buChar char="●"/>
            </a:pPr>
            <a:r>
              <a:rPr lang="en-US" b="1"/>
              <a:t>Economic profit</a:t>
            </a:r>
            <a:r>
              <a:rPr lang="en-US"/>
              <a:t> - includes both explicit and implicit costs.</a:t>
            </a:r>
          </a:p>
          <a:p>
            <a:pPr lvl="0" rtl="0">
              <a:spcBef>
                <a:spcPts val="0"/>
              </a:spcBef>
              <a:buNone/>
            </a:pPr>
            <a:endParaRPr/>
          </a:p>
          <a:p>
            <a:pPr lvl="0" algn="ctr" rtl="0">
              <a:spcBef>
                <a:spcPts val="0"/>
              </a:spcBef>
              <a:buNone/>
            </a:pPr>
            <a:r>
              <a:rPr lang="en-US"/>
              <a:t>Economic Profit =Total Revenue - </a:t>
            </a:r>
            <a:r>
              <a:rPr lang="en-US" u="sng"/>
              <a:t>Total</a:t>
            </a:r>
            <a:r>
              <a:rPr lang="en-US"/>
              <a:t> Costs</a:t>
            </a:r>
          </a:p>
          <a:p>
            <a:pPr lvl="0" algn="ctr" rtl="0">
              <a:spcBef>
                <a:spcPts val="0"/>
              </a:spcBef>
              <a:buNone/>
            </a:pPr>
            <a:endParaRPr/>
          </a:p>
          <a:p>
            <a:pPr lvl="0" algn="ctr" rtl="0">
              <a:spcBef>
                <a:spcPts val="0"/>
              </a:spcBef>
              <a:buNone/>
            </a:pPr>
            <a:r>
              <a:rPr lang="en-US"/>
              <a:t>Total Costs = Explicit Costs + Implicit Costs</a:t>
            </a:r>
          </a:p>
        </p:txBody>
      </p:sp>
      <p:pic>
        <p:nvPicPr>
          <p:cNvPr id="87" name="Shape 87"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7.2 Production in the Short Run</a:t>
            </a:r>
          </a:p>
        </p:txBody>
      </p:sp>
      <p:sp>
        <p:nvSpPr>
          <p:cNvPr id="93" name="Shape 93"/>
          <p:cNvSpPr txBox="1">
            <a:spLocks noGrp="1"/>
          </p:cNvSpPr>
          <p:nvPr>
            <p:ph type="body" idx="1"/>
          </p:nvPr>
        </p:nvSpPr>
        <p:spPr>
          <a:xfrm>
            <a:off x="540600" y="5072582"/>
            <a:ext cx="8062800" cy="1166400"/>
          </a:xfrm>
          <a:prstGeom prst="rect">
            <a:avLst/>
          </a:prstGeom>
        </p:spPr>
        <p:txBody>
          <a:bodyPr wrap="square" lIns="91425" tIns="91425" rIns="91425" bIns="91425" anchor="t" anchorCtr="0">
            <a:noAutofit/>
          </a:bodyPr>
          <a:lstStyle/>
          <a:p>
            <a:pPr lvl="0">
              <a:spcBef>
                <a:spcPts val="0"/>
              </a:spcBef>
              <a:buNone/>
            </a:pPr>
            <a:r>
              <a:rPr lang="en-US"/>
              <a:t>The production process for pizza includes inputs such as ingredients, the efforts of the pizza maker, and tools and materials for cooking and serving. </a:t>
            </a:r>
            <a:r>
              <a:rPr lang="en-US" sz="1800"/>
              <a:t>(Credit: Haldean Brown/Flickr Creative Commons)</a:t>
            </a:r>
          </a:p>
        </p:txBody>
      </p:sp>
      <p:pic>
        <p:nvPicPr>
          <p:cNvPr id="94" name="Shape 94" descr="Image of a pizza"/>
          <p:cNvPicPr preferRelativeResize="0"/>
          <p:nvPr/>
        </p:nvPicPr>
        <p:blipFill>
          <a:blip r:embed="rId3">
            <a:alphaModFix/>
          </a:blip>
          <a:stretch>
            <a:fillRect/>
          </a:stretch>
        </p:blipFill>
        <p:spPr>
          <a:xfrm>
            <a:off x="1849763" y="1309702"/>
            <a:ext cx="5444475" cy="3626000"/>
          </a:xfrm>
          <a:prstGeom prst="rect">
            <a:avLst/>
          </a:prstGeom>
          <a:noFill/>
          <a:ln>
            <a:noFill/>
          </a:ln>
        </p:spPr>
      </p:pic>
      <p:pic>
        <p:nvPicPr>
          <p:cNvPr id="95" name="Shape 95" descr="OSX-Stacked-TM-RGB-300dpi-2016.jpg"/>
          <p:cNvPicPr preferRelativeResize="0"/>
          <p:nvPr/>
        </p:nvPicPr>
        <p:blipFill rotWithShape="1">
          <a:blip r:embed="rId4">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Production</a:t>
            </a:r>
          </a:p>
        </p:txBody>
      </p:sp>
      <p:sp>
        <p:nvSpPr>
          <p:cNvPr id="101" name="Shape 101"/>
          <p:cNvSpPr>
            <a:spLocks noGrp="1"/>
          </p:cNvSpPr>
          <p:nvPr>
            <p:ph type="pic" idx="2"/>
          </p:nvPr>
        </p:nvSpPr>
        <p:spPr>
          <a:xfrm>
            <a:off x="457200" y="1122373"/>
            <a:ext cx="8062800" cy="4065300"/>
          </a:xfrm>
          <a:prstGeom prst="rect">
            <a:avLst/>
          </a:prstGeom>
        </p:spPr>
        <p:txBody>
          <a:bodyPr wrap="square" lIns="91425" tIns="91425" rIns="91425" bIns="91425" anchor="t" anchorCtr="0">
            <a:noAutofit/>
          </a:bodyPr>
          <a:lstStyle/>
          <a:p>
            <a:pPr marL="457200" lvl="0" indent="-228600" rtl="0">
              <a:spcBef>
                <a:spcPts val="0"/>
              </a:spcBef>
              <a:buChar char="●"/>
            </a:pPr>
            <a:r>
              <a:rPr lang="en-US"/>
              <a:t>Categories of </a:t>
            </a:r>
            <a:r>
              <a:rPr lang="en-US" b="1" u="sng"/>
              <a:t>factors of production (inputs)</a:t>
            </a:r>
            <a:r>
              <a:rPr lang="en-US"/>
              <a:t> - resources that firms use to produce their products,: </a:t>
            </a:r>
          </a:p>
          <a:p>
            <a:pPr marL="914400" lvl="1" indent="-228600" rtl="0">
              <a:spcBef>
                <a:spcPts val="0"/>
              </a:spcBef>
            </a:pPr>
            <a:r>
              <a:rPr lang="en-US"/>
              <a:t>Natural Resources (Land and Raw Materials) </a:t>
            </a:r>
          </a:p>
          <a:p>
            <a:pPr marL="914400" lvl="1" indent="-228600" rtl="0">
              <a:spcBef>
                <a:spcPts val="0"/>
              </a:spcBef>
            </a:pPr>
            <a:r>
              <a:rPr lang="en-US"/>
              <a:t>Labor </a:t>
            </a:r>
          </a:p>
          <a:p>
            <a:pPr marL="914400" lvl="1" indent="-228600" rtl="0">
              <a:spcBef>
                <a:spcPts val="0"/>
              </a:spcBef>
            </a:pPr>
            <a:r>
              <a:rPr lang="en-US"/>
              <a:t>Capital </a:t>
            </a:r>
          </a:p>
          <a:p>
            <a:pPr marL="914400" lvl="1" indent="-228600" rtl="0">
              <a:spcBef>
                <a:spcPts val="0"/>
              </a:spcBef>
            </a:pPr>
            <a:r>
              <a:rPr lang="en-US"/>
              <a:t>Technology </a:t>
            </a:r>
          </a:p>
          <a:p>
            <a:pPr marL="914400" lvl="1" indent="-228600" rtl="0">
              <a:spcBef>
                <a:spcPts val="0"/>
              </a:spcBef>
            </a:pPr>
            <a:r>
              <a:rPr lang="en-US"/>
              <a:t>Entrepreneurship</a:t>
            </a:r>
          </a:p>
          <a:p>
            <a:pPr lvl="0" indent="457200" rtl="0">
              <a:spcBef>
                <a:spcPts val="0"/>
              </a:spcBef>
              <a:buNone/>
            </a:pPr>
            <a:endParaRPr/>
          </a:p>
          <a:p>
            <a:pPr lvl="0" rtl="0">
              <a:spcBef>
                <a:spcPts val="0"/>
              </a:spcBef>
              <a:buNone/>
            </a:pPr>
            <a:endParaRPr/>
          </a:p>
          <a:p>
            <a:pPr marL="457200" lvl="0" indent="-228600" rtl="0">
              <a:spcBef>
                <a:spcPts val="0"/>
              </a:spcBef>
              <a:buChar char="●"/>
            </a:pPr>
            <a:r>
              <a:rPr lang="en-US" b="1"/>
              <a:t>Production function</a:t>
            </a:r>
            <a:r>
              <a:rPr lang="en-US"/>
              <a:t> - mathematical equation that tells how much output (Q) a firm can produce with given amounts of the inputs.</a:t>
            </a:r>
          </a:p>
          <a:p>
            <a:pPr lvl="0" algn="ctr" rtl="0">
              <a:spcBef>
                <a:spcPts val="0"/>
              </a:spcBef>
              <a:buNone/>
            </a:pPr>
            <a:endParaRPr/>
          </a:p>
          <a:p>
            <a:pPr lvl="0" algn="ctr" rtl="0">
              <a:spcBef>
                <a:spcPts val="0"/>
              </a:spcBef>
              <a:buNone/>
            </a:pPr>
            <a:r>
              <a:rPr lang="en-US"/>
              <a:t>Q = </a:t>
            </a:r>
            <a:r>
              <a:rPr lang="en-US" i="1">
                <a:latin typeface="Times New Roman"/>
                <a:ea typeface="Times New Roman"/>
                <a:cs typeface="Times New Roman"/>
                <a:sym typeface="Times New Roman"/>
              </a:rPr>
              <a:t>f</a:t>
            </a:r>
            <a:r>
              <a:rPr lang="en-US" i="1"/>
              <a:t> </a:t>
            </a:r>
            <a:r>
              <a:rPr lang="en-US"/>
              <a:t>[NR,L, K,t, E]</a:t>
            </a:r>
          </a:p>
        </p:txBody>
      </p:sp>
      <p:pic>
        <p:nvPicPr>
          <p:cNvPr id="102" name="Shape 102"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theme/theme1.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3463</Words>
  <Application>Microsoft Macintosh PowerPoint</Application>
  <PresentationFormat>On-screen Show (4:3)</PresentationFormat>
  <Paragraphs>245</Paragraphs>
  <Slides>30</Slides>
  <Notes>30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Arial Black</vt:lpstr>
      <vt:lpstr>Times New Roman</vt:lpstr>
      <vt:lpstr>Essential</vt:lpstr>
      <vt:lpstr>PowerPoint Presentation</vt:lpstr>
      <vt:lpstr>CH.7 OUTLINE</vt:lpstr>
      <vt:lpstr>Amazon - Example of Economies of Scale </vt:lpstr>
      <vt:lpstr>Theory of the Firm</vt:lpstr>
      <vt:lpstr>The Spectrum of Competition</vt:lpstr>
      <vt:lpstr>7.1 Explicit and Implicit Costs, and  Accounting and Economic Profit</vt:lpstr>
      <vt:lpstr>Types of Profit</vt:lpstr>
      <vt:lpstr>7.2 Production in the Short Run</vt:lpstr>
      <vt:lpstr>Production</vt:lpstr>
      <vt:lpstr>Inputs</vt:lpstr>
      <vt:lpstr>Short and Long Run Production</vt:lpstr>
      <vt:lpstr>Example - Production in Short Run</vt:lpstr>
      <vt:lpstr>Marginal Product</vt:lpstr>
      <vt:lpstr>Short Run Production Function for Trees</vt:lpstr>
      <vt:lpstr>General Case of Total Product and  Marginal Product Curves.</vt:lpstr>
      <vt:lpstr>7.3 Costs in the Short Run</vt:lpstr>
      <vt:lpstr>Costs</vt:lpstr>
      <vt:lpstr>How Output Affects Total Costs</vt:lpstr>
      <vt:lpstr>Cost Curves</vt:lpstr>
      <vt:lpstr>Average Profit</vt:lpstr>
      <vt:lpstr>7.4 Production in the Long Run</vt:lpstr>
      <vt:lpstr>7.5 Costs in the Long Run</vt:lpstr>
      <vt:lpstr>Economies of Scale</vt:lpstr>
      <vt:lpstr>Shapes of Long-Run Average Cost Curves</vt:lpstr>
      <vt:lpstr>From Short-Run Average Cost Curves to Long-Run Average Cost Curves</vt:lpstr>
      <vt:lpstr>Ranges on the Long-run Average  Cost Curve</vt:lpstr>
      <vt:lpstr>The Size and Number of Firms in  an Industry</vt:lpstr>
      <vt:lpstr>The LRAC Curve and the Size and Number of Firms</vt:lpstr>
      <vt:lpstr>The LRAC Curve and the Size and Number of Firms, Continued</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4</cp:revision>
  <dcterms:modified xsi:type="dcterms:W3CDTF">2018-01-26T14:18:29Z</dcterms:modified>
</cp:coreProperties>
</file>