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25"/>
    <p:restoredTop sz="94574"/>
  </p:normalViewPr>
  <p:slideViewPr>
    <p:cSldViewPr snapToGrid="0" snapToObjects="1">
      <p:cViewPr varScale="1">
        <p:scale>
          <a:sx n="120" d="100"/>
          <a:sy n="120" d="100"/>
        </p:scale>
        <p:origin x="8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55821512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0222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2132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54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2100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23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7611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11285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38412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1020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6932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13100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56196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37338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9950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857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39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095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5767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2913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4790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6208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4917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337278" y="6139853"/>
            <a:ext cx="8042223" cy="245957"/>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457199" y="6231860"/>
            <a:ext cx="8062800" cy="318842"/>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ftr" idx="11"/>
          </p:nvPr>
        </p:nvSpPr>
        <p:spPr>
          <a:xfrm>
            <a:off x="457198" y="6163091"/>
            <a:ext cx="8062913" cy="450930"/>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268022"/>
            <a:ext cx="8229600" cy="357630"/>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openstax.org/l/FRE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Shape 41"/>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dirty="0">
                <a:solidFill>
                  <a:srgbClr val="6CB255"/>
                </a:solidFill>
                <a:latin typeface="Arial Black"/>
                <a:ea typeface="Arial Black"/>
                <a:cs typeface="Arial Black"/>
                <a:sym typeface="Arial Black"/>
              </a:rPr>
              <a:t>PRINCIPLES OF </a:t>
            </a:r>
          </a:p>
          <a:p>
            <a:pPr marL="0" marR="0" lvl="0" indent="0" algn="ctr" rtl="0">
              <a:spcBef>
                <a:spcPts val="0"/>
              </a:spcBef>
              <a:spcAft>
                <a:spcPts val="0"/>
              </a:spcAft>
              <a:buClr>
                <a:srgbClr val="6CB255"/>
              </a:buClr>
              <a:buSzPct val="25000"/>
              <a:buFont typeface="Arial Black"/>
              <a:buNone/>
            </a:pPr>
            <a:r>
              <a:rPr lang="en-US" sz="3600" b="0" i="0" u="none" strike="noStrike" cap="none">
                <a:solidFill>
                  <a:srgbClr val="6CB255"/>
                </a:solidFill>
                <a:latin typeface="Arial Black"/>
                <a:ea typeface="Arial Black"/>
                <a:cs typeface="Arial Black"/>
                <a:sym typeface="Arial Black"/>
              </a:rPr>
              <a:t>ECONOMICS </a:t>
            </a:r>
            <a:r>
              <a:rPr lang="en-US" sz="3600" b="0" i="0" u="none" strike="noStrike" cap="none" dirty="0">
                <a:solidFill>
                  <a:srgbClr val="6CB255"/>
                </a:solidFill>
                <a:latin typeface="Arial Black"/>
                <a:ea typeface="Arial Black"/>
                <a:cs typeface="Arial Black"/>
                <a:sym typeface="Arial Black"/>
              </a:rPr>
              <a:t>2e</a:t>
            </a: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1 Welcome to Economics!</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Slideshow</a:t>
            </a:r>
          </a:p>
        </p:txBody>
      </p:sp>
      <p:pic>
        <p:nvPicPr>
          <p:cNvPr id="42" name="Shape 42"/>
          <p:cNvPicPr preferRelativeResize="0"/>
          <p:nvPr/>
        </p:nvPicPr>
        <p:blipFill>
          <a:blip r:embed="rId3"/>
          <a:stretch>
            <a:fillRect/>
          </a:stretch>
        </p:blipFill>
        <p:spPr>
          <a:xfrm>
            <a:off x="3562979" y="2953744"/>
            <a:ext cx="2010240" cy="2601487"/>
          </a:xfrm>
          <a:prstGeom prst="rect">
            <a:avLst/>
          </a:prstGeom>
          <a:noFill/>
          <a:ln>
            <a:noFill/>
          </a:ln>
          <a:effectLst>
            <a:reflection stA="52000" endA="300" endPos="35000" sy="-100000" algn="bl" rotWithShape="0"/>
          </a:effectLst>
        </p:spPr>
      </p:pic>
      <p:pic>
        <p:nvPicPr>
          <p:cNvPr id="43" name="Shape 43" descr="OSX-Stacked-TM-RGB-300dpi-2016.jpg"/>
          <p:cNvPicPr preferRelativeResize="0"/>
          <p:nvPr/>
        </p:nvPicPr>
        <p:blipFill rotWithShape="1">
          <a:blip r:embed="rId4">
            <a:alphaModFix/>
          </a:blip>
          <a:srcRect/>
          <a:stretch/>
        </p:blipFill>
        <p:spPr>
          <a:xfrm>
            <a:off x="7610087" y="5662072"/>
            <a:ext cx="1226434" cy="8335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540600" y="241326"/>
            <a:ext cx="8062800" cy="659400"/>
          </a:xfrm>
          <a:prstGeom prst="rect">
            <a:avLst/>
          </a:prstGeom>
        </p:spPr>
        <p:txBody>
          <a:bodyPr wrap="square" lIns="91425" tIns="91425" rIns="91425" bIns="91425" anchor="b" anchorCtr="0">
            <a:noAutofit/>
          </a:bodyPr>
          <a:lstStyle/>
          <a:p>
            <a:pPr lvl="0">
              <a:spcBef>
                <a:spcPts val="0"/>
              </a:spcBef>
              <a:buNone/>
            </a:pPr>
            <a:r>
              <a:rPr lang="en-US"/>
              <a:t>Other Economic Terms</a:t>
            </a:r>
          </a:p>
        </p:txBody>
      </p:sp>
      <p:sp>
        <p:nvSpPr>
          <p:cNvPr id="109" name="Shape 109"/>
          <p:cNvSpPr>
            <a:spLocks noGrp="1"/>
          </p:cNvSpPr>
          <p:nvPr>
            <p:ph type="pic" idx="2"/>
          </p:nvPr>
        </p:nvSpPr>
        <p:spPr>
          <a:xfrm>
            <a:off x="457200" y="1122372"/>
            <a:ext cx="8062800" cy="4314600"/>
          </a:xfrm>
          <a:prstGeom prst="rect">
            <a:avLst/>
          </a:prstGeom>
        </p:spPr>
        <p:txBody>
          <a:bodyPr wrap="square" lIns="91425" tIns="91425" rIns="91425" bIns="91425" anchor="t" anchorCtr="0">
            <a:noAutofit/>
          </a:bodyPr>
          <a:lstStyle/>
          <a:p>
            <a:pPr marL="457200" lvl="0" indent="-228600" rtl="0">
              <a:spcBef>
                <a:spcPts val="0"/>
              </a:spcBef>
              <a:buChar char="●"/>
            </a:pPr>
            <a:r>
              <a:rPr lang="en-US" b="1"/>
              <a:t>Monetary policy</a:t>
            </a:r>
            <a:r>
              <a:rPr lang="en-US"/>
              <a:t> - policy that involves altering the level of interest rates, the availability of credit in the economy, and the extent of borrowing.</a:t>
            </a:r>
          </a:p>
          <a:p>
            <a:pPr lvl="0" rtl="0">
              <a:spcBef>
                <a:spcPts val="0"/>
              </a:spcBef>
              <a:buNone/>
            </a:pPr>
            <a:endParaRPr/>
          </a:p>
          <a:p>
            <a:pPr marL="914400" lvl="1" indent="-228600">
              <a:spcBef>
                <a:spcPts val="0"/>
              </a:spcBef>
            </a:pPr>
            <a:r>
              <a:rPr lang="en-US"/>
              <a:t>Determined by a nation’s central bank</a:t>
            </a:r>
          </a:p>
          <a:p>
            <a:pPr lvl="0">
              <a:spcBef>
                <a:spcPts val="0"/>
              </a:spcBef>
              <a:buNone/>
            </a:pPr>
            <a:endParaRPr/>
          </a:p>
          <a:p>
            <a:pPr marL="457200" lvl="0" indent="-228600" rtl="0">
              <a:spcBef>
                <a:spcPts val="0"/>
              </a:spcBef>
              <a:buChar char="●"/>
            </a:pPr>
            <a:r>
              <a:rPr lang="en-US" b="1"/>
              <a:t>Fiscal policy</a:t>
            </a:r>
            <a:r>
              <a:rPr lang="en-US"/>
              <a:t> - economic policies that involve government spending and taxes.</a:t>
            </a:r>
          </a:p>
          <a:p>
            <a:pPr lvl="0" rtl="0">
              <a:spcBef>
                <a:spcPts val="0"/>
              </a:spcBef>
              <a:buNone/>
            </a:pPr>
            <a:endParaRPr/>
          </a:p>
          <a:p>
            <a:pPr marL="914400" lvl="1" indent="-228600">
              <a:spcBef>
                <a:spcPts val="0"/>
              </a:spcBef>
            </a:pPr>
            <a:r>
              <a:rPr lang="en-US"/>
              <a:t>Determined by a nation’s legislative body</a:t>
            </a:r>
          </a:p>
        </p:txBody>
      </p:sp>
      <p:pic>
        <p:nvPicPr>
          <p:cNvPr id="110" name="Shape 11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14"/>
        <p:cNvGrpSpPr/>
        <p:nvPr/>
      </p:nvGrpSpPr>
      <p:grpSpPr>
        <a:xfrm>
          <a:off x="0" y="0"/>
          <a:ext cx="0" cy="0"/>
          <a:chOff x="0" y="0"/>
          <a:chExt cx="0" cy="0"/>
        </a:xfrm>
      </p:grpSpPr>
      <p:pic>
        <p:nvPicPr>
          <p:cNvPr id="115" name="Shape 115" descr="A picture of John Keynes"/>
          <p:cNvPicPr preferRelativeResize="0">
            <a:picLocks noGrp="1"/>
          </p:cNvPicPr>
          <p:nvPr>
            <p:ph type="pic" idx="2"/>
          </p:nvPr>
        </p:nvPicPr>
        <p:blipFill rotWithShape="1">
          <a:blip r:embed="rId3">
            <a:alphaModFix/>
          </a:blip>
          <a:srcRect/>
          <a:stretch/>
        </p:blipFill>
        <p:spPr>
          <a:xfrm>
            <a:off x="4489450" y="1213009"/>
            <a:ext cx="4030663" cy="4836795"/>
          </a:xfrm>
          <a:prstGeom prst="rect">
            <a:avLst/>
          </a:prstGeom>
          <a:noFill/>
          <a:ln>
            <a:noFill/>
          </a:ln>
        </p:spPr>
      </p:pic>
      <p:sp>
        <p:nvSpPr>
          <p:cNvPr id="116" name="Shape 116"/>
          <p:cNvSpPr txBox="1">
            <a:spLocks noGrp="1"/>
          </p:cNvSpPr>
          <p:nvPr>
            <p:ph type="body" idx="1"/>
          </p:nvPr>
        </p:nvSpPr>
        <p:spPr>
          <a:xfrm>
            <a:off x="457200" y="1107617"/>
            <a:ext cx="3913188" cy="5256973"/>
          </a:xfrm>
          <a:prstGeom prst="rect">
            <a:avLst/>
          </a:prstGeom>
          <a:noFill/>
          <a:ln>
            <a:noFill/>
          </a:ln>
        </p:spPr>
        <p:txBody>
          <a:bodyPr wrap="square" lIns="91425" tIns="45700" rIns="91425" bIns="45700" anchor="t" anchorCtr="0">
            <a:noAutofit/>
          </a:bodyPr>
          <a:lstStyle/>
          <a:p>
            <a:pPr marR="0" lvl="0" algn="l" rtl="0">
              <a:spcBef>
                <a:spcPts val="0"/>
              </a:spcBef>
              <a:spcAft>
                <a:spcPts val="0"/>
              </a:spcAft>
              <a:buNone/>
            </a:pPr>
            <a:endParaRPr>
              <a:solidFill>
                <a:schemeClr val="dk1"/>
              </a:solidFill>
            </a:endParaRPr>
          </a:p>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One of the most influential economists in modern times was John Maynard Keynes. </a:t>
            </a:r>
            <a:r>
              <a:rPr lang="en-US" sz="1800" b="0" i="0" u="none" strike="noStrike" cap="none">
                <a:solidFill>
                  <a:schemeClr val="dk1"/>
                </a:solidFill>
                <a:latin typeface="Arial"/>
                <a:ea typeface="Arial"/>
                <a:cs typeface="Arial"/>
                <a:sym typeface="Arial"/>
              </a:rPr>
              <a:t>(Credit: Wikimedia Commons)</a:t>
            </a:r>
          </a:p>
          <a:p>
            <a:pPr marR="0" lvl="0" algn="l" rtl="0">
              <a:spcBef>
                <a:spcPts val="0"/>
              </a:spcBef>
              <a:spcAft>
                <a:spcPts val="0"/>
              </a:spcAft>
              <a:buNone/>
            </a:pPr>
            <a:endParaRPr>
              <a:solidFill>
                <a:schemeClr val="dk1"/>
              </a:solidFill>
            </a:endParaRPr>
          </a:p>
          <a:p>
            <a:pPr marL="457200" marR="0" lvl="0" indent="-228600" algn="l" rtl="0">
              <a:spcBef>
                <a:spcPts val="0"/>
              </a:spcBef>
              <a:spcAft>
                <a:spcPts val="0"/>
              </a:spcAft>
              <a:buClr>
                <a:srgbClr val="6CB255"/>
              </a:buClr>
              <a:buChar char="●"/>
            </a:pPr>
            <a:r>
              <a:rPr lang="en-US">
                <a:solidFill>
                  <a:schemeClr val="dk1"/>
                </a:solidFill>
              </a:rPr>
              <a:t>Keynes thought that economics teaches you how to think, not what to think.</a:t>
            </a:r>
          </a:p>
        </p:txBody>
      </p:sp>
      <p:pic>
        <p:nvPicPr>
          <p:cNvPr id="117" name="Shape 117"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118" name="Shape 118"/>
          <p:cNvSpPr txBox="1">
            <a:spLocks noGrp="1"/>
          </p:cNvSpPr>
          <p:nvPr>
            <p:ph type="title"/>
          </p:nvPr>
        </p:nvSpPr>
        <p:spPr>
          <a:xfrm>
            <a:off x="540600" y="241325"/>
            <a:ext cx="8062800" cy="866400"/>
          </a:xfrm>
          <a:prstGeom prst="rect">
            <a:avLst/>
          </a:prstGeom>
          <a:noFill/>
          <a:ln>
            <a:noFill/>
          </a:ln>
        </p:spPr>
        <p:txBody>
          <a:bodyPr wrap="square" lIns="91425" tIns="45700" rIns="91425" bIns="45700" anchor="b" anchorCtr="0">
            <a:noAutofit/>
          </a:bodyPr>
          <a:lstStyle/>
          <a:p>
            <a:pPr marL="0" marR="0" lvl="0" indent="-69850" algn="l" rtl="0">
              <a:spcBef>
                <a:spcPts val="0"/>
              </a:spcBef>
              <a:buClr>
                <a:schemeClr val="dk1"/>
              </a:buClr>
              <a:buSzPct val="45833"/>
              <a:buFont typeface="Arial"/>
              <a:buNone/>
            </a:pPr>
            <a:r>
              <a:rPr lang="en-US"/>
              <a:t>1.3 How Economists Use Theories and </a:t>
            </a:r>
          </a:p>
          <a:p>
            <a:pPr marL="0" marR="0" lvl="0" indent="-69850" algn="l" rtl="0">
              <a:spcBef>
                <a:spcPts val="0"/>
              </a:spcBef>
              <a:buClr>
                <a:schemeClr val="dk1"/>
              </a:buClr>
              <a:buSzPct val="45833"/>
              <a:buFont typeface="Arial"/>
              <a:buNone/>
            </a:pPr>
            <a:r>
              <a:rPr lang="en-US"/>
              <a:t>Models to Understand Economic Issues</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Economic Theories and Models</a:t>
            </a:r>
          </a:p>
        </p:txBody>
      </p:sp>
      <p:sp>
        <p:nvSpPr>
          <p:cNvPr id="124" name="Shape 12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A </a:t>
            </a:r>
            <a:r>
              <a:rPr lang="en-US" b="1"/>
              <a:t>theory</a:t>
            </a:r>
            <a:r>
              <a:rPr lang="en-US"/>
              <a:t> is a simplified representation of how two or more variables interact with each other.</a:t>
            </a:r>
          </a:p>
          <a:p>
            <a:pPr lvl="0" rtl="0">
              <a:spcBef>
                <a:spcPts val="0"/>
              </a:spcBef>
              <a:buNone/>
            </a:pPr>
            <a:endParaRPr/>
          </a:p>
          <a:p>
            <a:pPr marL="914400" lvl="1" indent="-228600" rtl="0">
              <a:spcBef>
                <a:spcPts val="0"/>
              </a:spcBef>
            </a:pPr>
            <a:r>
              <a:rPr lang="en-US"/>
              <a:t>A good theory is simple enough to understand, while complex enough to capture the key features of the object or situation you are studying.</a:t>
            </a:r>
          </a:p>
          <a:p>
            <a:pPr lvl="0">
              <a:spcBef>
                <a:spcPts val="0"/>
              </a:spcBef>
              <a:buNone/>
            </a:pPr>
            <a:endParaRPr/>
          </a:p>
          <a:p>
            <a:pPr marL="457200" lvl="0" indent="-228600">
              <a:spcBef>
                <a:spcPts val="0"/>
              </a:spcBef>
              <a:buChar char="●"/>
            </a:pPr>
            <a:r>
              <a:rPr lang="en-US"/>
              <a:t>Economists use </a:t>
            </a:r>
            <a:r>
              <a:rPr lang="en-US" b="1"/>
              <a:t>models</a:t>
            </a:r>
            <a:r>
              <a:rPr lang="en-US"/>
              <a:t> to test theories, but for this course we will use the terms model and theory interchangeably.</a:t>
            </a:r>
          </a:p>
        </p:txBody>
      </p:sp>
      <p:pic>
        <p:nvPicPr>
          <p:cNvPr id="125" name="Shape 12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41325"/>
            <a:ext cx="8062800" cy="5082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Circular Flow Diagram</a:t>
            </a:r>
          </a:p>
        </p:txBody>
      </p:sp>
      <p:sp>
        <p:nvSpPr>
          <p:cNvPr id="131" name="Shape 131"/>
          <p:cNvSpPr txBox="1">
            <a:spLocks noGrp="1"/>
          </p:cNvSpPr>
          <p:nvPr>
            <p:ph type="body" idx="1"/>
          </p:nvPr>
        </p:nvSpPr>
        <p:spPr>
          <a:xfrm>
            <a:off x="457200" y="3932901"/>
            <a:ext cx="8062800" cy="27051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a:t>
            </a:r>
            <a:r>
              <a:rPr lang="en-US" b="1" i="0" strike="noStrike" cap="none">
                <a:solidFill>
                  <a:srgbClr val="000000"/>
                </a:solidFill>
              </a:rPr>
              <a:t>circular flow diagram</a:t>
            </a:r>
            <a:r>
              <a:rPr lang="en-US" b="0" i="0" u="none" strike="noStrike" cap="none">
                <a:solidFill>
                  <a:srgbClr val="000000"/>
                </a:solidFill>
                <a:latin typeface="Arial"/>
                <a:ea typeface="Arial"/>
                <a:cs typeface="Arial"/>
                <a:sym typeface="Arial"/>
              </a:rPr>
              <a:t> shows how households and firms interact in the goods and services market, and in the labor market. </a:t>
            </a:r>
          </a:p>
          <a:p>
            <a:pPr marL="914400" marR="0" lvl="1" indent="-228600" algn="l" rtl="0">
              <a:spcBef>
                <a:spcPts val="0"/>
              </a:spcBef>
              <a:spcAft>
                <a:spcPts val="0"/>
              </a:spcAft>
              <a:buFont typeface="Arial"/>
              <a:buChar char="○"/>
            </a:pPr>
            <a:r>
              <a:rPr lang="en-US" b="0" i="0" u="none" strike="noStrike" cap="none">
                <a:solidFill>
                  <a:srgbClr val="000000"/>
                </a:solidFill>
                <a:latin typeface="Arial"/>
                <a:ea typeface="Arial"/>
                <a:cs typeface="Arial"/>
                <a:sym typeface="Arial"/>
              </a:rPr>
              <a:t>The direction of the arrows shows that in the </a:t>
            </a:r>
            <a:r>
              <a:rPr lang="en-US" b="1" i="0" u="none" strike="noStrike" cap="none">
                <a:solidFill>
                  <a:srgbClr val="000000"/>
                </a:solidFill>
              </a:rPr>
              <a:t>goods and services market</a:t>
            </a:r>
            <a:r>
              <a:rPr lang="en-US" b="0" i="0" u="none" strike="noStrike" cap="none">
                <a:solidFill>
                  <a:srgbClr val="000000"/>
                </a:solidFill>
                <a:latin typeface="Arial"/>
                <a:ea typeface="Arial"/>
                <a:cs typeface="Arial"/>
                <a:sym typeface="Arial"/>
              </a:rPr>
              <a:t>, households receive goods and services and pay firms for them. </a:t>
            </a:r>
          </a:p>
          <a:p>
            <a:pPr marL="914400" marR="0" lvl="1" indent="-228600" algn="l" rtl="0">
              <a:spcBef>
                <a:spcPts val="0"/>
              </a:spcBef>
              <a:spcAft>
                <a:spcPts val="0"/>
              </a:spcAft>
              <a:buFont typeface="Arial"/>
              <a:buChar char="○"/>
            </a:pPr>
            <a:r>
              <a:rPr lang="en-US" b="0" i="0" u="none" strike="noStrike" cap="none">
                <a:solidFill>
                  <a:srgbClr val="000000"/>
                </a:solidFill>
                <a:latin typeface="Arial"/>
                <a:ea typeface="Arial"/>
                <a:cs typeface="Arial"/>
                <a:sym typeface="Arial"/>
              </a:rPr>
              <a:t>In the </a:t>
            </a:r>
            <a:r>
              <a:rPr lang="en-US" b="1" i="0" u="none" strike="noStrike" cap="none">
                <a:solidFill>
                  <a:srgbClr val="000000"/>
                </a:solidFill>
              </a:rPr>
              <a:t>labor market,</a:t>
            </a:r>
            <a:r>
              <a:rPr lang="en-US" b="0" i="0" u="none" strike="noStrike" cap="none">
                <a:solidFill>
                  <a:srgbClr val="000000"/>
                </a:solidFill>
                <a:latin typeface="Arial"/>
                <a:ea typeface="Arial"/>
                <a:cs typeface="Arial"/>
                <a:sym typeface="Arial"/>
              </a:rPr>
              <a:t> households provide labor and receive payment from firms through wages, salaries, and benefits.</a:t>
            </a:r>
          </a:p>
        </p:txBody>
      </p:sp>
      <p:pic>
        <p:nvPicPr>
          <p:cNvPr id="132" name="Shape 132" descr="The circular flow diagram’s outer arrows represent a goods and services market, and the inner arrows represent a labor market. As illustrated by the outer arrows, in a goods and services market, firms give goods and services to households and, in exchange, households give payment to firms. As illustrated by the inner arrows, in a labor market, households provide labor to firms and, in exchange, firms give wages, salaries, and benefits to households."/>
          <p:cNvPicPr preferRelativeResize="0">
            <a:picLocks noGrp="1"/>
          </p:cNvPicPr>
          <p:nvPr>
            <p:ph type="pic" idx="2"/>
          </p:nvPr>
        </p:nvPicPr>
        <p:blipFill rotWithShape="1">
          <a:blip r:embed="rId3">
            <a:alphaModFix/>
          </a:blip>
          <a:srcRect t="1305" b="1305"/>
          <a:stretch/>
        </p:blipFill>
        <p:spPr>
          <a:xfrm>
            <a:off x="2417400" y="893775"/>
            <a:ext cx="4309200" cy="2895000"/>
          </a:xfrm>
          <a:prstGeom prst="rect">
            <a:avLst/>
          </a:prstGeom>
          <a:noFill/>
          <a:ln>
            <a:noFill/>
          </a:ln>
        </p:spPr>
      </p:pic>
      <p:pic>
        <p:nvPicPr>
          <p:cNvPr id="133" name="Shape 133"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Clr>
                <a:srgbClr val="6CB255"/>
              </a:buClr>
              <a:buSzPct val="25000"/>
              <a:buFont typeface="Arial Black"/>
              <a:buNone/>
            </a:pPr>
            <a:r>
              <a:rPr lang="en-US"/>
              <a:t>1.4 How To Organize Economies: An </a:t>
            </a:r>
          </a:p>
          <a:p>
            <a:pPr lvl="0">
              <a:spcBef>
                <a:spcPts val="0"/>
              </a:spcBef>
              <a:buClr>
                <a:srgbClr val="6CB255"/>
              </a:buClr>
              <a:buSzPct val="25000"/>
              <a:buFont typeface="Arial Black"/>
              <a:buNone/>
            </a:pPr>
            <a:r>
              <a:rPr lang="en-US"/>
              <a:t>Overview of Economic Systems</a:t>
            </a:r>
          </a:p>
        </p:txBody>
      </p:sp>
      <p:sp>
        <p:nvSpPr>
          <p:cNvPr id="139" name="Shape 139"/>
          <p:cNvSpPr>
            <a:spLocks noGrp="1"/>
          </p:cNvSpPr>
          <p:nvPr>
            <p:ph type="pic" idx="2"/>
          </p:nvPr>
        </p:nvSpPr>
        <p:spPr>
          <a:xfrm>
            <a:off x="457200" y="1122369"/>
            <a:ext cx="8062800" cy="5358300"/>
          </a:xfrm>
          <a:prstGeom prst="rect">
            <a:avLst/>
          </a:prstGeom>
        </p:spPr>
        <p:txBody>
          <a:bodyPr wrap="square" lIns="91425" tIns="91425" rIns="91425" bIns="91425" anchor="t" anchorCtr="0">
            <a:noAutofit/>
          </a:bodyPr>
          <a:lstStyle/>
          <a:p>
            <a:pPr lvl="0">
              <a:spcBef>
                <a:spcPts val="0"/>
              </a:spcBef>
              <a:buNone/>
            </a:pPr>
            <a:endParaRPr/>
          </a:p>
          <a:p>
            <a:pPr lvl="0">
              <a:spcBef>
                <a:spcPts val="0"/>
              </a:spcBef>
              <a:buNone/>
            </a:pPr>
            <a:r>
              <a:rPr lang="en-US"/>
              <a:t>There are at least three ways that societies organize an economy:</a:t>
            </a:r>
          </a:p>
          <a:p>
            <a:pPr lvl="0">
              <a:spcBef>
                <a:spcPts val="0"/>
              </a:spcBef>
              <a:buNone/>
            </a:pPr>
            <a:endParaRPr/>
          </a:p>
          <a:p>
            <a:pPr marL="457200" lvl="0" indent="-228600" rtl="0">
              <a:spcBef>
                <a:spcPts val="0"/>
              </a:spcBef>
              <a:buChar char="●"/>
            </a:pPr>
            <a:r>
              <a:rPr lang="en-US" b="1"/>
              <a:t>1) Traditional economy</a:t>
            </a:r>
            <a:r>
              <a:rPr lang="en-US"/>
              <a:t> - typically an agricultural economy where things are done the same as they have always been done.</a:t>
            </a:r>
          </a:p>
          <a:p>
            <a:pPr lvl="0" rtl="0">
              <a:spcBef>
                <a:spcPts val="0"/>
              </a:spcBef>
              <a:buNone/>
            </a:pPr>
            <a:endParaRPr/>
          </a:p>
          <a:p>
            <a:pPr marL="914400" lvl="1" indent="-228600" rtl="0">
              <a:lnSpc>
                <a:spcPct val="150000"/>
              </a:lnSpc>
              <a:spcBef>
                <a:spcPts val="0"/>
              </a:spcBef>
            </a:pPr>
            <a:r>
              <a:rPr lang="en-US"/>
              <a:t>Oldest economic system</a:t>
            </a:r>
          </a:p>
          <a:p>
            <a:pPr marL="914400" lvl="1" indent="-228600" rtl="0">
              <a:lnSpc>
                <a:spcPct val="150000"/>
              </a:lnSpc>
              <a:spcBef>
                <a:spcPts val="0"/>
              </a:spcBef>
            </a:pPr>
            <a:r>
              <a:rPr lang="en-US"/>
              <a:t>Used in parts of Asia, Africa, and South America</a:t>
            </a:r>
          </a:p>
          <a:p>
            <a:pPr marL="914400" lvl="1" indent="-228600" rtl="0">
              <a:lnSpc>
                <a:spcPct val="150000"/>
              </a:lnSpc>
              <a:spcBef>
                <a:spcPts val="0"/>
              </a:spcBef>
            </a:pPr>
            <a:r>
              <a:rPr lang="en-US"/>
              <a:t>Occupations tend to stay in the family</a:t>
            </a:r>
          </a:p>
          <a:p>
            <a:pPr marL="914400" lvl="1" indent="-228600" rtl="0">
              <a:lnSpc>
                <a:spcPct val="150000"/>
              </a:lnSpc>
              <a:spcBef>
                <a:spcPts val="0"/>
              </a:spcBef>
            </a:pPr>
            <a:r>
              <a:rPr lang="en-US"/>
              <a:t>What you produce is what you consume</a:t>
            </a:r>
          </a:p>
          <a:p>
            <a:pPr marL="914400" lvl="1" indent="-228600" rtl="0">
              <a:lnSpc>
                <a:spcPct val="150000"/>
              </a:lnSpc>
              <a:spcBef>
                <a:spcPts val="0"/>
              </a:spcBef>
            </a:pPr>
            <a:r>
              <a:rPr lang="en-US"/>
              <a:t>Little economic progress or development</a:t>
            </a:r>
          </a:p>
          <a:p>
            <a:pPr lvl="0">
              <a:spcBef>
                <a:spcPts val="0"/>
              </a:spcBef>
              <a:buNone/>
            </a:pPr>
            <a:endParaRPr/>
          </a:p>
        </p:txBody>
      </p:sp>
      <p:pic>
        <p:nvPicPr>
          <p:cNvPr id="140" name="Shape 14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41325"/>
            <a:ext cx="8062800" cy="659700"/>
          </a:xfrm>
          <a:prstGeom prst="rect">
            <a:avLst/>
          </a:prstGeom>
        </p:spPr>
        <p:txBody>
          <a:bodyPr wrap="square" lIns="91425" tIns="91425" rIns="91425" bIns="91425" anchor="b" anchorCtr="0">
            <a:noAutofit/>
          </a:bodyPr>
          <a:lstStyle/>
          <a:p>
            <a:pPr lvl="0" rtl="0">
              <a:spcBef>
                <a:spcPts val="0"/>
              </a:spcBef>
              <a:buNone/>
            </a:pPr>
            <a:r>
              <a:rPr lang="en-US"/>
              <a:t>An Overview of Economic Systems</a:t>
            </a:r>
          </a:p>
        </p:txBody>
      </p:sp>
      <p:sp>
        <p:nvSpPr>
          <p:cNvPr id="146" name="Shape 146"/>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55600" rtl="0">
              <a:spcBef>
                <a:spcPts val="0"/>
              </a:spcBef>
              <a:spcAft>
                <a:spcPts val="0"/>
              </a:spcAft>
              <a:buClr>
                <a:srgbClr val="6CB255"/>
              </a:buClr>
              <a:buSzPct val="100000"/>
              <a:buChar char="●"/>
            </a:pPr>
            <a:r>
              <a:rPr lang="en-US" b="1"/>
              <a:t>2) Command economy</a:t>
            </a:r>
            <a:r>
              <a:rPr lang="en-US"/>
              <a:t> - an economy where economic decisions are passed down from government authority and where the government owns the resources.</a:t>
            </a:r>
          </a:p>
          <a:p>
            <a:pPr lvl="0" rtl="0">
              <a:spcBef>
                <a:spcPts val="0"/>
              </a:spcBef>
              <a:spcAft>
                <a:spcPts val="0"/>
              </a:spcAft>
              <a:buNone/>
            </a:pPr>
            <a:endParaRPr/>
          </a:p>
          <a:p>
            <a:pPr marL="914400" lvl="1" indent="-355600" rtl="0">
              <a:lnSpc>
                <a:spcPct val="115000"/>
              </a:lnSpc>
              <a:spcBef>
                <a:spcPts val="0"/>
              </a:spcBef>
              <a:spcAft>
                <a:spcPts val="0"/>
              </a:spcAft>
              <a:buClr>
                <a:schemeClr val="dk1"/>
              </a:buClr>
              <a:buSzPct val="100000"/>
            </a:pPr>
            <a:r>
              <a:rPr lang="en-US"/>
              <a:t>Government decides what goods and services will be produced and what prices it will charge for them.</a:t>
            </a:r>
          </a:p>
          <a:p>
            <a:pPr lvl="0" indent="457200" rtl="0">
              <a:lnSpc>
                <a:spcPct val="115000"/>
              </a:lnSpc>
              <a:spcBef>
                <a:spcPts val="0"/>
              </a:spcBef>
              <a:spcAft>
                <a:spcPts val="0"/>
              </a:spcAft>
              <a:buNone/>
            </a:pPr>
            <a:endParaRPr/>
          </a:p>
          <a:p>
            <a:pPr marL="914400" lvl="1" indent="-355600" rtl="0">
              <a:lnSpc>
                <a:spcPct val="115000"/>
              </a:lnSpc>
              <a:spcBef>
                <a:spcPts val="0"/>
              </a:spcBef>
              <a:spcAft>
                <a:spcPts val="0"/>
              </a:spcAft>
              <a:buClr>
                <a:schemeClr val="dk1"/>
              </a:buClr>
              <a:buSzPct val="100000"/>
            </a:pPr>
            <a:r>
              <a:rPr lang="en-US"/>
              <a:t>The government decides what methods of production to use and sets wages for workers.</a:t>
            </a:r>
          </a:p>
          <a:p>
            <a:pPr lvl="0" indent="457200" rtl="0">
              <a:lnSpc>
                <a:spcPct val="115000"/>
              </a:lnSpc>
              <a:spcBef>
                <a:spcPts val="0"/>
              </a:spcBef>
              <a:spcAft>
                <a:spcPts val="0"/>
              </a:spcAft>
              <a:buNone/>
            </a:pPr>
            <a:endParaRPr/>
          </a:p>
          <a:p>
            <a:pPr marL="914400" lvl="1" indent="-355600" rtl="0">
              <a:lnSpc>
                <a:spcPct val="115000"/>
              </a:lnSpc>
              <a:spcBef>
                <a:spcPts val="0"/>
              </a:spcBef>
              <a:spcAft>
                <a:spcPts val="0"/>
              </a:spcAft>
              <a:buClr>
                <a:schemeClr val="dk1"/>
              </a:buClr>
              <a:buSzPct val="100000"/>
            </a:pPr>
            <a:r>
              <a:rPr lang="en-US"/>
              <a:t>The government provides many necessities like healthcare and education for free.</a:t>
            </a:r>
          </a:p>
          <a:p>
            <a:pPr lvl="0">
              <a:spcBef>
                <a:spcPts val="0"/>
              </a:spcBef>
              <a:buNone/>
            </a:pPr>
            <a:endParaRPr/>
          </a:p>
        </p:txBody>
      </p:sp>
      <p:pic>
        <p:nvPicPr>
          <p:cNvPr id="147" name="Shape 14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388400" y="3798330"/>
            <a:ext cx="8062800" cy="4077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000000"/>
                </a:solidFill>
                <a:latin typeface="Arial"/>
                <a:ea typeface="Arial"/>
                <a:cs typeface="Arial"/>
                <a:sym typeface="Arial"/>
              </a:rPr>
              <a:t>(Credit: Jay Bergesen/Flickr Creative Commons)</a:t>
            </a:r>
          </a:p>
        </p:txBody>
      </p:sp>
      <p:pic>
        <p:nvPicPr>
          <p:cNvPr id="153" name="Shape 153" descr="CNX_Econ_C01_009.jpg"/>
          <p:cNvPicPr preferRelativeResize="0">
            <a:picLocks noGrp="1"/>
          </p:cNvPicPr>
          <p:nvPr>
            <p:ph type="pic" idx="2"/>
          </p:nvPr>
        </p:nvPicPr>
        <p:blipFill/>
        <p:spPr>
          <a:xfrm>
            <a:off x="2359224" y="964224"/>
            <a:ext cx="4238100" cy="2814600"/>
          </a:xfrm>
          <a:prstGeom prst="rect">
            <a:avLst/>
          </a:prstGeom>
          <a:noFill/>
          <a:ln>
            <a:noFill/>
          </a:ln>
        </p:spPr>
      </p:pic>
      <p:pic>
        <p:nvPicPr>
          <p:cNvPr id="154" name="Shape 154"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155" name="Shape 155"/>
          <p:cNvSpPr txBox="1">
            <a:spLocks noGrp="1"/>
          </p:cNvSpPr>
          <p:nvPr>
            <p:ph type="title"/>
          </p:nvPr>
        </p:nvSpPr>
        <p:spPr>
          <a:xfrm>
            <a:off x="457200" y="241325"/>
            <a:ext cx="8062800" cy="551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An Overview of Economic Systems</a:t>
            </a:r>
          </a:p>
        </p:txBody>
      </p:sp>
      <p:sp>
        <p:nvSpPr>
          <p:cNvPr id="156" name="Shape 156"/>
          <p:cNvSpPr txBox="1"/>
          <p:nvPr/>
        </p:nvSpPr>
        <p:spPr>
          <a:xfrm>
            <a:off x="457200" y="4221700"/>
            <a:ext cx="7786800" cy="2213400"/>
          </a:xfrm>
          <a:prstGeom prst="rect">
            <a:avLst/>
          </a:prstGeom>
          <a:noFill/>
          <a:ln>
            <a:noFill/>
          </a:ln>
        </p:spPr>
        <p:txBody>
          <a:bodyPr wrap="square" lIns="91425" tIns="91425" rIns="91425" bIns="91425" anchor="t" anchorCtr="0">
            <a:noAutofit/>
          </a:bodyPr>
          <a:lstStyle/>
          <a:p>
            <a:pPr marL="457200" lvl="0" indent="-355600" rtl="0">
              <a:spcBef>
                <a:spcPts val="0"/>
              </a:spcBef>
              <a:buClr>
                <a:srgbClr val="6CB255"/>
              </a:buClr>
              <a:buSzPct val="100000"/>
              <a:buChar char="●"/>
            </a:pPr>
            <a:r>
              <a:rPr lang="en-US" sz="2000"/>
              <a:t>Examples of </a:t>
            </a:r>
            <a:r>
              <a:rPr lang="en-US" sz="2000" u="sng"/>
              <a:t>command economy</a:t>
            </a:r>
            <a:r>
              <a:rPr lang="en-US" sz="2000"/>
              <a:t>:</a:t>
            </a:r>
          </a:p>
          <a:p>
            <a:pPr lvl="0" rtl="0">
              <a:spcBef>
                <a:spcPts val="0"/>
              </a:spcBef>
              <a:buNone/>
            </a:pPr>
            <a:endParaRPr sz="2000"/>
          </a:p>
          <a:p>
            <a:pPr marL="914400" lvl="1" indent="-355600" rtl="0">
              <a:spcBef>
                <a:spcPts val="0"/>
              </a:spcBef>
              <a:buSzPct val="100000"/>
              <a:buChar char="○"/>
            </a:pPr>
            <a:r>
              <a:rPr lang="en-US" sz="2000"/>
              <a:t>Ancient Egypt</a:t>
            </a:r>
          </a:p>
          <a:p>
            <a:pPr marL="914400" lvl="1" indent="-355600" rtl="0">
              <a:spcBef>
                <a:spcPts val="0"/>
              </a:spcBef>
              <a:buSzPct val="100000"/>
              <a:buChar char="○"/>
            </a:pPr>
            <a:r>
              <a:rPr lang="en-US" sz="2000"/>
              <a:t>Medieval manor life</a:t>
            </a:r>
          </a:p>
          <a:p>
            <a:pPr marL="914400" lvl="1" indent="-355600" rtl="0">
              <a:spcBef>
                <a:spcPts val="0"/>
              </a:spcBef>
              <a:buSzPct val="100000"/>
              <a:buChar char="○"/>
            </a:pPr>
            <a:r>
              <a:rPr lang="en-US" sz="2000"/>
              <a:t>Communism</a:t>
            </a:r>
          </a:p>
          <a:p>
            <a:pPr marL="914400" lvl="1" indent="-355600" rtl="0">
              <a:spcBef>
                <a:spcPts val="0"/>
              </a:spcBef>
              <a:buSzPct val="100000"/>
              <a:buChar char="○"/>
            </a:pPr>
            <a:r>
              <a:rPr lang="en-US" sz="2000"/>
              <a:t>Currently, Cuba and North Korea</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An Overview of Economic Systems</a:t>
            </a:r>
          </a:p>
        </p:txBody>
      </p:sp>
      <p:pic>
        <p:nvPicPr>
          <p:cNvPr id="162" name="Shape 162" descr="CNX_Econ_C01_008.jpg"/>
          <p:cNvPicPr preferRelativeResize="0">
            <a:picLocks noGrp="1"/>
          </p:cNvPicPr>
          <p:nvPr>
            <p:ph type="pic" idx="2"/>
          </p:nvPr>
        </p:nvPicPr>
        <p:blipFill/>
        <p:spPr>
          <a:xfrm>
            <a:off x="677800" y="1167350"/>
            <a:ext cx="3510000" cy="3528300"/>
          </a:xfrm>
          <a:prstGeom prst="rect">
            <a:avLst/>
          </a:prstGeom>
          <a:noFill/>
          <a:ln>
            <a:noFill/>
          </a:ln>
        </p:spPr>
      </p:pic>
      <p:sp>
        <p:nvSpPr>
          <p:cNvPr id="163" name="Shape 163"/>
          <p:cNvSpPr txBox="1">
            <a:spLocks noGrp="1"/>
          </p:cNvSpPr>
          <p:nvPr>
            <p:ph type="body" idx="1"/>
          </p:nvPr>
        </p:nvSpPr>
        <p:spPr>
          <a:xfrm>
            <a:off x="4094150" y="1031425"/>
            <a:ext cx="4425900" cy="41001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Char char="●"/>
            </a:pPr>
            <a:r>
              <a:rPr lang="en-US" b="1">
                <a:solidFill>
                  <a:schemeClr val="dk1"/>
                </a:solidFill>
              </a:rPr>
              <a:t>3) Market economy </a:t>
            </a:r>
            <a:r>
              <a:rPr lang="en-US">
                <a:solidFill>
                  <a:schemeClr val="dk1"/>
                </a:solidFill>
              </a:rPr>
              <a:t>- an economy where economic decisions are decentralized, private individuals own resources, and businesses supply goods and services based on demand.</a:t>
            </a:r>
          </a:p>
          <a:p>
            <a:pPr marL="0" marR="0" lvl="0" indent="0" algn="l" rtl="0">
              <a:spcBef>
                <a:spcPts val="0"/>
              </a:spcBef>
              <a:spcAft>
                <a:spcPts val="0"/>
              </a:spcAft>
              <a:buClr>
                <a:srgbClr val="6CB255"/>
              </a:buClr>
              <a:buSzPct val="25000"/>
              <a:buFont typeface="Arial"/>
              <a:buNone/>
            </a:pPr>
            <a:endParaRPr>
              <a:solidFill>
                <a:schemeClr val="dk1"/>
              </a:solidFill>
            </a:endParaRPr>
          </a:p>
          <a:p>
            <a:pPr marL="457200" marR="0" lvl="0" indent="-228600" algn="l" rtl="0">
              <a:spcBef>
                <a:spcPts val="0"/>
              </a:spcBef>
              <a:spcAft>
                <a:spcPts val="0"/>
              </a:spcAft>
              <a:buClr>
                <a:srgbClr val="6CB255"/>
              </a:buClr>
              <a:buChar char="●"/>
            </a:pPr>
            <a:r>
              <a:rPr lang="en-US" b="1">
                <a:solidFill>
                  <a:schemeClr val="dk1"/>
                </a:solidFill>
              </a:rPr>
              <a:t>Market</a:t>
            </a:r>
            <a:r>
              <a:rPr lang="en-US">
                <a:solidFill>
                  <a:schemeClr val="dk1"/>
                </a:solidFill>
              </a:rPr>
              <a:t> - interaction between potential buyers and sellers; a combination of demand and supply.</a:t>
            </a:r>
          </a:p>
          <a:p>
            <a:pPr marL="0" marR="0" lvl="0" indent="0" algn="l" rtl="0">
              <a:spcBef>
                <a:spcPts val="0"/>
              </a:spcBef>
              <a:spcAft>
                <a:spcPts val="0"/>
              </a:spcAft>
              <a:buClr>
                <a:srgbClr val="6CB255"/>
              </a:buClr>
              <a:buSzPct val="25000"/>
              <a:buFont typeface="Arial"/>
              <a:buNone/>
            </a:pPr>
            <a:endParaRPr>
              <a:solidFill>
                <a:schemeClr val="dk1"/>
              </a:solidFill>
            </a:endParaRPr>
          </a:p>
          <a:p>
            <a:pPr marL="0" marR="0" lvl="0" indent="0" algn="l" rtl="0">
              <a:spcBef>
                <a:spcPts val="0"/>
              </a:spcBef>
              <a:spcAft>
                <a:spcPts val="0"/>
              </a:spcAft>
              <a:buClr>
                <a:srgbClr val="6CB255"/>
              </a:buClr>
              <a:buSzPct val="25000"/>
              <a:buFont typeface="Arial"/>
              <a:buNone/>
            </a:pPr>
            <a:endParaRPr sz="1800" b="1" i="0" u="none" strike="noStrike" cap="none">
              <a:solidFill>
                <a:schemeClr val="dk1"/>
              </a:solidFill>
              <a:latin typeface="Arial"/>
              <a:ea typeface="Arial"/>
              <a:cs typeface="Arial"/>
              <a:sym typeface="Arial"/>
            </a:endParaRPr>
          </a:p>
        </p:txBody>
      </p:sp>
      <p:pic>
        <p:nvPicPr>
          <p:cNvPr id="164" name="Shape 164"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165" name="Shape 165"/>
          <p:cNvSpPr txBox="1"/>
          <p:nvPr/>
        </p:nvSpPr>
        <p:spPr>
          <a:xfrm>
            <a:off x="604500" y="4665551"/>
            <a:ext cx="7763100" cy="1881900"/>
          </a:xfrm>
          <a:prstGeom prst="rect">
            <a:avLst/>
          </a:prstGeom>
          <a:noFill/>
          <a:ln>
            <a:noFill/>
          </a:ln>
        </p:spPr>
        <p:txBody>
          <a:bodyPr wrap="square" lIns="91425" tIns="91425" rIns="91425" bIns="91425" anchor="t" anchorCtr="0">
            <a:noAutofit/>
          </a:bodyPr>
          <a:lstStyle/>
          <a:p>
            <a:pPr marL="457200" lvl="0" indent="-355600" rtl="0">
              <a:spcBef>
                <a:spcPts val="0"/>
              </a:spcBef>
              <a:buClr>
                <a:srgbClr val="6CB255"/>
              </a:buClr>
              <a:buSzPct val="100000"/>
              <a:buChar char="●"/>
            </a:pPr>
            <a:r>
              <a:rPr lang="en-US" sz="2000" b="1">
                <a:solidFill>
                  <a:schemeClr val="dk1"/>
                </a:solidFill>
              </a:rPr>
              <a:t>Private enterprise</a:t>
            </a:r>
            <a:r>
              <a:rPr lang="en-US" sz="2000">
                <a:solidFill>
                  <a:schemeClr val="dk1"/>
                </a:solidFill>
              </a:rPr>
              <a:t> - system where private individuals or groups of private individuals own and operate the means of production (resources and businesses).</a:t>
            </a:r>
            <a:endParaRPr sz="2000">
              <a:solidFill>
                <a:schemeClr val="dk1"/>
              </a:solidFill>
            </a:endParaRPr>
          </a:p>
          <a:p>
            <a:pPr lvl="0" rtl="0">
              <a:spcBef>
                <a:spcPts val="0"/>
              </a:spcBef>
              <a:buClr>
                <a:srgbClr val="6CB255"/>
              </a:buClr>
              <a:buSzPct val="25000"/>
              <a:buFont typeface="Arial"/>
              <a:buNone/>
            </a:pPr>
            <a:r>
              <a:rPr lang="en-US" sz="2000" dirty="0">
                <a:solidFill>
                  <a:schemeClr val="dk1"/>
                </a:solidFill>
              </a:rPr>
              <a:t>Nothing says “market” more than The New York Stock Exchange.</a:t>
            </a:r>
            <a:r>
              <a:rPr lang="en-US" sz="1800" dirty="0">
                <a:solidFill>
                  <a:schemeClr val="dk1"/>
                </a:solidFill>
              </a:rPr>
              <a:t> (Credit: Erik </a:t>
            </a:r>
            <a:r>
              <a:rPr lang="en-US" sz="1800" dirty="0" err="1">
                <a:solidFill>
                  <a:schemeClr val="dk1"/>
                </a:solidFill>
              </a:rPr>
              <a:t>Drost</a:t>
            </a:r>
            <a:r>
              <a:rPr lang="en-US" sz="1800" dirty="0">
                <a:solidFill>
                  <a:schemeClr val="dk1"/>
                </a:solidFill>
              </a:rPr>
              <a:t>/Flickr Creative Commons)</a:t>
            </a:r>
          </a:p>
          <a:p>
            <a:pPr lvl="0">
              <a:spcBef>
                <a:spcPts val="0"/>
              </a:spcBef>
              <a:buNone/>
            </a:pPr>
            <a:endParaRPr dirty="0"/>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Real World Economies</a:t>
            </a:r>
          </a:p>
        </p:txBody>
      </p:sp>
      <p:sp>
        <p:nvSpPr>
          <p:cNvPr id="171" name="Shape 171"/>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a:spcBef>
                <a:spcPts val="0"/>
              </a:spcBef>
              <a:buNone/>
            </a:pPr>
            <a:r>
              <a:rPr lang="en-US"/>
              <a:t>Most economies in the real world are </a:t>
            </a:r>
            <a:r>
              <a:rPr lang="en-US" u="sng"/>
              <a:t>mixed</a:t>
            </a:r>
            <a:r>
              <a:rPr lang="en-US"/>
              <a:t>. They combine elements of command, traditional, and market systems.</a:t>
            </a:r>
          </a:p>
          <a:p>
            <a:pPr lvl="0">
              <a:spcBef>
                <a:spcPts val="0"/>
              </a:spcBef>
              <a:buNone/>
            </a:pPr>
            <a:endParaRPr/>
          </a:p>
          <a:p>
            <a:pPr marL="457200" lvl="0" indent="-228600" rtl="0">
              <a:spcBef>
                <a:spcPts val="0"/>
              </a:spcBef>
              <a:buChar char="●"/>
            </a:pPr>
            <a:r>
              <a:rPr lang="en-US"/>
              <a:t>The U.S. economy is positioned toward the market-oriented end of the spectrum.</a:t>
            </a:r>
          </a:p>
          <a:p>
            <a:pPr lvl="0">
              <a:spcBef>
                <a:spcPts val="0"/>
              </a:spcBef>
              <a:buNone/>
            </a:pPr>
            <a:endParaRPr/>
          </a:p>
          <a:p>
            <a:pPr marL="457200" lvl="0" indent="-228600" rtl="0">
              <a:spcBef>
                <a:spcPts val="0"/>
              </a:spcBef>
              <a:buChar char="●"/>
            </a:pPr>
            <a:r>
              <a:rPr lang="en-US"/>
              <a:t>Many countries in Europe and Latin America, while primarily market-oriented, have a greater degree of government involvement in economic decisions than the U.S. economy.</a:t>
            </a:r>
          </a:p>
          <a:p>
            <a:pPr lvl="0">
              <a:spcBef>
                <a:spcPts val="0"/>
              </a:spcBef>
              <a:buNone/>
            </a:pPr>
            <a:endParaRPr/>
          </a:p>
          <a:p>
            <a:pPr marL="457200" lvl="0" indent="-228600">
              <a:spcBef>
                <a:spcPts val="0"/>
              </a:spcBef>
              <a:buChar char="●"/>
            </a:pPr>
            <a:r>
              <a:rPr lang="en-US"/>
              <a:t>China and Russia, while they have moved more in the direction of having a market-oriented system, remain closer to the command economy end of the spectrum.</a:t>
            </a:r>
          </a:p>
        </p:txBody>
      </p:sp>
      <p:pic>
        <p:nvPicPr>
          <p:cNvPr id="172" name="Shape 17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Regulations: The Rules of the Game</a:t>
            </a:r>
          </a:p>
        </p:txBody>
      </p:sp>
      <p:sp>
        <p:nvSpPr>
          <p:cNvPr id="178" name="Shape 178"/>
          <p:cNvSpPr>
            <a:spLocks noGrp="1"/>
          </p:cNvSpPr>
          <p:nvPr>
            <p:ph type="pic" idx="2"/>
          </p:nvPr>
        </p:nvSpPr>
        <p:spPr>
          <a:xfrm>
            <a:off x="457200" y="1122370"/>
            <a:ext cx="8062800" cy="5140500"/>
          </a:xfrm>
          <a:prstGeom prst="rect">
            <a:avLst/>
          </a:prstGeom>
        </p:spPr>
        <p:txBody>
          <a:bodyPr wrap="square" lIns="91425" tIns="91425" rIns="91425" bIns="91425" anchor="t" anchorCtr="0">
            <a:noAutofit/>
          </a:bodyPr>
          <a:lstStyle/>
          <a:p>
            <a:pPr marL="457200" lvl="0" indent="-228600" rtl="0">
              <a:spcBef>
                <a:spcPts val="0"/>
              </a:spcBef>
              <a:buChar char="●"/>
            </a:pPr>
            <a:r>
              <a:rPr lang="en-US"/>
              <a:t>There is no such thing as an absolutely free market.</a:t>
            </a:r>
          </a:p>
          <a:p>
            <a:pPr lvl="0">
              <a:spcBef>
                <a:spcPts val="0"/>
              </a:spcBef>
              <a:buNone/>
            </a:pPr>
            <a:endParaRPr/>
          </a:p>
          <a:p>
            <a:pPr marL="457200" lvl="0" indent="-228600" rtl="0">
              <a:spcBef>
                <a:spcPts val="0"/>
              </a:spcBef>
              <a:buChar char="●"/>
            </a:pPr>
            <a:r>
              <a:rPr lang="en-US"/>
              <a:t>Regulations always define the “rules of the game” in the economy.</a:t>
            </a:r>
          </a:p>
          <a:p>
            <a:pPr lvl="0">
              <a:spcBef>
                <a:spcPts val="0"/>
              </a:spcBef>
              <a:buNone/>
            </a:pPr>
            <a:endParaRPr/>
          </a:p>
          <a:p>
            <a:pPr marL="457200" lvl="0" indent="-228600">
              <a:spcBef>
                <a:spcPts val="0"/>
              </a:spcBef>
              <a:buChar char="●"/>
            </a:pPr>
            <a:r>
              <a:rPr lang="en-US"/>
              <a:t>Economies that are primarily market-oriented have fewer regulations—ideally just enough to maintain an even playing field for participants.</a:t>
            </a:r>
          </a:p>
          <a:p>
            <a:pPr lvl="0">
              <a:spcBef>
                <a:spcPts val="0"/>
              </a:spcBef>
              <a:buNone/>
            </a:pPr>
            <a:endParaRPr/>
          </a:p>
          <a:p>
            <a:pPr marL="457200" lvl="0" indent="-228600" rtl="0">
              <a:spcBef>
                <a:spcPts val="0"/>
              </a:spcBef>
              <a:buChar char="●"/>
            </a:pPr>
            <a:r>
              <a:rPr lang="en-US"/>
              <a:t>Heavily regulated economies often have </a:t>
            </a:r>
            <a:r>
              <a:rPr lang="en-US" b="1"/>
              <a:t>underground economies</a:t>
            </a:r>
            <a:r>
              <a:rPr lang="en-US"/>
              <a:t> (or black markets), which are markets where the buyers and sellers make transactions without the government’s approval.</a:t>
            </a:r>
          </a:p>
        </p:txBody>
      </p:sp>
      <p:pic>
        <p:nvPicPr>
          <p:cNvPr id="179" name="Shape 17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CH.1 OUTLINE</a:t>
            </a:r>
          </a:p>
        </p:txBody>
      </p:sp>
      <p:sp>
        <p:nvSpPr>
          <p:cNvPr id="49" name="Shape 49"/>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a:lnSpc>
                <a:spcPct val="150000"/>
              </a:lnSpc>
              <a:spcBef>
                <a:spcPts val="0"/>
              </a:spcBef>
              <a:buNone/>
            </a:pPr>
            <a:r>
              <a:rPr lang="en-US" sz="2800"/>
              <a:t>1.1: What is Economics, and Why Is It Important?</a:t>
            </a:r>
          </a:p>
          <a:p>
            <a:pPr lvl="0">
              <a:lnSpc>
                <a:spcPct val="150000"/>
              </a:lnSpc>
              <a:spcBef>
                <a:spcPts val="0"/>
              </a:spcBef>
              <a:buNone/>
            </a:pPr>
            <a:r>
              <a:rPr lang="en-US" sz="2800"/>
              <a:t>1.2: Microeconomics and Macroeconomics</a:t>
            </a:r>
          </a:p>
          <a:p>
            <a:pPr lvl="0" rtl="0">
              <a:lnSpc>
                <a:spcPct val="115000"/>
              </a:lnSpc>
              <a:spcBef>
                <a:spcPts val="0"/>
              </a:spcBef>
              <a:buNone/>
            </a:pPr>
            <a:r>
              <a:rPr lang="en-US" sz="2800"/>
              <a:t>1.3: How Economists Use Theories and Models</a:t>
            </a:r>
          </a:p>
          <a:p>
            <a:pPr lvl="0" rtl="0">
              <a:lnSpc>
                <a:spcPct val="150000"/>
              </a:lnSpc>
              <a:spcBef>
                <a:spcPts val="0"/>
              </a:spcBef>
              <a:buNone/>
            </a:pPr>
            <a:r>
              <a:rPr lang="en-US" sz="2800"/>
              <a:t>       to Understand Economic Issues</a:t>
            </a:r>
          </a:p>
          <a:p>
            <a:pPr lvl="0" rtl="0">
              <a:lnSpc>
                <a:spcPct val="115000"/>
              </a:lnSpc>
              <a:spcBef>
                <a:spcPts val="0"/>
              </a:spcBef>
              <a:buNone/>
            </a:pPr>
            <a:r>
              <a:rPr lang="en-US" sz="2800"/>
              <a:t>1.4: How To Organize Economies: An Overview</a:t>
            </a:r>
          </a:p>
          <a:p>
            <a:pPr lvl="0">
              <a:lnSpc>
                <a:spcPct val="115000"/>
              </a:lnSpc>
              <a:spcBef>
                <a:spcPts val="0"/>
              </a:spcBef>
              <a:buNone/>
            </a:pPr>
            <a:r>
              <a:rPr lang="en-US" sz="2800"/>
              <a:t>       of Economic Systems</a:t>
            </a:r>
          </a:p>
        </p:txBody>
      </p:sp>
      <p:pic>
        <p:nvPicPr>
          <p:cNvPr id="50" name="Shape 5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Rise of Globalization</a:t>
            </a:r>
          </a:p>
        </p:txBody>
      </p:sp>
      <p:sp>
        <p:nvSpPr>
          <p:cNvPr id="185" name="Shape 185"/>
          <p:cNvSpPr>
            <a:spLocks noGrp="1"/>
          </p:cNvSpPr>
          <p:nvPr>
            <p:ph type="pic" idx="2"/>
          </p:nvPr>
        </p:nvSpPr>
        <p:spPr>
          <a:xfrm>
            <a:off x="457200" y="1122369"/>
            <a:ext cx="8062800" cy="5392800"/>
          </a:xfrm>
          <a:prstGeom prst="rect">
            <a:avLst/>
          </a:prstGeom>
        </p:spPr>
        <p:txBody>
          <a:bodyPr wrap="square" lIns="91425" tIns="91425" rIns="91425" bIns="91425" anchor="t" anchorCtr="0">
            <a:noAutofit/>
          </a:bodyPr>
          <a:lstStyle/>
          <a:p>
            <a:pPr marL="457200" lvl="0" indent="-228600">
              <a:spcBef>
                <a:spcPts val="0"/>
              </a:spcBef>
              <a:buChar char="●"/>
            </a:pPr>
            <a:r>
              <a:rPr lang="en-US" b="1"/>
              <a:t>Globalization</a:t>
            </a:r>
            <a:r>
              <a:rPr lang="en-US"/>
              <a:t> - the trend in which buying and selling in markets have increasingly crossed national borders.</a:t>
            </a:r>
          </a:p>
          <a:p>
            <a:pPr lvl="0">
              <a:spcBef>
                <a:spcPts val="0"/>
              </a:spcBef>
              <a:buNone/>
            </a:pPr>
            <a:endParaRPr/>
          </a:p>
          <a:p>
            <a:pPr marL="457200" lvl="0" indent="-228600">
              <a:spcBef>
                <a:spcPts val="0"/>
              </a:spcBef>
              <a:buChar char="●"/>
            </a:pPr>
            <a:r>
              <a:rPr lang="en-US" b="1"/>
              <a:t>Exports</a:t>
            </a:r>
            <a:r>
              <a:rPr lang="en-US"/>
              <a:t> - the goods and services that a nation produces domestically and sells abroad.</a:t>
            </a:r>
          </a:p>
          <a:p>
            <a:pPr lvl="0">
              <a:spcBef>
                <a:spcPts val="0"/>
              </a:spcBef>
              <a:buNone/>
            </a:pPr>
            <a:endParaRPr/>
          </a:p>
          <a:p>
            <a:pPr marL="457200" lvl="0" indent="-228600">
              <a:spcBef>
                <a:spcPts val="0"/>
              </a:spcBef>
              <a:buChar char="●"/>
            </a:pPr>
            <a:r>
              <a:rPr lang="en-US" b="1"/>
              <a:t>Imports</a:t>
            </a:r>
            <a:r>
              <a:rPr lang="en-US"/>
              <a:t> - the goods and services that are produced abroad and then sold domestically.</a:t>
            </a:r>
          </a:p>
          <a:p>
            <a:pPr lvl="0">
              <a:spcBef>
                <a:spcPts val="0"/>
              </a:spcBef>
              <a:buNone/>
            </a:pPr>
            <a:endParaRPr/>
          </a:p>
          <a:p>
            <a:pPr marL="457200" lvl="0" indent="-228600">
              <a:spcBef>
                <a:spcPts val="0"/>
              </a:spcBef>
              <a:buChar char="●"/>
            </a:pPr>
            <a:r>
              <a:rPr lang="en-US" b="1"/>
              <a:t>Gross domestic product (GDP)</a:t>
            </a:r>
            <a:r>
              <a:rPr lang="en-US"/>
              <a:t>- measures the size of total production in an economy.</a:t>
            </a:r>
          </a:p>
          <a:p>
            <a:pPr lvl="0">
              <a:spcBef>
                <a:spcPts val="0"/>
              </a:spcBef>
              <a:buNone/>
            </a:pPr>
            <a:endParaRPr/>
          </a:p>
          <a:p>
            <a:pPr lvl="0">
              <a:spcBef>
                <a:spcPts val="0"/>
              </a:spcBef>
              <a:buNone/>
            </a:pPr>
            <a:endParaRPr/>
          </a:p>
        </p:txBody>
      </p:sp>
      <p:pic>
        <p:nvPicPr>
          <p:cNvPr id="186" name="Shape 18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Global Economy</a:t>
            </a:r>
          </a:p>
        </p:txBody>
      </p:sp>
      <p:sp>
        <p:nvSpPr>
          <p:cNvPr id="192" name="Shape 192"/>
          <p:cNvSpPr txBox="1">
            <a:spLocks noGrp="1"/>
          </p:cNvSpPr>
          <p:nvPr>
            <p:ph type="body" idx="1"/>
          </p:nvPr>
        </p:nvSpPr>
        <p:spPr>
          <a:xfrm>
            <a:off x="457200" y="4441191"/>
            <a:ext cx="8062800" cy="18432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dirty="0">
                <a:solidFill>
                  <a:srgbClr val="000000"/>
                </a:solidFill>
                <a:latin typeface="Arial"/>
                <a:ea typeface="Arial"/>
                <a:cs typeface="Arial"/>
                <a:sym typeface="Arial"/>
              </a:rPr>
              <a:t>Cargo ships are one mode of transportation for shipping goods in the global economy. </a:t>
            </a:r>
            <a:r>
              <a:rPr lang="en-US" sz="1800" b="0" i="0" u="none" strike="noStrike" cap="none" dirty="0">
                <a:solidFill>
                  <a:srgbClr val="000000"/>
                </a:solidFill>
                <a:latin typeface="Arial"/>
                <a:ea typeface="Arial"/>
                <a:cs typeface="Arial"/>
                <a:sym typeface="Arial"/>
              </a:rPr>
              <a:t>(Credit: Raul Valdez/Flickr Creative Commons)</a:t>
            </a:r>
          </a:p>
          <a:p>
            <a:pPr marL="0" marR="0" lvl="0" indent="0" algn="l" rtl="0">
              <a:spcBef>
                <a:spcPts val="0"/>
              </a:spcBef>
              <a:spcAft>
                <a:spcPts val="0"/>
              </a:spcAft>
              <a:buClr>
                <a:srgbClr val="6CB255"/>
              </a:buClr>
              <a:buSzPct val="25000"/>
              <a:buFont typeface="Arial"/>
              <a:buNone/>
            </a:pPr>
            <a:endParaRPr sz="1600" dirty="0"/>
          </a:p>
          <a:p>
            <a:pPr lvl="0" rtl="0">
              <a:spcBef>
                <a:spcPts val="0"/>
              </a:spcBef>
              <a:buClr>
                <a:schemeClr val="dk1"/>
              </a:buClr>
              <a:buSzPct val="55000"/>
              <a:buFont typeface="Arial"/>
              <a:buNone/>
            </a:pPr>
            <a:r>
              <a:rPr lang="en-US" b="1" dirty="0">
                <a:solidFill>
                  <a:schemeClr val="dk1"/>
                </a:solidFill>
              </a:rPr>
              <a:t>Discussion question: What are examples of products and services in the modern economy?  How has this contributed to globalization?</a:t>
            </a:r>
          </a:p>
          <a:p>
            <a:pPr marL="0" marR="0" lvl="0" indent="0" algn="l" rtl="0">
              <a:spcBef>
                <a:spcPts val="0"/>
              </a:spcBef>
              <a:spcAft>
                <a:spcPts val="0"/>
              </a:spcAft>
              <a:buClr>
                <a:srgbClr val="6CB255"/>
              </a:buClr>
              <a:buSzPct val="25000"/>
              <a:buFont typeface="Arial"/>
              <a:buNone/>
            </a:pPr>
            <a:endParaRPr sz="1600" dirty="0"/>
          </a:p>
        </p:txBody>
      </p:sp>
      <p:pic>
        <p:nvPicPr>
          <p:cNvPr id="193" name="Shape 193" descr="CNX_Econ_C01_009.jpg"/>
          <p:cNvPicPr preferRelativeResize="0">
            <a:picLocks noGrp="1"/>
          </p:cNvPicPr>
          <p:nvPr>
            <p:ph type="pic" idx="2"/>
          </p:nvPr>
        </p:nvPicPr>
        <p:blipFill rotWithShape="1">
          <a:blip r:embed="rId3">
            <a:alphaModFix/>
          </a:blip>
          <a:srcRect/>
          <a:stretch/>
        </p:blipFill>
        <p:spPr>
          <a:xfrm>
            <a:off x="1893660" y="995464"/>
            <a:ext cx="5189989" cy="3459993"/>
          </a:xfrm>
          <a:prstGeom prst="rect">
            <a:avLst/>
          </a:prstGeom>
          <a:noFill/>
          <a:ln>
            <a:noFill/>
          </a:ln>
        </p:spPr>
      </p:pic>
      <p:pic>
        <p:nvPicPr>
          <p:cNvPr id="194" name="Shape 194"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200" name="Shape 200"/>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201" name="Shape 201"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41325"/>
            <a:ext cx="8062800" cy="963900"/>
          </a:xfrm>
          <a:prstGeom prst="rect">
            <a:avLst/>
          </a:prstGeom>
        </p:spPr>
        <p:txBody>
          <a:bodyPr wrap="square" lIns="91425" tIns="91425" rIns="91425" bIns="91425" anchor="b" anchorCtr="0">
            <a:noAutofit/>
          </a:bodyPr>
          <a:lstStyle/>
          <a:p>
            <a:pPr lvl="0">
              <a:spcBef>
                <a:spcPts val="0"/>
              </a:spcBef>
              <a:buClr>
                <a:srgbClr val="6CB255"/>
              </a:buClr>
              <a:buSzPct val="25000"/>
              <a:buFont typeface="Arial Black"/>
              <a:buNone/>
            </a:pPr>
            <a:r>
              <a:rPr lang="en-US"/>
              <a:t>1.1 </a:t>
            </a:r>
            <a:r>
              <a:rPr lang="en-US">
                <a:solidFill>
                  <a:srgbClr val="6CB255"/>
                </a:solidFill>
              </a:rPr>
              <a:t>What is Economics, and Why Is It Important?</a:t>
            </a:r>
          </a:p>
        </p:txBody>
      </p:sp>
      <p:sp>
        <p:nvSpPr>
          <p:cNvPr id="56" name="Shape 56"/>
          <p:cNvSpPr>
            <a:spLocks noGrp="1"/>
          </p:cNvSpPr>
          <p:nvPr>
            <p:ph type="pic" idx="2"/>
          </p:nvPr>
        </p:nvSpPr>
        <p:spPr>
          <a:xfrm>
            <a:off x="457200" y="1122370"/>
            <a:ext cx="8062800" cy="5163300"/>
          </a:xfrm>
          <a:prstGeom prst="rect">
            <a:avLst/>
          </a:prstGeom>
        </p:spPr>
        <p:txBody>
          <a:bodyPr wrap="square" lIns="91425" tIns="91425" rIns="91425" bIns="91425" anchor="t" anchorCtr="0">
            <a:noAutofit/>
          </a:bodyPr>
          <a:lstStyle/>
          <a:p>
            <a:pPr lvl="0" rtl="0">
              <a:spcBef>
                <a:spcPts val="0"/>
              </a:spcBef>
              <a:buNone/>
            </a:pPr>
            <a:endParaRPr b="1" u="sng"/>
          </a:p>
          <a:p>
            <a:pPr marL="457200" lvl="0" indent="-228600" rtl="0">
              <a:spcBef>
                <a:spcPts val="0"/>
              </a:spcBef>
              <a:buChar char="●"/>
            </a:pPr>
            <a:r>
              <a:rPr lang="en-US" b="1" u="sng"/>
              <a:t>Economics</a:t>
            </a:r>
            <a:r>
              <a:rPr lang="en-US" b="1"/>
              <a:t> is the study of how humans make decisions in the face of scarcity.</a:t>
            </a:r>
            <a:r>
              <a:rPr lang="en-US"/>
              <a:t> These can be individual decisions, family decisions, business decisions or societal decisions.</a:t>
            </a:r>
          </a:p>
          <a:p>
            <a:pPr lvl="0">
              <a:spcBef>
                <a:spcPts val="0"/>
              </a:spcBef>
              <a:buNone/>
            </a:pPr>
            <a:endParaRPr b="1"/>
          </a:p>
          <a:p>
            <a:pPr marL="457200" lvl="0" indent="-228600" rtl="0">
              <a:spcBef>
                <a:spcPts val="0"/>
              </a:spcBef>
              <a:buChar char="●"/>
            </a:pPr>
            <a:r>
              <a:rPr lang="en-US" b="1"/>
              <a:t>Scarcity</a:t>
            </a:r>
            <a:r>
              <a:rPr lang="en-US"/>
              <a:t> means that human wants for goods, services and resources exceed what is available.</a:t>
            </a:r>
          </a:p>
          <a:p>
            <a:pPr lvl="0" rtl="0">
              <a:spcBef>
                <a:spcPts val="0"/>
              </a:spcBef>
              <a:buNone/>
            </a:pPr>
            <a:endParaRPr/>
          </a:p>
          <a:p>
            <a:pPr marL="457200" lvl="0" indent="-228600" rtl="0">
              <a:spcBef>
                <a:spcPts val="0"/>
              </a:spcBef>
              <a:buChar char="●"/>
            </a:pPr>
            <a:r>
              <a:rPr lang="en-US"/>
              <a:t>The </a:t>
            </a:r>
            <a:r>
              <a:rPr lang="en-US" u="sng"/>
              <a:t>FRED</a:t>
            </a:r>
            <a:r>
              <a:rPr lang="en-US"/>
              <a:t> website (</a:t>
            </a:r>
            <a:r>
              <a:rPr lang="en-US" u="sng">
                <a:solidFill>
                  <a:schemeClr val="hlink"/>
                </a:solidFill>
                <a:hlinkClick r:id="rId3"/>
              </a:rPr>
              <a:t>https://openstax.org/l/FRED/</a:t>
            </a:r>
            <a:r>
              <a:rPr lang="en-US"/>
              <a:t>) includes data on nearly 400,000 domestic and international economic and social variables over time, which will be used often in this course. </a:t>
            </a:r>
          </a:p>
        </p:txBody>
      </p:sp>
      <p:pic>
        <p:nvPicPr>
          <p:cNvPr id="57" name="Shape 57"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150" y="26437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solidFill>
                  <a:srgbClr val="6CB255"/>
                </a:solidFill>
              </a:rPr>
              <a:t>Economics in the social media age</a:t>
            </a:r>
          </a:p>
        </p:txBody>
      </p:sp>
      <p:sp>
        <p:nvSpPr>
          <p:cNvPr id="63" name="Shape 63"/>
          <p:cNvSpPr txBox="1">
            <a:spLocks noGrp="1"/>
          </p:cNvSpPr>
          <p:nvPr>
            <p:ph type="body" idx="1"/>
          </p:nvPr>
        </p:nvSpPr>
        <p:spPr>
          <a:xfrm>
            <a:off x="457150" y="4821048"/>
            <a:ext cx="8062800" cy="14304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a:solidFill>
                  <a:srgbClr val="000000"/>
                </a:solidFill>
                <a:latin typeface="Arial"/>
                <a:ea typeface="Arial"/>
                <a:cs typeface="Arial"/>
                <a:sym typeface="Arial"/>
              </a:rPr>
              <a:t>Economics is greatly impacted by how well information travels through society. Today, social media giants Twitter, Facebook, and Instagram are major forces on the information </a:t>
            </a:r>
            <a:r>
              <a:rPr lang="en-US"/>
              <a:t>superhighway</a:t>
            </a:r>
            <a:r>
              <a:rPr lang="en-US" b="0" i="0" u="none" strike="noStrike" cap="none">
                <a:solidFill>
                  <a:srgbClr val="000000"/>
                </a:solidFill>
                <a:latin typeface="Arial"/>
                <a:ea typeface="Arial"/>
                <a:cs typeface="Arial"/>
                <a:sym typeface="Arial"/>
              </a:rPr>
              <a:t>. </a:t>
            </a:r>
          </a:p>
          <a:p>
            <a:pPr marL="0" marR="0" lvl="0" indent="0" algn="l" rtl="0">
              <a:spcBef>
                <a:spcPts val="0"/>
              </a:spcBef>
              <a:spcAft>
                <a:spcPts val="0"/>
              </a:spcAft>
              <a:buClr>
                <a:srgbClr val="6CB255"/>
              </a:buClr>
              <a:buSzPct val="25000"/>
              <a:buFont typeface="Arial"/>
              <a:buNone/>
            </a:pPr>
            <a:r>
              <a:rPr lang="en-US" sz="1800" b="0" i="0" u="none" strike="noStrike" cap="none">
                <a:solidFill>
                  <a:srgbClr val="000000"/>
                </a:solidFill>
                <a:latin typeface="Arial"/>
                <a:ea typeface="Arial"/>
                <a:cs typeface="Arial"/>
                <a:sym typeface="Arial"/>
              </a:rPr>
              <a:t>(Credit: modification of work by Johan Larsson/Flickr Creative Commons)</a:t>
            </a:r>
          </a:p>
        </p:txBody>
      </p:sp>
      <p:pic>
        <p:nvPicPr>
          <p:cNvPr id="64" name="Shape 64" descr="A smart phone with Facebook displayed"/>
          <p:cNvPicPr preferRelativeResize="0">
            <a:picLocks noGrp="1"/>
          </p:cNvPicPr>
          <p:nvPr>
            <p:ph type="pic" idx="2"/>
          </p:nvPr>
        </p:nvPicPr>
        <p:blipFill rotWithShape="1">
          <a:blip r:embed="rId3">
            <a:alphaModFix/>
          </a:blip>
          <a:srcRect l="-26788" r="-26787"/>
          <a:stretch/>
        </p:blipFill>
        <p:spPr>
          <a:xfrm>
            <a:off x="457199" y="1122386"/>
            <a:ext cx="8062800" cy="3500100"/>
          </a:xfrm>
          <a:prstGeom prst="rect">
            <a:avLst/>
          </a:prstGeom>
          <a:noFill/>
          <a:ln>
            <a:noFill/>
          </a:ln>
        </p:spPr>
      </p:pic>
      <p:pic>
        <p:nvPicPr>
          <p:cNvPr id="65" name="Shape 65"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Scarcity</a:t>
            </a:r>
          </a:p>
        </p:txBody>
      </p:sp>
      <p:pic>
        <p:nvPicPr>
          <p:cNvPr id="71" name="Shape 71" descr="The image depicts a person laying on a bench covered by blankets and surrounded by bags of other items."/>
          <p:cNvPicPr preferRelativeResize="0">
            <a:picLocks noGrp="1"/>
          </p:cNvPicPr>
          <p:nvPr>
            <p:ph type="pic" idx="2"/>
          </p:nvPr>
        </p:nvPicPr>
        <p:blipFill rotWithShape="1">
          <a:blip r:embed="rId3">
            <a:alphaModFix/>
          </a:blip>
          <a:srcRect/>
          <a:stretch/>
        </p:blipFill>
        <p:spPr>
          <a:xfrm>
            <a:off x="2159257" y="1122386"/>
            <a:ext cx="4658797" cy="3500071"/>
          </a:xfrm>
          <a:prstGeom prst="rect">
            <a:avLst/>
          </a:prstGeom>
          <a:noFill/>
          <a:ln>
            <a:noFill/>
          </a:ln>
        </p:spPr>
      </p:pic>
      <p:sp>
        <p:nvSpPr>
          <p:cNvPr id="72" name="Shape 72"/>
          <p:cNvSpPr txBox="1">
            <a:spLocks noGrp="1"/>
          </p:cNvSpPr>
          <p:nvPr>
            <p:ph type="body" idx="1"/>
          </p:nvPr>
        </p:nvSpPr>
        <p:spPr>
          <a:xfrm>
            <a:off x="457200" y="4566393"/>
            <a:ext cx="8062912" cy="1166382"/>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dirty="0">
                <a:solidFill>
                  <a:srgbClr val="000000"/>
                </a:solidFill>
                <a:latin typeface="Arial"/>
                <a:ea typeface="Arial"/>
                <a:cs typeface="Arial"/>
                <a:sym typeface="Arial"/>
              </a:rPr>
              <a:t>Homeless people are a stark reminder that scarcity of resources is real. </a:t>
            </a:r>
            <a:r>
              <a:rPr lang="en-US" sz="1800" b="0" i="0" u="none" strike="noStrike" cap="none" dirty="0">
                <a:solidFill>
                  <a:srgbClr val="000000"/>
                </a:solidFill>
                <a:latin typeface="Arial"/>
                <a:ea typeface="Arial"/>
                <a:cs typeface="Arial"/>
                <a:sym typeface="Arial"/>
              </a:rPr>
              <a:t>(Credit: “</a:t>
            </a:r>
            <a:r>
              <a:rPr lang="en-US" sz="1800" b="0" i="0" u="none" strike="noStrike" cap="none" dirty="0" err="1">
                <a:solidFill>
                  <a:srgbClr val="000000"/>
                </a:solidFill>
                <a:latin typeface="Arial"/>
                <a:ea typeface="Arial"/>
                <a:cs typeface="Arial"/>
                <a:sym typeface="Arial"/>
              </a:rPr>
              <a:t>daveynin</a:t>
            </a:r>
            <a:r>
              <a:rPr lang="en-US" sz="1800" b="0" i="0" u="none" strike="noStrike" cap="none" dirty="0">
                <a:solidFill>
                  <a:srgbClr val="000000"/>
                </a:solidFill>
                <a:latin typeface="Arial"/>
                <a:ea typeface="Arial"/>
                <a:cs typeface="Arial"/>
                <a:sym typeface="Arial"/>
              </a:rPr>
              <a:t>”/Flickr Creative Commons)</a:t>
            </a:r>
          </a:p>
          <a:p>
            <a:pPr marL="0" marR="0" lvl="0" indent="0" algn="l" rtl="0">
              <a:spcBef>
                <a:spcPts val="0"/>
              </a:spcBef>
              <a:spcAft>
                <a:spcPts val="0"/>
              </a:spcAft>
              <a:buClr>
                <a:srgbClr val="6CB255"/>
              </a:buClr>
              <a:buSzPct val="25000"/>
              <a:buFont typeface="Arial"/>
              <a:buNone/>
            </a:pPr>
            <a:endParaRPr dirty="0"/>
          </a:p>
          <a:p>
            <a:pPr marL="0" marR="0" lvl="0" indent="0" algn="l" rtl="0">
              <a:spcBef>
                <a:spcPts val="0"/>
              </a:spcBef>
              <a:spcAft>
                <a:spcPts val="0"/>
              </a:spcAft>
              <a:buClr>
                <a:srgbClr val="6CB255"/>
              </a:buClr>
              <a:buSzPct val="25000"/>
              <a:buFont typeface="Arial"/>
              <a:buNone/>
            </a:pPr>
            <a:r>
              <a:rPr lang="en-US" b="1" dirty="0"/>
              <a:t>Discussion Question: What are examples of critical goods and services?</a:t>
            </a:r>
          </a:p>
        </p:txBody>
      </p:sp>
      <p:pic>
        <p:nvPicPr>
          <p:cNvPr id="73" name="Shape 73"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Comprehensive study of economics</a:t>
            </a:r>
          </a:p>
        </p:txBody>
      </p:sp>
      <p:pic>
        <p:nvPicPr>
          <p:cNvPr id="79" name="Shape 79" descr="A portrait of Adam Smith"/>
          <p:cNvPicPr preferRelativeResize="0">
            <a:picLocks noGrp="1"/>
          </p:cNvPicPr>
          <p:nvPr>
            <p:ph type="pic" idx="2"/>
          </p:nvPr>
        </p:nvPicPr>
        <p:blipFill rotWithShape="1">
          <a:blip r:embed="rId3">
            <a:alphaModFix/>
          </a:blip>
          <a:srcRect/>
          <a:stretch/>
        </p:blipFill>
        <p:spPr>
          <a:xfrm>
            <a:off x="712223" y="1108075"/>
            <a:ext cx="3522204" cy="5256213"/>
          </a:xfrm>
          <a:prstGeom prst="rect">
            <a:avLst/>
          </a:prstGeom>
          <a:noFill/>
          <a:ln>
            <a:noFill/>
          </a:ln>
        </p:spPr>
      </p:pic>
      <p:sp>
        <p:nvSpPr>
          <p:cNvPr id="80" name="Shape 80"/>
          <p:cNvSpPr txBox="1">
            <a:spLocks noGrp="1"/>
          </p:cNvSpPr>
          <p:nvPr>
            <p:ph type="body" idx="1"/>
          </p:nvPr>
        </p:nvSpPr>
        <p:spPr>
          <a:xfrm>
            <a:off x="4606925" y="1107617"/>
            <a:ext cx="3913188" cy="5256973"/>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a:solidFill>
                  <a:schemeClr val="dk1"/>
                </a:solidFill>
                <a:latin typeface="Arial"/>
                <a:ea typeface="Arial"/>
                <a:cs typeface="Arial"/>
                <a:sym typeface="Arial"/>
              </a:rPr>
              <a:t>Adam Smith introduced the idea of dividing labor into discrete tasks</a:t>
            </a:r>
            <a:r>
              <a:rPr lang="en-US">
                <a:solidFill>
                  <a:schemeClr val="dk1"/>
                </a:solidFill>
              </a:rPr>
              <a:t>, in his famous 1776 book, titled </a:t>
            </a:r>
            <a:r>
              <a:rPr lang="en-US" i="1">
                <a:solidFill>
                  <a:schemeClr val="dk1"/>
                </a:solidFill>
              </a:rPr>
              <a:t>The Wealth of Nations.</a:t>
            </a:r>
          </a:p>
          <a:p>
            <a:pPr marL="0" marR="0" lvl="0" indent="0" algn="l" rtl="0">
              <a:spcBef>
                <a:spcPts val="0"/>
              </a:spcBef>
              <a:spcAft>
                <a:spcPts val="0"/>
              </a:spcAft>
              <a:buClr>
                <a:srgbClr val="6CB255"/>
              </a:buClr>
              <a:buSzPct val="25000"/>
              <a:buFont typeface="Arial"/>
              <a:buNone/>
            </a:pPr>
            <a:r>
              <a:rPr lang="en-US" sz="1800" b="0" i="0" u="none" strike="noStrike" cap="none">
                <a:solidFill>
                  <a:schemeClr val="dk1"/>
                </a:solidFill>
                <a:latin typeface="Arial"/>
                <a:ea typeface="Arial"/>
                <a:cs typeface="Arial"/>
                <a:sym typeface="Arial"/>
              </a:rPr>
              <a:t>(Credit: Wikimedia Commons)</a:t>
            </a:r>
          </a:p>
        </p:txBody>
      </p:sp>
      <p:pic>
        <p:nvPicPr>
          <p:cNvPr id="81" name="Shape 81"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457200" y="4706346"/>
            <a:ext cx="8062800" cy="1762800"/>
          </a:xfrm>
          <a:prstGeom prst="rect">
            <a:avLst/>
          </a:prstGeom>
          <a:noFill/>
          <a:ln>
            <a:noFill/>
          </a:ln>
        </p:spPr>
        <p:txBody>
          <a:bodyPr wrap="square" lIns="91425" tIns="45700" rIns="91425" bIns="45700" anchor="t" anchorCtr="0">
            <a:noAutofit/>
          </a:bodyPr>
          <a:lstStyle/>
          <a:p>
            <a:pPr marL="457200" lvl="0" indent="-228600" rtl="0">
              <a:lnSpc>
                <a:spcPct val="115000"/>
              </a:lnSpc>
              <a:spcBef>
                <a:spcPts val="0"/>
              </a:spcBef>
              <a:buChar char="●"/>
            </a:pPr>
            <a:r>
              <a:rPr lang="en-US" b="1">
                <a:solidFill>
                  <a:schemeClr val="dk1"/>
                </a:solidFill>
              </a:rPr>
              <a:t>Division of labor</a:t>
            </a:r>
            <a:r>
              <a:rPr lang="en-US">
                <a:solidFill>
                  <a:schemeClr val="dk1"/>
                </a:solidFill>
              </a:rPr>
              <a:t> - the way in which different workers divide required tasks to produce a good or service.</a:t>
            </a:r>
          </a:p>
          <a:p>
            <a:pPr marL="914400" lvl="1" indent="-228600" rtl="0">
              <a:spcBef>
                <a:spcPts val="0"/>
              </a:spcBef>
              <a:buClr>
                <a:schemeClr val="dk1"/>
              </a:buClr>
              <a:buFont typeface="Arial"/>
              <a:buChar char="○"/>
            </a:pPr>
            <a:r>
              <a:rPr lang="en-US"/>
              <a:t>Workers on an assembly line are an example of the divisions of labor. </a:t>
            </a:r>
            <a:r>
              <a:rPr lang="en-US" sz="1800"/>
              <a:t>(Credit: Nina Hale/Flickr Creative Commons)</a:t>
            </a:r>
          </a:p>
          <a:p>
            <a:pPr marR="0" lvl="0" algn="l" rtl="0">
              <a:spcBef>
                <a:spcPts val="0"/>
              </a:spcBef>
              <a:spcAft>
                <a:spcPts val="0"/>
              </a:spcAft>
              <a:buNone/>
            </a:pPr>
            <a:endParaRPr b="0" i="0" u="none" strike="noStrike" cap="none">
              <a:solidFill>
                <a:srgbClr val="000000"/>
              </a:solidFill>
              <a:latin typeface="Arial"/>
              <a:ea typeface="Arial"/>
              <a:cs typeface="Arial"/>
              <a:sym typeface="Arial"/>
            </a:endParaRPr>
          </a:p>
        </p:txBody>
      </p:sp>
      <p:pic>
        <p:nvPicPr>
          <p:cNvPr id="87" name="Shape 87" descr="The image depicts workers on an assembly line."/>
          <p:cNvPicPr preferRelativeResize="0">
            <a:picLocks noGrp="1"/>
          </p:cNvPicPr>
          <p:nvPr>
            <p:ph type="pic" idx="2"/>
          </p:nvPr>
        </p:nvPicPr>
        <p:blipFill rotWithShape="1">
          <a:blip r:embed="rId3">
            <a:alphaModFix/>
          </a:blip>
          <a:srcRect/>
          <a:stretch/>
        </p:blipFill>
        <p:spPr>
          <a:xfrm>
            <a:off x="1863602" y="1122386"/>
            <a:ext cx="5250106" cy="3500071"/>
          </a:xfrm>
          <a:prstGeom prst="rect">
            <a:avLst/>
          </a:prstGeom>
          <a:noFill/>
          <a:ln>
            <a:noFill/>
          </a:ln>
        </p:spPr>
      </p:pic>
      <p:pic>
        <p:nvPicPr>
          <p:cNvPr id="88" name="Shape 88"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89" name="Shape 89"/>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The Division of and Specialization of Labor</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540600" y="367500"/>
            <a:ext cx="8062800" cy="881100"/>
          </a:xfrm>
          <a:prstGeom prst="rect">
            <a:avLst/>
          </a:prstGeom>
        </p:spPr>
        <p:txBody>
          <a:bodyPr wrap="square" lIns="91425" tIns="91425" rIns="91425" bIns="91425" anchor="b" anchorCtr="0">
            <a:noAutofit/>
          </a:bodyPr>
          <a:lstStyle/>
          <a:p>
            <a:pPr lvl="0">
              <a:spcBef>
                <a:spcPts val="0"/>
              </a:spcBef>
              <a:buNone/>
            </a:pPr>
            <a:r>
              <a:rPr lang="en-US"/>
              <a:t>Why the Division of Labor Increases Production</a:t>
            </a:r>
          </a:p>
        </p:txBody>
      </p:sp>
      <p:sp>
        <p:nvSpPr>
          <p:cNvPr id="95" name="Shape 95"/>
          <p:cNvSpPr>
            <a:spLocks noGrp="1"/>
          </p:cNvSpPr>
          <p:nvPr>
            <p:ph type="pic" idx="2"/>
          </p:nvPr>
        </p:nvSpPr>
        <p:spPr>
          <a:xfrm>
            <a:off x="457200" y="1202645"/>
            <a:ext cx="8062800" cy="5232300"/>
          </a:xfrm>
          <a:prstGeom prst="rect">
            <a:avLst/>
          </a:prstGeom>
        </p:spPr>
        <p:txBody>
          <a:bodyPr wrap="square" lIns="91425" tIns="91425" rIns="91425" bIns="91425" anchor="t" anchorCtr="0">
            <a:noAutofit/>
          </a:bodyPr>
          <a:lstStyle/>
          <a:p>
            <a:pPr lvl="0" rtl="0">
              <a:spcBef>
                <a:spcPts val="0"/>
              </a:spcBef>
              <a:buNone/>
            </a:pPr>
            <a:endParaRPr/>
          </a:p>
          <a:p>
            <a:pPr marL="457200" lvl="0" indent="-228600" rtl="0">
              <a:spcBef>
                <a:spcPts val="0"/>
              </a:spcBef>
              <a:buChar char="●"/>
            </a:pPr>
            <a:r>
              <a:rPr lang="en-US"/>
              <a:t>Dividing and subdividing the tasks involved with producing a good or service, produces a greater quantity of output.</a:t>
            </a:r>
          </a:p>
          <a:p>
            <a:pPr marL="0" lvl="0" indent="0" rtl="0">
              <a:spcBef>
                <a:spcPts val="0"/>
              </a:spcBef>
              <a:buNone/>
            </a:pPr>
            <a:endParaRPr/>
          </a:p>
          <a:p>
            <a:pPr marL="457200" lvl="0" indent="-228600" rtl="0">
              <a:spcBef>
                <a:spcPts val="0"/>
              </a:spcBef>
              <a:buChar char="●"/>
            </a:pPr>
            <a:r>
              <a:rPr lang="en-US" b="1"/>
              <a:t>Specialization</a:t>
            </a:r>
            <a:r>
              <a:rPr lang="en-US"/>
              <a:t> - when workers or firms focus on particular tasks for which they are well-suited within the overall production process.</a:t>
            </a:r>
          </a:p>
          <a:p>
            <a:pPr lvl="0" rtl="0">
              <a:spcBef>
                <a:spcPts val="0"/>
              </a:spcBef>
              <a:buNone/>
            </a:pPr>
            <a:endParaRPr/>
          </a:p>
          <a:p>
            <a:pPr marL="914400" lvl="1" indent="-228600" rtl="0">
              <a:spcBef>
                <a:spcPts val="0"/>
              </a:spcBef>
            </a:pPr>
            <a:r>
              <a:rPr lang="en-US"/>
              <a:t>Specialization allows businesses to take advantage of </a:t>
            </a:r>
            <a:r>
              <a:rPr lang="en-US" b="1"/>
              <a:t>economies of scale</a:t>
            </a:r>
            <a:r>
              <a:rPr lang="en-US"/>
              <a:t>, which means that for many goods,as the level of production increases, the average cost of producing each individual unit declines.</a:t>
            </a:r>
          </a:p>
        </p:txBody>
      </p:sp>
      <p:pic>
        <p:nvPicPr>
          <p:cNvPr id="96" name="Shape 9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1.2 Microeconomics and Macroeconomics</a:t>
            </a:r>
          </a:p>
        </p:txBody>
      </p:sp>
      <p:sp>
        <p:nvSpPr>
          <p:cNvPr id="102" name="Shape 10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a:t>Economics is concerned with the well-being of all people, including those with jobs and those without jobs, as well as those with high incomes and those with low incomes.</a:t>
            </a:r>
          </a:p>
          <a:p>
            <a:pPr lvl="0">
              <a:spcBef>
                <a:spcPts val="0"/>
              </a:spcBef>
              <a:buNone/>
            </a:pPr>
            <a:endParaRPr/>
          </a:p>
          <a:p>
            <a:pPr marL="457200" lvl="0" indent="-228600">
              <a:spcBef>
                <a:spcPts val="0"/>
              </a:spcBef>
              <a:buChar char="●"/>
            </a:pPr>
            <a:r>
              <a:rPr lang="en-US" b="1"/>
              <a:t>Microeconomics</a:t>
            </a:r>
            <a:r>
              <a:rPr lang="en-US"/>
              <a:t> focuses on the actions of individual agents within the economy, like households, workers, and businesses.</a:t>
            </a:r>
          </a:p>
          <a:p>
            <a:pPr lvl="0">
              <a:spcBef>
                <a:spcPts val="0"/>
              </a:spcBef>
              <a:buNone/>
            </a:pPr>
            <a:endParaRPr/>
          </a:p>
          <a:p>
            <a:pPr marL="457200" lvl="0" indent="-228600" rtl="0">
              <a:spcBef>
                <a:spcPts val="0"/>
              </a:spcBef>
              <a:buChar char="●"/>
            </a:pPr>
            <a:r>
              <a:rPr lang="en-US" b="1"/>
              <a:t>Macroeconomics</a:t>
            </a:r>
            <a:r>
              <a:rPr lang="en-US"/>
              <a:t> is the branch of economics that focuses on broad issues such as growth, unemployment, inflation, and trade balance.</a:t>
            </a:r>
          </a:p>
        </p:txBody>
      </p:sp>
      <p:pic>
        <p:nvPicPr>
          <p:cNvPr id="103" name="Shape 10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2538</Words>
  <Application>Microsoft Macintosh PowerPoint</Application>
  <PresentationFormat>On-screen Show (4:3)</PresentationFormat>
  <Paragraphs>153</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Arial Black</vt:lpstr>
      <vt:lpstr>Essential</vt:lpstr>
      <vt:lpstr>PowerPoint Presentation</vt:lpstr>
      <vt:lpstr>CH.1 OUTLINE</vt:lpstr>
      <vt:lpstr>1.1 What is Economics, and Why Is It Important?</vt:lpstr>
      <vt:lpstr>Economics in the social media age</vt:lpstr>
      <vt:lpstr>Scarcity</vt:lpstr>
      <vt:lpstr>Comprehensive study of economics</vt:lpstr>
      <vt:lpstr>The Division of and Specialization of Labor</vt:lpstr>
      <vt:lpstr>Why the Division of Labor Increases Production</vt:lpstr>
      <vt:lpstr>1.2 Microeconomics and Macroeconomics</vt:lpstr>
      <vt:lpstr>Other Economic Terms</vt:lpstr>
      <vt:lpstr>1.3 How Economists Use Theories and  Models to Understand Economic Issues</vt:lpstr>
      <vt:lpstr>Economic Theories and Models</vt:lpstr>
      <vt:lpstr>Circular Flow Diagram</vt:lpstr>
      <vt:lpstr>1.4 How To Organize Economies: An  Overview of Economic Systems</vt:lpstr>
      <vt:lpstr>An Overview of Economic Systems</vt:lpstr>
      <vt:lpstr>An Overview of Economic Systems</vt:lpstr>
      <vt:lpstr>An Overview of Economic Systems</vt:lpstr>
      <vt:lpstr>Real World Economies</vt:lpstr>
      <vt:lpstr>Regulations: The Rules of the Game</vt:lpstr>
      <vt:lpstr>The Rise of Globalization</vt:lpstr>
      <vt:lpstr>The Global Economy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6</cp:revision>
  <dcterms:modified xsi:type="dcterms:W3CDTF">2019-08-20T17:36:57Z</dcterms:modified>
</cp:coreProperties>
</file>