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9" r:id="rId2"/>
    <p:sldId id="260" r:id="rId3"/>
    <p:sldId id="269" r:id="rId4"/>
    <p:sldId id="283" r:id="rId5"/>
    <p:sldId id="268" r:id="rId6"/>
    <p:sldId id="261" r:id="rId7"/>
    <p:sldId id="262" r:id="rId8"/>
    <p:sldId id="273" r:id="rId9"/>
    <p:sldId id="267" r:id="rId10"/>
    <p:sldId id="270" r:id="rId11"/>
    <p:sldId id="266" r:id="rId12"/>
    <p:sldId id="265" r:id="rId13"/>
    <p:sldId id="276" r:id="rId14"/>
    <p:sldId id="278" r:id="rId15"/>
    <p:sldId id="275" r:id="rId16"/>
    <p:sldId id="264" r:id="rId17"/>
    <p:sldId id="281" r:id="rId18"/>
    <p:sldId id="263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Untitled Section" id="{B10DF405-023A-4393-A8B1-127001A90CE1}">
          <p14:sldIdLst>
            <p14:sldId id="259"/>
            <p14:sldId id="260"/>
            <p14:sldId id="269"/>
            <p14:sldId id="282"/>
            <p14:sldId id="268"/>
            <p14:sldId id="261"/>
            <p14:sldId id="262"/>
            <p14:sldId id="273"/>
            <p14:sldId id="274"/>
            <p14:sldId id="267"/>
            <p14:sldId id="270"/>
            <p14:sldId id="271"/>
            <p14:sldId id="266"/>
            <p14:sldId id="265"/>
            <p14:sldId id="276"/>
            <p14:sldId id="278"/>
            <p14:sldId id="275"/>
            <p14:sldId id="281"/>
            <p14:sldId id="264"/>
            <p14:sldId id="263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ABD0C"/>
    <a:srgbClr val="737301"/>
    <a:srgbClr val="FFCC66"/>
    <a:srgbClr val="FFFF66"/>
    <a:srgbClr val="FFFF99"/>
    <a:srgbClr val="497B76"/>
    <a:srgbClr val="4D837D"/>
    <a:srgbClr val="498781"/>
    <a:srgbClr val="497287"/>
    <a:srgbClr val="5785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9" autoAdjust="0"/>
    <p:restoredTop sz="94660"/>
  </p:normalViewPr>
  <p:slideViewPr>
    <p:cSldViewPr>
      <p:cViewPr varScale="1">
        <p:scale>
          <a:sx n="60" d="100"/>
          <a:sy n="60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1D4E-7733-4EE0-A3DD-F5946818A9B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EE0C1-B772-45F8-A3A5-18C4DC298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734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270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963-67EF-4812-B58A-67768BAC29F1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DCAD-D349-4949-81A7-2269643FE950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E600-B0DE-4C3A-9CF2-9AAC0B343A85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F0FC-F901-417C-9D18-42BA829A397E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18F9-3D13-4AA0-9B24-74B69C7B87EA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D0C0-AF98-4D47-B8A6-11505FCDED50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1D-3DDE-4C7E-8DA7-F76F8C30063E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13DD-1BBB-4162-A735-92BB58A2D05E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9A97-7933-4F24-BAB5-A121618F2FFD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7EC-233D-40D2-91AF-E95FAFE850B1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224-AD52-435D-BCB0-ED7026CEEA00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DD2066-4C35-4DB2-B19E-97547B1F7F5E}" type="datetime1">
              <a:rPr lang="en-US" smtClean="0"/>
              <a:pPr/>
              <a:t>8/23/2013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lang="en-US" b="0" i="1" smtClean="0"/>
            </a:lvl1pPr>
          </a:lstStyle>
          <a:p>
            <a:r>
              <a:rPr lang="en-US" dirty="0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0" y="44958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5234836" cy="647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3"/>
          <p:cNvSpPr/>
          <p:nvPr/>
        </p:nvSpPr>
        <p:spPr>
          <a:xfrm>
            <a:off x="5334000" y="228600"/>
            <a:ext cx="3581400" cy="6248400"/>
          </a:xfrm>
          <a:prstGeom prst="rect">
            <a:avLst/>
          </a:prstGeom>
          <a:effectLst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800" y="569655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Georgia" pitchFamily="18" charset="0"/>
              </a:rPr>
              <a:t>Part Two</a:t>
            </a:r>
          </a:p>
          <a:p>
            <a:pPr algn="ctr"/>
            <a:r>
              <a:rPr lang="en-US" sz="3200" i="1" dirty="0" smtClean="0">
                <a:latin typeface="Georgia" pitchFamily="18" charset="0"/>
              </a:rPr>
              <a:t>Ethical Issues and the Institutionalization of Business Ethics</a:t>
            </a:r>
            <a:endParaRPr lang="en-US" sz="3200" i="1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4356318"/>
            <a:ext cx="3276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Georgia" pitchFamily="18" charset="0"/>
              </a:rPr>
              <a:t>Chapter 4</a:t>
            </a:r>
          </a:p>
          <a:p>
            <a:pPr algn="ctr"/>
            <a:r>
              <a:rPr lang="en-US" sz="2600" dirty="0" smtClean="0">
                <a:latin typeface="Georgia" pitchFamily="18" charset="0"/>
              </a:rPr>
              <a:t>The Institutionalization of Business Ethics</a:t>
            </a:r>
            <a:endParaRPr lang="en-US" sz="2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77656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Laws Promoting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Equity and Safety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10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Title VII of the Civil Rights Act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Equal Employment Opportunity Commission (EEOC)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Affirmative action programs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The Equal Pay Act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/>
              <a:t>Americans with Disabilities Act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Occupational Safety and Health Administration </a:t>
            </a:r>
            <a:r>
              <a:rPr lang="en-US" sz="2800" dirty="0" smtClean="0">
                <a:solidFill>
                  <a:schemeClr val="tx1"/>
                </a:solidFill>
              </a:rPr>
              <a:t>(OSHA) makes inspections to ensure a safe working environment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05790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Gatekeepers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and Stakeholders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11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i="1" dirty="0" smtClean="0">
                <a:solidFill>
                  <a:schemeClr val="tx1"/>
                </a:solidFill>
              </a:rPr>
              <a:t>Trust </a:t>
            </a:r>
            <a:r>
              <a:rPr lang="en-US" sz="3200" dirty="0" smtClean="0">
                <a:solidFill>
                  <a:schemeClr val="tx1"/>
                </a:solidFill>
              </a:rPr>
              <a:t>is the glue that holds businesses and their stakeholders together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Gatekeepers: </a:t>
            </a:r>
            <a:r>
              <a:rPr lang="en-US" sz="2800" dirty="0">
                <a:solidFill>
                  <a:schemeClr val="tx1"/>
                </a:solidFill>
              </a:rPr>
              <a:t>O</a:t>
            </a:r>
            <a:r>
              <a:rPr lang="en-US" sz="2800" dirty="0" smtClean="0">
                <a:solidFill>
                  <a:schemeClr val="tx1"/>
                </a:solidFill>
              </a:rPr>
              <a:t>verseers of business actions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Accountants, regulators, lawyers, financial rating firms, auditors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Critical in providing accurate information to stakeholders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63162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Accountants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12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Measure and disclose financial information to the public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Assure accuracy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Some accountants have not adhered to their stakeholder responsibilities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Excessive focus on growth and profits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Conflicts of interest</a:t>
            </a:r>
          </a:p>
        </p:txBody>
      </p:sp>
    </p:spTree>
    <p:extLst>
      <p:ext uri="{BB962C8B-B14F-4D97-AF65-F5344CB8AC3E}">
        <p14:creationId xmlns="" xmlns:p14="http://schemas.microsoft.com/office/powerpoint/2010/main" val="36009081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Risk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Assessors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13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Assess financial risk and express that risk through letter ratings from “AAA” to “C”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Problems with risk models and violations of codes of conduct led to inaccurate ratings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Misled investors and stakeholders</a:t>
            </a:r>
          </a:p>
          <a:p>
            <a:pPr marL="457200" indent="-457200" algn="l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i="1" dirty="0" smtClean="0"/>
              <a:t>R</a:t>
            </a:r>
            <a:r>
              <a:rPr lang="en-US" sz="2800" i="1" dirty="0" smtClean="0">
                <a:solidFill>
                  <a:schemeClr val="tx1"/>
                </a:solidFill>
              </a:rPr>
              <a:t>egulators believe more oversight is needed for credit-rating firms</a:t>
            </a:r>
          </a:p>
        </p:txBody>
      </p:sp>
    </p:spTree>
    <p:extLst>
      <p:ext uri="{BB962C8B-B14F-4D97-AF65-F5344CB8AC3E}">
        <p14:creationId xmlns="" xmlns:p14="http://schemas.microsoft.com/office/powerpoint/2010/main" val="1634453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Sarbanes-Oxley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(SOX) Act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14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6200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Established a system of federal oversight of corporate accounting practices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Public Company Accounting Oversight Board </a:t>
            </a:r>
            <a:r>
              <a:rPr lang="en-US" sz="2800" dirty="0" smtClean="0">
                <a:solidFill>
                  <a:schemeClr val="tx1"/>
                </a:solidFill>
              </a:rPr>
              <a:t>(PCAOB) authority to monitor accounting firms that audit public companies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Reduces conflict of interest and increases accountability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Some legal protection for whistleblowers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/>
              <a:t>Jumpstart Our Business Startups (JOBS) Act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5788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35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Dodd-Frank Wall Street Reform and Consumer Protection Act</a:t>
            </a:r>
            <a:endParaRPr lang="en-US" sz="35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15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620000" cy="5088466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Seeks to improve financial regulation, increase oversight, and prevent excessive risk-taking, deceptive practices and lack of oversight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Created new offices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The Office of Financial Research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The Financial Stability Oversight Council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Consumer Financial Protection Bureau (CFPB)</a:t>
            </a:r>
            <a:endParaRPr lang="en-US" sz="2400" b="1" i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Instituted a whistle-blower bounty program</a:t>
            </a:r>
          </a:p>
        </p:txBody>
      </p:sp>
    </p:spTree>
    <p:extLst>
      <p:ext uri="{BB962C8B-B14F-4D97-AF65-F5344CB8AC3E}">
        <p14:creationId xmlns="" xmlns:p14="http://schemas.microsoft.com/office/powerpoint/2010/main" val="312844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39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Federal Sentencing Guidelines for Organizations</a:t>
            </a:r>
            <a:endParaRPr lang="en-US" sz="39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16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FSGO urges organizations to develop and implement compliance programs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/>
              <a:t>Guidelines a</a:t>
            </a:r>
            <a:r>
              <a:rPr lang="en-US" sz="2800" dirty="0" smtClean="0">
                <a:solidFill>
                  <a:schemeClr val="tx1"/>
                </a:solidFill>
              </a:rPr>
              <a:t>pply to all felonies and class-A misdemeanors committed by employees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Philosophy that legal violations can be prevented through organizational values and commitment to ethical conduct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2012 proposed amendments call for increased penalties for certain types of security fraud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4307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17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95401" y="406400"/>
            <a:ext cx="7467600" cy="96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Ethics Program</a:t>
            </a:r>
          </a:p>
          <a:p>
            <a:pPr algn="r"/>
            <a:r>
              <a:rPr lang="en-US" sz="4000" b="1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Implementation</a:t>
            </a:r>
            <a:endParaRPr lang="en-US" sz="4000" b="1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295400" y="175260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143000" y="6019800"/>
            <a:ext cx="777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Ethics Resource Center, </a:t>
            </a:r>
            <a:r>
              <a:rPr lang="en-US" sz="1100" i="1" dirty="0" smtClean="0"/>
              <a:t>2011 National Business Ethics Survey (Arlington, VA: Ethics Resource Center, 2012), 34.</a:t>
            </a:r>
          </a:p>
        </p:txBody>
      </p:sp>
    </p:spTree>
    <p:extLst>
      <p:ext uri="{BB962C8B-B14F-4D97-AF65-F5344CB8AC3E}">
        <p14:creationId xmlns="" xmlns:p14="http://schemas.microsoft.com/office/powerpoint/2010/main" val="36142801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Highly Appropriate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Core Practices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18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6200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Focus on sound organizational practices and integrity for performance measures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Not a focus on individual morals</a:t>
            </a:r>
            <a:endParaRPr lang="en-US" sz="2600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Most ethical issues </a:t>
            </a:r>
            <a:r>
              <a:rPr lang="en-US" sz="2800" dirty="0" smtClean="0"/>
              <a:t>are</a:t>
            </a:r>
            <a:r>
              <a:rPr lang="en-US" sz="2800" dirty="0" smtClean="0">
                <a:solidFill>
                  <a:schemeClr val="tx1"/>
                </a:solidFill>
              </a:rPr>
              <a:t> non-financial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The Sarbanes-Oxley Act and Dodd-Frank Act provide standards for financial performance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The Integrity Institute developed a model that standardizes measures </a:t>
            </a:r>
            <a:r>
              <a:rPr lang="en-US" i="1" dirty="0" smtClean="0"/>
              <a:t>of </a:t>
            </a:r>
            <a:r>
              <a:rPr lang="en-US" sz="2400" i="1" dirty="0" smtClean="0">
                <a:solidFill>
                  <a:schemeClr val="tx1"/>
                </a:solidFill>
              </a:rPr>
              <a:t>non-financial performance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76797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Voluntary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Responsibilities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19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 fontScale="92500" lnSpcReduction="20000"/>
          </a:bodyPr>
          <a:lstStyle/>
          <a:p>
            <a:pPr algn="l"/>
            <a:r>
              <a:rPr lang="en-US" sz="3500" dirty="0" smtClean="0"/>
              <a:t>B</a:t>
            </a:r>
            <a:r>
              <a:rPr lang="en-US" sz="3500" dirty="0" smtClean="0">
                <a:solidFill>
                  <a:schemeClr val="tx1"/>
                </a:solidFill>
              </a:rPr>
              <a:t>usiness’s contributions to stakeholders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000" b="1" dirty="0" smtClean="0">
                <a:solidFill>
                  <a:schemeClr val="tx1"/>
                </a:solidFill>
              </a:rPr>
              <a:t>Four major benefits to society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Improves communities quality of life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Reduces government involvement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Develops employee leadership skills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Helps create an ethical culture</a:t>
            </a:r>
            <a:endParaRPr lang="en-US" sz="2600" i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000" b="1" dirty="0" smtClean="0">
                <a:solidFill>
                  <a:schemeClr val="tx1"/>
                </a:solidFill>
              </a:rPr>
              <a:t>Cause-related marketing</a:t>
            </a:r>
            <a:r>
              <a:rPr lang="en-US" sz="3000" dirty="0" smtClean="0">
                <a:solidFill>
                  <a:schemeClr val="tx1"/>
                </a:solidFill>
              </a:rPr>
              <a:t>: Ties an organization’s product(s) to a social concern through a marketing program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000" b="1" dirty="0" smtClean="0">
                <a:solidFill>
                  <a:schemeClr val="tx1"/>
                </a:solidFill>
              </a:rPr>
              <a:t>Strategic philanthropy</a:t>
            </a:r>
            <a:r>
              <a:rPr lang="en-US" sz="3000" dirty="0" smtClean="0">
                <a:solidFill>
                  <a:schemeClr val="tx1"/>
                </a:solidFill>
              </a:rPr>
              <a:t>: The synergistic and mutually beneficial use of core competencies and resources to deal with </a:t>
            </a:r>
            <a:r>
              <a:rPr lang="en-US" sz="3000" dirty="0" smtClean="0"/>
              <a:t>stakeholders, benefit </a:t>
            </a:r>
            <a:r>
              <a:rPr lang="en-US" sz="3000" smtClean="0"/>
              <a:t>the company </a:t>
            </a:r>
            <a:r>
              <a:rPr lang="en-US" sz="3000" dirty="0" smtClean="0"/>
              <a:t>and society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994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Institutionalization in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Business Ethics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2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en-US" sz="3500" dirty="0" smtClean="0">
                <a:solidFill>
                  <a:schemeClr val="tx1"/>
                </a:solidFill>
              </a:rPr>
              <a:t>Three dimensions of institutionalization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Voluntary practices</a:t>
            </a:r>
            <a:r>
              <a:rPr lang="en-US" sz="2800" dirty="0" smtClean="0">
                <a:solidFill>
                  <a:schemeClr val="tx1"/>
                </a:solidFill>
              </a:rPr>
              <a:t>: Beliefs, values, and voluntary contractual obligations of a business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Philanthropy</a:t>
            </a:r>
            <a:r>
              <a:rPr lang="en-US" sz="2400" dirty="0" smtClean="0">
                <a:solidFill>
                  <a:schemeClr val="tx1"/>
                </a:solidFill>
              </a:rPr>
              <a:t>: Giving back to communities and causes</a:t>
            </a:r>
            <a:endParaRPr lang="en-US" sz="2400" i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Core practices</a:t>
            </a:r>
            <a:r>
              <a:rPr lang="en-US" sz="2800" dirty="0" smtClean="0">
                <a:solidFill>
                  <a:schemeClr val="tx1"/>
                </a:solidFill>
              </a:rPr>
              <a:t>: Documented best practices, often encouraged by legal and regulatory forces and trade associations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The</a:t>
            </a:r>
            <a:r>
              <a:rPr lang="en-US" sz="2400" i="1" dirty="0" smtClean="0">
                <a:solidFill>
                  <a:schemeClr val="tx1"/>
                </a:solidFill>
              </a:rPr>
              <a:t> Better Business Bureau </a:t>
            </a:r>
            <a:r>
              <a:rPr lang="en-US" sz="2400" dirty="0" smtClean="0">
                <a:solidFill>
                  <a:schemeClr val="tx1"/>
                </a:solidFill>
              </a:rPr>
              <a:t>can provide direction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Mandated boundaries</a:t>
            </a:r>
            <a:r>
              <a:rPr lang="en-US" sz="2800" dirty="0" smtClean="0">
                <a:solidFill>
                  <a:schemeClr val="tx1"/>
                </a:solidFill>
              </a:rPr>
              <a:t>: Externally imposed boundaries of conduct (e.g. laws, rules, regulations and other requirements)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1209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Institutionalization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 Business Ethics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20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Involves embedding values, norms, and artifacts in organizations, industries, and society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/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ailure to understand highly appropriate core practices provides the opportunity for unethical conduct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/>
              <a:t>Institutionalization of business ethics has advanced rapidly over the last 20 years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28120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Legal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Compliance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3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848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Government established laws/regulations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Set minimum standards for responsible behavior</a:t>
            </a:r>
            <a:endParaRPr lang="en-US" sz="2600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Stakeholders demanded laws involving consumer safety and environmental protection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Laws help businesses determine what society believes at a certain time, but laws change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Telling employees to ‘obey the law’ is meaningless without training in legal risk areas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5460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Elements of an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Ethical Culture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4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905000" y="1582738"/>
            <a:ext cx="6400800" cy="48522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454606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Types of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Laws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5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Civil law </a:t>
            </a:r>
            <a:r>
              <a:rPr lang="en-US" sz="2800" dirty="0" smtClean="0">
                <a:solidFill>
                  <a:schemeClr val="tx1"/>
                </a:solidFill>
              </a:rPr>
              <a:t>defines the rights and duties of individuals and organizations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>
                <a:solidFill>
                  <a:schemeClr val="tx1"/>
                </a:solidFill>
              </a:rPr>
              <a:t>Individuals (in court) enforce civil </a:t>
            </a:r>
            <a:r>
              <a:rPr lang="en-US" sz="2400" i="1" dirty="0" smtClean="0">
                <a:solidFill>
                  <a:schemeClr val="tx1"/>
                </a:solidFill>
              </a:rPr>
              <a:t>laws</a:t>
            </a:r>
            <a:endParaRPr lang="en-US" sz="2400" b="1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Criminal law </a:t>
            </a:r>
            <a:r>
              <a:rPr lang="en-US" sz="2800" dirty="0" smtClean="0">
                <a:solidFill>
                  <a:schemeClr val="tx1"/>
                </a:solidFill>
              </a:rPr>
              <a:t>prohibits specific actions and imposes punishments for breaking the law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State or nation enforces criminal laws</a:t>
            </a:r>
          </a:p>
        </p:txBody>
      </p:sp>
    </p:spTree>
    <p:extLst>
      <p:ext uri="{BB962C8B-B14F-4D97-AF65-F5344CB8AC3E}">
        <p14:creationId xmlns="" xmlns:p14="http://schemas.microsoft.com/office/powerpoint/2010/main" val="3819989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6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95401" y="406400"/>
            <a:ext cx="7467600" cy="96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100" b="1" dirty="0" smtClean="0">
                <a:solidFill>
                  <a:srgbClr val="FABD0C"/>
                </a:solidFill>
                <a:latin typeface="Georgia" pitchFamily="18" charset="0"/>
              </a:rPr>
              <a:t>Well-Implemented Ethics Program and Strong Cultures Reduce Risk</a:t>
            </a:r>
            <a:endParaRPr lang="en-US" sz="3100" b="1" dirty="0">
              <a:solidFill>
                <a:srgbClr val="FABD0C"/>
              </a:solidFill>
              <a:latin typeface="Georgia" pitchFamily="18" charset="0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676400" y="1524000"/>
            <a:ext cx="6248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219200" y="6198513"/>
            <a:ext cx="769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 : Ethics Resource Center, </a:t>
            </a:r>
            <a:r>
              <a:rPr lang="en-US" sz="1100" i="1" dirty="0" smtClean="0"/>
              <a:t>2011 National Business Ethics Survey: Workplace Ethics In Transition (Arlington, VA: Ethics Resource Center, 2012), 35.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31219450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7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95400" y="406401"/>
            <a:ext cx="7467600" cy="835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Mandated Requirement for Legal Compliance</a:t>
            </a:r>
            <a:endParaRPr lang="en-US" sz="4000" b="1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Laws establish the basic ground rules for responsible business activities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ive categories of laws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Regulating competition 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Protecting consumers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Promoting equity and safety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Protecting the environment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Incentives to encourage organizational compliance programs to deter misconduct</a:t>
            </a:r>
            <a:endParaRPr lang="en-US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723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8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Laws passed to prevent monopolies, inequitable pricing, and other practices that reduce or restrict competition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Sometimes called </a:t>
            </a:r>
            <a:r>
              <a:rPr lang="en-US" sz="2800" b="1" dirty="0" smtClean="0">
                <a:solidFill>
                  <a:schemeClr val="tx1"/>
                </a:solidFill>
              </a:rPr>
              <a:t>procompetitive legislation </a:t>
            </a:r>
            <a:r>
              <a:rPr lang="en-US" sz="2800" dirty="0" smtClean="0">
                <a:solidFill>
                  <a:schemeClr val="tx1"/>
                </a:solidFill>
              </a:rPr>
              <a:t>because they encourage competition and prevent activities that restrain trade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95401" y="406401"/>
            <a:ext cx="7467600" cy="83550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 anchorCtr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Laws Regulating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Competition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0564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Laws Protecting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Consumers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9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Consumer protection laws </a:t>
            </a:r>
            <a:r>
              <a:rPr lang="en-US" sz="2800" dirty="0" smtClean="0">
                <a:solidFill>
                  <a:schemeClr val="tx1"/>
                </a:solidFill>
              </a:rPr>
              <a:t>require businesses provide accurate information about products and services and follow safety standards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</a:rPr>
              <a:t>The FTC’s Bureau of Consumer Protection guards against unfair, deceptive, or fraudulent practices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</a:rPr>
              <a:t>The FDA regulates food safety, human drugs, and tobacco, among other things</a:t>
            </a:r>
            <a:endParaRPr lang="en-US" i="1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Groups with specific vulnerabilities have higher levels of legal protection</a:t>
            </a:r>
          </a:p>
        </p:txBody>
      </p:sp>
    </p:spTree>
    <p:extLst>
      <p:ext uri="{BB962C8B-B14F-4D97-AF65-F5344CB8AC3E}">
        <p14:creationId xmlns="" xmlns:p14="http://schemas.microsoft.com/office/powerpoint/2010/main" val="705631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3278</TotalTime>
  <Words>1883</Words>
  <Application>Microsoft Office PowerPoint</Application>
  <PresentationFormat>On-screen Show (4:3)</PresentationFormat>
  <Paragraphs>203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Institutionalization in  Business Ethics</vt:lpstr>
      <vt:lpstr>Legal Compliance</vt:lpstr>
      <vt:lpstr>Elements of an Ethical Culture</vt:lpstr>
      <vt:lpstr>Types of  Laws</vt:lpstr>
      <vt:lpstr>  </vt:lpstr>
      <vt:lpstr>  </vt:lpstr>
      <vt:lpstr>  </vt:lpstr>
      <vt:lpstr>Laws Protecting  Consumers</vt:lpstr>
      <vt:lpstr>Laws Promoting Equity and Safety</vt:lpstr>
      <vt:lpstr>Gatekeepers and Stakeholders</vt:lpstr>
      <vt:lpstr>Accountants</vt:lpstr>
      <vt:lpstr>Risk Assessors</vt:lpstr>
      <vt:lpstr>The Sarbanes-Oxley (SOX) Act</vt:lpstr>
      <vt:lpstr>Dodd-Frank Wall Street Reform and Consumer Protection Act</vt:lpstr>
      <vt:lpstr>Federal Sentencing Guidelines for Organizations</vt:lpstr>
      <vt:lpstr>  </vt:lpstr>
      <vt:lpstr>Highly Appropriate Core Practices</vt:lpstr>
      <vt:lpstr>Voluntary  Responsibilities</vt:lpstr>
      <vt:lpstr>Institutionalization  in Business Ethics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A.B. Custom Solutions</dc:creator>
  <cp:lastModifiedBy>owner</cp:lastModifiedBy>
  <cp:revision>181</cp:revision>
  <dcterms:created xsi:type="dcterms:W3CDTF">2011-08-11T18:31:05Z</dcterms:created>
  <dcterms:modified xsi:type="dcterms:W3CDTF">2013-08-23T22:52:49Z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-1904184382</vt:i4>
  </property>
  <property fmtid="{D5CDD505-2E9C-101B-9397-08002B2CF9AE}" pid="3" name="_NewReviewCycle">
    <vt:lpwstr/>
  </property>
  <property fmtid="{D5CDD505-2E9C-101B-9397-08002B2CF9AE}" pid="4" name="_EmailSubject">
    <vt:lpwstr>Revised Ch. 1 PPT slides</vt:lpwstr>
  </property>
  <property fmtid="{D5CDD505-2E9C-101B-9397-08002B2CF9AE}" pid="5" name="_AuthorEmail">
    <vt:lpwstr>lferrell@unm.edu</vt:lpwstr>
  </property>
  <property fmtid="{D5CDD505-2E9C-101B-9397-08002B2CF9AE}" pid="6" name="_AuthorEmailDisplayName">
    <vt:lpwstr>Linda Ferrell</vt:lpwstr>
  </property>
</Properties>
</file>