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59" r:id="rId2"/>
    <p:sldId id="260" r:id="rId3"/>
    <p:sldId id="269" r:id="rId4"/>
    <p:sldId id="280" r:id="rId5"/>
    <p:sldId id="282" r:id="rId6"/>
    <p:sldId id="284" r:id="rId7"/>
    <p:sldId id="261" r:id="rId8"/>
    <p:sldId id="273" r:id="rId9"/>
    <p:sldId id="285" r:id="rId10"/>
    <p:sldId id="270" r:id="rId11"/>
    <p:sldId id="266" r:id="rId12"/>
    <p:sldId id="271" r:id="rId13"/>
    <p:sldId id="274" r:id="rId14"/>
    <p:sldId id="283" r:id="rId15"/>
    <p:sldId id="262" r:id="rId16"/>
    <p:sldId id="265" r:id="rId17"/>
    <p:sldId id="276" r:id="rId18"/>
    <p:sldId id="263" r:id="rId19"/>
    <p:sldId id="278" r:id="rId20"/>
    <p:sldId id="275" r:id="rId21"/>
    <p:sldId id="281" r:id="rId22"/>
    <p:sldId id="264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Untitled Section" id="{B10DF405-023A-4393-A8B1-127001A90CE1}">
          <p14:sldIdLst>
            <p14:sldId id="256"/>
            <p14:sldId id="259"/>
            <p14:sldId id="260"/>
            <p14:sldId id="269"/>
            <p14:sldId id="268"/>
            <p14:sldId id="261"/>
            <p14:sldId id="262"/>
            <p14:sldId id="273"/>
            <p14:sldId id="274"/>
            <p14:sldId id="267"/>
            <p14:sldId id="270"/>
            <p14:sldId id="271"/>
            <p14:sldId id="266"/>
            <p14:sldId id="265"/>
            <p14:sldId id="277"/>
            <p14:sldId id="276"/>
            <p14:sldId id="278"/>
            <p14:sldId id="275"/>
            <p14:sldId id="281"/>
            <p14:sldId id="264"/>
            <p14:sldId id="263"/>
            <p14:sldId id="279"/>
            <p14:sldId id="28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BD0C"/>
    <a:srgbClr val="737301"/>
    <a:srgbClr val="FFCC66"/>
    <a:srgbClr val="FFFF66"/>
    <a:srgbClr val="FFFF99"/>
    <a:srgbClr val="497B76"/>
    <a:srgbClr val="4D837D"/>
    <a:srgbClr val="498781"/>
    <a:srgbClr val="497287"/>
    <a:srgbClr val="57854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75" autoAdjust="0"/>
    <p:restoredTop sz="94660"/>
  </p:normalViewPr>
  <p:slideViewPr>
    <p:cSldViewPr>
      <p:cViewPr varScale="1">
        <p:scale>
          <a:sx n="70" d="100"/>
          <a:sy n="70" d="100"/>
        </p:scale>
        <p:origin x="-40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981D4E-7733-4EE0-A3DD-F5946818A9BA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EEE0C1-B772-45F8-A3A5-18C4DC2985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7348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EE0C1-B772-45F8-A3A5-18C4DC29856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27023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EE0C1-B772-45F8-A3A5-18C4DC29856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27023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EE0C1-B772-45F8-A3A5-18C4DC29856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27023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EE0C1-B772-45F8-A3A5-18C4DC29856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27023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EE0C1-B772-45F8-A3A5-18C4DC29856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27023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EE0C1-B772-45F8-A3A5-18C4DC29856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27023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EE0C1-B772-45F8-A3A5-18C4DC29856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27023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EE0C1-B772-45F8-A3A5-18C4DC29856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27023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EE0C1-B772-45F8-A3A5-18C4DC29856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27023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EE0C1-B772-45F8-A3A5-18C4DC29856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27023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EE0C1-B772-45F8-A3A5-18C4DC29856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2702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EE0C1-B772-45F8-A3A5-18C4DC2985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27023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EE0C1-B772-45F8-A3A5-18C4DC29856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270235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EE0C1-B772-45F8-A3A5-18C4DC298566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270235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EE0C1-B772-45F8-A3A5-18C4DC298566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270235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EE0C1-B772-45F8-A3A5-18C4DC298566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27023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EE0C1-B772-45F8-A3A5-18C4DC29856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27023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EE0C1-B772-45F8-A3A5-18C4DC29856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27023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EE0C1-B772-45F8-A3A5-18C4DC29856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27023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EE0C1-B772-45F8-A3A5-18C4DC29856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27023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EE0C1-B772-45F8-A3A5-18C4DC29856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27023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EE0C1-B772-45F8-A3A5-18C4DC29856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27023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EE0C1-B772-45F8-A3A5-18C4DC29856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2702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F2963-67EF-4812-B58A-67768BAC29F1}" type="datetime1">
              <a:rPr lang="en-US" smtClean="0"/>
              <a:pPr/>
              <a:t>9/6/2013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Cengage Learning. All Rights Reserved. May not be scanned, copied or duplicated, or posted to a publicly accessible website, in whole or in part.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9223-B69B-4AA9-B6C4-9B69EF94F2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DCAD-D349-4949-81A7-2269643FE950}" type="datetime1">
              <a:rPr lang="en-US" smtClean="0"/>
              <a:pPr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Cengage Learning. All Rights Reserved. May not be scanned, copied or duplicated, or posted to a publicly accessible website, in whole or in part.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9223-B69B-4AA9-B6C4-9B69EF94F2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1E600-B0DE-4C3A-9CF2-9AAC0B343A85}" type="datetime1">
              <a:rPr lang="en-US" smtClean="0"/>
              <a:pPr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Cengage Learning. All Rights Reserved. May not be scanned, copied or duplicated, or posted to a publicly accessible website, in whole or in part.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9223-B69B-4AA9-B6C4-9B69EF94F2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3F0FC-F901-417C-9D18-42BA829A397E}" type="datetime1">
              <a:rPr lang="en-US" smtClean="0"/>
              <a:pPr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Cengage Learning. All Rights Reserved. May not be scanned, copied or duplicated, or posted to a publicly accessible website, in whole or in part.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9223-B69B-4AA9-B6C4-9B69EF94F2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C18F9-3D13-4AA0-9B24-74B69C7B87EA}" type="datetime1">
              <a:rPr lang="en-US" smtClean="0"/>
              <a:pPr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Cengage Learning. All Rights Reserved. May not be scanned, copied or duplicated, or posted to a publicly accessible website, in whole or in part.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9223-B69B-4AA9-B6C4-9B69EF94F2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ED0C0-AF98-4D47-B8A6-11505FCDED50}" type="datetime1">
              <a:rPr lang="en-US" smtClean="0"/>
              <a:pPr/>
              <a:t>9/6/2013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Cengage Learning. All Rights Reserved. May not be scanned, copied or duplicated, or posted to a publicly accessible website, in whole or in part.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9223-B69B-4AA9-B6C4-9B69EF94F2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B281D-3DDE-4C7E-8DA7-F76F8C30063E}" type="datetime1">
              <a:rPr lang="en-US" smtClean="0"/>
              <a:pPr/>
              <a:t>9/6/2013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Cengage Learning. All Rights Reserved. May not be scanned, copied or duplicated, or posted to a publicly accessible website, in whole or in part.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9223-B69B-4AA9-B6C4-9B69EF94F2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A13DD-1BBB-4162-A735-92BB58A2D05E}" type="datetime1">
              <a:rPr lang="en-US" smtClean="0"/>
              <a:pPr/>
              <a:t>9/6/2013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Cengage Learning. All Rights Reserved. May not be scanned, copied or duplicated, or posted to a publicly accessible website, in whole or in part.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9223-B69B-4AA9-B6C4-9B69EF94F2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9A97-7933-4F24-BAB5-A121618F2FFD}" type="datetime1">
              <a:rPr lang="en-US" smtClean="0"/>
              <a:pPr/>
              <a:t>9/6/2013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Cengage Learning. All Rights Reserved. May not be scanned, copied or duplicated, or posted to a publicly accessible website, in whole or in part.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9223-B69B-4AA9-B6C4-9B69EF94F2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5B7EC-233D-40D2-91AF-E95FAFE850B1}" type="datetime1">
              <a:rPr lang="en-US" smtClean="0"/>
              <a:pPr/>
              <a:t>9/6/2013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Cengage Learning. All Rights Reserved. May not be scanned, copied or duplicated, or posted to a publicly accessible website, in whole or in part.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F9223-B69B-4AA9-B6C4-9B69EF94F2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9E224-AD52-435D-BCB0-ED7026CEEA00}" type="datetime1">
              <a:rPr lang="en-US" smtClean="0"/>
              <a:pPr/>
              <a:t>9/6/2013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Cengage Learning. All Rights Reserved. May not be scanned, copied or duplicated, or posted to a publicly accessible website, in whole or in part.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A7F9223-B69B-4AA9-B6C4-9B69EF94F2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6DD2066-4C35-4DB2-B19E-97547B1F7F5E}" type="datetime1">
              <a:rPr lang="en-US" smtClean="0"/>
              <a:pPr/>
              <a:t>9/6/2013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lang="en-US" b="0" i="1" smtClean="0"/>
            </a:lvl1pPr>
          </a:lstStyle>
          <a:p>
            <a:r>
              <a:rPr lang="en-US" dirty="0" smtClean="0"/>
              <a:t>© 2015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A7F9223-B69B-4AA9-B6C4-9B69EF94F2B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52400" y="6608615"/>
            <a:ext cx="8839200" cy="249385"/>
          </a:xfrm>
        </p:spPr>
        <p:txBody>
          <a:bodyPr/>
          <a:lstStyle/>
          <a:p>
            <a:pPr algn="ctr"/>
            <a:r>
              <a:rPr lang="en-US" sz="800" dirty="0"/>
              <a:t>© 2015 Cengage Learning. All rights reserved. May not be copied, scanned, or duplicated, in whole or in part, </a:t>
            </a:r>
            <a:endParaRPr lang="en-US" sz="800" dirty="0" smtClean="0"/>
          </a:p>
          <a:p>
            <a:pPr algn="ctr"/>
            <a:r>
              <a:rPr lang="en-US" sz="800" dirty="0" smtClean="0"/>
              <a:t>except </a:t>
            </a:r>
            <a:r>
              <a:rPr lang="en-US" sz="800" dirty="0"/>
              <a:t>for use as permitted </a:t>
            </a:r>
            <a:r>
              <a:rPr lang="en-US" sz="800" dirty="0" smtClean="0"/>
              <a:t>in </a:t>
            </a:r>
            <a:r>
              <a:rPr lang="en-US" sz="800" dirty="0"/>
              <a:t>a license distributed </a:t>
            </a:r>
            <a:r>
              <a:rPr lang="en-US" sz="800" dirty="0" smtClean="0"/>
              <a:t>with </a:t>
            </a:r>
            <a:r>
              <a:rPr lang="en-US" sz="800" dirty="0"/>
              <a:t>a certain product or service or otherwise on a password-protected website for classroom use.</a:t>
            </a:r>
            <a:endParaRPr lang="en-US" sz="800" b="1" dirty="0">
              <a:solidFill>
                <a:schemeClr val="bg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534400" y="6638280"/>
            <a:ext cx="586906" cy="226714"/>
          </a:xfrm>
        </p:spPr>
        <p:txBody>
          <a:bodyPr/>
          <a:lstStyle/>
          <a:p>
            <a:fld id="{2A7F9223-B69B-4AA9-B6C4-9B69EF94F2BD}" type="slidenum">
              <a:rPr lang="en-US" sz="800" smtClean="0">
                <a:solidFill>
                  <a:schemeClr val="accent1"/>
                </a:solidFill>
              </a:rPr>
              <a:pPr/>
              <a:t>1</a:t>
            </a:fld>
            <a:endParaRPr lang="en-US" sz="800" dirty="0">
              <a:solidFill>
                <a:schemeClr val="accent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676400" y="4495800"/>
            <a:ext cx="6477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sz="2400" b="1" i="1" dirty="0"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152400"/>
            <a:ext cx="5234836" cy="6477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Rectangle 13"/>
          <p:cNvSpPr/>
          <p:nvPr/>
        </p:nvSpPr>
        <p:spPr>
          <a:xfrm>
            <a:off x="5334000" y="228600"/>
            <a:ext cx="3581400" cy="6248400"/>
          </a:xfrm>
          <a:prstGeom prst="rect">
            <a:avLst/>
          </a:prstGeom>
          <a:effectLst>
            <a:outerShdw blurRad="57150" dist="38100" dir="5400000" algn="ctr" rotWithShape="0">
              <a:schemeClr val="accent2">
                <a:shade val="9000"/>
                <a:satMod val="105000"/>
                <a:alpha val="48000"/>
              </a:schemeClr>
            </a:outerShdw>
            <a:softEdge rad="63500"/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486400" y="1143000"/>
            <a:ext cx="32004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i="1" dirty="0" smtClean="0">
                <a:latin typeface="Georgia" pitchFamily="18" charset="0"/>
              </a:rPr>
              <a:t>Part One</a:t>
            </a:r>
          </a:p>
          <a:p>
            <a:pPr algn="ctr"/>
            <a:r>
              <a:rPr lang="en-US" sz="3400" i="1" dirty="0" smtClean="0">
                <a:latin typeface="Georgia" pitchFamily="18" charset="0"/>
              </a:rPr>
              <a:t>An Overview of Business Ethics</a:t>
            </a:r>
            <a:endParaRPr lang="en-US" sz="3400" i="1" dirty="0">
              <a:latin typeface="Georgia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34000" y="3723144"/>
            <a:ext cx="3505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Georgia" pitchFamily="18" charset="0"/>
              </a:rPr>
              <a:t>Chapter 2 Stakeholder Relationships, Social Responsibility and Corporate Governance</a:t>
            </a:r>
            <a:endParaRPr lang="en-US" sz="28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776560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66800" y="152400"/>
            <a:ext cx="7938052" cy="6477000"/>
          </a:xfrm>
          <a:prstGeom prst="rect">
            <a:avLst/>
          </a:prstGeom>
          <a:solidFill>
            <a:schemeClr val="bg1"/>
          </a:solidFill>
          <a:ln w="38100" cap="rnd">
            <a:noFill/>
            <a:round/>
          </a:ln>
          <a:effectLst>
            <a:outerShdw blurRad="889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1" y="406401"/>
            <a:ext cx="7467600" cy="835502"/>
          </a:xfrm>
        </p:spPr>
        <p:txBody>
          <a:bodyPr anchor="ctr" anchorCtr="0">
            <a:noAutofit/>
          </a:bodyPr>
          <a:lstStyle/>
          <a:p>
            <a:r>
              <a:rPr lang="en-US" sz="4000" dirty="0" smtClean="0">
                <a:solidFill>
                  <a:srgbClr val="FABD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Corporate </a:t>
            </a:r>
            <a:br>
              <a:rPr lang="en-US" sz="4000" dirty="0" smtClean="0">
                <a:solidFill>
                  <a:srgbClr val="FABD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en-US" sz="4000" dirty="0" smtClean="0">
                <a:solidFill>
                  <a:srgbClr val="FABD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Citizenship</a:t>
            </a:r>
            <a:endParaRPr lang="en-US" sz="4000" dirty="0">
              <a:solidFill>
                <a:srgbClr val="FABD0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534400" y="6638280"/>
            <a:ext cx="586906" cy="226714"/>
          </a:xfrm>
        </p:spPr>
        <p:txBody>
          <a:bodyPr/>
          <a:lstStyle/>
          <a:p>
            <a:fld id="{2A7F9223-B69B-4AA9-B6C4-9B69EF94F2BD}" type="slidenum">
              <a:rPr lang="en-US" sz="800" smtClean="0">
                <a:solidFill>
                  <a:schemeClr val="accent1"/>
                </a:solidFill>
              </a:rPr>
              <a:pPr/>
              <a:t>10</a:t>
            </a:fld>
            <a:endParaRPr lang="en-US" sz="800" dirty="0">
              <a:solidFill>
                <a:schemeClr val="accent1"/>
              </a:solidFill>
            </a:endParaRPr>
          </a:p>
        </p:txBody>
      </p:sp>
      <p:sp>
        <p:nvSpPr>
          <p:cNvPr id="11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52400" y="6608615"/>
            <a:ext cx="8839200" cy="249385"/>
          </a:xfrm>
        </p:spPr>
        <p:txBody>
          <a:bodyPr/>
          <a:lstStyle/>
          <a:p>
            <a:pPr algn="ctr"/>
            <a:r>
              <a:rPr lang="en-US" sz="800" dirty="0"/>
              <a:t>© 2015 Cengage Learning. All rights reserved. May not be copied, scanned, or duplicated, in whole or in part, </a:t>
            </a:r>
            <a:endParaRPr lang="en-US" sz="800" dirty="0" smtClean="0"/>
          </a:p>
          <a:p>
            <a:pPr algn="ctr"/>
            <a:r>
              <a:rPr lang="en-US" sz="800" dirty="0" smtClean="0"/>
              <a:t>except </a:t>
            </a:r>
            <a:r>
              <a:rPr lang="en-US" sz="800" dirty="0"/>
              <a:t>for use as permitted </a:t>
            </a:r>
            <a:r>
              <a:rPr lang="en-US" sz="800" dirty="0" smtClean="0"/>
              <a:t>in </a:t>
            </a:r>
            <a:r>
              <a:rPr lang="en-US" sz="800" dirty="0"/>
              <a:t>a license distributed </a:t>
            </a:r>
            <a:r>
              <a:rPr lang="en-US" sz="800" dirty="0" smtClean="0"/>
              <a:t>with </a:t>
            </a:r>
            <a:r>
              <a:rPr lang="en-US" sz="800" dirty="0"/>
              <a:t>a certain product or service or otherwise on a password-protected website for classroom use.</a:t>
            </a:r>
            <a:endParaRPr lang="en-US" sz="800" b="1" dirty="0">
              <a:solidFill>
                <a:schemeClr val="bg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152400"/>
            <a:ext cx="914400" cy="6477000"/>
          </a:xfrm>
          <a:prstGeom prst="rect">
            <a:avLst/>
          </a:prstGeom>
        </p:spPr>
      </p:pic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1295400" y="1388534"/>
            <a:ext cx="7467600" cy="5088466"/>
          </a:xfrm>
        </p:spPr>
        <p:txBody>
          <a:bodyPr anchor="ctr">
            <a:normAutofit/>
          </a:bodyPr>
          <a:lstStyle/>
          <a:p>
            <a:pPr algn="l"/>
            <a:r>
              <a:rPr lang="en-US" sz="3200" dirty="0" smtClean="0">
                <a:solidFill>
                  <a:schemeClr val="tx1"/>
                </a:solidFill>
              </a:rPr>
              <a:t>The extent to which businesses strategically meet their economic, legal, ethical, and philanthropic responsibilities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2800" b="1" dirty="0" smtClean="0">
                <a:solidFill>
                  <a:schemeClr val="tx1"/>
                </a:solidFill>
              </a:rPr>
              <a:t>Four interrelated dimensions</a:t>
            </a:r>
          </a:p>
          <a:p>
            <a:pPr marL="914400" lvl="1" indent="-457200" algn="l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2600" i="1" dirty="0" smtClean="0">
                <a:solidFill>
                  <a:schemeClr val="tx1"/>
                </a:solidFill>
              </a:rPr>
              <a:t>Strong sustained economic performance</a:t>
            </a:r>
          </a:p>
          <a:p>
            <a:pPr marL="914400" lvl="1" indent="-457200" algn="l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2600" i="1" dirty="0" smtClean="0">
                <a:solidFill>
                  <a:schemeClr val="tx1"/>
                </a:solidFill>
              </a:rPr>
              <a:t>Rigorous compliance</a:t>
            </a:r>
          </a:p>
          <a:p>
            <a:pPr marL="914400" lvl="1" indent="-457200" algn="l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2600" i="1" dirty="0" smtClean="0">
                <a:solidFill>
                  <a:schemeClr val="tx1"/>
                </a:solidFill>
              </a:rPr>
              <a:t>Ethical actions beyond what is legally required</a:t>
            </a:r>
          </a:p>
          <a:p>
            <a:pPr marL="914400" lvl="1" indent="-457200" algn="l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2600" i="1" dirty="0" smtClean="0">
                <a:solidFill>
                  <a:schemeClr val="tx1"/>
                </a:solidFill>
              </a:rPr>
              <a:t>Voluntary contributions to advance reputation and stakeholder commitment</a:t>
            </a:r>
            <a:endParaRPr lang="en-US" sz="26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057906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66800" y="152400"/>
            <a:ext cx="7938052" cy="6477000"/>
          </a:xfrm>
          <a:prstGeom prst="rect">
            <a:avLst/>
          </a:prstGeom>
          <a:solidFill>
            <a:schemeClr val="bg1"/>
          </a:solidFill>
          <a:ln w="38100" cap="rnd">
            <a:noFill/>
            <a:round/>
          </a:ln>
          <a:effectLst>
            <a:outerShdw blurRad="889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1" y="406401"/>
            <a:ext cx="7467600" cy="835502"/>
          </a:xfrm>
        </p:spPr>
        <p:txBody>
          <a:bodyPr anchor="ctr" anchorCtr="0">
            <a:noAutofit/>
          </a:bodyPr>
          <a:lstStyle/>
          <a:p>
            <a:r>
              <a:rPr lang="en-US" sz="4000" dirty="0" smtClean="0">
                <a:solidFill>
                  <a:srgbClr val="FABD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The World’s Most </a:t>
            </a:r>
            <a:br>
              <a:rPr lang="en-US" sz="4000" dirty="0" smtClean="0">
                <a:solidFill>
                  <a:srgbClr val="FABD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en-US" sz="4000" dirty="0" smtClean="0">
                <a:solidFill>
                  <a:srgbClr val="FABD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Ethical Companies</a:t>
            </a:r>
            <a:endParaRPr lang="en-US" sz="4000" dirty="0">
              <a:solidFill>
                <a:srgbClr val="FABD0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534400" y="6638280"/>
            <a:ext cx="586906" cy="226714"/>
          </a:xfrm>
        </p:spPr>
        <p:txBody>
          <a:bodyPr/>
          <a:lstStyle/>
          <a:p>
            <a:fld id="{2A7F9223-B69B-4AA9-B6C4-9B69EF94F2BD}" type="slidenum">
              <a:rPr lang="en-US" sz="800" smtClean="0">
                <a:solidFill>
                  <a:schemeClr val="accent1"/>
                </a:solidFill>
              </a:rPr>
              <a:pPr/>
              <a:t>11</a:t>
            </a:fld>
            <a:endParaRPr lang="en-US" sz="800" dirty="0">
              <a:solidFill>
                <a:schemeClr val="accent1"/>
              </a:solidFill>
            </a:endParaRPr>
          </a:p>
        </p:txBody>
      </p:sp>
      <p:sp>
        <p:nvSpPr>
          <p:cNvPr id="11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52400" y="6608615"/>
            <a:ext cx="8839200" cy="249385"/>
          </a:xfrm>
        </p:spPr>
        <p:txBody>
          <a:bodyPr/>
          <a:lstStyle/>
          <a:p>
            <a:pPr algn="ctr"/>
            <a:r>
              <a:rPr lang="en-US" sz="800" dirty="0"/>
              <a:t>© 2015 Cengage Learning. All rights reserved. May not be copied, scanned, or duplicated, in whole or in part, </a:t>
            </a:r>
            <a:endParaRPr lang="en-US" sz="800" dirty="0" smtClean="0"/>
          </a:p>
          <a:p>
            <a:pPr algn="ctr"/>
            <a:r>
              <a:rPr lang="en-US" sz="800" dirty="0" smtClean="0"/>
              <a:t>except </a:t>
            </a:r>
            <a:r>
              <a:rPr lang="en-US" sz="800" dirty="0"/>
              <a:t>for use as permitted </a:t>
            </a:r>
            <a:r>
              <a:rPr lang="en-US" sz="800" dirty="0" smtClean="0"/>
              <a:t>in </a:t>
            </a:r>
            <a:r>
              <a:rPr lang="en-US" sz="800" dirty="0"/>
              <a:t>a license distributed </a:t>
            </a:r>
            <a:r>
              <a:rPr lang="en-US" sz="800" dirty="0" smtClean="0"/>
              <a:t>with </a:t>
            </a:r>
            <a:r>
              <a:rPr lang="en-US" sz="800" dirty="0"/>
              <a:t>a certain product or service or otherwise on a password-protected website for classroom use.</a:t>
            </a:r>
            <a:endParaRPr lang="en-US" sz="800" b="1" dirty="0">
              <a:solidFill>
                <a:schemeClr val="bg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152400"/>
            <a:ext cx="914400" cy="6477000"/>
          </a:xfrm>
          <a:prstGeom prst="rect">
            <a:avLst/>
          </a:prstGeom>
        </p:spPr>
      </p:pic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52104521"/>
              </p:ext>
            </p:extLst>
          </p:nvPr>
        </p:nvGraphicFramePr>
        <p:xfrm>
          <a:off x="1600200" y="1600201"/>
          <a:ext cx="6934201" cy="4190998"/>
        </p:xfrm>
        <a:graphic>
          <a:graphicData uri="http://schemas.openxmlformats.org/drawingml/2006/table">
            <a:tbl>
              <a:tblPr bandRow="1">
                <a:tableStyleId>{D7AC3CCA-C797-4891-BE02-D94E43425B78}</a:tableStyleId>
              </a:tblPr>
              <a:tblGrid>
                <a:gridCol w="3113316"/>
                <a:gridCol w="3820885"/>
              </a:tblGrid>
              <a:tr h="46046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L’ORÉAL</a:t>
                      </a:r>
                      <a:endParaRPr lang="en-US" sz="24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Petco</a:t>
                      </a:r>
                      <a:endParaRPr lang="en-US" sz="24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5" marB="45725"/>
                </a:tc>
              </a:tr>
              <a:tr h="46046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Xerox</a:t>
                      </a:r>
                      <a:endParaRPr lang="en-US" sz="2400" b="1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Kellogg</a:t>
                      </a:r>
                      <a:r>
                        <a:rPr lang="en-US" sz="2400" baseline="0" dirty="0" smtClean="0"/>
                        <a:t> Company</a:t>
                      </a:r>
                      <a:endParaRPr lang="en-US" sz="2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5" marB="45725"/>
                </a:tc>
              </a:tr>
              <a:tr h="46046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OfficeMax</a:t>
                      </a:r>
                      <a:endParaRPr lang="en-US" sz="2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Starbucks</a:t>
                      </a:r>
                      <a:endParaRPr lang="en-US" sz="2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5" marB="45725"/>
                </a:tc>
              </a:tr>
              <a:tr h="46046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Cummins, Inc.</a:t>
                      </a:r>
                      <a:endParaRPr lang="en-US" sz="2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Target</a:t>
                      </a:r>
                      <a:endParaRPr lang="en-US" sz="2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5" marB="45725"/>
                </a:tc>
              </a:tr>
              <a:tr h="46046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Ford Motor Company</a:t>
                      </a:r>
                      <a:endParaRPr lang="en-US" sz="2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Salesforce.com, Inc.</a:t>
                      </a:r>
                      <a:endParaRPr lang="en-US" sz="2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5" marB="45725"/>
                </a:tc>
              </a:tr>
              <a:tr h="46046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General Electric</a:t>
                      </a:r>
                      <a:endParaRPr lang="en-US" sz="2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T-Mobile USA</a:t>
                      </a:r>
                      <a:endParaRPr lang="en-US" sz="2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5" marB="45725"/>
                </a:tc>
              </a:tr>
              <a:tr h="50731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PepsiCo</a:t>
                      </a:r>
                      <a:endParaRPr lang="en-US" sz="2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Hasbro</a:t>
                      </a:r>
                      <a:endParaRPr lang="en-US" sz="2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5" marB="45725"/>
                </a:tc>
              </a:tr>
              <a:tr h="46046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Whole Foods Market</a:t>
                      </a:r>
                      <a:endParaRPr lang="en-US" sz="2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Microsoft Corporation</a:t>
                      </a:r>
                      <a:endParaRPr lang="en-US" sz="2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25" marB="45725"/>
                </a:tc>
              </a:tr>
              <a:tr h="460461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Aflac</a:t>
                      </a:r>
                      <a:endParaRPr lang="en-US" sz="2400" b="0" dirty="0">
                        <a:latin typeface="+mn-lt"/>
                        <a:cs typeface="Calibri" pitchFamily="34" charset="0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ARAMARK</a:t>
                      </a:r>
                      <a:endParaRPr lang="en-US" sz="2400" b="0" dirty="0">
                        <a:latin typeface="+mn-lt"/>
                        <a:cs typeface="Calibri" pitchFamily="34" charset="0"/>
                      </a:endParaRPr>
                    </a:p>
                  </a:txBody>
                  <a:tcPr marT="45725" marB="45725"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600200" y="5893713"/>
            <a:ext cx="7162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Source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</a:t>
            </a:r>
            <a:r>
              <a:rPr lang="en-US" sz="1100" dirty="0" smtClean="0"/>
              <a:t> Ethisphere Institute, “2013 World’s Most Ethical Companies,” </a:t>
            </a:r>
            <a:r>
              <a:rPr lang="en-US" sz="1100" i="1" dirty="0" smtClean="0"/>
              <a:t>Ethisphere</a:t>
            </a:r>
            <a:r>
              <a:rPr lang="en-US" sz="1100" dirty="0" smtClean="0"/>
              <a:t>, </a:t>
            </a:r>
          </a:p>
          <a:p>
            <a:r>
              <a:rPr lang="en-US" sz="1100" dirty="0" smtClean="0"/>
              <a:t>http://m1.ethisphere.com/wme2013/index.html (accessed March 7, 2013).</a:t>
            </a:r>
            <a:endParaRPr lang="en-US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631621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66800" y="152400"/>
            <a:ext cx="7938052" cy="6477000"/>
          </a:xfrm>
          <a:prstGeom prst="rect">
            <a:avLst/>
          </a:prstGeom>
          <a:solidFill>
            <a:schemeClr val="bg1"/>
          </a:solidFill>
          <a:ln w="38100" cap="rnd">
            <a:noFill/>
            <a:round/>
          </a:ln>
          <a:effectLst>
            <a:outerShdw blurRad="889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1" y="406401"/>
            <a:ext cx="7467600" cy="835502"/>
          </a:xfrm>
        </p:spPr>
        <p:txBody>
          <a:bodyPr anchor="ctr" anchorCtr="0">
            <a:noAutofit/>
          </a:bodyPr>
          <a:lstStyle/>
          <a:p>
            <a:r>
              <a:rPr lang="en-US" sz="4000" dirty="0" smtClean="0">
                <a:solidFill>
                  <a:srgbClr val="FABD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Reputation </a:t>
            </a:r>
            <a:endParaRPr lang="en-US" sz="4000" dirty="0">
              <a:solidFill>
                <a:srgbClr val="FABD0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534400" y="6638280"/>
            <a:ext cx="586906" cy="226714"/>
          </a:xfrm>
        </p:spPr>
        <p:txBody>
          <a:bodyPr/>
          <a:lstStyle/>
          <a:p>
            <a:fld id="{2A7F9223-B69B-4AA9-B6C4-9B69EF94F2BD}" type="slidenum">
              <a:rPr lang="en-US" sz="800" smtClean="0">
                <a:solidFill>
                  <a:schemeClr val="accent1"/>
                </a:solidFill>
              </a:rPr>
              <a:pPr/>
              <a:t>12</a:t>
            </a:fld>
            <a:endParaRPr lang="en-US" sz="800" dirty="0">
              <a:solidFill>
                <a:schemeClr val="accent1"/>
              </a:solidFill>
            </a:endParaRPr>
          </a:p>
        </p:txBody>
      </p:sp>
      <p:sp>
        <p:nvSpPr>
          <p:cNvPr id="11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52400" y="6608615"/>
            <a:ext cx="8839200" cy="249385"/>
          </a:xfrm>
        </p:spPr>
        <p:txBody>
          <a:bodyPr/>
          <a:lstStyle/>
          <a:p>
            <a:pPr algn="ctr"/>
            <a:r>
              <a:rPr lang="en-US" sz="800" dirty="0"/>
              <a:t>© 2015 Cengage Learning. All rights reserved. May not be copied, scanned, or duplicated, in whole or in part, </a:t>
            </a:r>
            <a:endParaRPr lang="en-US" sz="800" dirty="0" smtClean="0"/>
          </a:p>
          <a:p>
            <a:pPr algn="ctr"/>
            <a:r>
              <a:rPr lang="en-US" sz="800" dirty="0" smtClean="0"/>
              <a:t>except </a:t>
            </a:r>
            <a:r>
              <a:rPr lang="en-US" sz="800" dirty="0"/>
              <a:t>for use as permitted </a:t>
            </a:r>
            <a:r>
              <a:rPr lang="en-US" sz="800" dirty="0" smtClean="0"/>
              <a:t>in </a:t>
            </a:r>
            <a:r>
              <a:rPr lang="en-US" sz="800" dirty="0"/>
              <a:t>a license distributed </a:t>
            </a:r>
            <a:r>
              <a:rPr lang="en-US" sz="800" dirty="0" smtClean="0"/>
              <a:t>with </a:t>
            </a:r>
            <a:r>
              <a:rPr lang="en-US" sz="800" dirty="0"/>
              <a:t>a certain product or service or otherwise on a password-protected website for classroom use.</a:t>
            </a:r>
            <a:endParaRPr lang="en-US" sz="800" b="1" dirty="0">
              <a:solidFill>
                <a:schemeClr val="bg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152400"/>
            <a:ext cx="914400" cy="6477000"/>
          </a:xfrm>
          <a:prstGeom prst="rect">
            <a:avLst/>
          </a:prstGeom>
        </p:spPr>
      </p:pic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1295400" y="1388534"/>
            <a:ext cx="7467600" cy="5088466"/>
          </a:xfrm>
        </p:spPr>
        <p:txBody>
          <a:bodyPr anchor="ctr">
            <a:normAutofit/>
          </a:bodyPr>
          <a:lstStyle/>
          <a:p>
            <a:pPr algn="l"/>
            <a:r>
              <a:rPr lang="en-US" sz="3200" b="1" dirty="0" smtClean="0">
                <a:solidFill>
                  <a:schemeClr val="tx1"/>
                </a:solidFill>
              </a:rPr>
              <a:t>Reputation </a:t>
            </a:r>
            <a:r>
              <a:rPr lang="en-US" sz="3200" dirty="0" smtClean="0">
                <a:solidFill>
                  <a:schemeClr val="tx1"/>
                </a:solidFill>
              </a:rPr>
              <a:t>is one of an organization’s greatest intangible assets with tangible value</a:t>
            </a:r>
            <a:endParaRPr lang="en-US" sz="3200" b="1" dirty="0" smtClean="0">
              <a:solidFill>
                <a:schemeClr val="tx1"/>
              </a:solidFill>
            </a:endParaRP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3000" dirty="0" smtClean="0">
                <a:solidFill>
                  <a:schemeClr val="tx1"/>
                </a:solidFill>
              </a:rPr>
              <a:t>Difficult to quantify but very important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3000" dirty="0" smtClean="0"/>
              <a:t>A single negative incident can influence an organization’s image and reputation instantly and for years afterwards</a:t>
            </a:r>
            <a:endParaRPr lang="en-US" sz="3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138413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406401"/>
            <a:ext cx="7467600" cy="835502"/>
          </a:xfrm>
        </p:spPr>
        <p:txBody>
          <a:bodyPr>
            <a:normAutofit fontScale="90000"/>
          </a:bodyPr>
          <a:lstStyle/>
          <a:p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534400" y="6638280"/>
            <a:ext cx="586906" cy="226714"/>
          </a:xfrm>
        </p:spPr>
        <p:txBody>
          <a:bodyPr/>
          <a:lstStyle/>
          <a:p>
            <a:fld id="{2A7F9223-B69B-4AA9-B6C4-9B69EF94F2BD}" type="slidenum">
              <a:rPr lang="en-US" sz="800" smtClean="0">
                <a:solidFill>
                  <a:schemeClr val="accent1"/>
                </a:solidFill>
              </a:rPr>
              <a:pPr/>
              <a:t>13</a:t>
            </a:fld>
            <a:endParaRPr lang="en-US" sz="800" dirty="0">
              <a:solidFill>
                <a:schemeClr val="accent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66800" y="152400"/>
            <a:ext cx="7938052" cy="6477000"/>
          </a:xfrm>
          <a:prstGeom prst="rect">
            <a:avLst/>
          </a:prstGeom>
          <a:solidFill>
            <a:schemeClr val="bg1"/>
          </a:solidFill>
          <a:ln w="38100" cap="rnd">
            <a:noFill/>
            <a:round/>
          </a:ln>
          <a:effectLst>
            <a:outerShdw blurRad="889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295401" y="304800"/>
            <a:ext cx="7467600" cy="9651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000" b="1" dirty="0" smtClean="0">
                <a:solidFill>
                  <a:srgbClr val="FABD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Social Responsibility </a:t>
            </a:r>
          </a:p>
          <a:p>
            <a:pPr algn="r"/>
            <a:r>
              <a:rPr lang="en-US" sz="4000" b="1" dirty="0" smtClean="0">
                <a:solidFill>
                  <a:srgbClr val="FABD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Issues</a:t>
            </a:r>
            <a:endParaRPr lang="en-US" sz="4000" b="1" dirty="0">
              <a:solidFill>
                <a:srgbClr val="FABD0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12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52400" y="6608615"/>
            <a:ext cx="8839200" cy="249385"/>
          </a:xfrm>
        </p:spPr>
        <p:txBody>
          <a:bodyPr/>
          <a:lstStyle/>
          <a:p>
            <a:pPr algn="ctr"/>
            <a:r>
              <a:rPr lang="en-US" sz="800" dirty="0"/>
              <a:t>© 2015 Cengage Learning. All rights reserved. May not be copied, scanned, or duplicated, in whole or in part, </a:t>
            </a:r>
            <a:endParaRPr lang="en-US" sz="800" dirty="0" smtClean="0"/>
          </a:p>
          <a:p>
            <a:pPr algn="ctr"/>
            <a:r>
              <a:rPr lang="en-US" sz="800" dirty="0" smtClean="0"/>
              <a:t>except </a:t>
            </a:r>
            <a:r>
              <a:rPr lang="en-US" sz="800" dirty="0"/>
              <a:t>for use as permitted </a:t>
            </a:r>
            <a:r>
              <a:rPr lang="en-US" sz="800" dirty="0" smtClean="0"/>
              <a:t>in </a:t>
            </a:r>
            <a:r>
              <a:rPr lang="en-US" sz="800" dirty="0"/>
              <a:t>a license distributed </a:t>
            </a:r>
            <a:r>
              <a:rPr lang="en-US" sz="800" dirty="0" smtClean="0"/>
              <a:t>with </a:t>
            </a:r>
            <a:r>
              <a:rPr lang="en-US" sz="800" dirty="0"/>
              <a:t>a certain product or service or otherwise on a password-protected website for classroom use.</a:t>
            </a:r>
            <a:endParaRPr lang="en-US" sz="800" b="1" dirty="0">
              <a:solidFill>
                <a:schemeClr val="bg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152400"/>
            <a:ext cx="914400" cy="6477000"/>
          </a:xfrm>
          <a:prstGeom prst="rect">
            <a:avLst/>
          </a:prstGeom>
        </p:spPr>
      </p:pic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295400" y="1388534"/>
            <a:ext cx="7467600" cy="5088466"/>
          </a:xfrm>
        </p:spPr>
        <p:txBody>
          <a:bodyPr anchor="ctr">
            <a:normAutofit fontScale="92500"/>
          </a:bodyPr>
          <a:lstStyle/>
          <a:p>
            <a:pPr marL="457200" indent="-457200" algn="l"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</a:rPr>
              <a:t>Social </a:t>
            </a:r>
          </a:p>
          <a:p>
            <a:pPr marL="914400" lvl="1" indent="-457200" algn="l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i="1" dirty="0" smtClean="0"/>
              <a:t>Deals with concerns that affect the welfare of our entire society, associated with the common good</a:t>
            </a:r>
            <a:endParaRPr lang="en-US" i="1" dirty="0" smtClean="0">
              <a:solidFill>
                <a:schemeClr val="tx1"/>
              </a:solidFill>
            </a:endParaRP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2800" dirty="0" smtClean="0"/>
              <a:t>Consumer Protection</a:t>
            </a:r>
          </a:p>
          <a:p>
            <a:pPr marL="914400" lvl="1" indent="-457200" algn="l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i="1" dirty="0" smtClean="0"/>
              <a:t>The company has the responsibility of taking precautions to prevent consumer harm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</a:rPr>
              <a:t>Sustainability</a:t>
            </a:r>
          </a:p>
          <a:p>
            <a:pPr marL="914400" lvl="1" indent="-457200" algn="l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i="1" dirty="0" smtClean="0"/>
              <a:t>Businesses can no longer afford to ignore the natural environment as a stakeholder</a:t>
            </a:r>
            <a:endParaRPr lang="en-US" i="1" dirty="0" smtClean="0">
              <a:solidFill>
                <a:schemeClr val="tx1"/>
              </a:solidFill>
            </a:endParaRP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2800" dirty="0" smtClean="0"/>
              <a:t>Corporate Governance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914400" lvl="1" indent="-457200" algn="l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2400" i="1" dirty="0" smtClean="0">
                <a:solidFill>
                  <a:schemeClr val="tx1"/>
                </a:solidFill>
              </a:rPr>
              <a:t>Research shows corporate governance has a strong positive relationship with social responsibility</a:t>
            </a:r>
          </a:p>
        </p:txBody>
      </p:sp>
    </p:spTree>
    <p:extLst>
      <p:ext uri="{BB962C8B-B14F-4D97-AF65-F5344CB8AC3E}">
        <p14:creationId xmlns:p14="http://schemas.microsoft.com/office/powerpoint/2010/main" xmlns="" val="27816595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406401"/>
            <a:ext cx="7467600" cy="835502"/>
          </a:xfrm>
        </p:spPr>
        <p:txBody>
          <a:bodyPr>
            <a:normAutofit fontScale="90000"/>
          </a:bodyPr>
          <a:lstStyle/>
          <a:p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534400" y="6638280"/>
            <a:ext cx="586906" cy="226714"/>
          </a:xfrm>
        </p:spPr>
        <p:txBody>
          <a:bodyPr/>
          <a:lstStyle/>
          <a:p>
            <a:fld id="{2A7F9223-B69B-4AA9-B6C4-9B69EF94F2BD}" type="slidenum">
              <a:rPr lang="en-US" sz="800" smtClean="0">
                <a:solidFill>
                  <a:schemeClr val="accent1"/>
                </a:solidFill>
              </a:rPr>
              <a:pPr/>
              <a:t>14</a:t>
            </a:fld>
            <a:endParaRPr lang="en-US" sz="800" dirty="0">
              <a:solidFill>
                <a:schemeClr val="accent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66800" y="152400"/>
            <a:ext cx="7938052" cy="6477000"/>
          </a:xfrm>
          <a:prstGeom prst="rect">
            <a:avLst/>
          </a:prstGeom>
          <a:solidFill>
            <a:schemeClr val="bg1"/>
          </a:solidFill>
          <a:ln w="38100" cap="rnd">
            <a:noFill/>
            <a:round/>
          </a:ln>
          <a:effectLst>
            <a:outerShdw blurRad="889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295401" y="304800"/>
            <a:ext cx="7467600" cy="9651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000" b="1" dirty="0" smtClean="0">
                <a:solidFill>
                  <a:srgbClr val="FABD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Social Responsibility and Stakeholder Orientation</a:t>
            </a:r>
            <a:endParaRPr lang="en-US" sz="4000" b="1" dirty="0">
              <a:solidFill>
                <a:srgbClr val="FABD0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12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52400" y="6608615"/>
            <a:ext cx="8839200" cy="249385"/>
          </a:xfrm>
        </p:spPr>
        <p:txBody>
          <a:bodyPr/>
          <a:lstStyle/>
          <a:p>
            <a:pPr algn="ctr"/>
            <a:r>
              <a:rPr lang="en-US" sz="800" dirty="0"/>
              <a:t>© 2015 Cengage Learning. All rights reserved. May not be copied, scanned, or duplicated, in whole or in part, </a:t>
            </a:r>
            <a:endParaRPr lang="en-US" sz="800" dirty="0" smtClean="0"/>
          </a:p>
          <a:p>
            <a:pPr algn="ctr"/>
            <a:r>
              <a:rPr lang="en-US" sz="800" dirty="0" smtClean="0"/>
              <a:t>except </a:t>
            </a:r>
            <a:r>
              <a:rPr lang="en-US" sz="800" dirty="0"/>
              <a:t>for use as permitted </a:t>
            </a:r>
            <a:r>
              <a:rPr lang="en-US" sz="800" dirty="0" smtClean="0"/>
              <a:t>in </a:t>
            </a:r>
            <a:r>
              <a:rPr lang="en-US" sz="800" dirty="0"/>
              <a:t>a license distributed </a:t>
            </a:r>
            <a:r>
              <a:rPr lang="en-US" sz="800" dirty="0" smtClean="0"/>
              <a:t>with </a:t>
            </a:r>
            <a:r>
              <a:rPr lang="en-US" sz="800" dirty="0"/>
              <a:t>a certain product or service or otherwise on a password-protected website for classroom use.</a:t>
            </a:r>
            <a:endParaRPr lang="en-US" sz="800" b="1" dirty="0">
              <a:solidFill>
                <a:schemeClr val="bg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152400"/>
            <a:ext cx="914400" cy="6477000"/>
          </a:xfrm>
          <a:prstGeom prst="rect">
            <a:avLst/>
          </a:prstGeom>
        </p:spPr>
      </p:pic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295400" y="1388534"/>
            <a:ext cx="7467600" cy="5088466"/>
          </a:xfrm>
        </p:spPr>
        <p:txBody>
          <a:bodyPr anchor="ctr">
            <a:normAutofit/>
          </a:bodyPr>
          <a:lstStyle/>
          <a:p>
            <a:pPr algn="l"/>
            <a:r>
              <a:rPr lang="en-US" sz="3200" dirty="0" smtClean="0"/>
              <a:t>Caring about stakeholders can lead to increased profits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</a:rPr>
              <a:t>The purpose of a stakeholder orientation is to maximize positive outcomes that meet stakeholder’s needs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2800" dirty="0" smtClean="0"/>
              <a:t>Stakeholders support companies they perceive to be socially responsible, enhancing profitability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16595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66800" y="152400"/>
            <a:ext cx="7938052" cy="6477000"/>
          </a:xfrm>
          <a:prstGeom prst="rect">
            <a:avLst/>
          </a:prstGeom>
          <a:solidFill>
            <a:schemeClr val="bg1"/>
          </a:solidFill>
          <a:ln w="38100" cap="rnd">
            <a:noFill/>
            <a:round/>
          </a:ln>
          <a:effectLst>
            <a:outerShdw blurRad="889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406401"/>
            <a:ext cx="7467600" cy="835502"/>
          </a:xfrm>
        </p:spPr>
        <p:txBody>
          <a:bodyPr>
            <a:noAutofit/>
          </a:bodyPr>
          <a:lstStyle/>
          <a:p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534400" y="6638280"/>
            <a:ext cx="586906" cy="226714"/>
          </a:xfrm>
        </p:spPr>
        <p:txBody>
          <a:bodyPr/>
          <a:lstStyle/>
          <a:p>
            <a:fld id="{2A7F9223-B69B-4AA9-B6C4-9B69EF94F2BD}" type="slidenum">
              <a:rPr lang="en-US" sz="800" smtClean="0">
                <a:solidFill>
                  <a:schemeClr val="accent1"/>
                </a:solidFill>
              </a:rPr>
              <a:pPr/>
              <a:t>15</a:t>
            </a:fld>
            <a:endParaRPr lang="en-US" sz="800" dirty="0">
              <a:solidFill>
                <a:schemeClr val="accent1"/>
              </a:solidFill>
            </a:endParaRPr>
          </a:p>
        </p:txBody>
      </p:sp>
      <p:sp>
        <p:nvSpPr>
          <p:cNvPr id="13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52400" y="6608615"/>
            <a:ext cx="8839200" cy="249385"/>
          </a:xfrm>
        </p:spPr>
        <p:txBody>
          <a:bodyPr/>
          <a:lstStyle/>
          <a:p>
            <a:pPr algn="ctr"/>
            <a:r>
              <a:rPr lang="en-US" sz="800" dirty="0"/>
              <a:t>© 2015 Cengage Learning. All rights reserved. May not be copied, scanned, or duplicated, in whole or in part, </a:t>
            </a:r>
            <a:endParaRPr lang="en-US" sz="800" dirty="0" smtClean="0"/>
          </a:p>
          <a:p>
            <a:pPr algn="ctr"/>
            <a:r>
              <a:rPr lang="en-US" sz="800" dirty="0" smtClean="0"/>
              <a:t>except </a:t>
            </a:r>
            <a:r>
              <a:rPr lang="en-US" sz="800" dirty="0"/>
              <a:t>for use as permitted </a:t>
            </a:r>
            <a:r>
              <a:rPr lang="en-US" sz="800" dirty="0" smtClean="0"/>
              <a:t>in </a:t>
            </a:r>
            <a:r>
              <a:rPr lang="en-US" sz="800" dirty="0"/>
              <a:t>a license distributed </a:t>
            </a:r>
            <a:r>
              <a:rPr lang="en-US" sz="800" dirty="0" smtClean="0"/>
              <a:t>with </a:t>
            </a:r>
            <a:r>
              <a:rPr lang="en-US" sz="800" dirty="0"/>
              <a:t>a certain product or service or otherwise on a password-protected website for classroom use.</a:t>
            </a:r>
            <a:endParaRPr lang="en-US" sz="800" b="1" dirty="0">
              <a:solidFill>
                <a:schemeClr val="bg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152400"/>
            <a:ext cx="914400" cy="647700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295401" y="406401"/>
            <a:ext cx="7467600" cy="835502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ctr" anchorCtr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ABD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 pitchFamily="18" charset="0"/>
                <a:ea typeface="+mj-ea"/>
                <a:cs typeface="+mj-cs"/>
              </a:rPr>
              <a:t>Best Corporate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FABD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 pitchFamily="18" charset="0"/>
                <a:ea typeface="+mj-ea"/>
                <a:cs typeface="+mj-cs"/>
              </a:rPr>
              <a:t>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FABD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 pitchFamily="18" charset="0"/>
                <a:ea typeface="+mj-ea"/>
                <a:cs typeface="+mj-cs"/>
              </a:rPr>
              <a:t>Citizens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ABD0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09800" y="5801380"/>
            <a:ext cx="6705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Source: </a:t>
            </a:r>
            <a:r>
              <a:rPr lang="en-US" sz="1100" i="1" dirty="0" smtClean="0"/>
              <a:t>CR’s 100 Best Corporate Citizens 2012 , http://www.thecro.com/files/100Best2012_List_3.8.pdf </a:t>
            </a:r>
            <a:r>
              <a:rPr lang="en-US" sz="1100" dirty="0" smtClean="0"/>
              <a:t>(accessed February 14, 2013).</a:t>
            </a:r>
            <a:endParaRPr lang="en-US" sz="1100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2286000" y="1676400"/>
          <a:ext cx="5943600" cy="40386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5943600"/>
              </a:tblGrid>
              <a:tr h="404414">
                <a:tc>
                  <a:txBody>
                    <a:bodyPr/>
                    <a:lstStyle/>
                    <a:p>
                      <a:r>
                        <a:rPr lang="en-US" dirty="0" smtClean="0"/>
                        <a:t>1.          Bristol</a:t>
                      </a:r>
                      <a:r>
                        <a:rPr lang="en-US" baseline="0" dirty="0" smtClean="0"/>
                        <a:t>-Myers Squibb</a:t>
                      </a:r>
                      <a:endParaRPr lang="en-US" dirty="0"/>
                    </a:p>
                  </a:txBody>
                  <a:tcPr/>
                </a:tc>
              </a:tr>
              <a:tr h="404414">
                <a:tc>
                  <a:txBody>
                    <a:bodyPr/>
                    <a:lstStyle/>
                    <a:p>
                      <a:r>
                        <a:rPr lang="en-US" dirty="0" smtClean="0"/>
                        <a:t>2.</a:t>
                      </a:r>
                      <a:r>
                        <a:rPr lang="en-US" baseline="0" dirty="0" smtClean="0"/>
                        <a:t>          </a:t>
                      </a:r>
                      <a:r>
                        <a:rPr kumimoji="0" lang="en-US" sz="1800" kern="1200" baseline="0" dirty="0" smtClean="0"/>
                        <a:t>International Business Machines Corp.</a:t>
                      </a:r>
                      <a:endParaRPr lang="en-US" b="1" dirty="0"/>
                    </a:p>
                  </a:txBody>
                  <a:tcPr/>
                </a:tc>
              </a:tr>
              <a:tr h="398874">
                <a:tc>
                  <a:txBody>
                    <a:bodyPr/>
                    <a:lstStyle/>
                    <a:p>
                      <a:r>
                        <a:rPr lang="en-US" dirty="0" smtClean="0"/>
                        <a:t>3.</a:t>
                      </a:r>
                      <a:r>
                        <a:rPr kumimoji="0" lang="en-US" sz="1800" kern="1200" baseline="0" dirty="0" smtClean="0"/>
                        <a:t>          Intel Corp.</a:t>
                      </a:r>
                      <a:endParaRPr lang="en-US" b="1" dirty="0"/>
                    </a:p>
                  </a:txBody>
                  <a:tcPr/>
                </a:tc>
              </a:tr>
              <a:tr h="404414">
                <a:tc>
                  <a:txBody>
                    <a:bodyPr/>
                    <a:lstStyle/>
                    <a:p>
                      <a:r>
                        <a:rPr lang="en-US" dirty="0" smtClean="0"/>
                        <a:t>4.          </a:t>
                      </a:r>
                      <a:r>
                        <a:rPr kumimoji="0" lang="en-US" sz="1800" kern="1200" baseline="0" dirty="0" smtClean="0"/>
                        <a:t>Microsoft Corporation</a:t>
                      </a:r>
                      <a:endParaRPr lang="en-US" b="1" dirty="0"/>
                    </a:p>
                  </a:txBody>
                  <a:tcPr/>
                </a:tc>
              </a:tr>
              <a:tr h="404414">
                <a:tc>
                  <a:txBody>
                    <a:bodyPr/>
                    <a:lstStyle/>
                    <a:p>
                      <a:r>
                        <a:rPr lang="en-US" dirty="0" smtClean="0"/>
                        <a:t>5.</a:t>
                      </a:r>
                      <a:r>
                        <a:rPr lang="en-US" baseline="0" dirty="0" smtClean="0"/>
                        <a:t>          </a:t>
                      </a:r>
                      <a:r>
                        <a:rPr kumimoji="0" lang="en-US" sz="1800" kern="1200" baseline="0" dirty="0" smtClean="0"/>
                        <a:t>Johnson Controls Inc.</a:t>
                      </a:r>
                      <a:endParaRPr lang="en-US" b="1" dirty="0"/>
                    </a:p>
                  </a:txBody>
                  <a:tcPr/>
                </a:tc>
              </a:tr>
              <a:tr h="404414">
                <a:tc>
                  <a:txBody>
                    <a:bodyPr/>
                    <a:lstStyle/>
                    <a:p>
                      <a:r>
                        <a:rPr lang="en-US" dirty="0" smtClean="0"/>
                        <a:t>6.          </a:t>
                      </a:r>
                      <a:r>
                        <a:rPr kumimoji="0" lang="en-US" sz="1800" kern="1200" baseline="0" dirty="0" smtClean="0"/>
                        <a:t>Accenture plc</a:t>
                      </a:r>
                      <a:endParaRPr lang="en-US" b="1" dirty="0"/>
                    </a:p>
                  </a:txBody>
                  <a:tcPr/>
                </a:tc>
              </a:tr>
              <a:tr h="404414">
                <a:tc>
                  <a:txBody>
                    <a:bodyPr/>
                    <a:lstStyle/>
                    <a:p>
                      <a:r>
                        <a:rPr lang="en-US" dirty="0" smtClean="0"/>
                        <a:t>7.          </a:t>
                      </a:r>
                      <a:r>
                        <a:rPr kumimoji="0" lang="en-US" sz="1800" kern="1200" baseline="0" dirty="0" smtClean="0"/>
                        <a:t>Spectra Energy Corp.</a:t>
                      </a:r>
                      <a:endParaRPr lang="en-US" b="1" dirty="0"/>
                    </a:p>
                  </a:txBody>
                  <a:tcPr/>
                </a:tc>
              </a:tr>
              <a:tr h="404414">
                <a:tc>
                  <a:txBody>
                    <a:bodyPr/>
                    <a:lstStyle/>
                    <a:p>
                      <a:r>
                        <a:rPr lang="en-US" dirty="0" smtClean="0"/>
                        <a:t>8.          </a:t>
                      </a:r>
                      <a:r>
                        <a:rPr kumimoji="0" lang="en-US" sz="1800" kern="1200" baseline="0" dirty="0" smtClean="0"/>
                        <a:t>Campbell Soup Co.</a:t>
                      </a:r>
                      <a:endParaRPr lang="en-US" b="1" dirty="0"/>
                    </a:p>
                  </a:txBody>
                  <a:tcPr/>
                </a:tc>
              </a:tr>
              <a:tr h="404414">
                <a:tc>
                  <a:txBody>
                    <a:bodyPr/>
                    <a:lstStyle/>
                    <a:p>
                      <a:r>
                        <a:rPr lang="en-US" dirty="0" smtClean="0"/>
                        <a:t>9.          </a:t>
                      </a:r>
                      <a:r>
                        <a:rPr kumimoji="0" lang="en-US" sz="1800" kern="1200" baseline="0" dirty="0" smtClean="0"/>
                        <a:t>Nike, Inc.</a:t>
                      </a:r>
                      <a:endParaRPr lang="en-US" b="1" dirty="0"/>
                    </a:p>
                  </a:txBody>
                  <a:tcPr/>
                </a:tc>
              </a:tr>
              <a:tr h="404414">
                <a:tc>
                  <a:txBody>
                    <a:bodyPr/>
                    <a:lstStyle/>
                    <a:p>
                      <a:r>
                        <a:rPr lang="en-US" dirty="0" smtClean="0"/>
                        <a:t>10.         </a:t>
                      </a:r>
                      <a:r>
                        <a:rPr kumimoji="0" lang="en-US" sz="1800" kern="1200" baseline="0" dirty="0" smtClean="0"/>
                        <a:t>Freeport-</a:t>
                      </a:r>
                      <a:r>
                        <a:rPr kumimoji="0" lang="en-US" sz="1800" kern="1200" baseline="0" dirty="0" err="1" smtClean="0"/>
                        <a:t>McMoran</a:t>
                      </a:r>
                      <a:r>
                        <a:rPr kumimoji="0" lang="en-US" sz="1800" kern="1200" baseline="0" dirty="0" smtClean="0"/>
                        <a:t> Copper &amp; Gold Inc.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997238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66800" y="152400"/>
            <a:ext cx="7938052" cy="6477000"/>
          </a:xfrm>
          <a:prstGeom prst="rect">
            <a:avLst/>
          </a:prstGeom>
          <a:solidFill>
            <a:schemeClr val="bg1"/>
          </a:solidFill>
          <a:ln w="38100" cap="rnd">
            <a:noFill/>
            <a:round/>
          </a:ln>
          <a:effectLst>
            <a:outerShdw blurRad="889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1" y="406401"/>
            <a:ext cx="7467600" cy="835502"/>
          </a:xfrm>
        </p:spPr>
        <p:txBody>
          <a:bodyPr anchor="ctr" anchorCtr="0">
            <a:noAutofit/>
          </a:bodyPr>
          <a:lstStyle/>
          <a:p>
            <a:r>
              <a:rPr lang="en-US" sz="4000" dirty="0" smtClean="0">
                <a:solidFill>
                  <a:srgbClr val="FABD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Corporate </a:t>
            </a:r>
            <a:br>
              <a:rPr lang="en-US" sz="4000" dirty="0" smtClean="0">
                <a:solidFill>
                  <a:srgbClr val="FABD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en-US" sz="4000" dirty="0" smtClean="0">
                <a:solidFill>
                  <a:srgbClr val="FABD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Governance</a:t>
            </a:r>
            <a:endParaRPr lang="en-US" sz="4000" dirty="0">
              <a:solidFill>
                <a:srgbClr val="FABD0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534400" y="6638280"/>
            <a:ext cx="586906" cy="226714"/>
          </a:xfrm>
        </p:spPr>
        <p:txBody>
          <a:bodyPr/>
          <a:lstStyle/>
          <a:p>
            <a:fld id="{2A7F9223-B69B-4AA9-B6C4-9B69EF94F2BD}" type="slidenum">
              <a:rPr lang="en-US" sz="800" smtClean="0">
                <a:solidFill>
                  <a:schemeClr val="accent1"/>
                </a:solidFill>
              </a:rPr>
              <a:pPr/>
              <a:t>16</a:t>
            </a:fld>
            <a:endParaRPr lang="en-US" sz="800" dirty="0">
              <a:solidFill>
                <a:schemeClr val="accent1"/>
              </a:solidFill>
            </a:endParaRPr>
          </a:p>
        </p:txBody>
      </p:sp>
      <p:sp>
        <p:nvSpPr>
          <p:cNvPr id="11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52400" y="6608615"/>
            <a:ext cx="8839200" cy="249385"/>
          </a:xfrm>
        </p:spPr>
        <p:txBody>
          <a:bodyPr/>
          <a:lstStyle/>
          <a:p>
            <a:pPr algn="ctr"/>
            <a:r>
              <a:rPr lang="en-US" sz="800" dirty="0"/>
              <a:t>© 2015 Cengage Learning. All rights reserved. May not be copied, scanned, or duplicated, in whole or in part, </a:t>
            </a:r>
            <a:endParaRPr lang="en-US" sz="800" dirty="0" smtClean="0"/>
          </a:p>
          <a:p>
            <a:pPr algn="ctr"/>
            <a:r>
              <a:rPr lang="en-US" sz="800" dirty="0" smtClean="0"/>
              <a:t>except </a:t>
            </a:r>
            <a:r>
              <a:rPr lang="en-US" sz="800" dirty="0"/>
              <a:t>for use as permitted </a:t>
            </a:r>
            <a:r>
              <a:rPr lang="en-US" sz="800" dirty="0" smtClean="0"/>
              <a:t>in </a:t>
            </a:r>
            <a:r>
              <a:rPr lang="en-US" sz="800" dirty="0"/>
              <a:t>a license distributed </a:t>
            </a:r>
            <a:r>
              <a:rPr lang="en-US" sz="800" dirty="0" smtClean="0"/>
              <a:t>with </a:t>
            </a:r>
            <a:r>
              <a:rPr lang="en-US" sz="800" dirty="0"/>
              <a:t>a certain product or service or otherwise on a password-protected website for classroom use.</a:t>
            </a:r>
            <a:endParaRPr lang="en-US" sz="800" b="1" dirty="0">
              <a:solidFill>
                <a:schemeClr val="bg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152400"/>
            <a:ext cx="914400" cy="6477000"/>
          </a:xfrm>
          <a:prstGeom prst="rect">
            <a:avLst/>
          </a:prstGeom>
        </p:spPr>
      </p:pic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1295400" y="1388534"/>
            <a:ext cx="7467600" cy="5088466"/>
          </a:xfrm>
        </p:spPr>
        <p:txBody>
          <a:bodyPr anchor="ctr">
            <a:normAutofit/>
          </a:bodyPr>
          <a:lstStyle/>
          <a:p>
            <a:pPr algn="l"/>
            <a:r>
              <a:rPr lang="en-US" sz="3200" dirty="0" smtClean="0">
                <a:solidFill>
                  <a:schemeClr val="tx1"/>
                </a:solidFill>
              </a:rPr>
              <a:t>Formal systems of accountability, oversight, and control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2800" b="1" dirty="0" smtClean="0">
                <a:solidFill>
                  <a:schemeClr val="tx1"/>
                </a:solidFill>
              </a:rPr>
              <a:t>Accountability</a:t>
            </a:r>
            <a:endParaRPr lang="en-US" sz="2800" b="1" dirty="0">
              <a:solidFill>
                <a:schemeClr val="tx1"/>
              </a:solidFill>
            </a:endParaRPr>
          </a:p>
          <a:p>
            <a:pPr marL="914400" lvl="1" indent="-457200" algn="l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2400" i="1" dirty="0" smtClean="0">
                <a:solidFill>
                  <a:schemeClr val="tx1"/>
                </a:solidFill>
              </a:rPr>
              <a:t>How closely workplace decisions align with a firm’s strategic direction</a:t>
            </a:r>
            <a:endParaRPr lang="en-US" sz="2400" i="1" dirty="0">
              <a:solidFill>
                <a:schemeClr val="tx1"/>
              </a:solidFill>
            </a:endParaRP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2800" b="1" dirty="0" smtClean="0">
                <a:solidFill>
                  <a:schemeClr val="tx1"/>
                </a:solidFill>
              </a:rPr>
              <a:t>Oversight</a:t>
            </a:r>
          </a:p>
          <a:p>
            <a:pPr marL="914400" lvl="1" indent="-457200" algn="l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2400" i="1" dirty="0" smtClean="0">
                <a:solidFill>
                  <a:schemeClr val="tx1"/>
                </a:solidFill>
              </a:rPr>
              <a:t>A system of checks and balances to minimize opportunities for misconduct</a:t>
            </a:r>
            <a:endParaRPr lang="en-US" sz="2400" i="1" dirty="0">
              <a:solidFill>
                <a:schemeClr val="tx1"/>
              </a:solidFill>
            </a:endParaRP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2800" b="1" dirty="0" smtClean="0">
                <a:solidFill>
                  <a:schemeClr val="tx1"/>
                </a:solidFill>
              </a:rPr>
              <a:t>Control</a:t>
            </a:r>
            <a:endParaRPr lang="en-US" sz="2800" b="1" dirty="0">
              <a:solidFill>
                <a:schemeClr val="tx1"/>
              </a:solidFill>
            </a:endParaRPr>
          </a:p>
          <a:p>
            <a:pPr marL="914400" lvl="1" indent="-457200" algn="l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2400" i="1" dirty="0" smtClean="0">
                <a:solidFill>
                  <a:schemeClr val="tx1"/>
                </a:solidFill>
              </a:rPr>
              <a:t>The process of auditing and improving organizational decisions and actions</a:t>
            </a:r>
            <a:endParaRPr lang="en-US" sz="24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090815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05948" y="0"/>
            <a:ext cx="7938052" cy="6477000"/>
          </a:xfrm>
          <a:prstGeom prst="rect">
            <a:avLst/>
          </a:prstGeom>
          <a:solidFill>
            <a:schemeClr val="bg1"/>
          </a:solidFill>
          <a:ln w="38100" cap="rnd">
            <a:noFill/>
            <a:round/>
          </a:ln>
          <a:effectLst>
            <a:outerShdw blurRad="889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1" y="406401"/>
            <a:ext cx="7467600" cy="835502"/>
          </a:xfrm>
        </p:spPr>
        <p:txBody>
          <a:bodyPr anchor="ctr" anchorCtr="0">
            <a:noAutofit/>
          </a:bodyPr>
          <a:lstStyle/>
          <a:p>
            <a:r>
              <a:rPr lang="en-US" sz="3600" dirty="0" smtClean="0">
                <a:solidFill>
                  <a:srgbClr val="FABD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Corporate Governance </a:t>
            </a:r>
            <a:br>
              <a:rPr lang="en-US" sz="3600" dirty="0" smtClean="0">
                <a:solidFill>
                  <a:srgbClr val="FABD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en-US" sz="3600" dirty="0" smtClean="0">
                <a:solidFill>
                  <a:srgbClr val="FABD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Topics</a:t>
            </a:r>
            <a:endParaRPr lang="en-US" sz="3600" dirty="0">
              <a:solidFill>
                <a:srgbClr val="FABD0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534400" y="6638280"/>
            <a:ext cx="586906" cy="226714"/>
          </a:xfrm>
        </p:spPr>
        <p:txBody>
          <a:bodyPr/>
          <a:lstStyle/>
          <a:p>
            <a:fld id="{2A7F9223-B69B-4AA9-B6C4-9B69EF94F2BD}" type="slidenum">
              <a:rPr lang="en-US" sz="800" smtClean="0">
                <a:solidFill>
                  <a:schemeClr val="accent1"/>
                </a:solidFill>
              </a:rPr>
              <a:pPr/>
              <a:t>17</a:t>
            </a:fld>
            <a:endParaRPr lang="en-US" sz="800" dirty="0">
              <a:solidFill>
                <a:schemeClr val="accent1"/>
              </a:solidFill>
            </a:endParaRPr>
          </a:p>
        </p:txBody>
      </p:sp>
      <p:sp>
        <p:nvSpPr>
          <p:cNvPr id="11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52400" y="6608615"/>
            <a:ext cx="8839200" cy="249385"/>
          </a:xfrm>
        </p:spPr>
        <p:txBody>
          <a:bodyPr/>
          <a:lstStyle/>
          <a:p>
            <a:pPr algn="ctr"/>
            <a:r>
              <a:rPr lang="en-US" sz="800" dirty="0"/>
              <a:t>© 2015 Cengage Learning. All rights reserved. May not be copied, scanned, or duplicated, in whole or in part, </a:t>
            </a:r>
            <a:endParaRPr lang="en-US" sz="800" dirty="0" smtClean="0"/>
          </a:p>
          <a:p>
            <a:pPr algn="ctr"/>
            <a:r>
              <a:rPr lang="en-US" sz="800" dirty="0" smtClean="0"/>
              <a:t>except </a:t>
            </a:r>
            <a:r>
              <a:rPr lang="en-US" sz="800" dirty="0"/>
              <a:t>for use as permitted </a:t>
            </a:r>
            <a:r>
              <a:rPr lang="en-US" sz="800" dirty="0" smtClean="0"/>
              <a:t>in </a:t>
            </a:r>
            <a:r>
              <a:rPr lang="en-US" sz="800" dirty="0"/>
              <a:t>a license distributed </a:t>
            </a:r>
            <a:r>
              <a:rPr lang="en-US" sz="800" dirty="0" smtClean="0"/>
              <a:t>with </a:t>
            </a:r>
            <a:r>
              <a:rPr lang="en-US" sz="800" dirty="0"/>
              <a:t>a certain product or service or otherwise on a password-protected website for classroom use.</a:t>
            </a:r>
            <a:endParaRPr lang="en-US" sz="800" b="1" dirty="0">
              <a:solidFill>
                <a:schemeClr val="bg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152400"/>
            <a:ext cx="914400" cy="6477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219200" y="5419636"/>
            <a:ext cx="79248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Source: “Corporate Alert: Top 10 Topics for Directors in 2011,” December 6, 2010, http://www.corpgov.deloitte.com/binary/com.epicentric.contentmanagement.servlet.ContentDeliveryServlet/USEng/Documents/Board%20Governance/Top%2010%20Topics%20for%20Directors%20in%202011_Akin_120610.pdf (accessed February 15, 2011).</a:t>
            </a:r>
            <a:endParaRPr lang="en-US" sz="1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1524000" y="1397000"/>
          <a:ext cx="6477000" cy="39370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6477000"/>
              </a:tblGrid>
              <a:tr h="393700"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/>
                        <a:t>Executive Compensation</a:t>
                      </a:r>
                      <a:endParaRPr lang="en-US" dirty="0"/>
                    </a:p>
                  </a:txBody>
                  <a:tcPr/>
                </a:tc>
              </a:tr>
              <a:tr h="393700"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/>
                        <a:t>Enterprise-Wide Risk Management</a:t>
                      </a:r>
                      <a:endParaRPr lang="en-US" b="1" dirty="0"/>
                    </a:p>
                  </a:txBody>
                  <a:tcPr/>
                </a:tc>
              </a:tr>
              <a:tr h="393700"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/>
                        <a:t>Short- and Long-Term Strategies</a:t>
                      </a:r>
                      <a:endParaRPr lang="en-US" b="1" dirty="0"/>
                    </a:p>
                  </a:txBody>
                  <a:tcPr/>
                </a:tc>
              </a:tr>
              <a:tr h="393700"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/>
                        <a:t>Board Composition and Structure</a:t>
                      </a:r>
                      <a:endParaRPr lang="en-US" b="1" dirty="0"/>
                    </a:p>
                  </a:txBody>
                  <a:tcPr/>
                </a:tc>
              </a:tr>
              <a:tr h="393700"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/>
                        <a:t>Shareholder Relations</a:t>
                      </a:r>
                      <a:endParaRPr lang="en-US" b="1" dirty="0"/>
                    </a:p>
                  </a:txBody>
                  <a:tcPr/>
                </a:tc>
              </a:tr>
              <a:tr h="393700"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/>
                        <a:t>CEO Selection, Termination, and Succession Plans</a:t>
                      </a:r>
                      <a:endParaRPr lang="en-US" b="1" dirty="0"/>
                    </a:p>
                  </a:txBody>
                  <a:tcPr/>
                </a:tc>
              </a:tr>
              <a:tr h="393700"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/>
                        <a:t>Role of the CEO in Board Decisions</a:t>
                      </a:r>
                      <a:endParaRPr lang="en-US" b="1" dirty="0"/>
                    </a:p>
                  </a:txBody>
                  <a:tcPr/>
                </a:tc>
              </a:tr>
              <a:tr h="393700"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/>
                        <a:t>Auditing, Control, and Integrity of Financial Reporting</a:t>
                      </a:r>
                      <a:endParaRPr lang="en-US" b="1" dirty="0"/>
                    </a:p>
                  </a:txBody>
                  <a:tcPr/>
                </a:tc>
              </a:tr>
              <a:tr h="393700"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/>
                        <a:t>Compliance with Government Regulation and Reform</a:t>
                      </a:r>
                      <a:endParaRPr lang="en-US" b="1" dirty="0"/>
                    </a:p>
                  </a:txBody>
                  <a:tcPr/>
                </a:tc>
              </a:tr>
              <a:tr h="393700"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/>
                        <a:t>Organizational Ethics Programs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3445395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66800" y="152400"/>
            <a:ext cx="7938052" cy="6477000"/>
          </a:xfrm>
          <a:prstGeom prst="rect">
            <a:avLst/>
          </a:prstGeom>
          <a:solidFill>
            <a:schemeClr val="bg1"/>
          </a:solidFill>
          <a:ln w="38100" cap="rnd">
            <a:noFill/>
            <a:round/>
          </a:ln>
          <a:effectLst>
            <a:outerShdw blurRad="889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1" y="406401"/>
            <a:ext cx="7467600" cy="835502"/>
          </a:xfrm>
        </p:spPr>
        <p:txBody>
          <a:bodyPr anchor="ctr" anchorCtr="0">
            <a:noAutofit/>
          </a:bodyPr>
          <a:lstStyle/>
          <a:p>
            <a:r>
              <a:rPr lang="en-US" sz="3600" dirty="0" smtClean="0">
                <a:solidFill>
                  <a:srgbClr val="FABD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Changes in Corporate Governance</a:t>
            </a:r>
            <a:endParaRPr lang="en-US" sz="3600" dirty="0">
              <a:solidFill>
                <a:srgbClr val="FABD0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534400" y="6638280"/>
            <a:ext cx="586906" cy="226714"/>
          </a:xfrm>
        </p:spPr>
        <p:txBody>
          <a:bodyPr/>
          <a:lstStyle/>
          <a:p>
            <a:fld id="{2A7F9223-B69B-4AA9-B6C4-9B69EF94F2BD}" type="slidenum">
              <a:rPr lang="en-US" sz="800" smtClean="0">
                <a:solidFill>
                  <a:schemeClr val="accent1"/>
                </a:solidFill>
              </a:rPr>
              <a:pPr/>
              <a:t>18</a:t>
            </a:fld>
            <a:endParaRPr lang="en-US" sz="800" dirty="0">
              <a:solidFill>
                <a:schemeClr val="accent1"/>
              </a:solidFill>
            </a:endParaRPr>
          </a:p>
        </p:txBody>
      </p:sp>
      <p:sp>
        <p:nvSpPr>
          <p:cNvPr id="11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52400" y="6608615"/>
            <a:ext cx="8839200" cy="249385"/>
          </a:xfrm>
        </p:spPr>
        <p:txBody>
          <a:bodyPr/>
          <a:lstStyle/>
          <a:p>
            <a:pPr algn="ctr"/>
            <a:r>
              <a:rPr lang="en-US" sz="800" dirty="0"/>
              <a:t>© 2015 Cengage Learning. All rights reserved. May not be copied, scanned, or duplicated, in whole or in part, </a:t>
            </a:r>
            <a:endParaRPr lang="en-US" sz="800" dirty="0" smtClean="0"/>
          </a:p>
          <a:p>
            <a:pPr algn="ctr"/>
            <a:r>
              <a:rPr lang="en-US" sz="800" dirty="0" smtClean="0"/>
              <a:t>except </a:t>
            </a:r>
            <a:r>
              <a:rPr lang="en-US" sz="800" dirty="0"/>
              <a:t>for use as permitted </a:t>
            </a:r>
            <a:r>
              <a:rPr lang="en-US" sz="800" dirty="0" smtClean="0"/>
              <a:t>in </a:t>
            </a:r>
            <a:r>
              <a:rPr lang="en-US" sz="800" dirty="0"/>
              <a:t>a license distributed </a:t>
            </a:r>
            <a:r>
              <a:rPr lang="en-US" sz="800" dirty="0" smtClean="0"/>
              <a:t>with </a:t>
            </a:r>
            <a:r>
              <a:rPr lang="en-US" sz="800" dirty="0"/>
              <a:t>a certain product or service or otherwise on a password-protected website for classroom use.</a:t>
            </a:r>
            <a:endParaRPr lang="en-US" sz="800" b="1" dirty="0">
              <a:solidFill>
                <a:schemeClr val="bg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152400"/>
            <a:ext cx="914400" cy="6477000"/>
          </a:xfrm>
          <a:prstGeom prst="rect">
            <a:avLst/>
          </a:prstGeom>
        </p:spPr>
      </p:pic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219200" y="1447800"/>
          <a:ext cx="7696200" cy="43332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7696200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en-US" sz="1600" kern="1200" baseline="0" dirty="0" smtClean="0"/>
                        <a:t>40 % of boards split the CEO and Chair functions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600" kern="1200" baseline="0" dirty="0" smtClean="0"/>
                        <a:t>Boards are getting smaller, with an average of 11 members</a:t>
                      </a:r>
                    </a:p>
                    <a:p>
                      <a:r>
                        <a:rPr kumimoji="0" lang="en-US" sz="1600" kern="1200" baseline="0" dirty="0" smtClean="0"/>
                        <a:t>( 5 : 1 ratio independent: non-independent)</a:t>
                      </a:r>
                      <a:endParaRPr 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600" kern="1200" baseline="0" dirty="0" smtClean="0"/>
                        <a:t>74 % of boards have mandatory retirement rules for directors</a:t>
                      </a:r>
                      <a:endParaRPr 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600" kern="1200" baseline="0" dirty="0" smtClean="0"/>
                        <a:t>Almost all boards conduct annual board performance evaluations</a:t>
                      </a:r>
                      <a:endParaRPr 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600" kern="1200" baseline="0" dirty="0" smtClean="0"/>
                        <a:t>71 % limit the time that board members can serve on outside boards</a:t>
                      </a:r>
                      <a:endParaRPr 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600" kern="1200" baseline="0" dirty="0" smtClean="0"/>
                        <a:t>21 % of new directors are women, although 10 % of boards have no women directors</a:t>
                      </a:r>
                      <a:endParaRPr 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600" kern="1200" baseline="0" dirty="0" smtClean="0"/>
                        <a:t>Over 50 % of CEOs in the S&amp;P 500 do not serve on outside boards</a:t>
                      </a:r>
                      <a:endParaRPr 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600" kern="1200" baseline="0" dirty="0" smtClean="0"/>
                        <a:t>Important characteristics in directors: strong financial background,</a:t>
                      </a:r>
                    </a:p>
                    <a:p>
                      <a:r>
                        <a:rPr kumimoji="0" lang="en-US" sz="1600" kern="1200" baseline="0" dirty="0" smtClean="0"/>
                        <a:t>industry background, and international experience</a:t>
                      </a:r>
                      <a:endParaRPr 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600" kern="1200" baseline="0" dirty="0" smtClean="0"/>
                        <a:t>Average board member retainer: $ 20,00 in 1986 ($ 40,000 in today’s dollars) and $ 80,000 in 2010</a:t>
                      </a:r>
                      <a:endParaRPr 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600" kern="1200" baseline="0" dirty="0" smtClean="0"/>
                        <a:t>Average total director compensation has risen to $ 215,000 in 2010</a:t>
                      </a:r>
                      <a:endParaRPr lang="en-US" sz="16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143000" y="6046113"/>
            <a:ext cx="7848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Source: Julie </a:t>
            </a:r>
            <a:r>
              <a:rPr lang="en-US" sz="1100" dirty="0" err="1" smtClean="0"/>
              <a:t>Hembrock</a:t>
            </a:r>
            <a:r>
              <a:rPr lang="en-US" sz="1100" dirty="0" smtClean="0"/>
              <a:t> </a:t>
            </a:r>
            <a:r>
              <a:rPr lang="en-US" sz="1100" dirty="0" err="1" smtClean="0"/>
              <a:t>Daum</a:t>
            </a:r>
            <a:r>
              <a:rPr lang="en-US" sz="1100" dirty="0" smtClean="0"/>
              <a:t>, “How Corporate Governance Changed from 1986–2010,” </a:t>
            </a:r>
            <a:r>
              <a:rPr lang="en-US" sz="1100" i="1" dirty="0" smtClean="0"/>
              <a:t>Business Week , http://www.businessweek.com/managing/</a:t>
            </a:r>
            <a:r>
              <a:rPr lang="en-US" sz="1100" dirty="0" smtClean="0"/>
              <a:t>content/nov2010/ca2010118_316346.htm (accessed April 2, 2013).</a:t>
            </a:r>
          </a:p>
        </p:txBody>
      </p:sp>
    </p:spTree>
    <p:extLst>
      <p:ext uri="{BB962C8B-B14F-4D97-AF65-F5344CB8AC3E}">
        <p14:creationId xmlns:p14="http://schemas.microsoft.com/office/powerpoint/2010/main" xmlns="" val="388767975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66800" y="152400"/>
            <a:ext cx="7938052" cy="6477000"/>
          </a:xfrm>
          <a:prstGeom prst="rect">
            <a:avLst/>
          </a:prstGeom>
          <a:solidFill>
            <a:schemeClr val="bg1"/>
          </a:solidFill>
          <a:ln w="38100" cap="rnd">
            <a:noFill/>
            <a:round/>
          </a:ln>
          <a:effectLst>
            <a:outerShdw blurRad="889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1" y="406401"/>
            <a:ext cx="7467600" cy="835502"/>
          </a:xfrm>
        </p:spPr>
        <p:txBody>
          <a:bodyPr anchor="ctr" anchorCtr="0">
            <a:noAutofit/>
          </a:bodyPr>
          <a:lstStyle/>
          <a:p>
            <a:r>
              <a:rPr lang="en-US" sz="3600" dirty="0" smtClean="0">
                <a:solidFill>
                  <a:srgbClr val="FABD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Views of Corporate </a:t>
            </a:r>
            <a:br>
              <a:rPr lang="en-US" sz="3600" dirty="0" smtClean="0">
                <a:solidFill>
                  <a:srgbClr val="FABD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en-US" sz="3600" dirty="0" smtClean="0">
                <a:solidFill>
                  <a:srgbClr val="FABD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Governance</a:t>
            </a:r>
            <a:endParaRPr lang="en-US" sz="3600" dirty="0">
              <a:solidFill>
                <a:srgbClr val="FABD0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534400" y="6638280"/>
            <a:ext cx="586906" cy="226714"/>
          </a:xfrm>
        </p:spPr>
        <p:txBody>
          <a:bodyPr/>
          <a:lstStyle/>
          <a:p>
            <a:fld id="{2A7F9223-B69B-4AA9-B6C4-9B69EF94F2BD}" type="slidenum">
              <a:rPr lang="en-US" sz="800" smtClean="0">
                <a:solidFill>
                  <a:schemeClr val="accent1"/>
                </a:solidFill>
              </a:rPr>
              <a:pPr/>
              <a:t>19</a:t>
            </a:fld>
            <a:endParaRPr lang="en-US" sz="800" dirty="0">
              <a:solidFill>
                <a:schemeClr val="accent1"/>
              </a:solidFill>
            </a:endParaRPr>
          </a:p>
        </p:txBody>
      </p:sp>
      <p:sp>
        <p:nvSpPr>
          <p:cNvPr id="11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52400" y="6608615"/>
            <a:ext cx="8839200" cy="249385"/>
          </a:xfrm>
        </p:spPr>
        <p:txBody>
          <a:bodyPr/>
          <a:lstStyle/>
          <a:p>
            <a:pPr algn="ctr"/>
            <a:r>
              <a:rPr lang="en-US" sz="800" dirty="0"/>
              <a:t>© 2015 Cengage Learning. All rights reserved. May not be copied, scanned, or duplicated, in whole or in part, </a:t>
            </a:r>
            <a:endParaRPr lang="en-US" sz="800" dirty="0" smtClean="0"/>
          </a:p>
          <a:p>
            <a:pPr algn="ctr"/>
            <a:r>
              <a:rPr lang="en-US" sz="800" dirty="0" smtClean="0"/>
              <a:t>except </a:t>
            </a:r>
            <a:r>
              <a:rPr lang="en-US" sz="800" dirty="0"/>
              <a:t>for use as permitted </a:t>
            </a:r>
            <a:r>
              <a:rPr lang="en-US" sz="800" dirty="0" smtClean="0"/>
              <a:t>in </a:t>
            </a:r>
            <a:r>
              <a:rPr lang="en-US" sz="800" dirty="0"/>
              <a:t>a license distributed </a:t>
            </a:r>
            <a:r>
              <a:rPr lang="en-US" sz="800" dirty="0" smtClean="0"/>
              <a:t>with </a:t>
            </a:r>
            <a:r>
              <a:rPr lang="en-US" sz="800" dirty="0"/>
              <a:t>a certain product or service or otherwise on a password-protected website for classroom use.</a:t>
            </a:r>
            <a:endParaRPr lang="en-US" sz="800" b="1" dirty="0">
              <a:solidFill>
                <a:schemeClr val="bg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152400"/>
            <a:ext cx="914400" cy="6477000"/>
          </a:xfrm>
          <a:prstGeom prst="rect">
            <a:avLst/>
          </a:prstGeom>
        </p:spPr>
      </p:pic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1295400" y="1388534"/>
            <a:ext cx="7467600" cy="5088466"/>
          </a:xfrm>
        </p:spPr>
        <p:txBody>
          <a:bodyPr anchor="ctr">
            <a:normAutofit/>
          </a:bodyPr>
          <a:lstStyle/>
          <a:p>
            <a:pPr marL="457200" indent="-457200" algn="l">
              <a:buFont typeface="Wingdings" pitchFamily="2" charset="2"/>
              <a:buChar char="v"/>
            </a:pPr>
            <a:r>
              <a:rPr lang="en-US" sz="2800" b="1" dirty="0" smtClean="0">
                <a:solidFill>
                  <a:schemeClr val="tx1"/>
                </a:solidFill>
              </a:rPr>
              <a:t>Shareholder model</a:t>
            </a:r>
          </a:p>
          <a:p>
            <a:pPr marL="914400" lvl="1" indent="-457200" algn="l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2400" i="1" dirty="0" smtClean="0">
                <a:solidFill>
                  <a:schemeClr val="tx1"/>
                </a:solidFill>
              </a:rPr>
              <a:t>Founded in classic economic precepts</a:t>
            </a:r>
          </a:p>
          <a:p>
            <a:pPr marL="914400" lvl="1" indent="-457200" algn="l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2400" i="1" dirty="0" smtClean="0">
                <a:solidFill>
                  <a:schemeClr val="tx1"/>
                </a:solidFill>
              </a:rPr>
              <a:t>Maximizing wealth for investors and owners</a:t>
            </a:r>
            <a:endParaRPr lang="en-US" sz="2400" i="1" dirty="0">
              <a:solidFill>
                <a:schemeClr val="tx1"/>
              </a:solidFill>
            </a:endParaRP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2800" b="1" dirty="0" smtClean="0">
                <a:solidFill>
                  <a:schemeClr val="tx1"/>
                </a:solidFill>
              </a:rPr>
              <a:t>Stakeholder model</a:t>
            </a:r>
            <a:endParaRPr lang="en-US" sz="2800" b="1" dirty="0">
              <a:solidFill>
                <a:schemeClr val="tx1"/>
              </a:solidFill>
            </a:endParaRPr>
          </a:p>
          <a:p>
            <a:pPr marL="914400" lvl="1" indent="-457200" algn="l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2400" i="1" dirty="0" smtClean="0">
                <a:solidFill>
                  <a:schemeClr val="tx1"/>
                </a:solidFill>
              </a:rPr>
              <a:t>A broader view of the purpose of business</a:t>
            </a:r>
          </a:p>
          <a:p>
            <a:pPr marL="914400" lvl="1" indent="-457200" algn="l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2400" i="1" dirty="0" smtClean="0">
                <a:solidFill>
                  <a:schemeClr val="tx1"/>
                </a:solidFill>
              </a:rPr>
              <a:t>Includes satisfying concerns of primary stakeholders including employees, suppliers, regulators, communities and special interest groups</a:t>
            </a:r>
            <a:endParaRPr lang="en-US" sz="24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57883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66800" y="152400"/>
            <a:ext cx="7938052" cy="6477000"/>
          </a:xfrm>
          <a:prstGeom prst="rect">
            <a:avLst/>
          </a:prstGeom>
          <a:solidFill>
            <a:schemeClr val="bg1"/>
          </a:solidFill>
          <a:ln w="38100" cap="rnd">
            <a:noFill/>
            <a:round/>
          </a:ln>
          <a:effectLst>
            <a:outerShdw blurRad="889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152400"/>
            <a:ext cx="914400" cy="6477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1" y="406401"/>
            <a:ext cx="7467600" cy="835502"/>
          </a:xfrm>
        </p:spPr>
        <p:txBody>
          <a:bodyPr anchor="ctr" anchorCtr="0">
            <a:noAutofit/>
          </a:bodyPr>
          <a:lstStyle/>
          <a:p>
            <a:r>
              <a:rPr lang="en-US" sz="4000" dirty="0" smtClean="0">
                <a:solidFill>
                  <a:srgbClr val="FABD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Relationships </a:t>
            </a:r>
            <a:br>
              <a:rPr lang="en-US" sz="4000" dirty="0" smtClean="0">
                <a:solidFill>
                  <a:srgbClr val="FABD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en-US" sz="4000" dirty="0" smtClean="0">
                <a:solidFill>
                  <a:srgbClr val="FABD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and Business</a:t>
            </a:r>
            <a:endParaRPr lang="en-US" sz="4000" dirty="0">
              <a:solidFill>
                <a:srgbClr val="FABD0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534400" y="6638280"/>
            <a:ext cx="586906" cy="226714"/>
          </a:xfrm>
        </p:spPr>
        <p:txBody>
          <a:bodyPr/>
          <a:lstStyle/>
          <a:p>
            <a:fld id="{2A7F9223-B69B-4AA9-B6C4-9B69EF94F2BD}" type="slidenum">
              <a:rPr lang="en-US" sz="800" smtClean="0">
                <a:solidFill>
                  <a:schemeClr val="accent1"/>
                </a:solidFill>
              </a:rPr>
              <a:pPr/>
              <a:t>2</a:t>
            </a:fld>
            <a:endParaRPr lang="en-US" sz="800" dirty="0">
              <a:solidFill>
                <a:schemeClr val="accent1"/>
              </a:solidFill>
            </a:endParaRPr>
          </a:p>
        </p:txBody>
      </p:sp>
      <p:sp>
        <p:nvSpPr>
          <p:cNvPr id="11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52400" y="6608615"/>
            <a:ext cx="8839200" cy="249385"/>
          </a:xfrm>
        </p:spPr>
        <p:txBody>
          <a:bodyPr/>
          <a:lstStyle/>
          <a:p>
            <a:pPr algn="ctr"/>
            <a:r>
              <a:rPr lang="en-US" sz="800" dirty="0"/>
              <a:t>© 2015 Cengage Learning. All rights reserved. May not be copied, scanned, or duplicated, in whole or in part, </a:t>
            </a:r>
            <a:endParaRPr lang="en-US" sz="800" dirty="0" smtClean="0"/>
          </a:p>
          <a:p>
            <a:pPr algn="ctr"/>
            <a:r>
              <a:rPr lang="en-US" sz="800" dirty="0" smtClean="0"/>
              <a:t>except </a:t>
            </a:r>
            <a:r>
              <a:rPr lang="en-US" sz="800" dirty="0"/>
              <a:t>for use as permitted </a:t>
            </a:r>
            <a:r>
              <a:rPr lang="en-US" sz="800" dirty="0" smtClean="0"/>
              <a:t>in </a:t>
            </a:r>
            <a:r>
              <a:rPr lang="en-US" sz="800" dirty="0"/>
              <a:t>a license distributed </a:t>
            </a:r>
            <a:r>
              <a:rPr lang="en-US" sz="800" dirty="0" smtClean="0"/>
              <a:t>with </a:t>
            </a:r>
            <a:r>
              <a:rPr lang="en-US" sz="800" dirty="0"/>
              <a:t>a certain product or service or otherwise on a password-protected website for classroom use.</a:t>
            </a:r>
            <a:endParaRPr lang="en-US" sz="800" b="1" dirty="0">
              <a:solidFill>
                <a:schemeClr val="bg1"/>
              </a:solidFill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1295400" y="1388534"/>
            <a:ext cx="7467600" cy="5088466"/>
          </a:xfrm>
          <a:prstGeom prst="rect">
            <a:avLst/>
          </a:prstGeom>
        </p:spPr>
        <p:txBody>
          <a:bodyPr vert="horz" lIns="0" rIns="18288" anchor="ctr">
            <a:normAutofit/>
          </a:bodyPr>
          <a:lstStyle/>
          <a:p>
            <a:pPr marL="0" marR="4572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Building effective relationships is one of the most important areas  of business today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5000"/>
              <a:buFont typeface="Wingdings" pitchFamily="2" charset="2"/>
              <a:buChar char="Ø"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Business ethics is a team sport and few decisions are made by</a:t>
            </a:r>
            <a:r>
              <a:rPr kumimoji="0" lang="en-US" sz="24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only one individual</a:t>
            </a:r>
            <a:endParaRPr kumimoji="0" lang="en-US" sz="24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4572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v"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Stakeholder framework</a:t>
            </a: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5000"/>
              <a:buFont typeface="Wingdings" pitchFamily="2" charset="2"/>
              <a:buChar char="Ø"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Helps identify internal and external stakeholders</a:t>
            </a: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5000"/>
              <a:buFont typeface="Wingdings" pitchFamily="2" charset="2"/>
              <a:buChar char="Ø"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Helps monitor and respond to needs, values, and expectations of stakeholder groups</a:t>
            </a:r>
          </a:p>
          <a:p>
            <a:pPr marL="457200" marR="4572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v"/>
              <a:tabLst/>
              <a:defRPr/>
            </a:pPr>
            <a:r>
              <a:rPr kumimoji="0" lang="en-US" sz="28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Corporate governance</a:t>
            </a:r>
            <a:r>
              <a:rPr kumimoji="0" lang="en-US" sz="28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914400" marR="45720" lvl="1" indent="-457200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85000"/>
              <a:buFont typeface="Wingdings" pitchFamily="2" charset="2"/>
              <a:buChar char="Ø"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formal system of accountability and control of ethical and socially responsible behavior</a:t>
            </a:r>
            <a:endParaRPr kumimoji="0" lang="en-US" sz="24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120934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90600" y="152400"/>
            <a:ext cx="7938052" cy="6477000"/>
          </a:xfrm>
          <a:prstGeom prst="rect">
            <a:avLst/>
          </a:prstGeom>
          <a:solidFill>
            <a:schemeClr val="bg1"/>
          </a:solidFill>
          <a:ln w="38100" cap="rnd">
            <a:noFill/>
            <a:round/>
          </a:ln>
          <a:effectLst>
            <a:outerShdw blurRad="889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1" y="406401"/>
            <a:ext cx="7467600" cy="835502"/>
          </a:xfrm>
        </p:spPr>
        <p:txBody>
          <a:bodyPr anchor="ctr" anchorCtr="0">
            <a:noAutofit/>
          </a:bodyPr>
          <a:lstStyle/>
          <a:p>
            <a:r>
              <a:rPr lang="en-US" sz="3600" dirty="0" smtClean="0">
                <a:solidFill>
                  <a:srgbClr val="FABD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Role of Board of </a:t>
            </a:r>
            <a:br>
              <a:rPr lang="en-US" sz="3600" dirty="0" smtClean="0">
                <a:solidFill>
                  <a:srgbClr val="FABD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en-US" sz="3600" dirty="0" smtClean="0">
                <a:solidFill>
                  <a:srgbClr val="FABD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Directors</a:t>
            </a:r>
            <a:endParaRPr lang="en-US" sz="3600" dirty="0">
              <a:solidFill>
                <a:srgbClr val="FABD0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534400" y="6638280"/>
            <a:ext cx="586906" cy="226714"/>
          </a:xfrm>
        </p:spPr>
        <p:txBody>
          <a:bodyPr/>
          <a:lstStyle/>
          <a:p>
            <a:fld id="{2A7F9223-B69B-4AA9-B6C4-9B69EF94F2BD}" type="slidenum">
              <a:rPr lang="en-US" sz="800" smtClean="0">
                <a:solidFill>
                  <a:schemeClr val="accent1"/>
                </a:solidFill>
              </a:rPr>
              <a:pPr/>
              <a:t>20</a:t>
            </a:fld>
            <a:endParaRPr lang="en-US" sz="800" dirty="0">
              <a:solidFill>
                <a:schemeClr val="accent1"/>
              </a:solidFill>
            </a:endParaRPr>
          </a:p>
        </p:txBody>
      </p:sp>
      <p:sp>
        <p:nvSpPr>
          <p:cNvPr id="11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52400" y="6608615"/>
            <a:ext cx="8839200" cy="249385"/>
          </a:xfrm>
        </p:spPr>
        <p:txBody>
          <a:bodyPr/>
          <a:lstStyle/>
          <a:p>
            <a:pPr algn="ctr"/>
            <a:r>
              <a:rPr lang="en-US" sz="800" dirty="0"/>
              <a:t>© 2015 Cengage Learning. All rights reserved. May not be copied, scanned, or duplicated, in whole or in part, </a:t>
            </a:r>
            <a:endParaRPr lang="en-US" sz="800" dirty="0" smtClean="0"/>
          </a:p>
          <a:p>
            <a:pPr algn="ctr"/>
            <a:r>
              <a:rPr lang="en-US" sz="800" dirty="0" smtClean="0"/>
              <a:t>except </a:t>
            </a:r>
            <a:r>
              <a:rPr lang="en-US" sz="800" dirty="0"/>
              <a:t>for use as permitted </a:t>
            </a:r>
            <a:r>
              <a:rPr lang="en-US" sz="800" dirty="0" smtClean="0"/>
              <a:t>in </a:t>
            </a:r>
            <a:r>
              <a:rPr lang="en-US" sz="800" dirty="0"/>
              <a:t>a license distributed </a:t>
            </a:r>
            <a:r>
              <a:rPr lang="en-US" sz="800" dirty="0" smtClean="0"/>
              <a:t>with </a:t>
            </a:r>
            <a:r>
              <a:rPr lang="en-US" sz="800" dirty="0"/>
              <a:t>a certain product or service or otherwise on a password-protected website for classroom use.</a:t>
            </a:r>
            <a:endParaRPr lang="en-US" sz="800" b="1" dirty="0">
              <a:solidFill>
                <a:schemeClr val="bg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152400"/>
            <a:ext cx="914400" cy="6477000"/>
          </a:xfrm>
          <a:prstGeom prst="rect">
            <a:avLst/>
          </a:prstGeom>
        </p:spPr>
      </p:pic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1295400" y="1388534"/>
            <a:ext cx="7467600" cy="5088466"/>
          </a:xfrm>
        </p:spPr>
        <p:txBody>
          <a:bodyPr anchor="ctr">
            <a:normAutofit/>
          </a:bodyPr>
          <a:lstStyle/>
          <a:p>
            <a:pPr algn="l"/>
            <a:r>
              <a:rPr lang="en-US" sz="3200" dirty="0" smtClean="0">
                <a:solidFill>
                  <a:schemeClr val="tx1"/>
                </a:solidFill>
              </a:rPr>
              <a:t>Holds final responsibility for its firm’s success, failure, and ethicality of actions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</a:rPr>
              <a:t>The global financial crisis motivated many to demand greater accountability from boards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</a:rPr>
              <a:t>In reality, boards rarely manage but instead monitor executive decisions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</a:rPr>
              <a:t>Executive compensation is a growing ethical concern</a:t>
            </a:r>
          </a:p>
        </p:txBody>
      </p:sp>
    </p:spTree>
    <p:extLst>
      <p:ext uri="{BB962C8B-B14F-4D97-AF65-F5344CB8AC3E}">
        <p14:creationId xmlns:p14="http://schemas.microsoft.com/office/powerpoint/2010/main" xmlns="" val="3128444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66800" y="152400"/>
            <a:ext cx="7938052" cy="6477000"/>
          </a:xfrm>
          <a:prstGeom prst="rect">
            <a:avLst/>
          </a:prstGeom>
          <a:solidFill>
            <a:schemeClr val="bg1"/>
          </a:solidFill>
          <a:ln w="38100" cap="rnd">
            <a:noFill/>
            <a:round/>
          </a:ln>
          <a:effectLst>
            <a:outerShdw blurRad="889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406401"/>
            <a:ext cx="7467600" cy="835502"/>
          </a:xfrm>
        </p:spPr>
        <p:txBody>
          <a:bodyPr>
            <a:normAutofit fontScale="90000"/>
          </a:bodyPr>
          <a:lstStyle/>
          <a:p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534400" y="6638280"/>
            <a:ext cx="586906" cy="226714"/>
          </a:xfrm>
        </p:spPr>
        <p:txBody>
          <a:bodyPr/>
          <a:lstStyle/>
          <a:p>
            <a:fld id="{2A7F9223-B69B-4AA9-B6C4-9B69EF94F2BD}" type="slidenum">
              <a:rPr lang="en-US" sz="800" smtClean="0">
                <a:solidFill>
                  <a:schemeClr val="accent1"/>
                </a:solidFill>
              </a:rPr>
              <a:pPr/>
              <a:t>21</a:t>
            </a:fld>
            <a:endParaRPr lang="en-US" sz="800" dirty="0">
              <a:solidFill>
                <a:schemeClr val="accent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295401" y="406401"/>
            <a:ext cx="7467600" cy="9651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600" b="1" dirty="0" smtClean="0">
                <a:solidFill>
                  <a:srgbClr val="FABD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Demands for Accountability and Transparency</a:t>
            </a:r>
            <a:endParaRPr lang="en-US" sz="3600" b="1" dirty="0">
              <a:solidFill>
                <a:srgbClr val="FABD0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12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52400" y="6608615"/>
            <a:ext cx="8839200" cy="249385"/>
          </a:xfrm>
        </p:spPr>
        <p:txBody>
          <a:bodyPr/>
          <a:lstStyle/>
          <a:p>
            <a:pPr algn="ctr"/>
            <a:r>
              <a:rPr lang="en-US" sz="800" dirty="0"/>
              <a:t>© 2015 Cengage Learning. All rights reserved. May not be copied, scanned, or duplicated, in whole or in part, </a:t>
            </a:r>
            <a:endParaRPr lang="en-US" sz="800" dirty="0" smtClean="0"/>
          </a:p>
          <a:p>
            <a:pPr algn="ctr"/>
            <a:r>
              <a:rPr lang="en-US" sz="800" dirty="0" smtClean="0"/>
              <a:t>except </a:t>
            </a:r>
            <a:r>
              <a:rPr lang="en-US" sz="800" dirty="0"/>
              <a:t>for use as permitted </a:t>
            </a:r>
            <a:r>
              <a:rPr lang="en-US" sz="800" dirty="0" smtClean="0"/>
              <a:t>in </a:t>
            </a:r>
            <a:r>
              <a:rPr lang="en-US" sz="800" dirty="0"/>
              <a:t>a license distributed </a:t>
            </a:r>
            <a:r>
              <a:rPr lang="en-US" sz="800" dirty="0" smtClean="0"/>
              <a:t>with </a:t>
            </a:r>
            <a:r>
              <a:rPr lang="en-US" sz="800" dirty="0"/>
              <a:t>a certain product or service or otherwise on a password-protected website for classroom use.</a:t>
            </a:r>
            <a:endParaRPr lang="en-US" sz="800" b="1" dirty="0">
              <a:solidFill>
                <a:schemeClr val="bg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152400"/>
            <a:ext cx="914400" cy="6477000"/>
          </a:xfrm>
          <a:prstGeom prst="rect">
            <a:avLst/>
          </a:prstGeom>
        </p:spPr>
      </p:pic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295400" y="1388534"/>
            <a:ext cx="7467600" cy="5088466"/>
          </a:xfrm>
        </p:spPr>
        <p:txBody>
          <a:bodyPr anchor="ctr">
            <a:normAutofit/>
          </a:bodyPr>
          <a:lstStyle/>
          <a:p>
            <a:pPr algn="l"/>
            <a:r>
              <a:rPr lang="en-US" sz="3200" dirty="0" smtClean="0">
                <a:solidFill>
                  <a:schemeClr val="tx1"/>
                </a:solidFill>
              </a:rPr>
              <a:t>Stakeholders demand that boards are accountable and transparent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</a:rPr>
              <a:t>Directors offer expertise, competence, and diverse perspectives to strategic decisions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</a:rPr>
              <a:t>Qualified, knowledgeable, diverse, unbiased boards can prevent misconduct</a:t>
            </a:r>
          </a:p>
          <a:p>
            <a:pPr algn="l">
              <a:spcBef>
                <a:spcPts val="624"/>
              </a:spcBef>
            </a:pPr>
            <a:r>
              <a:rPr lang="en-US" sz="3000" b="1" dirty="0" smtClean="0">
                <a:solidFill>
                  <a:schemeClr val="tx1"/>
                </a:solidFill>
              </a:rPr>
              <a:t>Interlocking directorate </a:t>
            </a:r>
            <a:r>
              <a:rPr lang="en-US" sz="3000" dirty="0" smtClean="0"/>
              <a:t>is the concept of b</a:t>
            </a:r>
            <a:r>
              <a:rPr lang="en-US" sz="3000" dirty="0" smtClean="0">
                <a:solidFill>
                  <a:schemeClr val="tx1"/>
                </a:solidFill>
              </a:rPr>
              <a:t>oard members being linked to more than one company</a:t>
            </a:r>
            <a:endParaRPr lang="en-US" sz="30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428012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66800" y="152400"/>
            <a:ext cx="7938052" cy="6477000"/>
          </a:xfrm>
          <a:prstGeom prst="rect">
            <a:avLst/>
          </a:prstGeom>
          <a:solidFill>
            <a:schemeClr val="bg1"/>
          </a:solidFill>
          <a:ln w="38100" cap="rnd">
            <a:noFill/>
            <a:round/>
          </a:ln>
          <a:effectLst>
            <a:outerShdw blurRad="889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1" y="406401"/>
            <a:ext cx="7467600" cy="835502"/>
          </a:xfrm>
        </p:spPr>
        <p:txBody>
          <a:bodyPr anchor="ctr" anchorCtr="0">
            <a:noAutofit/>
          </a:bodyPr>
          <a:lstStyle/>
          <a:p>
            <a:r>
              <a:rPr lang="en-US" sz="3600" dirty="0" smtClean="0">
                <a:solidFill>
                  <a:srgbClr val="FABD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Executive </a:t>
            </a:r>
            <a:br>
              <a:rPr lang="en-US" sz="3600" dirty="0" smtClean="0">
                <a:solidFill>
                  <a:srgbClr val="FABD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en-US" sz="3600" dirty="0" smtClean="0">
                <a:solidFill>
                  <a:srgbClr val="FABD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Compensation</a:t>
            </a:r>
            <a:endParaRPr lang="en-US" sz="3600" dirty="0">
              <a:solidFill>
                <a:srgbClr val="FABD0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534400" y="6638280"/>
            <a:ext cx="586906" cy="226714"/>
          </a:xfrm>
        </p:spPr>
        <p:txBody>
          <a:bodyPr/>
          <a:lstStyle/>
          <a:p>
            <a:fld id="{2A7F9223-B69B-4AA9-B6C4-9B69EF94F2BD}" type="slidenum">
              <a:rPr lang="en-US" sz="800" smtClean="0">
                <a:solidFill>
                  <a:schemeClr val="accent1"/>
                </a:solidFill>
              </a:rPr>
              <a:pPr/>
              <a:t>22</a:t>
            </a:fld>
            <a:endParaRPr lang="en-US" sz="800" dirty="0">
              <a:solidFill>
                <a:schemeClr val="accent1"/>
              </a:solidFill>
            </a:endParaRPr>
          </a:p>
        </p:txBody>
      </p:sp>
      <p:sp>
        <p:nvSpPr>
          <p:cNvPr id="11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52400" y="6608615"/>
            <a:ext cx="8839200" cy="249385"/>
          </a:xfrm>
        </p:spPr>
        <p:txBody>
          <a:bodyPr/>
          <a:lstStyle/>
          <a:p>
            <a:pPr algn="ctr"/>
            <a:r>
              <a:rPr lang="en-US" sz="800" dirty="0"/>
              <a:t>© 2015 Cengage Learning. All rights reserved. May not be copied, scanned, or duplicated, in whole or in part, </a:t>
            </a:r>
            <a:endParaRPr lang="en-US" sz="800" dirty="0" smtClean="0"/>
          </a:p>
          <a:p>
            <a:pPr algn="ctr"/>
            <a:r>
              <a:rPr lang="en-US" sz="800" dirty="0" smtClean="0"/>
              <a:t>except </a:t>
            </a:r>
            <a:r>
              <a:rPr lang="en-US" sz="800" dirty="0"/>
              <a:t>for use as permitted </a:t>
            </a:r>
            <a:r>
              <a:rPr lang="en-US" sz="800" dirty="0" smtClean="0"/>
              <a:t>in </a:t>
            </a:r>
            <a:r>
              <a:rPr lang="en-US" sz="800" dirty="0"/>
              <a:t>a license distributed </a:t>
            </a:r>
            <a:r>
              <a:rPr lang="en-US" sz="800" dirty="0" smtClean="0"/>
              <a:t>with </a:t>
            </a:r>
            <a:r>
              <a:rPr lang="en-US" sz="800" dirty="0"/>
              <a:t>a certain product or service or otherwise on a password-protected website for classroom use.</a:t>
            </a:r>
            <a:endParaRPr lang="en-US" sz="800" b="1" dirty="0">
              <a:solidFill>
                <a:schemeClr val="bg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152400"/>
            <a:ext cx="914400" cy="6477000"/>
          </a:xfrm>
          <a:prstGeom prst="rect">
            <a:avLst/>
          </a:prstGeom>
        </p:spPr>
      </p:pic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1295400" y="1388534"/>
            <a:ext cx="7467600" cy="5088466"/>
          </a:xfrm>
        </p:spPr>
        <p:txBody>
          <a:bodyPr anchor="ctr">
            <a:normAutofit/>
          </a:bodyPr>
          <a:lstStyle/>
          <a:p>
            <a:pPr algn="l"/>
            <a:r>
              <a:rPr lang="en-US" sz="3200" dirty="0" smtClean="0">
                <a:solidFill>
                  <a:schemeClr val="tx1"/>
                </a:solidFill>
              </a:rPr>
              <a:t>Many boards spend more time discussing compensation than ensuring integrity of financial reporting systems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</a:rPr>
              <a:t>How closely linked is executive compensation to company performance?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</a:rPr>
              <a:t>Does performance-linked compensation encourage executives to focus on short-term performance at the expense of long-term growth?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643072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66800" y="152400"/>
            <a:ext cx="7938052" cy="6477000"/>
          </a:xfrm>
          <a:prstGeom prst="rect">
            <a:avLst/>
          </a:prstGeom>
          <a:solidFill>
            <a:schemeClr val="bg1"/>
          </a:solidFill>
          <a:ln w="38100" cap="rnd">
            <a:noFill/>
            <a:round/>
          </a:ln>
          <a:effectLst>
            <a:outerShdw blurRad="889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1" y="406401"/>
            <a:ext cx="7467600" cy="835502"/>
          </a:xfrm>
        </p:spPr>
        <p:txBody>
          <a:bodyPr anchor="ctr" anchorCtr="0">
            <a:noAutofit/>
          </a:bodyPr>
          <a:lstStyle/>
          <a:p>
            <a:r>
              <a:rPr lang="en-US" sz="3600" dirty="0" smtClean="0">
                <a:solidFill>
                  <a:srgbClr val="FABD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Implementing a Stakeholder Perspective</a:t>
            </a:r>
            <a:endParaRPr lang="en-US" sz="3600" dirty="0">
              <a:solidFill>
                <a:srgbClr val="FABD0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534400" y="6638280"/>
            <a:ext cx="586906" cy="226714"/>
          </a:xfrm>
        </p:spPr>
        <p:txBody>
          <a:bodyPr/>
          <a:lstStyle/>
          <a:p>
            <a:fld id="{2A7F9223-B69B-4AA9-B6C4-9B69EF94F2BD}" type="slidenum">
              <a:rPr lang="en-US" sz="800" smtClean="0">
                <a:solidFill>
                  <a:schemeClr val="accent1"/>
                </a:solidFill>
              </a:rPr>
              <a:pPr/>
              <a:t>23</a:t>
            </a:fld>
            <a:endParaRPr lang="en-US" sz="800" dirty="0">
              <a:solidFill>
                <a:schemeClr val="accent1"/>
              </a:solidFill>
            </a:endParaRPr>
          </a:p>
        </p:txBody>
      </p:sp>
      <p:sp>
        <p:nvSpPr>
          <p:cNvPr id="11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52400" y="6608615"/>
            <a:ext cx="8839200" cy="249385"/>
          </a:xfrm>
        </p:spPr>
        <p:txBody>
          <a:bodyPr/>
          <a:lstStyle/>
          <a:p>
            <a:pPr algn="ctr"/>
            <a:r>
              <a:rPr lang="en-US" sz="800" dirty="0"/>
              <a:t>© 2015 Cengage Learning. All rights reserved. May not be copied, scanned, or duplicated, in whole or in part, </a:t>
            </a:r>
            <a:endParaRPr lang="en-US" sz="800" dirty="0" smtClean="0"/>
          </a:p>
          <a:p>
            <a:pPr algn="ctr"/>
            <a:r>
              <a:rPr lang="en-US" sz="800" dirty="0" smtClean="0"/>
              <a:t>except </a:t>
            </a:r>
            <a:r>
              <a:rPr lang="en-US" sz="800" dirty="0"/>
              <a:t>for use as permitted </a:t>
            </a:r>
            <a:r>
              <a:rPr lang="en-US" sz="800" dirty="0" smtClean="0"/>
              <a:t>in </a:t>
            </a:r>
            <a:r>
              <a:rPr lang="en-US" sz="800" dirty="0"/>
              <a:t>a license distributed </a:t>
            </a:r>
            <a:r>
              <a:rPr lang="en-US" sz="800" dirty="0" smtClean="0"/>
              <a:t>with </a:t>
            </a:r>
            <a:r>
              <a:rPr lang="en-US" sz="800" dirty="0"/>
              <a:t>a certain product or service or otherwise on a password-protected website for classroom use.</a:t>
            </a:r>
            <a:endParaRPr lang="en-US" sz="800" b="1" dirty="0">
              <a:solidFill>
                <a:schemeClr val="bg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152400"/>
            <a:ext cx="914400" cy="6477000"/>
          </a:xfrm>
          <a:prstGeom prst="rect">
            <a:avLst/>
          </a:prstGeom>
        </p:spPr>
      </p:pic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1295399" y="1388534"/>
            <a:ext cx="7467600" cy="5088466"/>
          </a:xfrm>
        </p:spPr>
        <p:txBody>
          <a:bodyPr anchor="ctr">
            <a:noAutofit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en-US" sz="2800" dirty="0" smtClean="0">
                <a:solidFill>
                  <a:schemeClr val="tx1"/>
                </a:solidFill>
              </a:rPr>
              <a:t>Assessing the corporate culture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800" dirty="0" smtClean="0">
                <a:solidFill>
                  <a:schemeClr val="tx1"/>
                </a:solidFill>
              </a:rPr>
              <a:t>Identifying stakeholder groups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800" dirty="0" smtClean="0">
                <a:solidFill>
                  <a:schemeClr val="tx1"/>
                </a:solidFill>
              </a:rPr>
              <a:t>Identifying stakeholder issues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800" dirty="0" smtClean="0">
                <a:solidFill>
                  <a:schemeClr val="tx1"/>
                </a:solidFill>
              </a:rPr>
              <a:t>Assessing organizational commitment to social responsibility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800" dirty="0" smtClean="0">
                <a:solidFill>
                  <a:schemeClr val="tx1"/>
                </a:solidFill>
              </a:rPr>
              <a:t>Identifying resources and determining urgency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800" dirty="0" smtClean="0">
                <a:solidFill>
                  <a:schemeClr val="tx1"/>
                </a:solidFill>
              </a:rPr>
              <a:t>Gaining stakeholder feedback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39943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66800" y="152400"/>
            <a:ext cx="7938052" cy="6477000"/>
          </a:xfrm>
          <a:prstGeom prst="rect">
            <a:avLst/>
          </a:prstGeom>
          <a:solidFill>
            <a:schemeClr val="bg1"/>
          </a:solidFill>
          <a:ln w="38100" cap="rnd">
            <a:noFill/>
            <a:round/>
          </a:ln>
          <a:effectLst>
            <a:outerShdw blurRad="889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1" y="406401"/>
            <a:ext cx="7467600" cy="835502"/>
          </a:xfrm>
        </p:spPr>
        <p:txBody>
          <a:bodyPr anchor="ctr" anchorCtr="0">
            <a:noAutofit/>
          </a:bodyPr>
          <a:lstStyle/>
          <a:p>
            <a:r>
              <a:rPr lang="en-US" sz="4000" dirty="0" smtClean="0">
                <a:solidFill>
                  <a:srgbClr val="FABD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Stakeholders Define </a:t>
            </a:r>
            <a:br>
              <a:rPr lang="en-US" sz="4000" dirty="0" smtClean="0">
                <a:solidFill>
                  <a:srgbClr val="FABD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en-US" sz="4000" dirty="0" smtClean="0">
                <a:solidFill>
                  <a:srgbClr val="FABD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Ethical Issues in Business</a:t>
            </a:r>
            <a:endParaRPr lang="en-US" sz="4000" dirty="0">
              <a:solidFill>
                <a:srgbClr val="FABD0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534400" y="6638280"/>
            <a:ext cx="586906" cy="226714"/>
          </a:xfrm>
        </p:spPr>
        <p:txBody>
          <a:bodyPr/>
          <a:lstStyle/>
          <a:p>
            <a:fld id="{2A7F9223-B69B-4AA9-B6C4-9B69EF94F2BD}" type="slidenum">
              <a:rPr lang="en-US" sz="800" smtClean="0">
                <a:solidFill>
                  <a:schemeClr val="accent1"/>
                </a:solidFill>
              </a:rPr>
              <a:pPr/>
              <a:t>3</a:t>
            </a:fld>
            <a:endParaRPr lang="en-US" sz="800" dirty="0">
              <a:solidFill>
                <a:schemeClr val="accent1"/>
              </a:solidFill>
            </a:endParaRPr>
          </a:p>
        </p:txBody>
      </p:sp>
      <p:sp>
        <p:nvSpPr>
          <p:cNvPr id="11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52400" y="6608615"/>
            <a:ext cx="8839200" cy="249385"/>
          </a:xfrm>
        </p:spPr>
        <p:txBody>
          <a:bodyPr/>
          <a:lstStyle/>
          <a:p>
            <a:pPr algn="ctr"/>
            <a:r>
              <a:rPr lang="en-US" sz="800" dirty="0"/>
              <a:t>© 2015 Cengage Learning. All rights reserved. May not be copied, scanned, or duplicated, in whole or in part, </a:t>
            </a:r>
            <a:endParaRPr lang="en-US" sz="800" dirty="0" smtClean="0"/>
          </a:p>
          <a:p>
            <a:pPr algn="ctr"/>
            <a:r>
              <a:rPr lang="en-US" sz="800" dirty="0" smtClean="0"/>
              <a:t>except </a:t>
            </a:r>
            <a:r>
              <a:rPr lang="en-US" sz="800" dirty="0"/>
              <a:t>for use as permitted </a:t>
            </a:r>
            <a:r>
              <a:rPr lang="en-US" sz="800" dirty="0" smtClean="0"/>
              <a:t>in </a:t>
            </a:r>
            <a:r>
              <a:rPr lang="en-US" sz="800" dirty="0"/>
              <a:t>a license distributed </a:t>
            </a:r>
            <a:r>
              <a:rPr lang="en-US" sz="800" dirty="0" smtClean="0"/>
              <a:t>with </a:t>
            </a:r>
            <a:r>
              <a:rPr lang="en-US" sz="800" dirty="0"/>
              <a:t>a certain product or service or otherwise on a password-protected website for classroom use.</a:t>
            </a:r>
            <a:endParaRPr lang="en-US" sz="800" b="1" dirty="0">
              <a:solidFill>
                <a:schemeClr val="bg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152400"/>
            <a:ext cx="914400" cy="6477000"/>
          </a:xfrm>
          <a:prstGeom prst="rect">
            <a:avLst/>
          </a:prstGeom>
        </p:spPr>
      </p:pic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1295400" y="1388534"/>
            <a:ext cx="7467600" cy="5088466"/>
          </a:xfrm>
        </p:spPr>
        <p:txBody>
          <a:bodyPr anchor="ctr">
            <a:normAutofit/>
          </a:bodyPr>
          <a:lstStyle/>
          <a:p>
            <a:pPr algn="l">
              <a:spcBef>
                <a:spcPts val="624"/>
              </a:spcBef>
            </a:pPr>
            <a:r>
              <a:rPr lang="en-US" sz="2800" b="1" dirty="0" smtClean="0">
                <a:solidFill>
                  <a:schemeClr val="tx1"/>
                </a:solidFill>
              </a:rPr>
              <a:t>Stakeholders:</a:t>
            </a:r>
            <a:r>
              <a:rPr lang="en-US" sz="2800" b="1" i="1" dirty="0" smtClean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T</a:t>
            </a:r>
            <a:r>
              <a:rPr lang="en-US" sz="2800" dirty="0" smtClean="0">
                <a:solidFill>
                  <a:schemeClr val="tx1"/>
                </a:solidFill>
              </a:rPr>
              <a:t>hose who have a stake or claim in some aspect of a company’s products, operations, markets, industry, and outcomes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	</a:t>
            </a:r>
            <a:r>
              <a:rPr lang="en-US" sz="2400" i="1" dirty="0" smtClean="0">
                <a:solidFill>
                  <a:schemeClr val="tx1"/>
                </a:solidFill>
              </a:rPr>
              <a:t>Customers			Investors</a:t>
            </a:r>
          </a:p>
          <a:p>
            <a:pPr algn="l"/>
            <a:r>
              <a:rPr lang="en-US" sz="2400" i="1" dirty="0" smtClean="0">
                <a:solidFill>
                  <a:schemeClr val="tx1"/>
                </a:solidFill>
              </a:rPr>
              <a:t>	Employees			Suppliers</a:t>
            </a:r>
          </a:p>
          <a:p>
            <a:pPr algn="l"/>
            <a:r>
              <a:rPr lang="en-US" sz="2400" i="1" dirty="0" smtClean="0">
                <a:solidFill>
                  <a:schemeClr val="tx1"/>
                </a:solidFill>
              </a:rPr>
              <a:t>	Government agencies	Communities</a:t>
            </a:r>
          </a:p>
          <a:p>
            <a:pPr algn="ctr">
              <a:spcBef>
                <a:spcPts val="624"/>
              </a:spcBef>
            </a:pPr>
            <a:r>
              <a:rPr lang="en-US" sz="3000" b="1" dirty="0" smtClean="0">
                <a:solidFill>
                  <a:schemeClr val="tx1"/>
                </a:solidFill>
              </a:rPr>
              <a:t>The relationship between companies and their stakeholders is a two-way street</a:t>
            </a:r>
          </a:p>
        </p:txBody>
      </p:sp>
    </p:spTree>
    <p:extLst>
      <p:ext uri="{BB962C8B-B14F-4D97-AF65-F5344CB8AC3E}">
        <p14:creationId xmlns:p14="http://schemas.microsoft.com/office/powerpoint/2010/main" xmlns="" val="244546064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66800" y="152400"/>
            <a:ext cx="7938052" cy="6477000"/>
          </a:xfrm>
          <a:prstGeom prst="rect">
            <a:avLst/>
          </a:prstGeom>
          <a:solidFill>
            <a:schemeClr val="bg1"/>
          </a:solidFill>
          <a:ln w="38100" cap="rnd">
            <a:noFill/>
            <a:round/>
          </a:ln>
          <a:effectLst>
            <a:outerShdw blurRad="889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1" y="406401"/>
            <a:ext cx="7467600" cy="835502"/>
          </a:xfrm>
        </p:spPr>
        <p:txBody>
          <a:bodyPr anchor="ctr" anchorCtr="0">
            <a:noAutofit/>
          </a:bodyPr>
          <a:lstStyle/>
          <a:p>
            <a:r>
              <a:rPr lang="en-US" sz="4000" dirty="0" smtClean="0">
                <a:solidFill>
                  <a:srgbClr val="FABD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Stakeholder </a:t>
            </a:r>
            <a:br>
              <a:rPr lang="en-US" sz="4000" dirty="0" smtClean="0">
                <a:solidFill>
                  <a:srgbClr val="FABD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en-US" sz="4000" dirty="0" smtClean="0">
                <a:solidFill>
                  <a:srgbClr val="FABD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Theory </a:t>
            </a:r>
            <a:endParaRPr lang="en-US" sz="4000" dirty="0">
              <a:solidFill>
                <a:srgbClr val="FABD0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388534"/>
            <a:ext cx="7467600" cy="5088466"/>
          </a:xfrm>
        </p:spPr>
        <p:txBody>
          <a:bodyPr anchor="ctr">
            <a:normAutofit/>
          </a:bodyPr>
          <a:lstStyle/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Three approaches to stakeholder theory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</a:rPr>
              <a:t>Normative</a:t>
            </a:r>
          </a:p>
          <a:p>
            <a:pPr marL="914400" lvl="1" indent="-457200" algn="l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i="1" dirty="0" smtClean="0"/>
              <a:t>Principles and values help identify ethical guidelines that dictate how to treat stakeholders</a:t>
            </a:r>
            <a:endParaRPr lang="en-US" i="1" dirty="0" smtClean="0">
              <a:solidFill>
                <a:schemeClr val="tx1"/>
              </a:solidFill>
            </a:endParaRP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2800" dirty="0" smtClean="0"/>
              <a:t>Descriptive</a:t>
            </a:r>
          </a:p>
          <a:p>
            <a:pPr marL="914400" lvl="1" indent="-457200" algn="l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i="1" dirty="0" smtClean="0"/>
              <a:t>Focuses on actual behavior, addressing decisions and strategies in stakeholder relationships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2800" dirty="0" smtClean="0">
                <a:solidFill>
                  <a:schemeClr val="tx1"/>
                </a:solidFill>
              </a:rPr>
              <a:t>Instrumental</a:t>
            </a:r>
          </a:p>
          <a:p>
            <a:pPr marL="914400" lvl="1" indent="-457200" algn="l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i="1" dirty="0" smtClean="0"/>
              <a:t>Examines stakeholder relationships and describes outcomes for particular behaviors</a:t>
            </a:r>
            <a:endParaRPr lang="en-US" i="1" dirty="0" smtClean="0">
              <a:solidFill>
                <a:schemeClr val="tx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534400" y="6638280"/>
            <a:ext cx="586906" cy="226714"/>
          </a:xfrm>
        </p:spPr>
        <p:txBody>
          <a:bodyPr/>
          <a:lstStyle/>
          <a:p>
            <a:fld id="{2A7F9223-B69B-4AA9-B6C4-9B69EF94F2BD}" type="slidenum">
              <a:rPr lang="en-US" sz="800" smtClean="0">
                <a:solidFill>
                  <a:schemeClr val="accent1"/>
                </a:solidFill>
              </a:rPr>
              <a:pPr/>
              <a:t>4</a:t>
            </a:fld>
            <a:endParaRPr lang="en-US" sz="800" dirty="0">
              <a:solidFill>
                <a:schemeClr val="accent1"/>
              </a:solidFill>
            </a:endParaRPr>
          </a:p>
        </p:txBody>
      </p:sp>
      <p:sp>
        <p:nvSpPr>
          <p:cNvPr id="11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52400" y="6608615"/>
            <a:ext cx="8839200" cy="249385"/>
          </a:xfrm>
        </p:spPr>
        <p:txBody>
          <a:bodyPr/>
          <a:lstStyle/>
          <a:p>
            <a:pPr algn="ctr"/>
            <a:r>
              <a:rPr lang="en-US" sz="800" dirty="0"/>
              <a:t>© 2015 Cengage Learning. All rights reserved. May not be copied, scanned, or duplicated, in whole or in part, </a:t>
            </a:r>
            <a:endParaRPr lang="en-US" sz="800" dirty="0" smtClean="0"/>
          </a:p>
          <a:p>
            <a:pPr algn="ctr"/>
            <a:r>
              <a:rPr lang="en-US" sz="800" dirty="0" smtClean="0"/>
              <a:t>except </a:t>
            </a:r>
            <a:r>
              <a:rPr lang="en-US" sz="800" dirty="0"/>
              <a:t>for use as permitted </a:t>
            </a:r>
            <a:r>
              <a:rPr lang="en-US" sz="800" dirty="0" smtClean="0"/>
              <a:t>in </a:t>
            </a:r>
            <a:r>
              <a:rPr lang="en-US" sz="800" dirty="0"/>
              <a:t>a license distributed </a:t>
            </a:r>
            <a:r>
              <a:rPr lang="en-US" sz="800" dirty="0" smtClean="0"/>
              <a:t>with </a:t>
            </a:r>
            <a:r>
              <a:rPr lang="en-US" sz="800" dirty="0"/>
              <a:t>a certain product or service or otherwise on a password-protected website for classroom use.</a:t>
            </a:r>
            <a:endParaRPr lang="en-US" sz="800" b="1" dirty="0">
              <a:solidFill>
                <a:schemeClr val="bg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152400"/>
            <a:ext cx="914400" cy="647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6281209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66800" y="152400"/>
            <a:ext cx="7938052" cy="6477000"/>
          </a:xfrm>
          <a:prstGeom prst="rect">
            <a:avLst/>
          </a:prstGeom>
          <a:solidFill>
            <a:schemeClr val="bg1"/>
          </a:solidFill>
          <a:ln w="38100" cap="rnd">
            <a:noFill/>
            <a:round/>
          </a:ln>
          <a:effectLst>
            <a:outerShdw blurRad="889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1" y="406401"/>
            <a:ext cx="7467600" cy="835502"/>
          </a:xfrm>
        </p:spPr>
        <p:txBody>
          <a:bodyPr anchor="ctr" anchorCtr="0">
            <a:noAutofit/>
          </a:bodyPr>
          <a:lstStyle/>
          <a:p>
            <a:r>
              <a:rPr lang="en-US" sz="4000" dirty="0" smtClean="0">
                <a:solidFill>
                  <a:srgbClr val="FABD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Identifying </a:t>
            </a:r>
            <a:br>
              <a:rPr lang="en-US" sz="4000" dirty="0" smtClean="0">
                <a:solidFill>
                  <a:srgbClr val="FABD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en-US" sz="4000" dirty="0" smtClean="0">
                <a:solidFill>
                  <a:srgbClr val="FABD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Stakeholders</a:t>
            </a:r>
            <a:endParaRPr lang="en-US" sz="4000" dirty="0">
              <a:solidFill>
                <a:srgbClr val="FABD0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534400" y="6638280"/>
            <a:ext cx="586906" cy="226714"/>
          </a:xfrm>
        </p:spPr>
        <p:txBody>
          <a:bodyPr/>
          <a:lstStyle/>
          <a:p>
            <a:fld id="{2A7F9223-B69B-4AA9-B6C4-9B69EF94F2BD}" type="slidenum">
              <a:rPr lang="en-US" sz="800" smtClean="0">
                <a:solidFill>
                  <a:schemeClr val="accent1"/>
                </a:solidFill>
              </a:rPr>
              <a:pPr/>
              <a:t>5</a:t>
            </a:fld>
            <a:endParaRPr lang="en-US" sz="800" dirty="0">
              <a:solidFill>
                <a:schemeClr val="accent1"/>
              </a:solidFill>
            </a:endParaRPr>
          </a:p>
        </p:txBody>
      </p:sp>
      <p:sp>
        <p:nvSpPr>
          <p:cNvPr id="11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52400" y="6608615"/>
            <a:ext cx="8839200" cy="249385"/>
          </a:xfrm>
        </p:spPr>
        <p:txBody>
          <a:bodyPr/>
          <a:lstStyle/>
          <a:p>
            <a:pPr algn="ctr"/>
            <a:r>
              <a:rPr lang="en-US" sz="800" dirty="0"/>
              <a:t>© 2015 Cengage Learning. All rights reserved. May not be copied, scanned, or duplicated, in whole or in part, </a:t>
            </a:r>
            <a:endParaRPr lang="en-US" sz="800" dirty="0" smtClean="0"/>
          </a:p>
          <a:p>
            <a:pPr algn="ctr"/>
            <a:r>
              <a:rPr lang="en-US" sz="800" dirty="0" smtClean="0"/>
              <a:t>except </a:t>
            </a:r>
            <a:r>
              <a:rPr lang="en-US" sz="800" dirty="0"/>
              <a:t>for use as permitted </a:t>
            </a:r>
            <a:r>
              <a:rPr lang="en-US" sz="800" dirty="0" smtClean="0"/>
              <a:t>in </a:t>
            </a:r>
            <a:r>
              <a:rPr lang="en-US" sz="800" dirty="0"/>
              <a:t>a license distributed </a:t>
            </a:r>
            <a:r>
              <a:rPr lang="en-US" sz="800" dirty="0" smtClean="0"/>
              <a:t>with </a:t>
            </a:r>
            <a:r>
              <a:rPr lang="en-US" sz="800" dirty="0"/>
              <a:t>a certain product or service or otherwise on a password-protected website for classroom use.</a:t>
            </a:r>
            <a:endParaRPr lang="en-US" sz="800" b="1" dirty="0">
              <a:solidFill>
                <a:schemeClr val="bg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152400"/>
            <a:ext cx="914400" cy="6477000"/>
          </a:xfrm>
          <a:prstGeom prst="rect">
            <a:avLst/>
          </a:prstGeom>
        </p:spPr>
      </p:pic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1295400" y="1388534"/>
            <a:ext cx="7467600" cy="5088466"/>
          </a:xfrm>
        </p:spPr>
        <p:txBody>
          <a:bodyPr anchor="ctr">
            <a:normAutofit/>
          </a:bodyPr>
          <a:lstStyle/>
          <a:p>
            <a:pPr algn="l">
              <a:spcBef>
                <a:spcPts val="624"/>
              </a:spcBef>
            </a:pPr>
            <a:r>
              <a:rPr lang="en-US" sz="2800" b="1" dirty="0" smtClean="0">
                <a:solidFill>
                  <a:schemeClr val="tx1"/>
                </a:solidFill>
              </a:rPr>
              <a:t>Primary stakeholders</a:t>
            </a:r>
            <a:r>
              <a:rPr lang="en-US" sz="2800" dirty="0" smtClean="0">
                <a:solidFill>
                  <a:schemeClr val="tx1"/>
                </a:solidFill>
              </a:rPr>
              <a:t>: those whose continued association is absolutely necessary for a firm’s survival</a:t>
            </a:r>
            <a:endParaRPr lang="en-US" sz="2800" b="1" dirty="0">
              <a:solidFill>
                <a:schemeClr val="tx1"/>
              </a:solidFill>
            </a:endParaRPr>
          </a:p>
          <a:p>
            <a:pPr marL="800100" lvl="1" indent="-342900" algn="l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2400" i="1" dirty="0" smtClean="0">
                <a:solidFill>
                  <a:schemeClr val="tx1"/>
                </a:solidFill>
              </a:rPr>
              <a:t>Employees, customers, investors, governments, and communities</a:t>
            </a:r>
            <a:endParaRPr lang="en-US" sz="2400" i="1" dirty="0">
              <a:solidFill>
                <a:schemeClr val="tx1"/>
              </a:solidFill>
            </a:endParaRPr>
          </a:p>
          <a:p>
            <a:pPr algn="l">
              <a:spcBef>
                <a:spcPts val="624"/>
              </a:spcBef>
            </a:pPr>
            <a:r>
              <a:rPr lang="en-US" sz="2800" b="1" dirty="0" smtClean="0">
                <a:solidFill>
                  <a:schemeClr val="tx1"/>
                </a:solidFill>
              </a:rPr>
              <a:t>Secondary stakeholders</a:t>
            </a:r>
            <a:r>
              <a:rPr lang="en-US" sz="2800" dirty="0" smtClean="0">
                <a:solidFill>
                  <a:schemeClr val="tx1"/>
                </a:solidFill>
              </a:rPr>
              <a:t>: do not typically engage in transactions with the firm and are not essential to a </a:t>
            </a:r>
            <a:r>
              <a:rPr lang="en-US" sz="2800" dirty="0" smtClean="0"/>
              <a:t>firm</a:t>
            </a:r>
            <a:r>
              <a:rPr lang="en-US" sz="2800" dirty="0" smtClean="0">
                <a:solidFill>
                  <a:schemeClr val="tx1"/>
                </a:solidFill>
              </a:rPr>
              <a:t>’s survival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914400" lvl="1" indent="-457200" algn="l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2400" i="1" dirty="0" smtClean="0">
                <a:solidFill>
                  <a:schemeClr val="tx1"/>
                </a:solidFill>
              </a:rPr>
              <a:t>Media, trade associations, and special interest groups</a:t>
            </a:r>
            <a:endParaRPr lang="en-US" sz="24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546064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66800" y="152400"/>
            <a:ext cx="7938052" cy="6477000"/>
          </a:xfrm>
          <a:prstGeom prst="rect">
            <a:avLst/>
          </a:prstGeom>
          <a:solidFill>
            <a:schemeClr val="bg1"/>
          </a:solidFill>
          <a:ln w="38100" cap="rnd">
            <a:noFill/>
            <a:round/>
          </a:ln>
          <a:effectLst>
            <a:outerShdw blurRad="889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1" y="406401"/>
            <a:ext cx="7467600" cy="835502"/>
          </a:xfrm>
        </p:spPr>
        <p:txBody>
          <a:bodyPr anchor="ctr" anchorCtr="0">
            <a:noAutofit/>
          </a:bodyPr>
          <a:lstStyle/>
          <a:p>
            <a:r>
              <a:rPr lang="en-US" sz="4000" dirty="0" smtClean="0">
                <a:solidFill>
                  <a:srgbClr val="FABD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The Stakeholder </a:t>
            </a:r>
            <a:br>
              <a:rPr lang="en-US" sz="4000" dirty="0" smtClean="0">
                <a:solidFill>
                  <a:srgbClr val="FABD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en-US" sz="4000" dirty="0" smtClean="0">
                <a:solidFill>
                  <a:srgbClr val="FABD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Interaction Model</a:t>
            </a:r>
            <a:endParaRPr lang="en-US" sz="4000" dirty="0">
              <a:solidFill>
                <a:srgbClr val="FABD0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534400" y="6638280"/>
            <a:ext cx="586906" cy="226714"/>
          </a:xfrm>
        </p:spPr>
        <p:txBody>
          <a:bodyPr/>
          <a:lstStyle/>
          <a:p>
            <a:fld id="{2A7F9223-B69B-4AA9-B6C4-9B69EF94F2BD}" type="slidenum">
              <a:rPr lang="en-US" sz="800" smtClean="0">
                <a:solidFill>
                  <a:schemeClr val="accent1"/>
                </a:solidFill>
              </a:rPr>
              <a:pPr/>
              <a:t>6</a:t>
            </a:fld>
            <a:endParaRPr lang="en-US" sz="800" dirty="0">
              <a:solidFill>
                <a:schemeClr val="accent1"/>
              </a:solidFill>
            </a:endParaRPr>
          </a:p>
        </p:txBody>
      </p:sp>
      <p:sp>
        <p:nvSpPr>
          <p:cNvPr id="11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52400" y="6608615"/>
            <a:ext cx="8839200" cy="249385"/>
          </a:xfrm>
        </p:spPr>
        <p:txBody>
          <a:bodyPr/>
          <a:lstStyle/>
          <a:p>
            <a:pPr algn="ctr"/>
            <a:r>
              <a:rPr lang="en-US" sz="800" dirty="0"/>
              <a:t>© 2015 Cengage Learning. All rights reserved. May not be copied, scanned, or duplicated, in whole or in part, </a:t>
            </a:r>
            <a:endParaRPr lang="en-US" sz="800" dirty="0" smtClean="0"/>
          </a:p>
          <a:p>
            <a:pPr algn="ctr"/>
            <a:r>
              <a:rPr lang="en-US" sz="800" dirty="0" smtClean="0"/>
              <a:t>except </a:t>
            </a:r>
            <a:r>
              <a:rPr lang="en-US" sz="800" dirty="0"/>
              <a:t>for use as permitted </a:t>
            </a:r>
            <a:r>
              <a:rPr lang="en-US" sz="800" dirty="0" smtClean="0"/>
              <a:t>in </a:t>
            </a:r>
            <a:r>
              <a:rPr lang="en-US" sz="800" dirty="0"/>
              <a:t>a license distributed </a:t>
            </a:r>
            <a:r>
              <a:rPr lang="en-US" sz="800" dirty="0" smtClean="0"/>
              <a:t>with </a:t>
            </a:r>
            <a:r>
              <a:rPr lang="en-US" sz="800" dirty="0"/>
              <a:t>a certain product or service or otherwise on a password-protected website for classroom use.</a:t>
            </a:r>
            <a:endParaRPr lang="en-US" sz="800" b="1" dirty="0">
              <a:solidFill>
                <a:schemeClr val="bg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152400"/>
            <a:ext cx="914400" cy="6477000"/>
          </a:xfrm>
          <a:prstGeom prst="rect">
            <a:avLst/>
          </a:prstGeom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1473476" y="1651532"/>
            <a:ext cx="7124699" cy="4321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371600" y="6122313"/>
            <a:ext cx="7543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Source: Adapted from Isabelle </a:t>
            </a:r>
            <a:r>
              <a:rPr lang="en-US" sz="1100" dirty="0" err="1" smtClean="0"/>
              <a:t>Maignan</a:t>
            </a:r>
            <a:r>
              <a:rPr lang="en-US" sz="1100" dirty="0" smtClean="0"/>
              <a:t>, O. C. Ferrell, and Linda Ferrell, “A Stakeholder Model for Implementing Social Responsibility in Marketing.” </a:t>
            </a:r>
            <a:r>
              <a:rPr lang="en-US" sz="1100" i="1" dirty="0" smtClean="0"/>
              <a:t>European Journal of Marketing 39 (2005): 956–977. Used with permission.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xmlns="" val="381998900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406401"/>
            <a:ext cx="7467600" cy="835502"/>
          </a:xfrm>
        </p:spPr>
        <p:txBody>
          <a:bodyPr>
            <a:normAutofit fontScale="90000"/>
          </a:bodyPr>
          <a:lstStyle/>
          <a:p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534400" y="6638280"/>
            <a:ext cx="586906" cy="226714"/>
          </a:xfrm>
        </p:spPr>
        <p:txBody>
          <a:bodyPr/>
          <a:lstStyle/>
          <a:p>
            <a:fld id="{2A7F9223-B69B-4AA9-B6C4-9B69EF94F2BD}" type="slidenum">
              <a:rPr lang="en-US" sz="800" smtClean="0">
                <a:solidFill>
                  <a:schemeClr val="accent1"/>
                </a:solidFill>
              </a:rPr>
              <a:pPr/>
              <a:t>7</a:t>
            </a:fld>
            <a:endParaRPr lang="en-US" sz="800" dirty="0">
              <a:solidFill>
                <a:schemeClr val="accent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66800" y="152400"/>
            <a:ext cx="7938052" cy="6477000"/>
          </a:xfrm>
          <a:prstGeom prst="rect">
            <a:avLst/>
          </a:prstGeom>
          <a:solidFill>
            <a:schemeClr val="bg1"/>
          </a:solidFill>
          <a:ln w="38100" cap="rnd">
            <a:noFill/>
            <a:round/>
          </a:ln>
          <a:effectLst>
            <a:outerShdw blurRad="889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52400" y="6608615"/>
            <a:ext cx="8839200" cy="249385"/>
          </a:xfrm>
        </p:spPr>
        <p:txBody>
          <a:bodyPr/>
          <a:lstStyle/>
          <a:p>
            <a:pPr algn="ctr"/>
            <a:r>
              <a:rPr lang="en-US" sz="800" dirty="0"/>
              <a:t>© 2015 Cengage Learning. All rights reserved. May not be copied, scanned, or duplicated, in whole or in part, </a:t>
            </a:r>
            <a:endParaRPr lang="en-US" sz="800" dirty="0" smtClean="0"/>
          </a:p>
          <a:p>
            <a:pPr algn="ctr"/>
            <a:r>
              <a:rPr lang="en-US" sz="800" dirty="0" smtClean="0"/>
              <a:t>except </a:t>
            </a:r>
            <a:r>
              <a:rPr lang="en-US" sz="800" dirty="0"/>
              <a:t>for use as permitted </a:t>
            </a:r>
            <a:r>
              <a:rPr lang="en-US" sz="800" dirty="0" smtClean="0"/>
              <a:t>in </a:t>
            </a:r>
            <a:r>
              <a:rPr lang="en-US" sz="800" dirty="0"/>
              <a:t>a license distributed </a:t>
            </a:r>
            <a:r>
              <a:rPr lang="en-US" sz="800" dirty="0" smtClean="0"/>
              <a:t>with </a:t>
            </a:r>
            <a:r>
              <a:rPr lang="en-US" sz="800" dirty="0"/>
              <a:t>a certain product or service or otherwise on a password-protected website for classroom use.</a:t>
            </a:r>
            <a:endParaRPr lang="en-US" sz="800" b="1" dirty="0">
              <a:solidFill>
                <a:schemeClr val="bg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152400"/>
            <a:ext cx="914400" cy="6477000"/>
          </a:xfrm>
          <a:prstGeom prst="rect">
            <a:avLst/>
          </a:prstGeom>
        </p:spPr>
      </p:pic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1295400" y="1388534"/>
            <a:ext cx="7467600" cy="5088466"/>
          </a:xfrm>
        </p:spPr>
        <p:txBody>
          <a:bodyPr anchor="ctr">
            <a:normAutofit/>
          </a:bodyPr>
          <a:lstStyle/>
          <a:p>
            <a:pPr marL="457200" indent="-457200" algn="l">
              <a:spcBef>
                <a:spcPts val="624"/>
              </a:spcBef>
              <a:buFont typeface="Wingdings" pitchFamily="2" charset="2"/>
              <a:buChar char="v"/>
            </a:pPr>
            <a:r>
              <a:rPr lang="en-US" sz="3200" dirty="0" smtClean="0">
                <a:solidFill>
                  <a:schemeClr val="tx1"/>
                </a:solidFill>
              </a:rPr>
              <a:t>The degree to which a firm understands and addresses stakeholder demands</a:t>
            </a:r>
          </a:p>
          <a:p>
            <a:pPr marL="457200" indent="-457200" algn="l">
              <a:spcBef>
                <a:spcPts val="624"/>
              </a:spcBef>
              <a:buFont typeface="Wingdings" pitchFamily="2" charset="2"/>
              <a:buChar char="v"/>
            </a:pPr>
            <a:r>
              <a:rPr lang="en-US" sz="3200" dirty="0" smtClean="0"/>
              <a:t>Involves activities that facilitate and maintain value with stakeholders</a:t>
            </a:r>
            <a:endParaRPr lang="en-US" sz="3200" dirty="0" smtClean="0">
              <a:solidFill>
                <a:schemeClr val="tx1"/>
              </a:solidFill>
            </a:endParaRPr>
          </a:p>
          <a:p>
            <a:pPr marL="914400" lvl="1" indent="-457200" algn="l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2400" i="1" dirty="0" smtClean="0">
                <a:solidFill>
                  <a:schemeClr val="tx1"/>
                </a:solidFill>
              </a:rPr>
              <a:t>Generation of data about stakeholder groups</a:t>
            </a:r>
          </a:p>
          <a:p>
            <a:pPr marL="914400" lvl="1" indent="-457200" algn="l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2400" i="1" dirty="0" smtClean="0">
                <a:solidFill>
                  <a:schemeClr val="tx1"/>
                </a:solidFill>
              </a:rPr>
              <a:t>Distribution of that information </a:t>
            </a:r>
          </a:p>
          <a:p>
            <a:pPr marL="914400" lvl="1" indent="-457200" algn="l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2400" i="1" dirty="0" smtClean="0">
                <a:solidFill>
                  <a:schemeClr val="tx1"/>
                </a:solidFill>
              </a:rPr>
              <a:t>Responsiveness of the organization as a whole</a:t>
            </a:r>
            <a:endParaRPr lang="en-US" sz="2400" i="1" dirty="0">
              <a:solidFill>
                <a:schemeClr val="tx1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295401" y="406401"/>
            <a:ext cx="7467600" cy="835502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ctr" anchorCtr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ABD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 pitchFamily="18" charset="0"/>
                <a:ea typeface="+mj-ea"/>
                <a:cs typeface="+mj-cs"/>
              </a:rPr>
              <a:t>A Stakeholder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 smtClean="0">
                <a:solidFill>
                  <a:srgbClr val="FABD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+mj-ea"/>
                <a:cs typeface="+mj-cs"/>
              </a:rPr>
              <a:t>Orientation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ABD0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194505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66800" y="152400"/>
            <a:ext cx="7938052" cy="6477000"/>
          </a:xfrm>
          <a:prstGeom prst="rect">
            <a:avLst/>
          </a:prstGeom>
          <a:solidFill>
            <a:schemeClr val="bg1"/>
          </a:solidFill>
          <a:ln w="38100" cap="rnd">
            <a:noFill/>
            <a:round/>
          </a:ln>
          <a:effectLst>
            <a:outerShdw blurRad="889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406401"/>
            <a:ext cx="7467600" cy="835502"/>
          </a:xfrm>
        </p:spPr>
        <p:txBody>
          <a:bodyPr>
            <a:normAutofit fontScale="90000"/>
          </a:bodyPr>
          <a:lstStyle/>
          <a:p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534400" y="6638280"/>
            <a:ext cx="586906" cy="226714"/>
          </a:xfrm>
        </p:spPr>
        <p:txBody>
          <a:bodyPr/>
          <a:lstStyle/>
          <a:p>
            <a:fld id="{2A7F9223-B69B-4AA9-B6C4-9B69EF94F2BD}" type="slidenum">
              <a:rPr lang="en-US" sz="800" smtClean="0">
                <a:solidFill>
                  <a:schemeClr val="accent1"/>
                </a:solidFill>
              </a:rPr>
              <a:pPr/>
              <a:t>8</a:t>
            </a:fld>
            <a:endParaRPr lang="en-US" sz="800" dirty="0">
              <a:solidFill>
                <a:schemeClr val="accent1"/>
              </a:solidFill>
            </a:endParaRPr>
          </a:p>
        </p:txBody>
      </p:sp>
      <p:sp>
        <p:nvSpPr>
          <p:cNvPr id="13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52400" y="6608615"/>
            <a:ext cx="8839200" cy="249385"/>
          </a:xfrm>
        </p:spPr>
        <p:txBody>
          <a:bodyPr/>
          <a:lstStyle/>
          <a:p>
            <a:pPr algn="ctr"/>
            <a:r>
              <a:rPr lang="en-US" sz="800" dirty="0"/>
              <a:t>© 2015 Cengage Learning. All rights reserved. May not be copied, scanned, or duplicated, in whole or in part, </a:t>
            </a:r>
            <a:endParaRPr lang="en-US" sz="800" dirty="0" smtClean="0"/>
          </a:p>
          <a:p>
            <a:pPr algn="ctr"/>
            <a:r>
              <a:rPr lang="en-US" sz="800" dirty="0" smtClean="0"/>
              <a:t>except </a:t>
            </a:r>
            <a:r>
              <a:rPr lang="en-US" sz="800" dirty="0"/>
              <a:t>for use as permitted </a:t>
            </a:r>
            <a:r>
              <a:rPr lang="en-US" sz="800" dirty="0" smtClean="0"/>
              <a:t>in </a:t>
            </a:r>
            <a:r>
              <a:rPr lang="en-US" sz="800" dirty="0"/>
              <a:t>a license distributed </a:t>
            </a:r>
            <a:r>
              <a:rPr lang="en-US" sz="800" dirty="0" smtClean="0"/>
              <a:t>with </a:t>
            </a:r>
            <a:r>
              <a:rPr lang="en-US" sz="800" dirty="0"/>
              <a:t>a certain product or service or otherwise on a password-protected website for classroom use.</a:t>
            </a:r>
            <a:endParaRPr lang="en-US" sz="800" b="1" dirty="0">
              <a:solidFill>
                <a:schemeClr val="bg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152400"/>
            <a:ext cx="914400" cy="6477000"/>
          </a:xfrm>
          <a:prstGeom prst="rect">
            <a:avLst/>
          </a:prstGeom>
        </p:spPr>
      </p:pic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1219200" y="1447800"/>
            <a:ext cx="7467600" cy="5088466"/>
          </a:xfrm>
        </p:spPr>
        <p:txBody>
          <a:bodyPr anchor="ctr">
            <a:normAutofit/>
          </a:bodyPr>
          <a:lstStyle/>
          <a:p>
            <a:pPr algn="l"/>
            <a:r>
              <a:rPr lang="en-US" sz="2800" dirty="0" smtClean="0"/>
              <a:t>An organization’s obligation to maximize its positive impact on stakeholders and minimize its negative impact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en-US" sz="2800" b="1" dirty="0" smtClean="0">
                <a:solidFill>
                  <a:schemeClr val="tx1"/>
                </a:solidFill>
              </a:rPr>
              <a:t>Four levels of social responsibility</a:t>
            </a:r>
          </a:p>
          <a:p>
            <a:pPr marL="914400" lvl="1" indent="-457200" algn="l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2600" i="1" dirty="0" smtClean="0">
                <a:solidFill>
                  <a:schemeClr val="tx1"/>
                </a:solidFill>
              </a:rPr>
              <a:t>Economic</a:t>
            </a:r>
          </a:p>
          <a:p>
            <a:pPr marL="914400" lvl="1" indent="-457200" algn="l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2600" i="1" dirty="0" smtClean="0">
                <a:solidFill>
                  <a:schemeClr val="tx1"/>
                </a:solidFill>
              </a:rPr>
              <a:t>Legal </a:t>
            </a:r>
          </a:p>
          <a:p>
            <a:pPr marL="914400" lvl="1" indent="-457200" algn="l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2600" i="1" dirty="0" smtClean="0">
                <a:solidFill>
                  <a:schemeClr val="tx1"/>
                </a:solidFill>
              </a:rPr>
              <a:t>Ethical </a:t>
            </a:r>
          </a:p>
          <a:p>
            <a:pPr marL="914400" lvl="1" indent="-457200" algn="l">
              <a:buClr>
                <a:schemeClr val="accent1">
                  <a:lumMod val="60000"/>
                  <a:lumOff val="40000"/>
                </a:schemeClr>
              </a:buClr>
              <a:buFont typeface="Wingdings" pitchFamily="2" charset="2"/>
              <a:buChar char="Ø"/>
            </a:pPr>
            <a:r>
              <a:rPr lang="en-US" sz="2600" i="1" dirty="0" smtClean="0">
                <a:solidFill>
                  <a:schemeClr val="tx1"/>
                </a:solidFill>
              </a:rPr>
              <a:t>Philanthropic</a:t>
            </a:r>
            <a:endParaRPr lang="en-US" sz="2600" i="1" dirty="0">
              <a:solidFill>
                <a:schemeClr val="tx1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295401" y="406401"/>
            <a:ext cx="7467600" cy="835502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ctr" anchorCtr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ABD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 pitchFamily="18" charset="0"/>
                <a:ea typeface="+mj-ea"/>
                <a:cs typeface="+mj-cs"/>
              </a:rPr>
              <a:t>Social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 smtClean="0">
                <a:solidFill>
                  <a:srgbClr val="FABD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+mj-ea"/>
                <a:cs typeface="+mj-cs"/>
              </a:rPr>
              <a:t>Responsibility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ABD0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056438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90600" y="0"/>
            <a:ext cx="7938052" cy="6477000"/>
          </a:xfrm>
          <a:prstGeom prst="rect">
            <a:avLst/>
          </a:prstGeom>
          <a:solidFill>
            <a:schemeClr val="bg1"/>
          </a:solidFill>
          <a:ln w="38100" cap="rnd">
            <a:noFill/>
            <a:round/>
          </a:ln>
          <a:effectLst>
            <a:outerShdw blurRad="889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1" y="406401"/>
            <a:ext cx="7467600" cy="835502"/>
          </a:xfrm>
        </p:spPr>
        <p:txBody>
          <a:bodyPr anchor="ctr" anchorCtr="0">
            <a:noAutofit/>
          </a:bodyPr>
          <a:lstStyle/>
          <a:p>
            <a:r>
              <a:rPr lang="en-US" sz="4000" dirty="0" smtClean="0">
                <a:solidFill>
                  <a:srgbClr val="FABD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The Steps of Social Responsibility</a:t>
            </a:r>
            <a:endParaRPr lang="en-US" sz="4000" dirty="0">
              <a:solidFill>
                <a:srgbClr val="FABD0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534400" y="6638280"/>
            <a:ext cx="586906" cy="226714"/>
          </a:xfrm>
        </p:spPr>
        <p:txBody>
          <a:bodyPr/>
          <a:lstStyle/>
          <a:p>
            <a:fld id="{2A7F9223-B69B-4AA9-B6C4-9B69EF94F2BD}" type="slidenum">
              <a:rPr lang="en-US" sz="800" smtClean="0">
                <a:solidFill>
                  <a:schemeClr val="accent1"/>
                </a:solidFill>
              </a:rPr>
              <a:pPr/>
              <a:t>9</a:t>
            </a:fld>
            <a:endParaRPr lang="en-US" sz="800" dirty="0">
              <a:solidFill>
                <a:schemeClr val="accent1"/>
              </a:solidFill>
            </a:endParaRPr>
          </a:p>
        </p:txBody>
      </p:sp>
      <p:sp>
        <p:nvSpPr>
          <p:cNvPr id="11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52400" y="6608615"/>
            <a:ext cx="8839200" cy="249385"/>
          </a:xfrm>
        </p:spPr>
        <p:txBody>
          <a:bodyPr/>
          <a:lstStyle/>
          <a:p>
            <a:pPr algn="ctr"/>
            <a:r>
              <a:rPr lang="en-US" sz="800" dirty="0"/>
              <a:t>© 2015 Cengage Learning. All rights reserved. May not be copied, scanned, or duplicated, in whole or in part, </a:t>
            </a:r>
            <a:endParaRPr lang="en-US" sz="800" dirty="0" smtClean="0"/>
          </a:p>
          <a:p>
            <a:pPr algn="ctr"/>
            <a:r>
              <a:rPr lang="en-US" sz="800" dirty="0" smtClean="0"/>
              <a:t>except </a:t>
            </a:r>
            <a:r>
              <a:rPr lang="en-US" sz="800" dirty="0"/>
              <a:t>for use as permitted </a:t>
            </a:r>
            <a:r>
              <a:rPr lang="en-US" sz="800" dirty="0" smtClean="0"/>
              <a:t>in </a:t>
            </a:r>
            <a:r>
              <a:rPr lang="en-US" sz="800" dirty="0"/>
              <a:t>a license distributed </a:t>
            </a:r>
            <a:r>
              <a:rPr lang="en-US" sz="800" dirty="0" smtClean="0"/>
              <a:t>with </a:t>
            </a:r>
            <a:r>
              <a:rPr lang="en-US" sz="800" dirty="0"/>
              <a:t>a certain product or service or otherwise on a password-protected website for classroom use.</a:t>
            </a:r>
            <a:endParaRPr lang="en-US" sz="800" b="1" dirty="0">
              <a:solidFill>
                <a:schemeClr val="bg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152400"/>
            <a:ext cx="914400" cy="6477000"/>
          </a:xfrm>
          <a:prstGeom prst="rect">
            <a:avLst/>
          </a:prstGeom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1295400" y="1905000"/>
            <a:ext cx="7467600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066800" y="5588913"/>
            <a:ext cx="8001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Source: Adapted from Archie B. Carroll, “The Pyramid of Corporate Social Responsibility: Toward the Moral Management of Organizational Stakeholders,” </a:t>
            </a:r>
            <a:r>
              <a:rPr lang="en-US" sz="1100" i="1" dirty="0" smtClean="0"/>
              <a:t>Business Horizons (July–August 1991): 42, Fig. 3.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xmlns="" val="70563194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3230</TotalTime>
  <Words>2384</Words>
  <Application>Microsoft Office PowerPoint</Application>
  <PresentationFormat>On-screen Show (4:3)</PresentationFormat>
  <Paragraphs>279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Flow</vt:lpstr>
      <vt:lpstr>Slide 1</vt:lpstr>
      <vt:lpstr>Relationships  and Business</vt:lpstr>
      <vt:lpstr>Stakeholders Define  Ethical Issues in Business</vt:lpstr>
      <vt:lpstr>Stakeholder  Theory </vt:lpstr>
      <vt:lpstr>Identifying  Stakeholders</vt:lpstr>
      <vt:lpstr>The Stakeholder  Interaction Model</vt:lpstr>
      <vt:lpstr>  </vt:lpstr>
      <vt:lpstr>  </vt:lpstr>
      <vt:lpstr>The Steps of Social Responsibility</vt:lpstr>
      <vt:lpstr>Corporate  Citizenship</vt:lpstr>
      <vt:lpstr>The World’s Most  Ethical Companies</vt:lpstr>
      <vt:lpstr>Reputation </vt:lpstr>
      <vt:lpstr>  </vt:lpstr>
      <vt:lpstr>  </vt:lpstr>
      <vt:lpstr>  </vt:lpstr>
      <vt:lpstr>Corporate  Governance</vt:lpstr>
      <vt:lpstr>Corporate Governance  Topics</vt:lpstr>
      <vt:lpstr>Changes in Corporate Governance</vt:lpstr>
      <vt:lpstr>Views of Corporate  Governance</vt:lpstr>
      <vt:lpstr>Role of Board of  Directors</vt:lpstr>
      <vt:lpstr>  </vt:lpstr>
      <vt:lpstr>Executive  Compensation</vt:lpstr>
      <vt:lpstr>Implementing a Stakeholder Perspective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A.B. Custom Solutions</dc:creator>
  <cp:lastModifiedBy>owner</cp:lastModifiedBy>
  <cp:revision>211</cp:revision>
  <dcterms:created xsi:type="dcterms:W3CDTF">2011-08-11T18:31:05Z</dcterms:created>
  <dcterms:modified xsi:type="dcterms:W3CDTF">2013-09-06T17:27:48Z</dcterms:modified>
</cp:coreProperties>
</file>