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8C51-85C9-4EC9-9B05-8112F4CB0608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6C61-E6E2-49AF-90FF-9AA7D4244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8C51-85C9-4EC9-9B05-8112F4CB0608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6C61-E6E2-49AF-90FF-9AA7D4244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8C51-85C9-4EC9-9B05-8112F4CB0608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6C61-E6E2-49AF-90FF-9AA7D4244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8C51-85C9-4EC9-9B05-8112F4CB0608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6C61-E6E2-49AF-90FF-9AA7D4244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8C51-85C9-4EC9-9B05-8112F4CB0608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6C61-E6E2-49AF-90FF-9AA7D4244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8C51-85C9-4EC9-9B05-8112F4CB0608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6C61-E6E2-49AF-90FF-9AA7D4244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8C51-85C9-4EC9-9B05-8112F4CB0608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6C61-E6E2-49AF-90FF-9AA7D4244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8C51-85C9-4EC9-9B05-8112F4CB0608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6C61-E6E2-49AF-90FF-9AA7D4244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8C51-85C9-4EC9-9B05-8112F4CB0608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6C61-E6E2-49AF-90FF-9AA7D4244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8C51-85C9-4EC9-9B05-8112F4CB0608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6C61-E6E2-49AF-90FF-9AA7D4244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8C51-85C9-4EC9-9B05-8112F4CB0608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6C61-E6E2-49AF-90FF-9AA7D4244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A8C51-85C9-4EC9-9B05-8112F4CB0608}" type="datetimeFigureOut">
              <a:rPr lang="en-US" smtClean="0"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86C61-E6E2-49AF-90FF-9AA7D42447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of Macroeconomics Supplement to 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Banks Create Money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14357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Cash		  </a:t>
            </a:r>
            <a:r>
              <a:rPr lang="en-US" sz="2200" b="1">
                <a:solidFill>
                  <a:srgbClr val="CC0000"/>
                </a:solidFill>
              </a:rPr>
              <a:t>$110,000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</a:t>
            </a:r>
            <a:r>
              <a:rPr lang="en-US" sz="2200" b="1">
                <a:solidFill>
                  <a:srgbClr val="CC0000"/>
                </a:solidFill>
              </a:rPr>
              <a:t>$100,000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57400" y="2106613"/>
            <a:ext cx="5935663" cy="3568700"/>
            <a:chOff x="1272" y="1327"/>
            <a:chExt cx="3739" cy="2248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272" y="1327"/>
              <a:ext cx="3739" cy="2248"/>
              <a:chOff x="1272" y="1327"/>
              <a:chExt cx="3739" cy="2248"/>
            </a:xfrm>
          </p:grpSpPr>
          <p:sp>
            <p:nvSpPr>
              <p:cNvPr id="14347" name="Freeform 12"/>
              <p:cNvSpPr>
                <a:spLocks/>
              </p:cNvSpPr>
              <p:nvPr/>
            </p:nvSpPr>
            <p:spPr bwMode="auto">
              <a:xfrm>
                <a:off x="1302" y="1347"/>
                <a:ext cx="2149" cy="2208"/>
              </a:xfrm>
              <a:custGeom>
                <a:avLst/>
                <a:gdLst>
                  <a:gd name="T0" fmla="*/ 0 w 2149"/>
                  <a:gd name="T1" fmla="*/ 2207 h 2208"/>
                  <a:gd name="T2" fmla="*/ 2148 w 2149"/>
                  <a:gd name="T3" fmla="*/ 2207 h 2208"/>
                  <a:gd name="T4" fmla="*/ 2148 w 2149"/>
                  <a:gd name="T5" fmla="*/ 0 h 2208"/>
                  <a:gd name="T6" fmla="*/ 0 w 2149"/>
                  <a:gd name="T7" fmla="*/ 0 h 2208"/>
                  <a:gd name="T8" fmla="*/ 0 w 2149"/>
                  <a:gd name="T9" fmla="*/ 2207 h 2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9"/>
                  <a:gd name="T16" fmla="*/ 0 h 2208"/>
                  <a:gd name="T17" fmla="*/ 2149 w 2149"/>
                  <a:gd name="T18" fmla="*/ 2208 h 2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9" h="2208">
                    <a:moveTo>
                      <a:pt x="0" y="2207"/>
                    </a:moveTo>
                    <a:lnTo>
                      <a:pt x="2148" y="2207"/>
                    </a:lnTo>
                    <a:lnTo>
                      <a:pt x="2148" y="0"/>
                    </a:lnTo>
                    <a:lnTo>
                      <a:pt x="0" y="0"/>
                    </a:lnTo>
                    <a:lnTo>
                      <a:pt x="0" y="2207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13"/>
              <p:cNvSpPr>
                <a:spLocks/>
              </p:cNvSpPr>
              <p:nvPr/>
            </p:nvSpPr>
            <p:spPr bwMode="auto">
              <a:xfrm>
                <a:off x="2782" y="1913"/>
                <a:ext cx="1132" cy="1056"/>
              </a:xfrm>
              <a:custGeom>
                <a:avLst/>
                <a:gdLst>
                  <a:gd name="T0" fmla="*/ 0 w 1132"/>
                  <a:gd name="T1" fmla="*/ 0 h 1056"/>
                  <a:gd name="T2" fmla="*/ 0 w 1132"/>
                  <a:gd name="T3" fmla="*/ 111 h 1056"/>
                  <a:gd name="T4" fmla="*/ 30 w 1132"/>
                  <a:gd name="T5" fmla="*/ 181 h 1056"/>
                  <a:gd name="T6" fmla="*/ 100 w 1132"/>
                  <a:gd name="T7" fmla="*/ 252 h 1056"/>
                  <a:gd name="T8" fmla="*/ 190 w 1132"/>
                  <a:gd name="T9" fmla="*/ 291 h 1056"/>
                  <a:gd name="T10" fmla="*/ 490 w 1132"/>
                  <a:gd name="T11" fmla="*/ 291 h 1056"/>
                  <a:gd name="T12" fmla="*/ 490 w 1132"/>
                  <a:gd name="T13" fmla="*/ 412 h 1056"/>
                  <a:gd name="T14" fmla="*/ 510 w 1132"/>
                  <a:gd name="T15" fmla="*/ 492 h 1056"/>
                  <a:gd name="T16" fmla="*/ 570 w 1132"/>
                  <a:gd name="T17" fmla="*/ 583 h 1056"/>
                  <a:gd name="T18" fmla="*/ 631 w 1132"/>
                  <a:gd name="T19" fmla="*/ 622 h 1056"/>
                  <a:gd name="T20" fmla="*/ 681 w 1132"/>
                  <a:gd name="T21" fmla="*/ 653 h 1056"/>
                  <a:gd name="T22" fmla="*/ 681 w 1132"/>
                  <a:gd name="T23" fmla="*/ 1055 h 1056"/>
                  <a:gd name="T24" fmla="*/ 821 w 1132"/>
                  <a:gd name="T25" fmla="*/ 1055 h 1056"/>
                  <a:gd name="T26" fmla="*/ 931 w 1132"/>
                  <a:gd name="T27" fmla="*/ 1025 h 1056"/>
                  <a:gd name="T28" fmla="*/ 1032 w 1132"/>
                  <a:gd name="T29" fmla="*/ 965 h 1056"/>
                  <a:gd name="T30" fmla="*/ 1131 w 1132"/>
                  <a:gd name="T31" fmla="*/ 834 h 1056"/>
                  <a:gd name="T32" fmla="*/ 1131 w 1132"/>
                  <a:gd name="T33" fmla="*/ 262 h 1056"/>
                  <a:gd name="T34" fmla="*/ 1071 w 1132"/>
                  <a:gd name="T35" fmla="*/ 141 h 1056"/>
                  <a:gd name="T36" fmla="*/ 992 w 1132"/>
                  <a:gd name="T37" fmla="*/ 61 h 1056"/>
                  <a:gd name="T38" fmla="*/ 891 w 1132"/>
                  <a:gd name="T39" fmla="*/ 11 h 1056"/>
                  <a:gd name="T40" fmla="*/ 811 w 1132"/>
                  <a:gd name="T41" fmla="*/ 0 h 1056"/>
                  <a:gd name="T42" fmla="*/ 0 w 1132"/>
                  <a:gd name="T43" fmla="*/ 0 h 10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32"/>
                  <a:gd name="T67" fmla="*/ 0 h 1056"/>
                  <a:gd name="T68" fmla="*/ 1132 w 1132"/>
                  <a:gd name="T69" fmla="*/ 1056 h 10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32" h="1056">
                    <a:moveTo>
                      <a:pt x="0" y="0"/>
                    </a:moveTo>
                    <a:lnTo>
                      <a:pt x="0" y="111"/>
                    </a:lnTo>
                    <a:lnTo>
                      <a:pt x="30" y="181"/>
                    </a:lnTo>
                    <a:lnTo>
                      <a:pt x="100" y="252"/>
                    </a:lnTo>
                    <a:lnTo>
                      <a:pt x="190" y="291"/>
                    </a:lnTo>
                    <a:lnTo>
                      <a:pt x="490" y="291"/>
                    </a:lnTo>
                    <a:lnTo>
                      <a:pt x="490" y="412"/>
                    </a:lnTo>
                    <a:lnTo>
                      <a:pt x="510" y="492"/>
                    </a:lnTo>
                    <a:lnTo>
                      <a:pt x="570" y="583"/>
                    </a:lnTo>
                    <a:lnTo>
                      <a:pt x="631" y="622"/>
                    </a:lnTo>
                    <a:lnTo>
                      <a:pt x="681" y="653"/>
                    </a:lnTo>
                    <a:lnTo>
                      <a:pt x="681" y="1055"/>
                    </a:lnTo>
                    <a:lnTo>
                      <a:pt x="821" y="1055"/>
                    </a:lnTo>
                    <a:lnTo>
                      <a:pt x="931" y="1025"/>
                    </a:lnTo>
                    <a:lnTo>
                      <a:pt x="1032" y="965"/>
                    </a:lnTo>
                    <a:lnTo>
                      <a:pt x="1131" y="834"/>
                    </a:lnTo>
                    <a:lnTo>
                      <a:pt x="1131" y="262"/>
                    </a:lnTo>
                    <a:lnTo>
                      <a:pt x="1071" y="141"/>
                    </a:lnTo>
                    <a:lnTo>
                      <a:pt x="992" y="61"/>
                    </a:lnTo>
                    <a:lnTo>
                      <a:pt x="891" y="11"/>
                    </a:lnTo>
                    <a:lnTo>
                      <a:pt x="81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98E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14"/>
              <p:cNvSpPr>
                <a:spLocks/>
              </p:cNvSpPr>
              <p:nvPr/>
            </p:nvSpPr>
            <p:spPr bwMode="auto">
              <a:xfrm>
                <a:off x="3929" y="1913"/>
                <a:ext cx="216" cy="1106"/>
              </a:xfrm>
              <a:custGeom>
                <a:avLst/>
                <a:gdLst>
                  <a:gd name="T0" fmla="*/ 215 w 216"/>
                  <a:gd name="T1" fmla="*/ 1105 h 1106"/>
                  <a:gd name="T2" fmla="*/ 147 w 216"/>
                  <a:gd name="T3" fmla="*/ 1105 h 1106"/>
                  <a:gd name="T4" fmla="*/ 89 w 216"/>
                  <a:gd name="T5" fmla="*/ 1075 h 1106"/>
                  <a:gd name="T6" fmla="*/ 30 w 216"/>
                  <a:gd name="T7" fmla="*/ 1015 h 1106"/>
                  <a:gd name="T8" fmla="*/ 0 w 216"/>
                  <a:gd name="T9" fmla="*/ 955 h 1106"/>
                  <a:gd name="T10" fmla="*/ 0 w 216"/>
                  <a:gd name="T11" fmla="*/ 0 h 1106"/>
                  <a:gd name="T12" fmla="*/ 215 w 216"/>
                  <a:gd name="T13" fmla="*/ 0 h 1106"/>
                  <a:gd name="T14" fmla="*/ 215 w 216"/>
                  <a:gd name="T15" fmla="*/ 1105 h 11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1106"/>
                  <a:gd name="T26" fmla="*/ 216 w 216"/>
                  <a:gd name="T27" fmla="*/ 1106 h 11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1106">
                    <a:moveTo>
                      <a:pt x="215" y="1105"/>
                    </a:moveTo>
                    <a:lnTo>
                      <a:pt x="147" y="1105"/>
                    </a:lnTo>
                    <a:lnTo>
                      <a:pt x="89" y="1075"/>
                    </a:lnTo>
                    <a:lnTo>
                      <a:pt x="30" y="1015"/>
                    </a:lnTo>
                    <a:lnTo>
                      <a:pt x="0" y="955"/>
                    </a:lnTo>
                    <a:lnTo>
                      <a:pt x="0" y="0"/>
                    </a:lnTo>
                    <a:lnTo>
                      <a:pt x="215" y="0"/>
                    </a:lnTo>
                    <a:lnTo>
                      <a:pt x="215" y="1105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15"/>
              <p:cNvSpPr>
                <a:spLocks/>
              </p:cNvSpPr>
              <p:nvPr/>
            </p:nvSpPr>
            <p:spPr bwMode="auto">
              <a:xfrm>
                <a:off x="4282" y="1823"/>
                <a:ext cx="508" cy="1297"/>
              </a:xfrm>
              <a:custGeom>
                <a:avLst/>
                <a:gdLst>
                  <a:gd name="T0" fmla="*/ 0 w 508"/>
                  <a:gd name="T1" fmla="*/ 1296 h 1297"/>
                  <a:gd name="T2" fmla="*/ 0 w 508"/>
                  <a:gd name="T3" fmla="*/ 0 h 1297"/>
                  <a:gd name="T4" fmla="*/ 507 w 508"/>
                  <a:gd name="T5" fmla="*/ 0 h 1297"/>
                  <a:gd name="T6" fmla="*/ 507 w 508"/>
                  <a:gd name="T7" fmla="*/ 1296 h 1297"/>
                  <a:gd name="T8" fmla="*/ 0 w 508"/>
                  <a:gd name="T9" fmla="*/ 1296 h 1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8"/>
                  <a:gd name="T16" fmla="*/ 0 h 1297"/>
                  <a:gd name="T17" fmla="*/ 508 w 508"/>
                  <a:gd name="T18" fmla="*/ 1297 h 1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8" h="1297">
                    <a:moveTo>
                      <a:pt x="0" y="1296"/>
                    </a:moveTo>
                    <a:lnTo>
                      <a:pt x="0" y="0"/>
                    </a:lnTo>
                    <a:lnTo>
                      <a:pt x="507" y="0"/>
                    </a:lnTo>
                    <a:lnTo>
                      <a:pt x="507" y="1296"/>
                    </a:lnTo>
                    <a:lnTo>
                      <a:pt x="0" y="1296"/>
                    </a:lnTo>
                  </a:path>
                </a:pathLst>
              </a:custGeom>
              <a:solidFill>
                <a:srgbClr val="FFEA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16"/>
              <p:cNvSpPr>
                <a:spLocks/>
              </p:cNvSpPr>
              <p:nvPr/>
            </p:nvSpPr>
            <p:spPr bwMode="auto">
              <a:xfrm>
                <a:off x="4121" y="1801"/>
                <a:ext cx="890" cy="1340"/>
              </a:xfrm>
              <a:custGeom>
                <a:avLst/>
                <a:gdLst>
                  <a:gd name="T0" fmla="*/ 248 w 890"/>
                  <a:gd name="T1" fmla="*/ 0 h 1340"/>
                  <a:gd name="T2" fmla="*/ 273 w 890"/>
                  <a:gd name="T3" fmla="*/ 36 h 1340"/>
                  <a:gd name="T4" fmla="*/ 288 w 890"/>
                  <a:gd name="T5" fmla="*/ 72 h 1340"/>
                  <a:gd name="T6" fmla="*/ 297 w 890"/>
                  <a:gd name="T7" fmla="*/ 110 h 1340"/>
                  <a:gd name="T8" fmla="*/ 299 w 890"/>
                  <a:gd name="T9" fmla="*/ 148 h 1340"/>
                  <a:gd name="T10" fmla="*/ 292 w 890"/>
                  <a:gd name="T11" fmla="*/ 187 h 1340"/>
                  <a:gd name="T12" fmla="*/ 280 w 890"/>
                  <a:gd name="T13" fmla="*/ 224 h 1340"/>
                  <a:gd name="T14" fmla="*/ 260 w 890"/>
                  <a:gd name="T15" fmla="*/ 257 h 1340"/>
                  <a:gd name="T16" fmla="*/ 234 w 890"/>
                  <a:gd name="T17" fmla="*/ 291 h 1340"/>
                  <a:gd name="T18" fmla="*/ 216 w 890"/>
                  <a:gd name="T19" fmla="*/ 326 h 1340"/>
                  <a:gd name="T20" fmla="*/ 204 w 890"/>
                  <a:gd name="T21" fmla="*/ 362 h 1340"/>
                  <a:gd name="T22" fmla="*/ 199 w 890"/>
                  <a:gd name="T23" fmla="*/ 400 h 1340"/>
                  <a:gd name="T24" fmla="*/ 201 w 890"/>
                  <a:gd name="T25" fmla="*/ 439 h 1340"/>
                  <a:gd name="T26" fmla="*/ 210 w 890"/>
                  <a:gd name="T27" fmla="*/ 477 h 1340"/>
                  <a:gd name="T28" fmla="*/ 226 w 890"/>
                  <a:gd name="T29" fmla="*/ 513 h 1340"/>
                  <a:gd name="T30" fmla="*/ 248 w 890"/>
                  <a:gd name="T31" fmla="*/ 544 h 1340"/>
                  <a:gd name="T32" fmla="*/ 273 w 890"/>
                  <a:gd name="T33" fmla="*/ 579 h 1340"/>
                  <a:gd name="T34" fmla="*/ 288 w 890"/>
                  <a:gd name="T35" fmla="*/ 615 h 1340"/>
                  <a:gd name="T36" fmla="*/ 297 w 890"/>
                  <a:gd name="T37" fmla="*/ 653 h 1340"/>
                  <a:gd name="T38" fmla="*/ 299 w 890"/>
                  <a:gd name="T39" fmla="*/ 692 h 1340"/>
                  <a:gd name="T40" fmla="*/ 292 w 890"/>
                  <a:gd name="T41" fmla="*/ 730 h 1340"/>
                  <a:gd name="T42" fmla="*/ 280 w 890"/>
                  <a:gd name="T43" fmla="*/ 767 h 1340"/>
                  <a:gd name="T44" fmla="*/ 260 w 890"/>
                  <a:gd name="T45" fmla="*/ 800 h 1340"/>
                  <a:gd name="T46" fmla="*/ 235 w 890"/>
                  <a:gd name="T47" fmla="*/ 833 h 1340"/>
                  <a:gd name="T48" fmla="*/ 216 w 890"/>
                  <a:gd name="T49" fmla="*/ 868 h 1340"/>
                  <a:gd name="T50" fmla="*/ 204 w 890"/>
                  <a:gd name="T51" fmla="*/ 905 h 1340"/>
                  <a:gd name="T52" fmla="*/ 199 w 890"/>
                  <a:gd name="T53" fmla="*/ 943 h 1340"/>
                  <a:gd name="T54" fmla="*/ 202 w 890"/>
                  <a:gd name="T55" fmla="*/ 983 h 1340"/>
                  <a:gd name="T56" fmla="*/ 211 w 890"/>
                  <a:gd name="T57" fmla="*/ 1019 h 1340"/>
                  <a:gd name="T58" fmla="*/ 227 w 890"/>
                  <a:gd name="T59" fmla="*/ 1055 h 1340"/>
                  <a:gd name="T60" fmla="*/ 249 w 890"/>
                  <a:gd name="T61" fmla="*/ 1086 h 1340"/>
                  <a:gd name="T62" fmla="*/ 273 w 890"/>
                  <a:gd name="T63" fmla="*/ 1122 h 1340"/>
                  <a:gd name="T64" fmla="*/ 289 w 890"/>
                  <a:gd name="T65" fmla="*/ 1158 h 1340"/>
                  <a:gd name="T66" fmla="*/ 297 w 890"/>
                  <a:gd name="T67" fmla="*/ 1196 h 1340"/>
                  <a:gd name="T68" fmla="*/ 299 w 890"/>
                  <a:gd name="T69" fmla="*/ 1234 h 1340"/>
                  <a:gd name="T70" fmla="*/ 293 w 890"/>
                  <a:gd name="T71" fmla="*/ 1272 h 1340"/>
                  <a:gd name="T72" fmla="*/ 889 w 890"/>
                  <a:gd name="T73" fmla="*/ 1288 h 1340"/>
                  <a:gd name="T74" fmla="*/ 0 w 890"/>
                  <a:gd name="T75" fmla="*/ 1339 h 13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0"/>
                  <a:gd name="T116" fmla="*/ 890 w 890"/>
                  <a:gd name="T117" fmla="*/ 1340 h 134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0">
                    <a:moveTo>
                      <a:pt x="0" y="1"/>
                    </a:moveTo>
                    <a:lnTo>
                      <a:pt x="248" y="0"/>
                    </a:lnTo>
                    <a:lnTo>
                      <a:pt x="263" y="20"/>
                    </a:lnTo>
                    <a:lnTo>
                      <a:pt x="273" y="36"/>
                    </a:lnTo>
                    <a:lnTo>
                      <a:pt x="281" y="54"/>
                    </a:lnTo>
                    <a:lnTo>
                      <a:pt x="288" y="72"/>
                    </a:lnTo>
                    <a:lnTo>
                      <a:pt x="293" y="91"/>
                    </a:lnTo>
                    <a:lnTo>
                      <a:pt x="297" y="110"/>
                    </a:lnTo>
                    <a:lnTo>
                      <a:pt x="299" y="129"/>
                    </a:lnTo>
                    <a:lnTo>
                      <a:pt x="299" y="148"/>
                    </a:lnTo>
                    <a:lnTo>
                      <a:pt x="296" y="167"/>
                    </a:lnTo>
                    <a:lnTo>
                      <a:pt x="292" y="187"/>
                    </a:lnTo>
                    <a:lnTo>
                      <a:pt x="287" y="205"/>
                    </a:lnTo>
                    <a:lnTo>
                      <a:pt x="280" y="224"/>
                    </a:lnTo>
                    <a:lnTo>
                      <a:pt x="271" y="241"/>
                    </a:lnTo>
                    <a:lnTo>
                      <a:pt x="260" y="257"/>
                    </a:lnTo>
                    <a:lnTo>
                      <a:pt x="246" y="276"/>
                    </a:lnTo>
                    <a:lnTo>
                      <a:pt x="234" y="291"/>
                    </a:lnTo>
                    <a:lnTo>
                      <a:pt x="223" y="308"/>
                    </a:lnTo>
                    <a:lnTo>
                      <a:pt x="216" y="326"/>
                    </a:lnTo>
                    <a:lnTo>
                      <a:pt x="209" y="343"/>
                    </a:lnTo>
                    <a:lnTo>
                      <a:pt x="204" y="362"/>
                    </a:lnTo>
                    <a:lnTo>
                      <a:pt x="200" y="381"/>
                    </a:lnTo>
                    <a:lnTo>
                      <a:pt x="199" y="400"/>
                    </a:lnTo>
                    <a:lnTo>
                      <a:pt x="199" y="420"/>
                    </a:lnTo>
                    <a:lnTo>
                      <a:pt x="201" y="439"/>
                    </a:lnTo>
                    <a:lnTo>
                      <a:pt x="205" y="458"/>
                    </a:lnTo>
                    <a:lnTo>
                      <a:pt x="210" y="477"/>
                    </a:lnTo>
                    <a:lnTo>
                      <a:pt x="218" y="496"/>
                    </a:lnTo>
                    <a:lnTo>
                      <a:pt x="226" y="513"/>
                    </a:lnTo>
                    <a:lnTo>
                      <a:pt x="236" y="530"/>
                    </a:lnTo>
                    <a:lnTo>
                      <a:pt x="248" y="544"/>
                    </a:lnTo>
                    <a:lnTo>
                      <a:pt x="263" y="562"/>
                    </a:lnTo>
                    <a:lnTo>
                      <a:pt x="273" y="579"/>
                    </a:lnTo>
                    <a:lnTo>
                      <a:pt x="281" y="597"/>
                    </a:lnTo>
                    <a:lnTo>
                      <a:pt x="288" y="615"/>
                    </a:lnTo>
                    <a:lnTo>
                      <a:pt x="293" y="634"/>
                    </a:lnTo>
                    <a:lnTo>
                      <a:pt x="297" y="653"/>
                    </a:lnTo>
                    <a:lnTo>
                      <a:pt x="299" y="672"/>
                    </a:lnTo>
                    <a:lnTo>
                      <a:pt x="299" y="692"/>
                    </a:lnTo>
                    <a:lnTo>
                      <a:pt x="296" y="711"/>
                    </a:lnTo>
                    <a:lnTo>
                      <a:pt x="292" y="730"/>
                    </a:lnTo>
                    <a:lnTo>
                      <a:pt x="287" y="749"/>
                    </a:lnTo>
                    <a:lnTo>
                      <a:pt x="280" y="767"/>
                    </a:lnTo>
                    <a:lnTo>
                      <a:pt x="271" y="783"/>
                    </a:lnTo>
                    <a:lnTo>
                      <a:pt x="260" y="800"/>
                    </a:lnTo>
                    <a:lnTo>
                      <a:pt x="248" y="815"/>
                    </a:lnTo>
                    <a:lnTo>
                      <a:pt x="235" y="833"/>
                    </a:lnTo>
                    <a:lnTo>
                      <a:pt x="224" y="850"/>
                    </a:lnTo>
                    <a:lnTo>
                      <a:pt x="216" y="868"/>
                    </a:lnTo>
                    <a:lnTo>
                      <a:pt x="210" y="886"/>
                    </a:lnTo>
                    <a:lnTo>
                      <a:pt x="204" y="905"/>
                    </a:lnTo>
                    <a:lnTo>
                      <a:pt x="201" y="924"/>
                    </a:lnTo>
                    <a:lnTo>
                      <a:pt x="199" y="943"/>
                    </a:lnTo>
                    <a:lnTo>
                      <a:pt x="199" y="963"/>
                    </a:lnTo>
                    <a:lnTo>
                      <a:pt x="202" y="983"/>
                    </a:lnTo>
                    <a:lnTo>
                      <a:pt x="206" y="1001"/>
                    </a:lnTo>
                    <a:lnTo>
                      <a:pt x="211" y="1019"/>
                    </a:lnTo>
                    <a:lnTo>
                      <a:pt x="218" y="1038"/>
                    </a:lnTo>
                    <a:lnTo>
                      <a:pt x="227" y="1055"/>
                    </a:lnTo>
                    <a:lnTo>
                      <a:pt x="237" y="1072"/>
                    </a:lnTo>
                    <a:lnTo>
                      <a:pt x="249" y="1086"/>
                    </a:lnTo>
                    <a:lnTo>
                      <a:pt x="263" y="1105"/>
                    </a:lnTo>
                    <a:lnTo>
                      <a:pt x="273" y="1122"/>
                    </a:lnTo>
                    <a:lnTo>
                      <a:pt x="282" y="1140"/>
                    </a:lnTo>
                    <a:lnTo>
                      <a:pt x="289" y="1158"/>
                    </a:lnTo>
                    <a:lnTo>
                      <a:pt x="294" y="1177"/>
                    </a:lnTo>
                    <a:lnTo>
                      <a:pt x="297" y="1196"/>
                    </a:lnTo>
                    <a:lnTo>
                      <a:pt x="299" y="1215"/>
                    </a:lnTo>
                    <a:lnTo>
                      <a:pt x="299" y="1234"/>
                    </a:lnTo>
                    <a:lnTo>
                      <a:pt x="297" y="1253"/>
                    </a:lnTo>
                    <a:lnTo>
                      <a:pt x="293" y="1272"/>
                    </a:lnTo>
                    <a:lnTo>
                      <a:pt x="289" y="1288"/>
                    </a:lnTo>
                    <a:lnTo>
                      <a:pt x="889" y="1288"/>
                    </a:lnTo>
                    <a:lnTo>
                      <a:pt x="889" y="1339"/>
                    </a:lnTo>
                    <a:lnTo>
                      <a:pt x="0" y="1339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Freeform 17"/>
              <p:cNvSpPr>
                <a:spLocks/>
              </p:cNvSpPr>
              <p:nvPr/>
            </p:nvSpPr>
            <p:spPr bwMode="auto">
              <a:xfrm>
                <a:off x="4121" y="1802"/>
                <a:ext cx="890" cy="1343"/>
              </a:xfrm>
              <a:custGeom>
                <a:avLst/>
                <a:gdLst>
                  <a:gd name="T0" fmla="*/ 0 w 890"/>
                  <a:gd name="T1" fmla="*/ 51 h 1343"/>
                  <a:gd name="T2" fmla="*/ 577 w 890"/>
                  <a:gd name="T3" fmla="*/ 71 h 1343"/>
                  <a:gd name="T4" fmla="*/ 586 w 890"/>
                  <a:gd name="T5" fmla="*/ 109 h 1343"/>
                  <a:gd name="T6" fmla="*/ 588 w 890"/>
                  <a:gd name="T7" fmla="*/ 147 h 1343"/>
                  <a:gd name="T8" fmla="*/ 581 w 890"/>
                  <a:gd name="T9" fmla="*/ 186 h 1343"/>
                  <a:gd name="T10" fmla="*/ 569 w 890"/>
                  <a:gd name="T11" fmla="*/ 223 h 1343"/>
                  <a:gd name="T12" fmla="*/ 549 w 890"/>
                  <a:gd name="T13" fmla="*/ 256 h 1343"/>
                  <a:gd name="T14" fmla="*/ 523 w 890"/>
                  <a:gd name="T15" fmla="*/ 290 h 1343"/>
                  <a:gd name="T16" fmla="*/ 505 w 890"/>
                  <a:gd name="T17" fmla="*/ 325 h 1343"/>
                  <a:gd name="T18" fmla="*/ 493 w 890"/>
                  <a:gd name="T19" fmla="*/ 361 h 1343"/>
                  <a:gd name="T20" fmla="*/ 488 w 890"/>
                  <a:gd name="T21" fmla="*/ 399 h 1343"/>
                  <a:gd name="T22" fmla="*/ 490 w 890"/>
                  <a:gd name="T23" fmla="*/ 438 h 1343"/>
                  <a:gd name="T24" fmla="*/ 500 w 890"/>
                  <a:gd name="T25" fmla="*/ 476 h 1343"/>
                  <a:gd name="T26" fmla="*/ 516 w 890"/>
                  <a:gd name="T27" fmla="*/ 512 h 1343"/>
                  <a:gd name="T28" fmla="*/ 537 w 890"/>
                  <a:gd name="T29" fmla="*/ 543 h 1343"/>
                  <a:gd name="T30" fmla="*/ 562 w 890"/>
                  <a:gd name="T31" fmla="*/ 578 h 1343"/>
                  <a:gd name="T32" fmla="*/ 577 w 890"/>
                  <a:gd name="T33" fmla="*/ 614 h 1343"/>
                  <a:gd name="T34" fmla="*/ 586 w 890"/>
                  <a:gd name="T35" fmla="*/ 652 h 1343"/>
                  <a:gd name="T36" fmla="*/ 588 w 890"/>
                  <a:gd name="T37" fmla="*/ 691 h 1343"/>
                  <a:gd name="T38" fmla="*/ 581 w 890"/>
                  <a:gd name="T39" fmla="*/ 729 h 1343"/>
                  <a:gd name="T40" fmla="*/ 569 w 890"/>
                  <a:gd name="T41" fmla="*/ 766 h 1343"/>
                  <a:gd name="T42" fmla="*/ 549 w 890"/>
                  <a:gd name="T43" fmla="*/ 799 h 1343"/>
                  <a:gd name="T44" fmla="*/ 524 w 890"/>
                  <a:gd name="T45" fmla="*/ 832 h 1343"/>
                  <a:gd name="T46" fmla="*/ 506 w 890"/>
                  <a:gd name="T47" fmla="*/ 867 h 1343"/>
                  <a:gd name="T48" fmla="*/ 494 w 890"/>
                  <a:gd name="T49" fmla="*/ 904 h 1343"/>
                  <a:gd name="T50" fmla="*/ 488 w 890"/>
                  <a:gd name="T51" fmla="*/ 942 h 1343"/>
                  <a:gd name="T52" fmla="*/ 491 w 890"/>
                  <a:gd name="T53" fmla="*/ 982 h 1343"/>
                  <a:gd name="T54" fmla="*/ 500 w 890"/>
                  <a:gd name="T55" fmla="*/ 1018 h 1343"/>
                  <a:gd name="T56" fmla="*/ 517 w 890"/>
                  <a:gd name="T57" fmla="*/ 1054 h 1343"/>
                  <a:gd name="T58" fmla="*/ 538 w 890"/>
                  <a:gd name="T59" fmla="*/ 1085 h 1343"/>
                  <a:gd name="T60" fmla="*/ 563 w 890"/>
                  <a:gd name="T61" fmla="*/ 1121 h 1343"/>
                  <a:gd name="T62" fmla="*/ 578 w 890"/>
                  <a:gd name="T63" fmla="*/ 1157 h 1343"/>
                  <a:gd name="T64" fmla="*/ 587 w 890"/>
                  <a:gd name="T65" fmla="*/ 1195 h 1343"/>
                  <a:gd name="T66" fmla="*/ 589 w 890"/>
                  <a:gd name="T67" fmla="*/ 1233 h 1343"/>
                  <a:gd name="T68" fmla="*/ 582 w 890"/>
                  <a:gd name="T69" fmla="*/ 1271 h 1343"/>
                  <a:gd name="T70" fmla="*/ 569 w 890"/>
                  <a:gd name="T71" fmla="*/ 1308 h 1343"/>
                  <a:gd name="T72" fmla="*/ 550 w 890"/>
                  <a:gd name="T73" fmla="*/ 1342 h 1343"/>
                  <a:gd name="T74" fmla="*/ 889 w 890"/>
                  <a:gd name="T75" fmla="*/ 0 h 134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3"/>
                  <a:gd name="T116" fmla="*/ 890 w 890"/>
                  <a:gd name="T117" fmla="*/ 1343 h 134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3">
                    <a:moveTo>
                      <a:pt x="0" y="0"/>
                    </a:moveTo>
                    <a:lnTo>
                      <a:pt x="0" y="51"/>
                    </a:lnTo>
                    <a:lnTo>
                      <a:pt x="569" y="51"/>
                    </a:lnTo>
                    <a:lnTo>
                      <a:pt x="577" y="71"/>
                    </a:lnTo>
                    <a:lnTo>
                      <a:pt x="583" y="90"/>
                    </a:lnTo>
                    <a:lnTo>
                      <a:pt x="586" y="109"/>
                    </a:lnTo>
                    <a:lnTo>
                      <a:pt x="588" y="128"/>
                    </a:lnTo>
                    <a:lnTo>
                      <a:pt x="588" y="147"/>
                    </a:lnTo>
                    <a:lnTo>
                      <a:pt x="585" y="166"/>
                    </a:lnTo>
                    <a:lnTo>
                      <a:pt x="581" y="186"/>
                    </a:lnTo>
                    <a:lnTo>
                      <a:pt x="577" y="204"/>
                    </a:lnTo>
                    <a:lnTo>
                      <a:pt x="569" y="223"/>
                    </a:lnTo>
                    <a:lnTo>
                      <a:pt x="560" y="240"/>
                    </a:lnTo>
                    <a:lnTo>
                      <a:pt x="549" y="256"/>
                    </a:lnTo>
                    <a:lnTo>
                      <a:pt x="535" y="275"/>
                    </a:lnTo>
                    <a:lnTo>
                      <a:pt x="523" y="290"/>
                    </a:lnTo>
                    <a:lnTo>
                      <a:pt x="514" y="307"/>
                    </a:lnTo>
                    <a:lnTo>
                      <a:pt x="505" y="325"/>
                    </a:lnTo>
                    <a:lnTo>
                      <a:pt x="498" y="342"/>
                    </a:lnTo>
                    <a:lnTo>
                      <a:pt x="493" y="361"/>
                    </a:lnTo>
                    <a:lnTo>
                      <a:pt x="490" y="380"/>
                    </a:lnTo>
                    <a:lnTo>
                      <a:pt x="488" y="399"/>
                    </a:lnTo>
                    <a:lnTo>
                      <a:pt x="488" y="419"/>
                    </a:lnTo>
                    <a:lnTo>
                      <a:pt x="490" y="438"/>
                    </a:lnTo>
                    <a:lnTo>
                      <a:pt x="494" y="457"/>
                    </a:lnTo>
                    <a:lnTo>
                      <a:pt x="500" y="476"/>
                    </a:lnTo>
                    <a:lnTo>
                      <a:pt x="507" y="495"/>
                    </a:lnTo>
                    <a:lnTo>
                      <a:pt x="516" y="512"/>
                    </a:lnTo>
                    <a:lnTo>
                      <a:pt x="525" y="529"/>
                    </a:lnTo>
                    <a:lnTo>
                      <a:pt x="537" y="543"/>
                    </a:lnTo>
                    <a:lnTo>
                      <a:pt x="552" y="561"/>
                    </a:lnTo>
                    <a:lnTo>
                      <a:pt x="562" y="578"/>
                    </a:lnTo>
                    <a:lnTo>
                      <a:pt x="571" y="596"/>
                    </a:lnTo>
                    <a:lnTo>
                      <a:pt x="577" y="614"/>
                    </a:lnTo>
                    <a:lnTo>
                      <a:pt x="583" y="633"/>
                    </a:lnTo>
                    <a:lnTo>
                      <a:pt x="586" y="652"/>
                    </a:lnTo>
                    <a:lnTo>
                      <a:pt x="588" y="671"/>
                    </a:lnTo>
                    <a:lnTo>
                      <a:pt x="588" y="691"/>
                    </a:lnTo>
                    <a:lnTo>
                      <a:pt x="585" y="710"/>
                    </a:lnTo>
                    <a:lnTo>
                      <a:pt x="581" y="729"/>
                    </a:lnTo>
                    <a:lnTo>
                      <a:pt x="577" y="748"/>
                    </a:lnTo>
                    <a:lnTo>
                      <a:pt x="569" y="766"/>
                    </a:lnTo>
                    <a:lnTo>
                      <a:pt x="560" y="783"/>
                    </a:lnTo>
                    <a:lnTo>
                      <a:pt x="549" y="799"/>
                    </a:lnTo>
                    <a:lnTo>
                      <a:pt x="537" y="814"/>
                    </a:lnTo>
                    <a:lnTo>
                      <a:pt x="524" y="832"/>
                    </a:lnTo>
                    <a:lnTo>
                      <a:pt x="514" y="849"/>
                    </a:lnTo>
                    <a:lnTo>
                      <a:pt x="506" y="867"/>
                    </a:lnTo>
                    <a:lnTo>
                      <a:pt x="499" y="885"/>
                    </a:lnTo>
                    <a:lnTo>
                      <a:pt x="494" y="904"/>
                    </a:lnTo>
                    <a:lnTo>
                      <a:pt x="490" y="923"/>
                    </a:lnTo>
                    <a:lnTo>
                      <a:pt x="488" y="942"/>
                    </a:lnTo>
                    <a:lnTo>
                      <a:pt x="488" y="962"/>
                    </a:lnTo>
                    <a:lnTo>
                      <a:pt x="491" y="982"/>
                    </a:lnTo>
                    <a:lnTo>
                      <a:pt x="495" y="1000"/>
                    </a:lnTo>
                    <a:lnTo>
                      <a:pt x="500" y="1018"/>
                    </a:lnTo>
                    <a:lnTo>
                      <a:pt x="508" y="1037"/>
                    </a:lnTo>
                    <a:lnTo>
                      <a:pt x="517" y="1054"/>
                    </a:lnTo>
                    <a:lnTo>
                      <a:pt x="526" y="1071"/>
                    </a:lnTo>
                    <a:lnTo>
                      <a:pt x="538" y="1085"/>
                    </a:lnTo>
                    <a:lnTo>
                      <a:pt x="552" y="1104"/>
                    </a:lnTo>
                    <a:lnTo>
                      <a:pt x="563" y="1121"/>
                    </a:lnTo>
                    <a:lnTo>
                      <a:pt x="571" y="1139"/>
                    </a:lnTo>
                    <a:lnTo>
                      <a:pt x="578" y="1157"/>
                    </a:lnTo>
                    <a:lnTo>
                      <a:pt x="583" y="1176"/>
                    </a:lnTo>
                    <a:lnTo>
                      <a:pt x="587" y="1195"/>
                    </a:lnTo>
                    <a:lnTo>
                      <a:pt x="589" y="1214"/>
                    </a:lnTo>
                    <a:lnTo>
                      <a:pt x="589" y="1233"/>
                    </a:lnTo>
                    <a:lnTo>
                      <a:pt x="586" y="1252"/>
                    </a:lnTo>
                    <a:lnTo>
                      <a:pt x="582" y="1271"/>
                    </a:lnTo>
                    <a:lnTo>
                      <a:pt x="577" y="1290"/>
                    </a:lnTo>
                    <a:lnTo>
                      <a:pt x="569" y="1308"/>
                    </a:lnTo>
                    <a:lnTo>
                      <a:pt x="561" y="1326"/>
                    </a:lnTo>
                    <a:lnTo>
                      <a:pt x="550" y="1342"/>
                    </a:lnTo>
                    <a:lnTo>
                      <a:pt x="889" y="1338"/>
                    </a:lnTo>
                    <a:lnTo>
                      <a:pt x="88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Freeform 18"/>
              <p:cNvSpPr>
                <a:spLocks/>
              </p:cNvSpPr>
              <p:nvPr/>
            </p:nvSpPr>
            <p:spPr bwMode="auto">
              <a:xfrm>
                <a:off x="4441" y="1801"/>
                <a:ext cx="147" cy="1344"/>
              </a:xfrm>
              <a:custGeom>
                <a:avLst/>
                <a:gdLst>
                  <a:gd name="T0" fmla="*/ 128 w 147"/>
                  <a:gd name="T1" fmla="*/ 1309 h 1344"/>
                  <a:gd name="T2" fmla="*/ 144 w 147"/>
                  <a:gd name="T3" fmla="*/ 1253 h 1344"/>
                  <a:gd name="T4" fmla="*/ 144 w 147"/>
                  <a:gd name="T5" fmla="*/ 1196 h 1344"/>
                  <a:gd name="T6" fmla="*/ 130 w 147"/>
                  <a:gd name="T7" fmla="*/ 1140 h 1344"/>
                  <a:gd name="T8" fmla="*/ 97 w 147"/>
                  <a:gd name="T9" fmla="*/ 1086 h 1344"/>
                  <a:gd name="T10" fmla="*/ 67 w 147"/>
                  <a:gd name="T11" fmla="*/ 1038 h 1344"/>
                  <a:gd name="T12" fmla="*/ 51 w 147"/>
                  <a:gd name="T13" fmla="*/ 983 h 1344"/>
                  <a:gd name="T14" fmla="*/ 51 w 147"/>
                  <a:gd name="T15" fmla="*/ 924 h 1344"/>
                  <a:gd name="T16" fmla="*/ 65 w 147"/>
                  <a:gd name="T17" fmla="*/ 868 h 1344"/>
                  <a:gd name="T18" fmla="*/ 97 w 147"/>
                  <a:gd name="T19" fmla="*/ 815 h 1344"/>
                  <a:gd name="T20" fmla="*/ 128 w 147"/>
                  <a:gd name="T21" fmla="*/ 767 h 1344"/>
                  <a:gd name="T22" fmla="*/ 143 w 147"/>
                  <a:gd name="T23" fmla="*/ 711 h 1344"/>
                  <a:gd name="T24" fmla="*/ 144 w 147"/>
                  <a:gd name="T25" fmla="*/ 653 h 1344"/>
                  <a:gd name="T26" fmla="*/ 129 w 147"/>
                  <a:gd name="T27" fmla="*/ 597 h 1344"/>
                  <a:gd name="T28" fmla="*/ 97 w 147"/>
                  <a:gd name="T29" fmla="*/ 544 h 1344"/>
                  <a:gd name="T30" fmla="*/ 66 w 147"/>
                  <a:gd name="T31" fmla="*/ 496 h 1344"/>
                  <a:gd name="T32" fmla="*/ 51 w 147"/>
                  <a:gd name="T33" fmla="*/ 439 h 1344"/>
                  <a:gd name="T34" fmla="*/ 50 w 147"/>
                  <a:gd name="T35" fmla="*/ 381 h 1344"/>
                  <a:gd name="T36" fmla="*/ 65 w 147"/>
                  <a:gd name="T37" fmla="*/ 326 h 1344"/>
                  <a:gd name="T38" fmla="*/ 95 w 147"/>
                  <a:gd name="T39" fmla="*/ 276 h 1344"/>
                  <a:gd name="T40" fmla="*/ 128 w 147"/>
                  <a:gd name="T41" fmla="*/ 224 h 1344"/>
                  <a:gd name="T42" fmla="*/ 143 w 147"/>
                  <a:gd name="T43" fmla="*/ 167 h 1344"/>
                  <a:gd name="T44" fmla="*/ 144 w 147"/>
                  <a:gd name="T45" fmla="*/ 110 h 1344"/>
                  <a:gd name="T46" fmla="*/ 129 w 147"/>
                  <a:gd name="T47" fmla="*/ 54 h 1344"/>
                  <a:gd name="T48" fmla="*/ 97 w 147"/>
                  <a:gd name="T49" fmla="*/ 0 h 1344"/>
                  <a:gd name="T50" fmla="*/ 72 w 147"/>
                  <a:gd name="T51" fmla="*/ 36 h 1344"/>
                  <a:gd name="T52" fmla="*/ 92 w 147"/>
                  <a:gd name="T53" fmla="*/ 91 h 1344"/>
                  <a:gd name="T54" fmla="*/ 97 w 147"/>
                  <a:gd name="T55" fmla="*/ 148 h 1344"/>
                  <a:gd name="T56" fmla="*/ 85 w 147"/>
                  <a:gd name="T57" fmla="*/ 205 h 1344"/>
                  <a:gd name="T58" fmla="*/ 61 w 147"/>
                  <a:gd name="T59" fmla="*/ 257 h 1344"/>
                  <a:gd name="T60" fmla="*/ 25 w 147"/>
                  <a:gd name="T61" fmla="*/ 308 h 1344"/>
                  <a:gd name="T62" fmla="*/ 5 w 147"/>
                  <a:gd name="T63" fmla="*/ 362 h 1344"/>
                  <a:gd name="T64" fmla="*/ 0 w 147"/>
                  <a:gd name="T65" fmla="*/ 420 h 1344"/>
                  <a:gd name="T66" fmla="*/ 12 w 147"/>
                  <a:gd name="T67" fmla="*/ 477 h 1344"/>
                  <a:gd name="T68" fmla="*/ 37 w 147"/>
                  <a:gd name="T69" fmla="*/ 530 h 1344"/>
                  <a:gd name="T70" fmla="*/ 72 w 147"/>
                  <a:gd name="T71" fmla="*/ 579 h 1344"/>
                  <a:gd name="T72" fmla="*/ 92 w 147"/>
                  <a:gd name="T73" fmla="*/ 634 h 1344"/>
                  <a:gd name="T74" fmla="*/ 97 w 147"/>
                  <a:gd name="T75" fmla="*/ 692 h 1344"/>
                  <a:gd name="T76" fmla="*/ 85 w 147"/>
                  <a:gd name="T77" fmla="*/ 749 h 1344"/>
                  <a:gd name="T78" fmla="*/ 61 w 147"/>
                  <a:gd name="T79" fmla="*/ 800 h 1344"/>
                  <a:gd name="T80" fmla="*/ 26 w 147"/>
                  <a:gd name="T81" fmla="*/ 850 h 1344"/>
                  <a:gd name="T82" fmla="*/ 6 w 147"/>
                  <a:gd name="T83" fmla="*/ 905 h 1344"/>
                  <a:gd name="T84" fmla="*/ 1 w 147"/>
                  <a:gd name="T85" fmla="*/ 963 h 1344"/>
                  <a:gd name="T86" fmla="*/ 12 w 147"/>
                  <a:gd name="T87" fmla="*/ 1019 h 1344"/>
                  <a:gd name="T88" fmla="*/ 37 w 147"/>
                  <a:gd name="T89" fmla="*/ 1072 h 1344"/>
                  <a:gd name="T90" fmla="*/ 73 w 147"/>
                  <a:gd name="T91" fmla="*/ 1122 h 1344"/>
                  <a:gd name="T92" fmla="*/ 93 w 147"/>
                  <a:gd name="T93" fmla="*/ 1177 h 1344"/>
                  <a:gd name="T94" fmla="*/ 97 w 147"/>
                  <a:gd name="T95" fmla="*/ 1234 h 1344"/>
                  <a:gd name="T96" fmla="*/ 86 w 147"/>
                  <a:gd name="T97" fmla="*/ 1291 h 1344"/>
                  <a:gd name="T98" fmla="*/ 61 w 147"/>
                  <a:gd name="T99" fmla="*/ 1343 h 134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47"/>
                  <a:gd name="T151" fmla="*/ 0 h 1344"/>
                  <a:gd name="T152" fmla="*/ 147 w 147"/>
                  <a:gd name="T153" fmla="*/ 1344 h 134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47" h="1344">
                    <a:moveTo>
                      <a:pt x="109" y="1343"/>
                    </a:moveTo>
                    <a:lnTo>
                      <a:pt x="119" y="1327"/>
                    </a:lnTo>
                    <a:lnTo>
                      <a:pt x="128" y="1309"/>
                    </a:lnTo>
                    <a:lnTo>
                      <a:pt x="135" y="1291"/>
                    </a:lnTo>
                    <a:lnTo>
                      <a:pt x="140" y="1272"/>
                    </a:lnTo>
                    <a:lnTo>
                      <a:pt x="144" y="1253"/>
                    </a:lnTo>
                    <a:lnTo>
                      <a:pt x="146" y="1234"/>
                    </a:lnTo>
                    <a:lnTo>
                      <a:pt x="146" y="1215"/>
                    </a:lnTo>
                    <a:lnTo>
                      <a:pt x="144" y="1196"/>
                    </a:lnTo>
                    <a:lnTo>
                      <a:pt x="141" y="1177"/>
                    </a:lnTo>
                    <a:lnTo>
                      <a:pt x="136" y="1158"/>
                    </a:lnTo>
                    <a:lnTo>
                      <a:pt x="130" y="1140"/>
                    </a:lnTo>
                    <a:lnTo>
                      <a:pt x="121" y="1122"/>
                    </a:lnTo>
                    <a:lnTo>
                      <a:pt x="111" y="1105"/>
                    </a:lnTo>
                    <a:lnTo>
                      <a:pt x="97" y="1086"/>
                    </a:lnTo>
                    <a:lnTo>
                      <a:pt x="85" y="1072"/>
                    </a:lnTo>
                    <a:lnTo>
                      <a:pt x="76" y="1055"/>
                    </a:lnTo>
                    <a:lnTo>
                      <a:pt x="67" y="1038"/>
                    </a:lnTo>
                    <a:lnTo>
                      <a:pt x="61" y="1019"/>
                    </a:lnTo>
                    <a:lnTo>
                      <a:pt x="55" y="1001"/>
                    </a:lnTo>
                    <a:lnTo>
                      <a:pt x="51" y="983"/>
                    </a:lnTo>
                    <a:lnTo>
                      <a:pt x="49" y="963"/>
                    </a:lnTo>
                    <a:lnTo>
                      <a:pt x="49" y="943"/>
                    </a:lnTo>
                    <a:lnTo>
                      <a:pt x="51" y="924"/>
                    </a:lnTo>
                    <a:lnTo>
                      <a:pt x="54" y="905"/>
                    </a:lnTo>
                    <a:lnTo>
                      <a:pt x="59" y="886"/>
                    </a:lnTo>
                    <a:lnTo>
                      <a:pt x="65" y="868"/>
                    </a:lnTo>
                    <a:lnTo>
                      <a:pt x="74" y="850"/>
                    </a:lnTo>
                    <a:lnTo>
                      <a:pt x="84" y="833"/>
                    </a:lnTo>
                    <a:lnTo>
                      <a:pt x="97" y="815"/>
                    </a:lnTo>
                    <a:lnTo>
                      <a:pt x="109" y="800"/>
                    </a:lnTo>
                    <a:lnTo>
                      <a:pt x="118" y="783"/>
                    </a:lnTo>
                    <a:lnTo>
                      <a:pt x="128" y="767"/>
                    </a:lnTo>
                    <a:lnTo>
                      <a:pt x="134" y="749"/>
                    </a:lnTo>
                    <a:lnTo>
                      <a:pt x="139" y="730"/>
                    </a:lnTo>
                    <a:lnTo>
                      <a:pt x="143" y="711"/>
                    </a:lnTo>
                    <a:lnTo>
                      <a:pt x="145" y="692"/>
                    </a:lnTo>
                    <a:lnTo>
                      <a:pt x="145" y="672"/>
                    </a:lnTo>
                    <a:lnTo>
                      <a:pt x="144" y="653"/>
                    </a:lnTo>
                    <a:lnTo>
                      <a:pt x="140" y="634"/>
                    </a:lnTo>
                    <a:lnTo>
                      <a:pt x="135" y="615"/>
                    </a:lnTo>
                    <a:lnTo>
                      <a:pt x="129" y="597"/>
                    </a:lnTo>
                    <a:lnTo>
                      <a:pt x="121" y="579"/>
                    </a:lnTo>
                    <a:lnTo>
                      <a:pt x="110" y="562"/>
                    </a:lnTo>
                    <a:lnTo>
                      <a:pt x="97" y="544"/>
                    </a:lnTo>
                    <a:lnTo>
                      <a:pt x="85" y="530"/>
                    </a:lnTo>
                    <a:lnTo>
                      <a:pt x="76" y="513"/>
                    </a:lnTo>
                    <a:lnTo>
                      <a:pt x="66" y="496"/>
                    </a:lnTo>
                    <a:lnTo>
                      <a:pt x="60" y="477"/>
                    </a:lnTo>
                    <a:lnTo>
                      <a:pt x="55" y="458"/>
                    </a:lnTo>
                    <a:lnTo>
                      <a:pt x="51" y="439"/>
                    </a:lnTo>
                    <a:lnTo>
                      <a:pt x="49" y="420"/>
                    </a:lnTo>
                    <a:lnTo>
                      <a:pt x="49" y="400"/>
                    </a:lnTo>
                    <a:lnTo>
                      <a:pt x="50" y="381"/>
                    </a:lnTo>
                    <a:lnTo>
                      <a:pt x="54" y="362"/>
                    </a:lnTo>
                    <a:lnTo>
                      <a:pt x="59" y="343"/>
                    </a:lnTo>
                    <a:lnTo>
                      <a:pt x="65" y="326"/>
                    </a:lnTo>
                    <a:lnTo>
                      <a:pt x="74" y="308"/>
                    </a:lnTo>
                    <a:lnTo>
                      <a:pt x="84" y="291"/>
                    </a:lnTo>
                    <a:lnTo>
                      <a:pt x="95" y="276"/>
                    </a:lnTo>
                    <a:lnTo>
                      <a:pt x="109" y="257"/>
                    </a:lnTo>
                    <a:lnTo>
                      <a:pt x="118" y="241"/>
                    </a:lnTo>
                    <a:lnTo>
                      <a:pt x="128" y="224"/>
                    </a:lnTo>
                    <a:lnTo>
                      <a:pt x="134" y="205"/>
                    </a:lnTo>
                    <a:lnTo>
                      <a:pt x="139" y="187"/>
                    </a:lnTo>
                    <a:lnTo>
                      <a:pt x="143" y="167"/>
                    </a:lnTo>
                    <a:lnTo>
                      <a:pt x="145" y="148"/>
                    </a:lnTo>
                    <a:lnTo>
                      <a:pt x="145" y="129"/>
                    </a:lnTo>
                    <a:lnTo>
                      <a:pt x="144" y="110"/>
                    </a:lnTo>
                    <a:lnTo>
                      <a:pt x="140" y="91"/>
                    </a:lnTo>
                    <a:lnTo>
                      <a:pt x="135" y="72"/>
                    </a:lnTo>
                    <a:lnTo>
                      <a:pt x="129" y="54"/>
                    </a:lnTo>
                    <a:lnTo>
                      <a:pt x="121" y="36"/>
                    </a:lnTo>
                    <a:lnTo>
                      <a:pt x="110" y="20"/>
                    </a:lnTo>
                    <a:lnTo>
                      <a:pt x="97" y="0"/>
                    </a:lnTo>
                    <a:lnTo>
                      <a:pt x="49" y="0"/>
                    </a:lnTo>
                    <a:lnTo>
                      <a:pt x="62" y="20"/>
                    </a:lnTo>
                    <a:lnTo>
                      <a:pt x="72" y="36"/>
                    </a:lnTo>
                    <a:lnTo>
                      <a:pt x="81" y="54"/>
                    </a:lnTo>
                    <a:lnTo>
                      <a:pt x="87" y="72"/>
                    </a:lnTo>
                    <a:lnTo>
                      <a:pt x="92" y="91"/>
                    </a:lnTo>
                    <a:lnTo>
                      <a:pt x="95" y="110"/>
                    </a:lnTo>
                    <a:lnTo>
                      <a:pt x="97" y="129"/>
                    </a:lnTo>
                    <a:lnTo>
                      <a:pt x="97" y="148"/>
                    </a:lnTo>
                    <a:lnTo>
                      <a:pt x="95" y="167"/>
                    </a:lnTo>
                    <a:lnTo>
                      <a:pt x="91" y="187"/>
                    </a:lnTo>
                    <a:lnTo>
                      <a:pt x="85" y="205"/>
                    </a:lnTo>
                    <a:lnTo>
                      <a:pt x="79" y="224"/>
                    </a:lnTo>
                    <a:lnTo>
                      <a:pt x="70" y="241"/>
                    </a:lnTo>
                    <a:lnTo>
                      <a:pt x="61" y="257"/>
                    </a:lnTo>
                    <a:lnTo>
                      <a:pt x="46" y="276"/>
                    </a:lnTo>
                    <a:lnTo>
                      <a:pt x="35" y="291"/>
                    </a:lnTo>
                    <a:lnTo>
                      <a:pt x="25" y="308"/>
                    </a:lnTo>
                    <a:lnTo>
                      <a:pt x="16" y="326"/>
                    </a:lnTo>
                    <a:lnTo>
                      <a:pt x="10" y="343"/>
                    </a:lnTo>
                    <a:lnTo>
                      <a:pt x="5" y="362"/>
                    </a:lnTo>
                    <a:lnTo>
                      <a:pt x="2" y="381"/>
                    </a:lnTo>
                    <a:lnTo>
                      <a:pt x="0" y="400"/>
                    </a:lnTo>
                    <a:lnTo>
                      <a:pt x="0" y="420"/>
                    </a:lnTo>
                    <a:lnTo>
                      <a:pt x="2" y="439"/>
                    </a:lnTo>
                    <a:lnTo>
                      <a:pt x="6" y="458"/>
                    </a:lnTo>
                    <a:lnTo>
                      <a:pt x="12" y="477"/>
                    </a:lnTo>
                    <a:lnTo>
                      <a:pt x="18" y="496"/>
                    </a:lnTo>
                    <a:lnTo>
                      <a:pt x="27" y="513"/>
                    </a:lnTo>
                    <a:lnTo>
                      <a:pt x="37" y="530"/>
                    </a:lnTo>
                    <a:lnTo>
                      <a:pt x="49" y="544"/>
                    </a:lnTo>
                    <a:lnTo>
                      <a:pt x="62" y="562"/>
                    </a:lnTo>
                    <a:lnTo>
                      <a:pt x="72" y="579"/>
                    </a:lnTo>
                    <a:lnTo>
                      <a:pt x="81" y="597"/>
                    </a:lnTo>
                    <a:lnTo>
                      <a:pt x="87" y="615"/>
                    </a:lnTo>
                    <a:lnTo>
                      <a:pt x="92" y="634"/>
                    </a:lnTo>
                    <a:lnTo>
                      <a:pt x="95" y="653"/>
                    </a:lnTo>
                    <a:lnTo>
                      <a:pt x="97" y="672"/>
                    </a:lnTo>
                    <a:lnTo>
                      <a:pt x="97" y="692"/>
                    </a:lnTo>
                    <a:lnTo>
                      <a:pt x="95" y="711"/>
                    </a:lnTo>
                    <a:lnTo>
                      <a:pt x="91" y="730"/>
                    </a:lnTo>
                    <a:lnTo>
                      <a:pt x="85" y="749"/>
                    </a:lnTo>
                    <a:lnTo>
                      <a:pt x="79" y="767"/>
                    </a:lnTo>
                    <a:lnTo>
                      <a:pt x="70" y="783"/>
                    </a:lnTo>
                    <a:lnTo>
                      <a:pt x="61" y="800"/>
                    </a:lnTo>
                    <a:lnTo>
                      <a:pt x="49" y="815"/>
                    </a:lnTo>
                    <a:lnTo>
                      <a:pt x="36" y="833"/>
                    </a:lnTo>
                    <a:lnTo>
                      <a:pt x="26" y="850"/>
                    </a:lnTo>
                    <a:lnTo>
                      <a:pt x="17" y="868"/>
                    </a:lnTo>
                    <a:lnTo>
                      <a:pt x="11" y="886"/>
                    </a:lnTo>
                    <a:lnTo>
                      <a:pt x="6" y="905"/>
                    </a:lnTo>
                    <a:lnTo>
                      <a:pt x="2" y="924"/>
                    </a:lnTo>
                    <a:lnTo>
                      <a:pt x="1" y="943"/>
                    </a:lnTo>
                    <a:lnTo>
                      <a:pt x="1" y="963"/>
                    </a:lnTo>
                    <a:lnTo>
                      <a:pt x="3" y="983"/>
                    </a:lnTo>
                    <a:lnTo>
                      <a:pt x="7" y="1001"/>
                    </a:lnTo>
                    <a:lnTo>
                      <a:pt x="12" y="1019"/>
                    </a:lnTo>
                    <a:lnTo>
                      <a:pt x="19" y="1038"/>
                    </a:lnTo>
                    <a:lnTo>
                      <a:pt x="28" y="1055"/>
                    </a:lnTo>
                    <a:lnTo>
                      <a:pt x="37" y="1072"/>
                    </a:lnTo>
                    <a:lnTo>
                      <a:pt x="49" y="1086"/>
                    </a:lnTo>
                    <a:lnTo>
                      <a:pt x="62" y="1105"/>
                    </a:lnTo>
                    <a:lnTo>
                      <a:pt x="73" y="1122"/>
                    </a:lnTo>
                    <a:lnTo>
                      <a:pt x="82" y="1140"/>
                    </a:lnTo>
                    <a:lnTo>
                      <a:pt x="87" y="1158"/>
                    </a:lnTo>
                    <a:lnTo>
                      <a:pt x="93" y="1177"/>
                    </a:lnTo>
                    <a:lnTo>
                      <a:pt x="96" y="1196"/>
                    </a:lnTo>
                    <a:lnTo>
                      <a:pt x="97" y="1215"/>
                    </a:lnTo>
                    <a:lnTo>
                      <a:pt x="97" y="1234"/>
                    </a:lnTo>
                    <a:lnTo>
                      <a:pt x="95" y="1253"/>
                    </a:lnTo>
                    <a:lnTo>
                      <a:pt x="91" y="1272"/>
                    </a:lnTo>
                    <a:lnTo>
                      <a:pt x="86" y="1291"/>
                    </a:lnTo>
                    <a:lnTo>
                      <a:pt x="80" y="1309"/>
                    </a:lnTo>
                    <a:lnTo>
                      <a:pt x="70" y="1327"/>
                    </a:lnTo>
                    <a:lnTo>
                      <a:pt x="61" y="1343"/>
                    </a:lnTo>
                    <a:lnTo>
                      <a:pt x="109" y="1343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Freeform 19"/>
              <p:cNvSpPr>
                <a:spLocks/>
              </p:cNvSpPr>
              <p:nvPr/>
            </p:nvSpPr>
            <p:spPr bwMode="auto">
              <a:xfrm>
                <a:off x="2762" y="1893"/>
                <a:ext cx="1374" cy="1166"/>
              </a:xfrm>
              <a:custGeom>
                <a:avLst/>
                <a:gdLst>
                  <a:gd name="T0" fmla="*/ 494 w 1374"/>
                  <a:gd name="T1" fmla="*/ 440 h 1166"/>
                  <a:gd name="T2" fmla="*/ 521 w 1374"/>
                  <a:gd name="T3" fmla="*/ 530 h 1166"/>
                  <a:gd name="T4" fmla="*/ 573 w 1374"/>
                  <a:gd name="T5" fmla="*/ 609 h 1166"/>
                  <a:gd name="T6" fmla="*/ 648 w 1374"/>
                  <a:gd name="T7" fmla="*/ 668 h 1166"/>
                  <a:gd name="T8" fmla="*/ 737 w 1374"/>
                  <a:gd name="T9" fmla="*/ 700 h 1166"/>
                  <a:gd name="T10" fmla="*/ 831 w 1374"/>
                  <a:gd name="T11" fmla="*/ 705 h 1166"/>
                  <a:gd name="T12" fmla="*/ 923 w 1374"/>
                  <a:gd name="T13" fmla="*/ 682 h 1166"/>
                  <a:gd name="T14" fmla="*/ 1003 w 1374"/>
                  <a:gd name="T15" fmla="*/ 632 h 1166"/>
                  <a:gd name="T16" fmla="*/ 1062 w 1374"/>
                  <a:gd name="T17" fmla="*/ 562 h 1166"/>
                  <a:gd name="T18" fmla="*/ 1004 w 1374"/>
                  <a:gd name="T19" fmla="*/ 572 h 1166"/>
                  <a:gd name="T20" fmla="*/ 935 w 1374"/>
                  <a:gd name="T21" fmla="*/ 628 h 1166"/>
                  <a:gd name="T22" fmla="*/ 852 w 1374"/>
                  <a:gd name="T23" fmla="*/ 659 h 1166"/>
                  <a:gd name="T24" fmla="*/ 764 w 1374"/>
                  <a:gd name="T25" fmla="*/ 662 h 1166"/>
                  <a:gd name="T26" fmla="*/ 679 w 1374"/>
                  <a:gd name="T27" fmla="*/ 636 h 1166"/>
                  <a:gd name="T28" fmla="*/ 608 w 1374"/>
                  <a:gd name="T29" fmla="*/ 583 h 1166"/>
                  <a:gd name="T30" fmla="*/ 558 w 1374"/>
                  <a:gd name="T31" fmla="*/ 511 h 1166"/>
                  <a:gd name="T32" fmla="*/ 533 w 1374"/>
                  <a:gd name="T33" fmla="*/ 426 h 1166"/>
                  <a:gd name="T34" fmla="*/ 240 w 1374"/>
                  <a:gd name="T35" fmla="*/ 291 h 1166"/>
                  <a:gd name="T36" fmla="*/ 180 w 1374"/>
                  <a:gd name="T37" fmla="*/ 286 h 1166"/>
                  <a:gd name="T38" fmla="*/ 114 w 1374"/>
                  <a:gd name="T39" fmla="*/ 253 h 1166"/>
                  <a:gd name="T40" fmla="*/ 65 w 1374"/>
                  <a:gd name="T41" fmla="*/ 198 h 1166"/>
                  <a:gd name="T42" fmla="*/ 41 w 1374"/>
                  <a:gd name="T43" fmla="*/ 127 h 1166"/>
                  <a:gd name="T44" fmla="*/ 752 w 1374"/>
                  <a:gd name="T45" fmla="*/ 40 h 1166"/>
                  <a:gd name="T46" fmla="*/ 858 w 1374"/>
                  <a:gd name="T47" fmla="*/ 47 h 1166"/>
                  <a:gd name="T48" fmla="*/ 952 w 1374"/>
                  <a:gd name="T49" fmla="*/ 80 h 1166"/>
                  <a:gd name="T50" fmla="*/ 1032 w 1374"/>
                  <a:gd name="T51" fmla="*/ 139 h 1166"/>
                  <a:gd name="T52" fmla="*/ 1092 w 1374"/>
                  <a:gd name="T53" fmla="*/ 219 h 1166"/>
                  <a:gd name="T54" fmla="*/ 1126 w 1374"/>
                  <a:gd name="T55" fmla="*/ 312 h 1166"/>
                  <a:gd name="T56" fmla="*/ 1132 w 1374"/>
                  <a:gd name="T57" fmla="*/ 916 h 1166"/>
                  <a:gd name="T58" fmla="*/ 1152 w 1374"/>
                  <a:gd name="T59" fmla="*/ 1004 h 1166"/>
                  <a:gd name="T60" fmla="*/ 1201 w 1374"/>
                  <a:gd name="T61" fmla="*/ 1080 h 1166"/>
                  <a:gd name="T62" fmla="*/ 1271 w 1374"/>
                  <a:gd name="T63" fmla="*/ 1136 h 1166"/>
                  <a:gd name="T64" fmla="*/ 1359 w 1374"/>
                  <a:gd name="T65" fmla="*/ 1163 h 1166"/>
                  <a:gd name="T66" fmla="*/ 1340 w 1374"/>
                  <a:gd name="T67" fmla="*/ 1103 h 1166"/>
                  <a:gd name="T68" fmla="*/ 1271 w 1374"/>
                  <a:gd name="T69" fmla="*/ 1077 h 1166"/>
                  <a:gd name="T70" fmla="*/ 1218 w 1374"/>
                  <a:gd name="T71" fmla="*/ 1027 h 1166"/>
                  <a:gd name="T72" fmla="*/ 1187 w 1374"/>
                  <a:gd name="T73" fmla="*/ 959 h 1166"/>
                  <a:gd name="T74" fmla="*/ 1182 w 1374"/>
                  <a:gd name="T75" fmla="*/ 362 h 1166"/>
                  <a:gd name="T76" fmla="*/ 1164 w 1374"/>
                  <a:gd name="T77" fmla="*/ 259 h 1166"/>
                  <a:gd name="T78" fmla="*/ 1118 w 1374"/>
                  <a:gd name="T79" fmla="*/ 165 h 1166"/>
                  <a:gd name="T80" fmla="*/ 1047 w 1374"/>
                  <a:gd name="T81" fmla="*/ 88 h 1166"/>
                  <a:gd name="T82" fmla="*/ 959 w 1374"/>
                  <a:gd name="T83" fmla="*/ 33 h 1166"/>
                  <a:gd name="T84" fmla="*/ 858 w 1374"/>
                  <a:gd name="T85" fmla="*/ 4 h 1166"/>
                  <a:gd name="T86" fmla="*/ 0 w 1374"/>
                  <a:gd name="T87" fmla="*/ 91 h 1166"/>
                  <a:gd name="T88" fmla="*/ 14 w 1374"/>
                  <a:gd name="T89" fmla="*/ 172 h 1166"/>
                  <a:gd name="T90" fmla="*/ 54 w 1374"/>
                  <a:gd name="T91" fmla="*/ 245 h 1166"/>
                  <a:gd name="T92" fmla="*/ 117 w 1374"/>
                  <a:gd name="T93" fmla="*/ 299 h 1166"/>
                  <a:gd name="T94" fmla="*/ 196 w 1374"/>
                  <a:gd name="T95" fmla="*/ 328 h 116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74"/>
                  <a:gd name="T145" fmla="*/ 0 h 1166"/>
                  <a:gd name="T146" fmla="*/ 1374 w 1374"/>
                  <a:gd name="T147" fmla="*/ 1166 h 116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74" h="1166">
                    <a:moveTo>
                      <a:pt x="491" y="331"/>
                    </a:moveTo>
                    <a:lnTo>
                      <a:pt x="491" y="392"/>
                    </a:lnTo>
                    <a:lnTo>
                      <a:pt x="491" y="416"/>
                    </a:lnTo>
                    <a:lnTo>
                      <a:pt x="494" y="440"/>
                    </a:lnTo>
                    <a:lnTo>
                      <a:pt x="498" y="463"/>
                    </a:lnTo>
                    <a:lnTo>
                      <a:pt x="504" y="485"/>
                    </a:lnTo>
                    <a:lnTo>
                      <a:pt x="511" y="508"/>
                    </a:lnTo>
                    <a:lnTo>
                      <a:pt x="521" y="530"/>
                    </a:lnTo>
                    <a:lnTo>
                      <a:pt x="532" y="551"/>
                    </a:lnTo>
                    <a:lnTo>
                      <a:pt x="544" y="572"/>
                    </a:lnTo>
                    <a:lnTo>
                      <a:pt x="558" y="590"/>
                    </a:lnTo>
                    <a:lnTo>
                      <a:pt x="573" y="609"/>
                    </a:lnTo>
                    <a:lnTo>
                      <a:pt x="590" y="626"/>
                    </a:lnTo>
                    <a:lnTo>
                      <a:pt x="608" y="641"/>
                    </a:lnTo>
                    <a:lnTo>
                      <a:pt x="627" y="655"/>
                    </a:lnTo>
                    <a:lnTo>
                      <a:pt x="648" y="668"/>
                    </a:lnTo>
                    <a:lnTo>
                      <a:pt x="669" y="679"/>
                    </a:lnTo>
                    <a:lnTo>
                      <a:pt x="691" y="687"/>
                    </a:lnTo>
                    <a:lnTo>
                      <a:pt x="714" y="695"/>
                    </a:lnTo>
                    <a:lnTo>
                      <a:pt x="737" y="700"/>
                    </a:lnTo>
                    <a:lnTo>
                      <a:pt x="760" y="704"/>
                    </a:lnTo>
                    <a:lnTo>
                      <a:pt x="784" y="707"/>
                    </a:lnTo>
                    <a:lnTo>
                      <a:pt x="807" y="707"/>
                    </a:lnTo>
                    <a:lnTo>
                      <a:pt x="831" y="705"/>
                    </a:lnTo>
                    <a:lnTo>
                      <a:pt x="854" y="703"/>
                    </a:lnTo>
                    <a:lnTo>
                      <a:pt x="878" y="697"/>
                    </a:lnTo>
                    <a:lnTo>
                      <a:pt x="900" y="691"/>
                    </a:lnTo>
                    <a:lnTo>
                      <a:pt x="923" y="682"/>
                    </a:lnTo>
                    <a:lnTo>
                      <a:pt x="944" y="672"/>
                    </a:lnTo>
                    <a:lnTo>
                      <a:pt x="965" y="660"/>
                    </a:lnTo>
                    <a:lnTo>
                      <a:pt x="985" y="647"/>
                    </a:lnTo>
                    <a:lnTo>
                      <a:pt x="1003" y="632"/>
                    </a:lnTo>
                    <a:lnTo>
                      <a:pt x="1021" y="616"/>
                    </a:lnTo>
                    <a:lnTo>
                      <a:pt x="1036" y="598"/>
                    </a:lnTo>
                    <a:lnTo>
                      <a:pt x="1050" y="579"/>
                    </a:lnTo>
                    <a:lnTo>
                      <a:pt x="1062" y="562"/>
                    </a:lnTo>
                    <a:lnTo>
                      <a:pt x="1032" y="532"/>
                    </a:lnTo>
                    <a:lnTo>
                      <a:pt x="1030" y="536"/>
                    </a:lnTo>
                    <a:lnTo>
                      <a:pt x="1018" y="554"/>
                    </a:lnTo>
                    <a:lnTo>
                      <a:pt x="1004" y="572"/>
                    </a:lnTo>
                    <a:lnTo>
                      <a:pt x="989" y="588"/>
                    </a:lnTo>
                    <a:lnTo>
                      <a:pt x="972" y="603"/>
                    </a:lnTo>
                    <a:lnTo>
                      <a:pt x="954" y="616"/>
                    </a:lnTo>
                    <a:lnTo>
                      <a:pt x="935" y="628"/>
                    </a:lnTo>
                    <a:lnTo>
                      <a:pt x="916" y="639"/>
                    </a:lnTo>
                    <a:lnTo>
                      <a:pt x="895" y="647"/>
                    </a:lnTo>
                    <a:lnTo>
                      <a:pt x="874" y="654"/>
                    </a:lnTo>
                    <a:lnTo>
                      <a:pt x="852" y="659"/>
                    </a:lnTo>
                    <a:lnTo>
                      <a:pt x="830" y="663"/>
                    </a:lnTo>
                    <a:lnTo>
                      <a:pt x="808" y="664"/>
                    </a:lnTo>
                    <a:lnTo>
                      <a:pt x="786" y="664"/>
                    </a:lnTo>
                    <a:lnTo>
                      <a:pt x="764" y="662"/>
                    </a:lnTo>
                    <a:lnTo>
                      <a:pt x="742" y="658"/>
                    </a:lnTo>
                    <a:lnTo>
                      <a:pt x="720" y="652"/>
                    </a:lnTo>
                    <a:lnTo>
                      <a:pt x="700" y="645"/>
                    </a:lnTo>
                    <a:lnTo>
                      <a:pt x="679" y="636"/>
                    </a:lnTo>
                    <a:lnTo>
                      <a:pt x="660" y="625"/>
                    </a:lnTo>
                    <a:lnTo>
                      <a:pt x="642" y="612"/>
                    </a:lnTo>
                    <a:lnTo>
                      <a:pt x="624" y="598"/>
                    </a:lnTo>
                    <a:lnTo>
                      <a:pt x="608" y="583"/>
                    </a:lnTo>
                    <a:lnTo>
                      <a:pt x="593" y="567"/>
                    </a:lnTo>
                    <a:lnTo>
                      <a:pt x="579" y="549"/>
                    </a:lnTo>
                    <a:lnTo>
                      <a:pt x="568" y="530"/>
                    </a:lnTo>
                    <a:lnTo>
                      <a:pt x="558" y="511"/>
                    </a:lnTo>
                    <a:lnTo>
                      <a:pt x="549" y="490"/>
                    </a:lnTo>
                    <a:lnTo>
                      <a:pt x="541" y="470"/>
                    </a:lnTo>
                    <a:lnTo>
                      <a:pt x="536" y="448"/>
                    </a:lnTo>
                    <a:lnTo>
                      <a:pt x="533" y="426"/>
                    </a:lnTo>
                    <a:lnTo>
                      <a:pt x="531" y="404"/>
                    </a:lnTo>
                    <a:lnTo>
                      <a:pt x="531" y="382"/>
                    </a:lnTo>
                    <a:lnTo>
                      <a:pt x="531" y="291"/>
                    </a:lnTo>
                    <a:lnTo>
                      <a:pt x="240" y="291"/>
                    </a:lnTo>
                    <a:lnTo>
                      <a:pt x="236" y="291"/>
                    </a:lnTo>
                    <a:lnTo>
                      <a:pt x="217" y="291"/>
                    </a:lnTo>
                    <a:lnTo>
                      <a:pt x="198" y="290"/>
                    </a:lnTo>
                    <a:lnTo>
                      <a:pt x="180" y="286"/>
                    </a:lnTo>
                    <a:lnTo>
                      <a:pt x="162" y="280"/>
                    </a:lnTo>
                    <a:lnTo>
                      <a:pt x="145" y="273"/>
                    </a:lnTo>
                    <a:lnTo>
                      <a:pt x="128" y="264"/>
                    </a:lnTo>
                    <a:lnTo>
                      <a:pt x="114" y="253"/>
                    </a:lnTo>
                    <a:lnTo>
                      <a:pt x="100" y="241"/>
                    </a:lnTo>
                    <a:lnTo>
                      <a:pt x="87" y="228"/>
                    </a:lnTo>
                    <a:lnTo>
                      <a:pt x="76" y="213"/>
                    </a:lnTo>
                    <a:lnTo>
                      <a:pt x="65" y="198"/>
                    </a:lnTo>
                    <a:lnTo>
                      <a:pt x="57" y="181"/>
                    </a:lnTo>
                    <a:lnTo>
                      <a:pt x="50" y="164"/>
                    </a:lnTo>
                    <a:lnTo>
                      <a:pt x="45" y="145"/>
                    </a:lnTo>
                    <a:lnTo>
                      <a:pt x="41" y="127"/>
                    </a:lnTo>
                    <a:lnTo>
                      <a:pt x="39" y="109"/>
                    </a:lnTo>
                    <a:lnTo>
                      <a:pt x="40" y="91"/>
                    </a:lnTo>
                    <a:lnTo>
                      <a:pt x="40" y="40"/>
                    </a:lnTo>
                    <a:lnTo>
                      <a:pt x="752" y="40"/>
                    </a:lnTo>
                    <a:lnTo>
                      <a:pt x="801" y="40"/>
                    </a:lnTo>
                    <a:lnTo>
                      <a:pt x="809" y="41"/>
                    </a:lnTo>
                    <a:lnTo>
                      <a:pt x="833" y="43"/>
                    </a:lnTo>
                    <a:lnTo>
                      <a:pt x="858" y="47"/>
                    </a:lnTo>
                    <a:lnTo>
                      <a:pt x="883" y="53"/>
                    </a:lnTo>
                    <a:lnTo>
                      <a:pt x="907" y="60"/>
                    </a:lnTo>
                    <a:lnTo>
                      <a:pt x="930" y="70"/>
                    </a:lnTo>
                    <a:lnTo>
                      <a:pt x="952" y="80"/>
                    </a:lnTo>
                    <a:lnTo>
                      <a:pt x="974" y="93"/>
                    </a:lnTo>
                    <a:lnTo>
                      <a:pt x="995" y="107"/>
                    </a:lnTo>
                    <a:lnTo>
                      <a:pt x="1014" y="122"/>
                    </a:lnTo>
                    <a:lnTo>
                      <a:pt x="1032" y="139"/>
                    </a:lnTo>
                    <a:lnTo>
                      <a:pt x="1049" y="157"/>
                    </a:lnTo>
                    <a:lnTo>
                      <a:pt x="1065" y="177"/>
                    </a:lnTo>
                    <a:lnTo>
                      <a:pt x="1079" y="198"/>
                    </a:lnTo>
                    <a:lnTo>
                      <a:pt x="1092" y="219"/>
                    </a:lnTo>
                    <a:lnTo>
                      <a:pt x="1103" y="242"/>
                    </a:lnTo>
                    <a:lnTo>
                      <a:pt x="1112" y="265"/>
                    </a:lnTo>
                    <a:lnTo>
                      <a:pt x="1120" y="289"/>
                    </a:lnTo>
                    <a:lnTo>
                      <a:pt x="1126" y="312"/>
                    </a:lnTo>
                    <a:lnTo>
                      <a:pt x="1130" y="337"/>
                    </a:lnTo>
                    <a:lnTo>
                      <a:pt x="1132" y="362"/>
                    </a:lnTo>
                    <a:lnTo>
                      <a:pt x="1132" y="894"/>
                    </a:lnTo>
                    <a:lnTo>
                      <a:pt x="1132" y="916"/>
                    </a:lnTo>
                    <a:lnTo>
                      <a:pt x="1134" y="939"/>
                    </a:lnTo>
                    <a:lnTo>
                      <a:pt x="1138" y="961"/>
                    </a:lnTo>
                    <a:lnTo>
                      <a:pt x="1144" y="983"/>
                    </a:lnTo>
                    <a:lnTo>
                      <a:pt x="1152" y="1004"/>
                    </a:lnTo>
                    <a:lnTo>
                      <a:pt x="1161" y="1026"/>
                    </a:lnTo>
                    <a:lnTo>
                      <a:pt x="1172" y="1044"/>
                    </a:lnTo>
                    <a:lnTo>
                      <a:pt x="1186" y="1064"/>
                    </a:lnTo>
                    <a:lnTo>
                      <a:pt x="1201" y="1080"/>
                    </a:lnTo>
                    <a:lnTo>
                      <a:pt x="1217" y="1096"/>
                    </a:lnTo>
                    <a:lnTo>
                      <a:pt x="1234" y="1111"/>
                    </a:lnTo>
                    <a:lnTo>
                      <a:pt x="1253" y="1124"/>
                    </a:lnTo>
                    <a:lnTo>
                      <a:pt x="1271" y="1136"/>
                    </a:lnTo>
                    <a:lnTo>
                      <a:pt x="1293" y="1145"/>
                    </a:lnTo>
                    <a:lnTo>
                      <a:pt x="1315" y="1153"/>
                    </a:lnTo>
                    <a:lnTo>
                      <a:pt x="1336" y="1160"/>
                    </a:lnTo>
                    <a:lnTo>
                      <a:pt x="1359" y="1163"/>
                    </a:lnTo>
                    <a:lnTo>
                      <a:pt x="1373" y="1165"/>
                    </a:lnTo>
                    <a:lnTo>
                      <a:pt x="1373" y="1105"/>
                    </a:lnTo>
                    <a:lnTo>
                      <a:pt x="1359" y="1105"/>
                    </a:lnTo>
                    <a:lnTo>
                      <a:pt x="1340" y="1103"/>
                    </a:lnTo>
                    <a:lnTo>
                      <a:pt x="1322" y="1099"/>
                    </a:lnTo>
                    <a:lnTo>
                      <a:pt x="1305" y="1093"/>
                    </a:lnTo>
                    <a:lnTo>
                      <a:pt x="1287" y="1086"/>
                    </a:lnTo>
                    <a:lnTo>
                      <a:pt x="1271" y="1077"/>
                    </a:lnTo>
                    <a:lnTo>
                      <a:pt x="1257" y="1067"/>
                    </a:lnTo>
                    <a:lnTo>
                      <a:pt x="1243" y="1055"/>
                    </a:lnTo>
                    <a:lnTo>
                      <a:pt x="1229" y="1042"/>
                    </a:lnTo>
                    <a:lnTo>
                      <a:pt x="1218" y="1027"/>
                    </a:lnTo>
                    <a:lnTo>
                      <a:pt x="1208" y="1012"/>
                    </a:lnTo>
                    <a:lnTo>
                      <a:pt x="1199" y="995"/>
                    </a:lnTo>
                    <a:lnTo>
                      <a:pt x="1192" y="978"/>
                    </a:lnTo>
                    <a:lnTo>
                      <a:pt x="1187" y="959"/>
                    </a:lnTo>
                    <a:lnTo>
                      <a:pt x="1184" y="941"/>
                    </a:lnTo>
                    <a:lnTo>
                      <a:pt x="1182" y="923"/>
                    </a:lnTo>
                    <a:lnTo>
                      <a:pt x="1182" y="904"/>
                    </a:lnTo>
                    <a:lnTo>
                      <a:pt x="1182" y="362"/>
                    </a:lnTo>
                    <a:lnTo>
                      <a:pt x="1181" y="335"/>
                    </a:lnTo>
                    <a:lnTo>
                      <a:pt x="1177" y="310"/>
                    </a:lnTo>
                    <a:lnTo>
                      <a:pt x="1172" y="285"/>
                    </a:lnTo>
                    <a:lnTo>
                      <a:pt x="1164" y="259"/>
                    </a:lnTo>
                    <a:lnTo>
                      <a:pt x="1155" y="235"/>
                    </a:lnTo>
                    <a:lnTo>
                      <a:pt x="1144" y="211"/>
                    </a:lnTo>
                    <a:lnTo>
                      <a:pt x="1131" y="187"/>
                    </a:lnTo>
                    <a:lnTo>
                      <a:pt x="1118" y="165"/>
                    </a:lnTo>
                    <a:lnTo>
                      <a:pt x="1102" y="144"/>
                    </a:lnTo>
                    <a:lnTo>
                      <a:pt x="1085" y="124"/>
                    </a:lnTo>
                    <a:lnTo>
                      <a:pt x="1067" y="105"/>
                    </a:lnTo>
                    <a:lnTo>
                      <a:pt x="1047" y="88"/>
                    </a:lnTo>
                    <a:lnTo>
                      <a:pt x="1027" y="72"/>
                    </a:lnTo>
                    <a:lnTo>
                      <a:pt x="1005" y="58"/>
                    </a:lnTo>
                    <a:lnTo>
                      <a:pt x="983" y="44"/>
                    </a:lnTo>
                    <a:lnTo>
                      <a:pt x="959" y="33"/>
                    </a:lnTo>
                    <a:lnTo>
                      <a:pt x="935" y="23"/>
                    </a:lnTo>
                    <a:lnTo>
                      <a:pt x="909" y="15"/>
                    </a:lnTo>
                    <a:lnTo>
                      <a:pt x="883" y="8"/>
                    </a:lnTo>
                    <a:lnTo>
                      <a:pt x="858" y="4"/>
                    </a:lnTo>
                    <a:lnTo>
                      <a:pt x="831" y="1"/>
                    </a:lnTo>
                    <a:lnTo>
                      <a:pt x="811" y="0"/>
                    </a:lnTo>
                    <a:lnTo>
                      <a:pt x="0" y="0"/>
                    </a:lnTo>
                    <a:lnTo>
                      <a:pt x="0" y="91"/>
                    </a:lnTo>
                    <a:lnTo>
                      <a:pt x="1" y="111"/>
                    </a:lnTo>
                    <a:lnTo>
                      <a:pt x="3" y="132"/>
                    </a:lnTo>
                    <a:lnTo>
                      <a:pt x="7" y="152"/>
                    </a:lnTo>
                    <a:lnTo>
                      <a:pt x="14" y="172"/>
                    </a:lnTo>
                    <a:lnTo>
                      <a:pt x="21" y="192"/>
                    </a:lnTo>
                    <a:lnTo>
                      <a:pt x="31" y="211"/>
                    </a:lnTo>
                    <a:lnTo>
                      <a:pt x="42" y="229"/>
                    </a:lnTo>
                    <a:lnTo>
                      <a:pt x="54" y="245"/>
                    </a:lnTo>
                    <a:lnTo>
                      <a:pt x="69" y="261"/>
                    </a:lnTo>
                    <a:lnTo>
                      <a:pt x="84" y="275"/>
                    </a:lnTo>
                    <a:lnTo>
                      <a:pt x="100" y="288"/>
                    </a:lnTo>
                    <a:lnTo>
                      <a:pt x="117" y="299"/>
                    </a:lnTo>
                    <a:lnTo>
                      <a:pt x="136" y="308"/>
                    </a:lnTo>
                    <a:lnTo>
                      <a:pt x="155" y="316"/>
                    </a:lnTo>
                    <a:lnTo>
                      <a:pt x="175" y="323"/>
                    </a:lnTo>
                    <a:lnTo>
                      <a:pt x="196" y="328"/>
                    </a:lnTo>
                    <a:lnTo>
                      <a:pt x="216" y="331"/>
                    </a:lnTo>
                    <a:lnTo>
                      <a:pt x="230" y="331"/>
                    </a:lnTo>
                    <a:lnTo>
                      <a:pt x="491" y="33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Freeform 20"/>
              <p:cNvSpPr>
                <a:spLocks/>
              </p:cNvSpPr>
              <p:nvPr/>
            </p:nvSpPr>
            <p:spPr bwMode="auto">
              <a:xfrm>
                <a:off x="3456" y="1893"/>
                <a:ext cx="700" cy="1106"/>
              </a:xfrm>
              <a:custGeom>
                <a:avLst/>
                <a:gdLst>
                  <a:gd name="T0" fmla="*/ 489 w 700"/>
                  <a:gd name="T1" fmla="*/ 40 h 1106"/>
                  <a:gd name="T2" fmla="*/ 699 w 700"/>
                  <a:gd name="T3" fmla="*/ 40 h 1106"/>
                  <a:gd name="T4" fmla="*/ 699 w 700"/>
                  <a:gd name="T5" fmla="*/ 0 h 1106"/>
                  <a:gd name="T6" fmla="*/ 439 w 700"/>
                  <a:gd name="T7" fmla="*/ 0 h 1106"/>
                  <a:gd name="T8" fmla="*/ 439 w 700"/>
                  <a:gd name="T9" fmla="*/ 733 h 1106"/>
                  <a:gd name="T10" fmla="*/ 439 w 700"/>
                  <a:gd name="T11" fmla="*/ 749 h 1106"/>
                  <a:gd name="T12" fmla="*/ 437 w 700"/>
                  <a:gd name="T13" fmla="*/ 773 h 1106"/>
                  <a:gd name="T14" fmla="*/ 433 w 700"/>
                  <a:gd name="T15" fmla="*/ 798 h 1106"/>
                  <a:gd name="T16" fmla="*/ 427 w 700"/>
                  <a:gd name="T17" fmla="*/ 821 h 1106"/>
                  <a:gd name="T18" fmla="*/ 420 w 700"/>
                  <a:gd name="T19" fmla="*/ 844 h 1106"/>
                  <a:gd name="T20" fmla="*/ 411 w 700"/>
                  <a:gd name="T21" fmla="*/ 866 h 1106"/>
                  <a:gd name="T22" fmla="*/ 401 w 700"/>
                  <a:gd name="T23" fmla="*/ 888 h 1106"/>
                  <a:gd name="T24" fmla="*/ 388 w 700"/>
                  <a:gd name="T25" fmla="*/ 908 h 1106"/>
                  <a:gd name="T26" fmla="*/ 374 w 700"/>
                  <a:gd name="T27" fmla="*/ 928 h 1106"/>
                  <a:gd name="T28" fmla="*/ 359 w 700"/>
                  <a:gd name="T29" fmla="*/ 947 h 1106"/>
                  <a:gd name="T30" fmla="*/ 342 w 700"/>
                  <a:gd name="T31" fmla="*/ 965 h 1106"/>
                  <a:gd name="T32" fmla="*/ 324 w 700"/>
                  <a:gd name="T33" fmla="*/ 981 h 1106"/>
                  <a:gd name="T34" fmla="*/ 304 w 700"/>
                  <a:gd name="T35" fmla="*/ 996 h 1106"/>
                  <a:gd name="T36" fmla="*/ 285 w 700"/>
                  <a:gd name="T37" fmla="*/ 1009 h 1106"/>
                  <a:gd name="T38" fmla="*/ 264 w 700"/>
                  <a:gd name="T39" fmla="*/ 1020 h 1106"/>
                  <a:gd name="T40" fmla="*/ 242 w 700"/>
                  <a:gd name="T41" fmla="*/ 1031 h 1106"/>
                  <a:gd name="T42" fmla="*/ 219 w 700"/>
                  <a:gd name="T43" fmla="*/ 1039 h 1106"/>
                  <a:gd name="T44" fmla="*/ 195 w 700"/>
                  <a:gd name="T45" fmla="*/ 1045 h 1106"/>
                  <a:gd name="T46" fmla="*/ 173 w 700"/>
                  <a:gd name="T47" fmla="*/ 1051 h 1106"/>
                  <a:gd name="T48" fmla="*/ 148 w 700"/>
                  <a:gd name="T49" fmla="*/ 1053 h 1106"/>
                  <a:gd name="T50" fmla="*/ 124 w 700"/>
                  <a:gd name="T51" fmla="*/ 1055 h 1106"/>
                  <a:gd name="T52" fmla="*/ 0 w 700"/>
                  <a:gd name="T53" fmla="*/ 1055 h 1106"/>
                  <a:gd name="T54" fmla="*/ 0 w 700"/>
                  <a:gd name="T55" fmla="*/ 1105 h 1106"/>
                  <a:gd name="T56" fmla="*/ 100 w 700"/>
                  <a:gd name="T57" fmla="*/ 1105 h 1106"/>
                  <a:gd name="T58" fmla="*/ 127 w 700"/>
                  <a:gd name="T59" fmla="*/ 1104 h 1106"/>
                  <a:gd name="T60" fmla="*/ 154 w 700"/>
                  <a:gd name="T61" fmla="*/ 1101 h 1106"/>
                  <a:gd name="T62" fmla="*/ 179 w 700"/>
                  <a:gd name="T63" fmla="*/ 1096 h 1106"/>
                  <a:gd name="T64" fmla="*/ 205 w 700"/>
                  <a:gd name="T65" fmla="*/ 1090 h 1106"/>
                  <a:gd name="T66" fmla="*/ 231 w 700"/>
                  <a:gd name="T67" fmla="*/ 1081 h 1106"/>
                  <a:gd name="T68" fmla="*/ 256 w 700"/>
                  <a:gd name="T69" fmla="*/ 1071 h 1106"/>
                  <a:gd name="T70" fmla="*/ 281 w 700"/>
                  <a:gd name="T71" fmla="*/ 1059 h 1106"/>
                  <a:gd name="T72" fmla="*/ 303 w 700"/>
                  <a:gd name="T73" fmla="*/ 1046 h 1106"/>
                  <a:gd name="T74" fmla="*/ 325 w 700"/>
                  <a:gd name="T75" fmla="*/ 1031 h 1106"/>
                  <a:gd name="T76" fmla="*/ 346 w 700"/>
                  <a:gd name="T77" fmla="*/ 1015 h 1106"/>
                  <a:gd name="T78" fmla="*/ 367 w 700"/>
                  <a:gd name="T79" fmla="*/ 998 h 1106"/>
                  <a:gd name="T80" fmla="*/ 386 w 700"/>
                  <a:gd name="T81" fmla="*/ 978 h 1106"/>
                  <a:gd name="T82" fmla="*/ 403 w 700"/>
                  <a:gd name="T83" fmla="*/ 958 h 1106"/>
                  <a:gd name="T84" fmla="*/ 419 w 700"/>
                  <a:gd name="T85" fmla="*/ 936 h 1106"/>
                  <a:gd name="T86" fmla="*/ 433 w 700"/>
                  <a:gd name="T87" fmla="*/ 914 h 1106"/>
                  <a:gd name="T88" fmla="*/ 447 w 700"/>
                  <a:gd name="T89" fmla="*/ 890 h 1106"/>
                  <a:gd name="T90" fmla="*/ 458 w 700"/>
                  <a:gd name="T91" fmla="*/ 866 h 1106"/>
                  <a:gd name="T92" fmla="*/ 467 w 700"/>
                  <a:gd name="T93" fmla="*/ 841 h 1106"/>
                  <a:gd name="T94" fmla="*/ 475 w 700"/>
                  <a:gd name="T95" fmla="*/ 816 h 1106"/>
                  <a:gd name="T96" fmla="*/ 482 w 700"/>
                  <a:gd name="T97" fmla="*/ 790 h 1106"/>
                  <a:gd name="T98" fmla="*/ 487 w 700"/>
                  <a:gd name="T99" fmla="*/ 763 h 1106"/>
                  <a:gd name="T100" fmla="*/ 489 w 700"/>
                  <a:gd name="T101" fmla="*/ 736 h 1106"/>
                  <a:gd name="T102" fmla="*/ 489 w 700"/>
                  <a:gd name="T103" fmla="*/ 733 h 1106"/>
                  <a:gd name="T104" fmla="*/ 489 w 700"/>
                  <a:gd name="T105" fmla="*/ 40 h 11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00"/>
                  <a:gd name="T160" fmla="*/ 0 h 1106"/>
                  <a:gd name="T161" fmla="*/ 700 w 700"/>
                  <a:gd name="T162" fmla="*/ 1106 h 110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00" h="1106">
                    <a:moveTo>
                      <a:pt x="489" y="40"/>
                    </a:moveTo>
                    <a:lnTo>
                      <a:pt x="699" y="40"/>
                    </a:lnTo>
                    <a:lnTo>
                      <a:pt x="699" y="0"/>
                    </a:lnTo>
                    <a:lnTo>
                      <a:pt x="439" y="0"/>
                    </a:lnTo>
                    <a:lnTo>
                      <a:pt x="439" y="733"/>
                    </a:lnTo>
                    <a:lnTo>
                      <a:pt x="439" y="749"/>
                    </a:lnTo>
                    <a:lnTo>
                      <a:pt x="437" y="773"/>
                    </a:lnTo>
                    <a:lnTo>
                      <a:pt x="433" y="798"/>
                    </a:lnTo>
                    <a:lnTo>
                      <a:pt x="427" y="821"/>
                    </a:lnTo>
                    <a:lnTo>
                      <a:pt x="420" y="844"/>
                    </a:lnTo>
                    <a:lnTo>
                      <a:pt x="411" y="866"/>
                    </a:lnTo>
                    <a:lnTo>
                      <a:pt x="401" y="888"/>
                    </a:lnTo>
                    <a:lnTo>
                      <a:pt x="388" y="908"/>
                    </a:lnTo>
                    <a:lnTo>
                      <a:pt x="374" y="928"/>
                    </a:lnTo>
                    <a:lnTo>
                      <a:pt x="359" y="947"/>
                    </a:lnTo>
                    <a:lnTo>
                      <a:pt x="342" y="965"/>
                    </a:lnTo>
                    <a:lnTo>
                      <a:pt x="324" y="981"/>
                    </a:lnTo>
                    <a:lnTo>
                      <a:pt x="304" y="996"/>
                    </a:lnTo>
                    <a:lnTo>
                      <a:pt x="285" y="1009"/>
                    </a:lnTo>
                    <a:lnTo>
                      <a:pt x="264" y="1020"/>
                    </a:lnTo>
                    <a:lnTo>
                      <a:pt x="242" y="1031"/>
                    </a:lnTo>
                    <a:lnTo>
                      <a:pt x="219" y="1039"/>
                    </a:lnTo>
                    <a:lnTo>
                      <a:pt x="195" y="1045"/>
                    </a:lnTo>
                    <a:lnTo>
                      <a:pt x="173" y="1051"/>
                    </a:lnTo>
                    <a:lnTo>
                      <a:pt x="148" y="1053"/>
                    </a:lnTo>
                    <a:lnTo>
                      <a:pt x="124" y="1055"/>
                    </a:lnTo>
                    <a:lnTo>
                      <a:pt x="0" y="1055"/>
                    </a:lnTo>
                    <a:lnTo>
                      <a:pt x="0" y="1105"/>
                    </a:lnTo>
                    <a:lnTo>
                      <a:pt x="100" y="1105"/>
                    </a:lnTo>
                    <a:lnTo>
                      <a:pt x="127" y="1104"/>
                    </a:lnTo>
                    <a:lnTo>
                      <a:pt x="154" y="1101"/>
                    </a:lnTo>
                    <a:lnTo>
                      <a:pt x="179" y="1096"/>
                    </a:lnTo>
                    <a:lnTo>
                      <a:pt x="205" y="1090"/>
                    </a:lnTo>
                    <a:lnTo>
                      <a:pt x="231" y="1081"/>
                    </a:lnTo>
                    <a:lnTo>
                      <a:pt x="256" y="1071"/>
                    </a:lnTo>
                    <a:lnTo>
                      <a:pt x="281" y="1059"/>
                    </a:lnTo>
                    <a:lnTo>
                      <a:pt x="303" y="1046"/>
                    </a:lnTo>
                    <a:lnTo>
                      <a:pt x="325" y="1031"/>
                    </a:lnTo>
                    <a:lnTo>
                      <a:pt x="346" y="1015"/>
                    </a:lnTo>
                    <a:lnTo>
                      <a:pt x="367" y="998"/>
                    </a:lnTo>
                    <a:lnTo>
                      <a:pt x="386" y="978"/>
                    </a:lnTo>
                    <a:lnTo>
                      <a:pt x="403" y="958"/>
                    </a:lnTo>
                    <a:lnTo>
                      <a:pt x="419" y="936"/>
                    </a:lnTo>
                    <a:lnTo>
                      <a:pt x="433" y="914"/>
                    </a:lnTo>
                    <a:lnTo>
                      <a:pt x="447" y="890"/>
                    </a:lnTo>
                    <a:lnTo>
                      <a:pt x="458" y="866"/>
                    </a:lnTo>
                    <a:lnTo>
                      <a:pt x="467" y="841"/>
                    </a:lnTo>
                    <a:lnTo>
                      <a:pt x="475" y="816"/>
                    </a:lnTo>
                    <a:lnTo>
                      <a:pt x="482" y="790"/>
                    </a:lnTo>
                    <a:lnTo>
                      <a:pt x="487" y="763"/>
                    </a:lnTo>
                    <a:lnTo>
                      <a:pt x="489" y="736"/>
                    </a:lnTo>
                    <a:lnTo>
                      <a:pt x="489" y="733"/>
                    </a:lnTo>
                    <a:lnTo>
                      <a:pt x="489" y="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Freeform 21"/>
              <p:cNvSpPr>
                <a:spLocks/>
              </p:cNvSpPr>
              <p:nvPr/>
            </p:nvSpPr>
            <p:spPr bwMode="auto">
              <a:xfrm>
                <a:off x="1272" y="1327"/>
                <a:ext cx="2199" cy="2248"/>
              </a:xfrm>
              <a:custGeom>
                <a:avLst/>
                <a:gdLst>
                  <a:gd name="T0" fmla="*/ 2198 w 2199"/>
                  <a:gd name="T1" fmla="*/ 1240 h 2248"/>
                  <a:gd name="T2" fmla="*/ 2198 w 2199"/>
                  <a:gd name="T3" fmla="*/ 2247 h 2248"/>
                  <a:gd name="T4" fmla="*/ 0 w 2199"/>
                  <a:gd name="T5" fmla="*/ 2247 h 2248"/>
                  <a:gd name="T6" fmla="*/ 0 w 2199"/>
                  <a:gd name="T7" fmla="*/ 0 h 2248"/>
                  <a:gd name="T8" fmla="*/ 2198 w 2199"/>
                  <a:gd name="T9" fmla="*/ 0 h 2248"/>
                  <a:gd name="T10" fmla="*/ 2198 w 2199"/>
                  <a:gd name="T11" fmla="*/ 584 h 2248"/>
                  <a:gd name="T12" fmla="*/ 2158 w 2199"/>
                  <a:gd name="T13" fmla="*/ 584 h 2248"/>
                  <a:gd name="T14" fmla="*/ 2158 w 2199"/>
                  <a:gd name="T15" fmla="*/ 41 h 2248"/>
                  <a:gd name="T16" fmla="*/ 41 w 2199"/>
                  <a:gd name="T17" fmla="*/ 41 h 2248"/>
                  <a:gd name="T18" fmla="*/ 41 w 2199"/>
                  <a:gd name="T19" fmla="*/ 2207 h 2248"/>
                  <a:gd name="T20" fmla="*/ 2158 w 2199"/>
                  <a:gd name="T21" fmla="*/ 2207 h 2248"/>
                  <a:gd name="T22" fmla="*/ 2158 w 2199"/>
                  <a:gd name="T23" fmla="*/ 1220 h 2248"/>
                  <a:gd name="T24" fmla="*/ 2198 w 2199"/>
                  <a:gd name="T25" fmla="*/ 1240 h 22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99"/>
                  <a:gd name="T40" fmla="*/ 0 h 2248"/>
                  <a:gd name="T41" fmla="*/ 2199 w 2199"/>
                  <a:gd name="T42" fmla="*/ 2248 h 224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99" h="2248">
                    <a:moveTo>
                      <a:pt x="2198" y="1240"/>
                    </a:moveTo>
                    <a:lnTo>
                      <a:pt x="2198" y="2247"/>
                    </a:lnTo>
                    <a:lnTo>
                      <a:pt x="0" y="2247"/>
                    </a:lnTo>
                    <a:lnTo>
                      <a:pt x="0" y="0"/>
                    </a:lnTo>
                    <a:lnTo>
                      <a:pt x="2198" y="0"/>
                    </a:lnTo>
                    <a:lnTo>
                      <a:pt x="2198" y="584"/>
                    </a:lnTo>
                    <a:lnTo>
                      <a:pt x="2158" y="584"/>
                    </a:lnTo>
                    <a:lnTo>
                      <a:pt x="2158" y="41"/>
                    </a:lnTo>
                    <a:lnTo>
                      <a:pt x="41" y="41"/>
                    </a:lnTo>
                    <a:lnTo>
                      <a:pt x="41" y="2207"/>
                    </a:lnTo>
                    <a:lnTo>
                      <a:pt x="2158" y="2207"/>
                    </a:lnTo>
                    <a:lnTo>
                      <a:pt x="2158" y="1220"/>
                    </a:lnTo>
                    <a:lnTo>
                      <a:pt x="2198" y="12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6" name="Rectangle 22"/>
            <p:cNvSpPr>
              <a:spLocks noChangeArrowheads="1"/>
            </p:cNvSpPr>
            <p:nvPr/>
          </p:nvSpPr>
          <p:spPr bwMode="auto">
            <a:xfrm>
              <a:off x="1385" y="1462"/>
              <a:ext cx="1931" cy="2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2800" b="1"/>
                <a:t>TRANSACTION 4</a:t>
              </a:r>
            </a:p>
            <a:p>
              <a:pPr algn="ctr" eaLnBrk="0" hangingPunct="0"/>
              <a:endParaRPr lang="en-US" sz="2800" b="1"/>
            </a:p>
            <a:p>
              <a:pPr algn="ctr" eaLnBrk="0" hangingPunct="0"/>
              <a:endParaRPr lang="en-US" sz="2800" b="1"/>
            </a:p>
            <a:p>
              <a:pPr algn="ctr" eaLnBrk="0" hangingPunct="0"/>
              <a:r>
                <a:rPr lang="en-US" sz="3000" b="1" i="1">
                  <a:solidFill>
                    <a:srgbClr val="CC0000"/>
                  </a:solidFill>
                </a:rPr>
                <a:t>Deposits</a:t>
              </a:r>
            </a:p>
            <a:p>
              <a:pPr algn="ctr" eaLnBrk="0" hangingPunct="0"/>
              <a:r>
                <a:rPr lang="en-US" sz="3000" b="1" i="1">
                  <a:solidFill>
                    <a:srgbClr val="CC0000"/>
                  </a:solidFill>
                </a:rPr>
                <a:t>at the FED</a:t>
              </a:r>
              <a:endParaRPr lang="en-US" sz="3000" b="1">
                <a:solidFill>
                  <a:srgbClr val="CC0000"/>
                </a:solidFill>
              </a:endParaRPr>
            </a:p>
            <a:p>
              <a:pPr algn="ctr" eaLnBrk="0" hangingPunct="0"/>
              <a:r>
                <a:rPr lang="en-US" sz="3200" b="1"/>
                <a:t>$110,000 Cash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15368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Cash		  </a:t>
            </a:r>
            <a:r>
              <a:rPr lang="en-US" sz="2200" b="1">
                <a:solidFill>
                  <a:srgbClr val="CC0000"/>
                </a:solidFill>
              </a:rPr>
              <a:t>$           0</a:t>
            </a:r>
          </a:p>
          <a:p>
            <a:pPr eaLnBrk="0" hangingPunct="0"/>
            <a:r>
              <a:rPr lang="en-US" sz="2200" b="1"/>
              <a:t>Reserves	    </a:t>
            </a:r>
            <a:r>
              <a:rPr lang="en-US" sz="2200" b="1">
                <a:solidFill>
                  <a:srgbClr val="CC0000"/>
                </a:solidFill>
              </a:rPr>
              <a:t>110,000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$100,000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16405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Cash		  </a:t>
            </a:r>
            <a:r>
              <a:rPr lang="en-US" sz="2200" b="1">
                <a:solidFill>
                  <a:srgbClr val="CC0000"/>
                </a:solidFill>
              </a:rPr>
              <a:t>$           0</a:t>
            </a:r>
          </a:p>
          <a:p>
            <a:pPr eaLnBrk="0" hangingPunct="0"/>
            <a:r>
              <a:rPr lang="en-US" sz="2200" b="1"/>
              <a:t>Reserves	    </a:t>
            </a:r>
            <a:r>
              <a:rPr lang="en-US" sz="2200" b="1">
                <a:solidFill>
                  <a:srgbClr val="CC0000"/>
                </a:solidFill>
              </a:rPr>
              <a:t>110,000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$100,000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19300" y="2106613"/>
            <a:ext cx="5935663" cy="3568700"/>
            <a:chOff x="1272" y="1327"/>
            <a:chExt cx="3739" cy="2248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272" y="1327"/>
              <a:ext cx="3739" cy="2248"/>
              <a:chOff x="1272" y="1327"/>
              <a:chExt cx="3739" cy="2248"/>
            </a:xfrm>
          </p:grpSpPr>
          <p:sp>
            <p:nvSpPr>
              <p:cNvPr id="16395" name="Freeform 12"/>
              <p:cNvSpPr>
                <a:spLocks/>
              </p:cNvSpPr>
              <p:nvPr/>
            </p:nvSpPr>
            <p:spPr bwMode="auto">
              <a:xfrm>
                <a:off x="1302" y="1347"/>
                <a:ext cx="2149" cy="2208"/>
              </a:xfrm>
              <a:custGeom>
                <a:avLst/>
                <a:gdLst>
                  <a:gd name="T0" fmla="*/ 0 w 2149"/>
                  <a:gd name="T1" fmla="*/ 2207 h 2208"/>
                  <a:gd name="T2" fmla="*/ 2148 w 2149"/>
                  <a:gd name="T3" fmla="*/ 2207 h 2208"/>
                  <a:gd name="T4" fmla="*/ 2148 w 2149"/>
                  <a:gd name="T5" fmla="*/ 0 h 2208"/>
                  <a:gd name="T6" fmla="*/ 0 w 2149"/>
                  <a:gd name="T7" fmla="*/ 0 h 2208"/>
                  <a:gd name="T8" fmla="*/ 0 w 2149"/>
                  <a:gd name="T9" fmla="*/ 2207 h 2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9"/>
                  <a:gd name="T16" fmla="*/ 0 h 2208"/>
                  <a:gd name="T17" fmla="*/ 2149 w 2149"/>
                  <a:gd name="T18" fmla="*/ 2208 h 2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9" h="2208">
                    <a:moveTo>
                      <a:pt x="0" y="2207"/>
                    </a:moveTo>
                    <a:lnTo>
                      <a:pt x="2148" y="2207"/>
                    </a:lnTo>
                    <a:lnTo>
                      <a:pt x="2148" y="0"/>
                    </a:lnTo>
                    <a:lnTo>
                      <a:pt x="0" y="0"/>
                    </a:lnTo>
                    <a:lnTo>
                      <a:pt x="0" y="2207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Freeform 13"/>
              <p:cNvSpPr>
                <a:spLocks/>
              </p:cNvSpPr>
              <p:nvPr/>
            </p:nvSpPr>
            <p:spPr bwMode="auto">
              <a:xfrm>
                <a:off x="2782" y="1913"/>
                <a:ext cx="1132" cy="1056"/>
              </a:xfrm>
              <a:custGeom>
                <a:avLst/>
                <a:gdLst>
                  <a:gd name="T0" fmla="*/ 0 w 1132"/>
                  <a:gd name="T1" fmla="*/ 0 h 1056"/>
                  <a:gd name="T2" fmla="*/ 0 w 1132"/>
                  <a:gd name="T3" fmla="*/ 111 h 1056"/>
                  <a:gd name="T4" fmla="*/ 30 w 1132"/>
                  <a:gd name="T5" fmla="*/ 181 h 1056"/>
                  <a:gd name="T6" fmla="*/ 100 w 1132"/>
                  <a:gd name="T7" fmla="*/ 252 h 1056"/>
                  <a:gd name="T8" fmla="*/ 190 w 1132"/>
                  <a:gd name="T9" fmla="*/ 291 h 1056"/>
                  <a:gd name="T10" fmla="*/ 490 w 1132"/>
                  <a:gd name="T11" fmla="*/ 291 h 1056"/>
                  <a:gd name="T12" fmla="*/ 490 w 1132"/>
                  <a:gd name="T13" fmla="*/ 412 h 1056"/>
                  <a:gd name="T14" fmla="*/ 510 w 1132"/>
                  <a:gd name="T15" fmla="*/ 492 h 1056"/>
                  <a:gd name="T16" fmla="*/ 570 w 1132"/>
                  <a:gd name="T17" fmla="*/ 583 h 1056"/>
                  <a:gd name="T18" fmla="*/ 631 w 1132"/>
                  <a:gd name="T19" fmla="*/ 622 h 1056"/>
                  <a:gd name="T20" fmla="*/ 681 w 1132"/>
                  <a:gd name="T21" fmla="*/ 653 h 1056"/>
                  <a:gd name="T22" fmla="*/ 681 w 1132"/>
                  <a:gd name="T23" fmla="*/ 1055 h 1056"/>
                  <a:gd name="T24" fmla="*/ 821 w 1132"/>
                  <a:gd name="T25" fmla="*/ 1055 h 1056"/>
                  <a:gd name="T26" fmla="*/ 931 w 1132"/>
                  <a:gd name="T27" fmla="*/ 1025 h 1056"/>
                  <a:gd name="T28" fmla="*/ 1032 w 1132"/>
                  <a:gd name="T29" fmla="*/ 965 h 1056"/>
                  <a:gd name="T30" fmla="*/ 1131 w 1132"/>
                  <a:gd name="T31" fmla="*/ 834 h 1056"/>
                  <a:gd name="T32" fmla="*/ 1131 w 1132"/>
                  <a:gd name="T33" fmla="*/ 262 h 1056"/>
                  <a:gd name="T34" fmla="*/ 1071 w 1132"/>
                  <a:gd name="T35" fmla="*/ 141 h 1056"/>
                  <a:gd name="T36" fmla="*/ 992 w 1132"/>
                  <a:gd name="T37" fmla="*/ 61 h 1056"/>
                  <a:gd name="T38" fmla="*/ 891 w 1132"/>
                  <a:gd name="T39" fmla="*/ 11 h 1056"/>
                  <a:gd name="T40" fmla="*/ 811 w 1132"/>
                  <a:gd name="T41" fmla="*/ 0 h 1056"/>
                  <a:gd name="T42" fmla="*/ 0 w 1132"/>
                  <a:gd name="T43" fmla="*/ 0 h 10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32"/>
                  <a:gd name="T67" fmla="*/ 0 h 1056"/>
                  <a:gd name="T68" fmla="*/ 1132 w 1132"/>
                  <a:gd name="T69" fmla="*/ 1056 h 10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32" h="1056">
                    <a:moveTo>
                      <a:pt x="0" y="0"/>
                    </a:moveTo>
                    <a:lnTo>
                      <a:pt x="0" y="111"/>
                    </a:lnTo>
                    <a:lnTo>
                      <a:pt x="30" y="181"/>
                    </a:lnTo>
                    <a:lnTo>
                      <a:pt x="100" y="252"/>
                    </a:lnTo>
                    <a:lnTo>
                      <a:pt x="190" y="291"/>
                    </a:lnTo>
                    <a:lnTo>
                      <a:pt x="490" y="291"/>
                    </a:lnTo>
                    <a:lnTo>
                      <a:pt x="490" y="412"/>
                    </a:lnTo>
                    <a:lnTo>
                      <a:pt x="510" y="492"/>
                    </a:lnTo>
                    <a:lnTo>
                      <a:pt x="570" y="583"/>
                    </a:lnTo>
                    <a:lnTo>
                      <a:pt x="631" y="622"/>
                    </a:lnTo>
                    <a:lnTo>
                      <a:pt x="681" y="653"/>
                    </a:lnTo>
                    <a:lnTo>
                      <a:pt x="681" y="1055"/>
                    </a:lnTo>
                    <a:lnTo>
                      <a:pt x="821" y="1055"/>
                    </a:lnTo>
                    <a:lnTo>
                      <a:pt x="931" y="1025"/>
                    </a:lnTo>
                    <a:lnTo>
                      <a:pt x="1032" y="965"/>
                    </a:lnTo>
                    <a:lnTo>
                      <a:pt x="1131" y="834"/>
                    </a:lnTo>
                    <a:lnTo>
                      <a:pt x="1131" y="262"/>
                    </a:lnTo>
                    <a:lnTo>
                      <a:pt x="1071" y="141"/>
                    </a:lnTo>
                    <a:lnTo>
                      <a:pt x="992" y="61"/>
                    </a:lnTo>
                    <a:lnTo>
                      <a:pt x="891" y="11"/>
                    </a:lnTo>
                    <a:lnTo>
                      <a:pt x="81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98E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Freeform 14"/>
              <p:cNvSpPr>
                <a:spLocks/>
              </p:cNvSpPr>
              <p:nvPr/>
            </p:nvSpPr>
            <p:spPr bwMode="auto">
              <a:xfrm>
                <a:off x="3929" y="1913"/>
                <a:ext cx="216" cy="1106"/>
              </a:xfrm>
              <a:custGeom>
                <a:avLst/>
                <a:gdLst>
                  <a:gd name="T0" fmla="*/ 215 w 216"/>
                  <a:gd name="T1" fmla="*/ 1105 h 1106"/>
                  <a:gd name="T2" fmla="*/ 147 w 216"/>
                  <a:gd name="T3" fmla="*/ 1105 h 1106"/>
                  <a:gd name="T4" fmla="*/ 89 w 216"/>
                  <a:gd name="T5" fmla="*/ 1075 h 1106"/>
                  <a:gd name="T6" fmla="*/ 30 w 216"/>
                  <a:gd name="T7" fmla="*/ 1015 h 1106"/>
                  <a:gd name="T8" fmla="*/ 0 w 216"/>
                  <a:gd name="T9" fmla="*/ 955 h 1106"/>
                  <a:gd name="T10" fmla="*/ 0 w 216"/>
                  <a:gd name="T11" fmla="*/ 0 h 1106"/>
                  <a:gd name="T12" fmla="*/ 215 w 216"/>
                  <a:gd name="T13" fmla="*/ 0 h 1106"/>
                  <a:gd name="T14" fmla="*/ 215 w 216"/>
                  <a:gd name="T15" fmla="*/ 1105 h 11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1106"/>
                  <a:gd name="T26" fmla="*/ 216 w 216"/>
                  <a:gd name="T27" fmla="*/ 1106 h 11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1106">
                    <a:moveTo>
                      <a:pt x="215" y="1105"/>
                    </a:moveTo>
                    <a:lnTo>
                      <a:pt x="147" y="1105"/>
                    </a:lnTo>
                    <a:lnTo>
                      <a:pt x="89" y="1075"/>
                    </a:lnTo>
                    <a:lnTo>
                      <a:pt x="30" y="1015"/>
                    </a:lnTo>
                    <a:lnTo>
                      <a:pt x="0" y="955"/>
                    </a:lnTo>
                    <a:lnTo>
                      <a:pt x="0" y="0"/>
                    </a:lnTo>
                    <a:lnTo>
                      <a:pt x="215" y="0"/>
                    </a:lnTo>
                    <a:lnTo>
                      <a:pt x="215" y="1105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Freeform 15"/>
              <p:cNvSpPr>
                <a:spLocks/>
              </p:cNvSpPr>
              <p:nvPr/>
            </p:nvSpPr>
            <p:spPr bwMode="auto">
              <a:xfrm>
                <a:off x="4282" y="1823"/>
                <a:ext cx="508" cy="1297"/>
              </a:xfrm>
              <a:custGeom>
                <a:avLst/>
                <a:gdLst>
                  <a:gd name="T0" fmla="*/ 0 w 508"/>
                  <a:gd name="T1" fmla="*/ 1296 h 1297"/>
                  <a:gd name="T2" fmla="*/ 0 w 508"/>
                  <a:gd name="T3" fmla="*/ 0 h 1297"/>
                  <a:gd name="T4" fmla="*/ 507 w 508"/>
                  <a:gd name="T5" fmla="*/ 0 h 1297"/>
                  <a:gd name="T6" fmla="*/ 507 w 508"/>
                  <a:gd name="T7" fmla="*/ 1296 h 1297"/>
                  <a:gd name="T8" fmla="*/ 0 w 508"/>
                  <a:gd name="T9" fmla="*/ 1296 h 1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8"/>
                  <a:gd name="T16" fmla="*/ 0 h 1297"/>
                  <a:gd name="T17" fmla="*/ 508 w 508"/>
                  <a:gd name="T18" fmla="*/ 1297 h 1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8" h="1297">
                    <a:moveTo>
                      <a:pt x="0" y="1296"/>
                    </a:moveTo>
                    <a:lnTo>
                      <a:pt x="0" y="0"/>
                    </a:lnTo>
                    <a:lnTo>
                      <a:pt x="507" y="0"/>
                    </a:lnTo>
                    <a:lnTo>
                      <a:pt x="507" y="1296"/>
                    </a:lnTo>
                    <a:lnTo>
                      <a:pt x="0" y="1296"/>
                    </a:lnTo>
                  </a:path>
                </a:pathLst>
              </a:custGeom>
              <a:solidFill>
                <a:srgbClr val="FFEA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Freeform 16"/>
              <p:cNvSpPr>
                <a:spLocks/>
              </p:cNvSpPr>
              <p:nvPr/>
            </p:nvSpPr>
            <p:spPr bwMode="auto">
              <a:xfrm>
                <a:off x="4121" y="1801"/>
                <a:ext cx="890" cy="1340"/>
              </a:xfrm>
              <a:custGeom>
                <a:avLst/>
                <a:gdLst>
                  <a:gd name="T0" fmla="*/ 248 w 890"/>
                  <a:gd name="T1" fmla="*/ 0 h 1340"/>
                  <a:gd name="T2" fmla="*/ 273 w 890"/>
                  <a:gd name="T3" fmla="*/ 36 h 1340"/>
                  <a:gd name="T4" fmla="*/ 288 w 890"/>
                  <a:gd name="T5" fmla="*/ 72 h 1340"/>
                  <a:gd name="T6" fmla="*/ 297 w 890"/>
                  <a:gd name="T7" fmla="*/ 110 h 1340"/>
                  <a:gd name="T8" fmla="*/ 299 w 890"/>
                  <a:gd name="T9" fmla="*/ 148 h 1340"/>
                  <a:gd name="T10" fmla="*/ 292 w 890"/>
                  <a:gd name="T11" fmla="*/ 187 h 1340"/>
                  <a:gd name="T12" fmla="*/ 280 w 890"/>
                  <a:gd name="T13" fmla="*/ 224 h 1340"/>
                  <a:gd name="T14" fmla="*/ 260 w 890"/>
                  <a:gd name="T15" fmla="*/ 257 h 1340"/>
                  <a:gd name="T16" fmla="*/ 234 w 890"/>
                  <a:gd name="T17" fmla="*/ 291 h 1340"/>
                  <a:gd name="T18" fmla="*/ 216 w 890"/>
                  <a:gd name="T19" fmla="*/ 326 h 1340"/>
                  <a:gd name="T20" fmla="*/ 204 w 890"/>
                  <a:gd name="T21" fmla="*/ 362 h 1340"/>
                  <a:gd name="T22" fmla="*/ 199 w 890"/>
                  <a:gd name="T23" fmla="*/ 400 h 1340"/>
                  <a:gd name="T24" fmla="*/ 201 w 890"/>
                  <a:gd name="T25" fmla="*/ 439 h 1340"/>
                  <a:gd name="T26" fmla="*/ 210 w 890"/>
                  <a:gd name="T27" fmla="*/ 477 h 1340"/>
                  <a:gd name="T28" fmla="*/ 226 w 890"/>
                  <a:gd name="T29" fmla="*/ 513 h 1340"/>
                  <a:gd name="T30" fmla="*/ 248 w 890"/>
                  <a:gd name="T31" fmla="*/ 544 h 1340"/>
                  <a:gd name="T32" fmla="*/ 273 w 890"/>
                  <a:gd name="T33" fmla="*/ 579 h 1340"/>
                  <a:gd name="T34" fmla="*/ 288 w 890"/>
                  <a:gd name="T35" fmla="*/ 615 h 1340"/>
                  <a:gd name="T36" fmla="*/ 297 w 890"/>
                  <a:gd name="T37" fmla="*/ 653 h 1340"/>
                  <a:gd name="T38" fmla="*/ 299 w 890"/>
                  <a:gd name="T39" fmla="*/ 692 h 1340"/>
                  <a:gd name="T40" fmla="*/ 292 w 890"/>
                  <a:gd name="T41" fmla="*/ 730 h 1340"/>
                  <a:gd name="T42" fmla="*/ 280 w 890"/>
                  <a:gd name="T43" fmla="*/ 767 h 1340"/>
                  <a:gd name="T44" fmla="*/ 260 w 890"/>
                  <a:gd name="T45" fmla="*/ 800 h 1340"/>
                  <a:gd name="T46" fmla="*/ 235 w 890"/>
                  <a:gd name="T47" fmla="*/ 833 h 1340"/>
                  <a:gd name="T48" fmla="*/ 216 w 890"/>
                  <a:gd name="T49" fmla="*/ 868 h 1340"/>
                  <a:gd name="T50" fmla="*/ 204 w 890"/>
                  <a:gd name="T51" fmla="*/ 905 h 1340"/>
                  <a:gd name="T52" fmla="*/ 199 w 890"/>
                  <a:gd name="T53" fmla="*/ 943 h 1340"/>
                  <a:gd name="T54" fmla="*/ 202 w 890"/>
                  <a:gd name="T55" fmla="*/ 983 h 1340"/>
                  <a:gd name="T56" fmla="*/ 211 w 890"/>
                  <a:gd name="T57" fmla="*/ 1019 h 1340"/>
                  <a:gd name="T58" fmla="*/ 227 w 890"/>
                  <a:gd name="T59" fmla="*/ 1055 h 1340"/>
                  <a:gd name="T60" fmla="*/ 249 w 890"/>
                  <a:gd name="T61" fmla="*/ 1086 h 1340"/>
                  <a:gd name="T62" fmla="*/ 273 w 890"/>
                  <a:gd name="T63" fmla="*/ 1122 h 1340"/>
                  <a:gd name="T64" fmla="*/ 289 w 890"/>
                  <a:gd name="T65" fmla="*/ 1158 h 1340"/>
                  <a:gd name="T66" fmla="*/ 297 w 890"/>
                  <a:gd name="T67" fmla="*/ 1196 h 1340"/>
                  <a:gd name="T68" fmla="*/ 299 w 890"/>
                  <a:gd name="T69" fmla="*/ 1234 h 1340"/>
                  <a:gd name="T70" fmla="*/ 293 w 890"/>
                  <a:gd name="T71" fmla="*/ 1272 h 1340"/>
                  <a:gd name="T72" fmla="*/ 889 w 890"/>
                  <a:gd name="T73" fmla="*/ 1288 h 1340"/>
                  <a:gd name="T74" fmla="*/ 0 w 890"/>
                  <a:gd name="T75" fmla="*/ 1339 h 13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0"/>
                  <a:gd name="T116" fmla="*/ 890 w 890"/>
                  <a:gd name="T117" fmla="*/ 1340 h 134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0">
                    <a:moveTo>
                      <a:pt x="0" y="1"/>
                    </a:moveTo>
                    <a:lnTo>
                      <a:pt x="248" y="0"/>
                    </a:lnTo>
                    <a:lnTo>
                      <a:pt x="263" y="20"/>
                    </a:lnTo>
                    <a:lnTo>
                      <a:pt x="273" y="36"/>
                    </a:lnTo>
                    <a:lnTo>
                      <a:pt x="281" y="54"/>
                    </a:lnTo>
                    <a:lnTo>
                      <a:pt x="288" y="72"/>
                    </a:lnTo>
                    <a:lnTo>
                      <a:pt x="293" y="91"/>
                    </a:lnTo>
                    <a:lnTo>
                      <a:pt x="297" y="110"/>
                    </a:lnTo>
                    <a:lnTo>
                      <a:pt x="299" y="129"/>
                    </a:lnTo>
                    <a:lnTo>
                      <a:pt x="299" y="148"/>
                    </a:lnTo>
                    <a:lnTo>
                      <a:pt x="296" y="167"/>
                    </a:lnTo>
                    <a:lnTo>
                      <a:pt x="292" y="187"/>
                    </a:lnTo>
                    <a:lnTo>
                      <a:pt x="287" y="205"/>
                    </a:lnTo>
                    <a:lnTo>
                      <a:pt x="280" y="224"/>
                    </a:lnTo>
                    <a:lnTo>
                      <a:pt x="271" y="241"/>
                    </a:lnTo>
                    <a:lnTo>
                      <a:pt x="260" y="257"/>
                    </a:lnTo>
                    <a:lnTo>
                      <a:pt x="246" y="276"/>
                    </a:lnTo>
                    <a:lnTo>
                      <a:pt x="234" y="291"/>
                    </a:lnTo>
                    <a:lnTo>
                      <a:pt x="223" y="308"/>
                    </a:lnTo>
                    <a:lnTo>
                      <a:pt x="216" y="326"/>
                    </a:lnTo>
                    <a:lnTo>
                      <a:pt x="209" y="343"/>
                    </a:lnTo>
                    <a:lnTo>
                      <a:pt x="204" y="362"/>
                    </a:lnTo>
                    <a:lnTo>
                      <a:pt x="200" y="381"/>
                    </a:lnTo>
                    <a:lnTo>
                      <a:pt x="199" y="400"/>
                    </a:lnTo>
                    <a:lnTo>
                      <a:pt x="199" y="420"/>
                    </a:lnTo>
                    <a:lnTo>
                      <a:pt x="201" y="439"/>
                    </a:lnTo>
                    <a:lnTo>
                      <a:pt x="205" y="458"/>
                    </a:lnTo>
                    <a:lnTo>
                      <a:pt x="210" y="477"/>
                    </a:lnTo>
                    <a:lnTo>
                      <a:pt x="218" y="496"/>
                    </a:lnTo>
                    <a:lnTo>
                      <a:pt x="226" y="513"/>
                    </a:lnTo>
                    <a:lnTo>
                      <a:pt x="236" y="530"/>
                    </a:lnTo>
                    <a:lnTo>
                      <a:pt x="248" y="544"/>
                    </a:lnTo>
                    <a:lnTo>
                      <a:pt x="263" y="562"/>
                    </a:lnTo>
                    <a:lnTo>
                      <a:pt x="273" y="579"/>
                    </a:lnTo>
                    <a:lnTo>
                      <a:pt x="281" y="597"/>
                    </a:lnTo>
                    <a:lnTo>
                      <a:pt x="288" y="615"/>
                    </a:lnTo>
                    <a:lnTo>
                      <a:pt x="293" y="634"/>
                    </a:lnTo>
                    <a:lnTo>
                      <a:pt x="297" y="653"/>
                    </a:lnTo>
                    <a:lnTo>
                      <a:pt x="299" y="672"/>
                    </a:lnTo>
                    <a:lnTo>
                      <a:pt x="299" y="692"/>
                    </a:lnTo>
                    <a:lnTo>
                      <a:pt x="296" y="711"/>
                    </a:lnTo>
                    <a:lnTo>
                      <a:pt x="292" y="730"/>
                    </a:lnTo>
                    <a:lnTo>
                      <a:pt x="287" y="749"/>
                    </a:lnTo>
                    <a:lnTo>
                      <a:pt x="280" y="767"/>
                    </a:lnTo>
                    <a:lnTo>
                      <a:pt x="271" y="783"/>
                    </a:lnTo>
                    <a:lnTo>
                      <a:pt x="260" y="800"/>
                    </a:lnTo>
                    <a:lnTo>
                      <a:pt x="248" y="815"/>
                    </a:lnTo>
                    <a:lnTo>
                      <a:pt x="235" y="833"/>
                    </a:lnTo>
                    <a:lnTo>
                      <a:pt x="224" y="850"/>
                    </a:lnTo>
                    <a:lnTo>
                      <a:pt x="216" y="868"/>
                    </a:lnTo>
                    <a:lnTo>
                      <a:pt x="210" y="886"/>
                    </a:lnTo>
                    <a:lnTo>
                      <a:pt x="204" y="905"/>
                    </a:lnTo>
                    <a:lnTo>
                      <a:pt x="201" y="924"/>
                    </a:lnTo>
                    <a:lnTo>
                      <a:pt x="199" y="943"/>
                    </a:lnTo>
                    <a:lnTo>
                      <a:pt x="199" y="963"/>
                    </a:lnTo>
                    <a:lnTo>
                      <a:pt x="202" y="983"/>
                    </a:lnTo>
                    <a:lnTo>
                      <a:pt x="206" y="1001"/>
                    </a:lnTo>
                    <a:lnTo>
                      <a:pt x="211" y="1019"/>
                    </a:lnTo>
                    <a:lnTo>
                      <a:pt x="218" y="1038"/>
                    </a:lnTo>
                    <a:lnTo>
                      <a:pt x="227" y="1055"/>
                    </a:lnTo>
                    <a:lnTo>
                      <a:pt x="237" y="1072"/>
                    </a:lnTo>
                    <a:lnTo>
                      <a:pt x="249" y="1086"/>
                    </a:lnTo>
                    <a:lnTo>
                      <a:pt x="263" y="1105"/>
                    </a:lnTo>
                    <a:lnTo>
                      <a:pt x="273" y="1122"/>
                    </a:lnTo>
                    <a:lnTo>
                      <a:pt x="282" y="1140"/>
                    </a:lnTo>
                    <a:lnTo>
                      <a:pt x="289" y="1158"/>
                    </a:lnTo>
                    <a:lnTo>
                      <a:pt x="294" y="1177"/>
                    </a:lnTo>
                    <a:lnTo>
                      <a:pt x="297" y="1196"/>
                    </a:lnTo>
                    <a:lnTo>
                      <a:pt x="299" y="1215"/>
                    </a:lnTo>
                    <a:lnTo>
                      <a:pt x="299" y="1234"/>
                    </a:lnTo>
                    <a:lnTo>
                      <a:pt x="297" y="1253"/>
                    </a:lnTo>
                    <a:lnTo>
                      <a:pt x="293" y="1272"/>
                    </a:lnTo>
                    <a:lnTo>
                      <a:pt x="289" y="1288"/>
                    </a:lnTo>
                    <a:lnTo>
                      <a:pt x="889" y="1288"/>
                    </a:lnTo>
                    <a:lnTo>
                      <a:pt x="889" y="1339"/>
                    </a:lnTo>
                    <a:lnTo>
                      <a:pt x="0" y="1339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Freeform 17"/>
              <p:cNvSpPr>
                <a:spLocks/>
              </p:cNvSpPr>
              <p:nvPr/>
            </p:nvSpPr>
            <p:spPr bwMode="auto">
              <a:xfrm>
                <a:off x="4121" y="1802"/>
                <a:ext cx="890" cy="1343"/>
              </a:xfrm>
              <a:custGeom>
                <a:avLst/>
                <a:gdLst>
                  <a:gd name="T0" fmla="*/ 0 w 890"/>
                  <a:gd name="T1" fmla="*/ 51 h 1343"/>
                  <a:gd name="T2" fmla="*/ 577 w 890"/>
                  <a:gd name="T3" fmla="*/ 71 h 1343"/>
                  <a:gd name="T4" fmla="*/ 586 w 890"/>
                  <a:gd name="T5" fmla="*/ 109 h 1343"/>
                  <a:gd name="T6" fmla="*/ 588 w 890"/>
                  <a:gd name="T7" fmla="*/ 147 h 1343"/>
                  <a:gd name="T8" fmla="*/ 581 w 890"/>
                  <a:gd name="T9" fmla="*/ 186 h 1343"/>
                  <a:gd name="T10" fmla="*/ 569 w 890"/>
                  <a:gd name="T11" fmla="*/ 223 h 1343"/>
                  <a:gd name="T12" fmla="*/ 549 w 890"/>
                  <a:gd name="T13" fmla="*/ 256 h 1343"/>
                  <a:gd name="T14" fmla="*/ 523 w 890"/>
                  <a:gd name="T15" fmla="*/ 290 h 1343"/>
                  <a:gd name="T16" fmla="*/ 505 w 890"/>
                  <a:gd name="T17" fmla="*/ 325 h 1343"/>
                  <a:gd name="T18" fmla="*/ 493 w 890"/>
                  <a:gd name="T19" fmla="*/ 361 h 1343"/>
                  <a:gd name="T20" fmla="*/ 488 w 890"/>
                  <a:gd name="T21" fmla="*/ 399 h 1343"/>
                  <a:gd name="T22" fmla="*/ 490 w 890"/>
                  <a:gd name="T23" fmla="*/ 438 h 1343"/>
                  <a:gd name="T24" fmla="*/ 500 w 890"/>
                  <a:gd name="T25" fmla="*/ 476 h 1343"/>
                  <a:gd name="T26" fmla="*/ 516 w 890"/>
                  <a:gd name="T27" fmla="*/ 512 h 1343"/>
                  <a:gd name="T28" fmla="*/ 537 w 890"/>
                  <a:gd name="T29" fmla="*/ 543 h 1343"/>
                  <a:gd name="T30" fmla="*/ 562 w 890"/>
                  <a:gd name="T31" fmla="*/ 578 h 1343"/>
                  <a:gd name="T32" fmla="*/ 577 w 890"/>
                  <a:gd name="T33" fmla="*/ 614 h 1343"/>
                  <a:gd name="T34" fmla="*/ 586 w 890"/>
                  <a:gd name="T35" fmla="*/ 652 h 1343"/>
                  <a:gd name="T36" fmla="*/ 588 w 890"/>
                  <a:gd name="T37" fmla="*/ 691 h 1343"/>
                  <a:gd name="T38" fmla="*/ 581 w 890"/>
                  <a:gd name="T39" fmla="*/ 729 h 1343"/>
                  <a:gd name="T40" fmla="*/ 569 w 890"/>
                  <a:gd name="T41" fmla="*/ 766 h 1343"/>
                  <a:gd name="T42" fmla="*/ 549 w 890"/>
                  <a:gd name="T43" fmla="*/ 799 h 1343"/>
                  <a:gd name="T44" fmla="*/ 524 w 890"/>
                  <a:gd name="T45" fmla="*/ 832 h 1343"/>
                  <a:gd name="T46" fmla="*/ 506 w 890"/>
                  <a:gd name="T47" fmla="*/ 867 h 1343"/>
                  <a:gd name="T48" fmla="*/ 494 w 890"/>
                  <a:gd name="T49" fmla="*/ 904 h 1343"/>
                  <a:gd name="T50" fmla="*/ 488 w 890"/>
                  <a:gd name="T51" fmla="*/ 942 h 1343"/>
                  <a:gd name="T52" fmla="*/ 491 w 890"/>
                  <a:gd name="T53" fmla="*/ 982 h 1343"/>
                  <a:gd name="T54" fmla="*/ 500 w 890"/>
                  <a:gd name="T55" fmla="*/ 1018 h 1343"/>
                  <a:gd name="T56" fmla="*/ 517 w 890"/>
                  <a:gd name="T57" fmla="*/ 1054 h 1343"/>
                  <a:gd name="T58" fmla="*/ 538 w 890"/>
                  <a:gd name="T59" fmla="*/ 1085 h 1343"/>
                  <a:gd name="T60" fmla="*/ 563 w 890"/>
                  <a:gd name="T61" fmla="*/ 1121 h 1343"/>
                  <a:gd name="T62" fmla="*/ 578 w 890"/>
                  <a:gd name="T63" fmla="*/ 1157 h 1343"/>
                  <a:gd name="T64" fmla="*/ 587 w 890"/>
                  <a:gd name="T65" fmla="*/ 1195 h 1343"/>
                  <a:gd name="T66" fmla="*/ 589 w 890"/>
                  <a:gd name="T67" fmla="*/ 1233 h 1343"/>
                  <a:gd name="T68" fmla="*/ 582 w 890"/>
                  <a:gd name="T69" fmla="*/ 1271 h 1343"/>
                  <a:gd name="T70" fmla="*/ 569 w 890"/>
                  <a:gd name="T71" fmla="*/ 1308 h 1343"/>
                  <a:gd name="T72" fmla="*/ 550 w 890"/>
                  <a:gd name="T73" fmla="*/ 1342 h 1343"/>
                  <a:gd name="T74" fmla="*/ 889 w 890"/>
                  <a:gd name="T75" fmla="*/ 0 h 134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3"/>
                  <a:gd name="T116" fmla="*/ 890 w 890"/>
                  <a:gd name="T117" fmla="*/ 1343 h 134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3">
                    <a:moveTo>
                      <a:pt x="0" y="0"/>
                    </a:moveTo>
                    <a:lnTo>
                      <a:pt x="0" y="51"/>
                    </a:lnTo>
                    <a:lnTo>
                      <a:pt x="569" y="51"/>
                    </a:lnTo>
                    <a:lnTo>
                      <a:pt x="577" y="71"/>
                    </a:lnTo>
                    <a:lnTo>
                      <a:pt x="583" y="90"/>
                    </a:lnTo>
                    <a:lnTo>
                      <a:pt x="586" y="109"/>
                    </a:lnTo>
                    <a:lnTo>
                      <a:pt x="588" y="128"/>
                    </a:lnTo>
                    <a:lnTo>
                      <a:pt x="588" y="147"/>
                    </a:lnTo>
                    <a:lnTo>
                      <a:pt x="585" y="166"/>
                    </a:lnTo>
                    <a:lnTo>
                      <a:pt x="581" y="186"/>
                    </a:lnTo>
                    <a:lnTo>
                      <a:pt x="577" y="204"/>
                    </a:lnTo>
                    <a:lnTo>
                      <a:pt x="569" y="223"/>
                    </a:lnTo>
                    <a:lnTo>
                      <a:pt x="560" y="240"/>
                    </a:lnTo>
                    <a:lnTo>
                      <a:pt x="549" y="256"/>
                    </a:lnTo>
                    <a:lnTo>
                      <a:pt x="535" y="275"/>
                    </a:lnTo>
                    <a:lnTo>
                      <a:pt x="523" y="290"/>
                    </a:lnTo>
                    <a:lnTo>
                      <a:pt x="514" y="307"/>
                    </a:lnTo>
                    <a:lnTo>
                      <a:pt x="505" y="325"/>
                    </a:lnTo>
                    <a:lnTo>
                      <a:pt x="498" y="342"/>
                    </a:lnTo>
                    <a:lnTo>
                      <a:pt x="493" y="361"/>
                    </a:lnTo>
                    <a:lnTo>
                      <a:pt x="490" y="380"/>
                    </a:lnTo>
                    <a:lnTo>
                      <a:pt x="488" y="399"/>
                    </a:lnTo>
                    <a:lnTo>
                      <a:pt x="488" y="419"/>
                    </a:lnTo>
                    <a:lnTo>
                      <a:pt x="490" y="438"/>
                    </a:lnTo>
                    <a:lnTo>
                      <a:pt x="494" y="457"/>
                    </a:lnTo>
                    <a:lnTo>
                      <a:pt x="500" y="476"/>
                    </a:lnTo>
                    <a:lnTo>
                      <a:pt x="507" y="495"/>
                    </a:lnTo>
                    <a:lnTo>
                      <a:pt x="516" y="512"/>
                    </a:lnTo>
                    <a:lnTo>
                      <a:pt x="525" y="529"/>
                    </a:lnTo>
                    <a:lnTo>
                      <a:pt x="537" y="543"/>
                    </a:lnTo>
                    <a:lnTo>
                      <a:pt x="552" y="561"/>
                    </a:lnTo>
                    <a:lnTo>
                      <a:pt x="562" y="578"/>
                    </a:lnTo>
                    <a:lnTo>
                      <a:pt x="571" y="596"/>
                    </a:lnTo>
                    <a:lnTo>
                      <a:pt x="577" y="614"/>
                    </a:lnTo>
                    <a:lnTo>
                      <a:pt x="583" y="633"/>
                    </a:lnTo>
                    <a:lnTo>
                      <a:pt x="586" y="652"/>
                    </a:lnTo>
                    <a:lnTo>
                      <a:pt x="588" y="671"/>
                    </a:lnTo>
                    <a:lnTo>
                      <a:pt x="588" y="691"/>
                    </a:lnTo>
                    <a:lnTo>
                      <a:pt x="585" y="710"/>
                    </a:lnTo>
                    <a:lnTo>
                      <a:pt x="581" y="729"/>
                    </a:lnTo>
                    <a:lnTo>
                      <a:pt x="577" y="748"/>
                    </a:lnTo>
                    <a:lnTo>
                      <a:pt x="569" y="766"/>
                    </a:lnTo>
                    <a:lnTo>
                      <a:pt x="560" y="783"/>
                    </a:lnTo>
                    <a:lnTo>
                      <a:pt x="549" y="799"/>
                    </a:lnTo>
                    <a:lnTo>
                      <a:pt x="537" y="814"/>
                    </a:lnTo>
                    <a:lnTo>
                      <a:pt x="524" y="832"/>
                    </a:lnTo>
                    <a:lnTo>
                      <a:pt x="514" y="849"/>
                    </a:lnTo>
                    <a:lnTo>
                      <a:pt x="506" y="867"/>
                    </a:lnTo>
                    <a:lnTo>
                      <a:pt x="499" y="885"/>
                    </a:lnTo>
                    <a:lnTo>
                      <a:pt x="494" y="904"/>
                    </a:lnTo>
                    <a:lnTo>
                      <a:pt x="490" y="923"/>
                    </a:lnTo>
                    <a:lnTo>
                      <a:pt x="488" y="942"/>
                    </a:lnTo>
                    <a:lnTo>
                      <a:pt x="488" y="962"/>
                    </a:lnTo>
                    <a:lnTo>
                      <a:pt x="491" y="982"/>
                    </a:lnTo>
                    <a:lnTo>
                      <a:pt x="495" y="1000"/>
                    </a:lnTo>
                    <a:lnTo>
                      <a:pt x="500" y="1018"/>
                    </a:lnTo>
                    <a:lnTo>
                      <a:pt x="508" y="1037"/>
                    </a:lnTo>
                    <a:lnTo>
                      <a:pt x="517" y="1054"/>
                    </a:lnTo>
                    <a:lnTo>
                      <a:pt x="526" y="1071"/>
                    </a:lnTo>
                    <a:lnTo>
                      <a:pt x="538" y="1085"/>
                    </a:lnTo>
                    <a:lnTo>
                      <a:pt x="552" y="1104"/>
                    </a:lnTo>
                    <a:lnTo>
                      <a:pt x="563" y="1121"/>
                    </a:lnTo>
                    <a:lnTo>
                      <a:pt x="571" y="1139"/>
                    </a:lnTo>
                    <a:lnTo>
                      <a:pt x="578" y="1157"/>
                    </a:lnTo>
                    <a:lnTo>
                      <a:pt x="583" y="1176"/>
                    </a:lnTo>
                    <a:lnTo>
                      <a:pt x="587" y="1195"/>
                    </a:lnTo>
                    <a:lnTo>
                      <a:pt x="589" y="1214"/>
                    </a:lnTo>
                    <a:lnTo>
                      <a:pt x="589" y="1233"/>
                    </a:lnTo>
                    <a:lnTo>
                      <a:pt x="586" y="1252"/>
                    </a:lnTo>
                    <a:lnTo>
                      <a:pt x="582" y="1271"/>
                    </a:lnTo>
                    <a:lnTo>
                      <a:pt x="577" y="1290"/>
                    </a:lnTo>
                    <a:lnTo>
                      <a:pt x="569" y="1308"/>
                    </a:lnTo>
                    <a:lnTo>
                      <a:pt x="561" y="1326"/>
                    </a:lnTo>
                    <a:lnTo>
                      <a:pt x="550" y="1342"/>
                    </a:lnTo>
                    <a:lnTo>
                      <a:pt x="889" y="1338"/>
                    </a:lnTo>
                    <a:lnTo>
                      <a:pt x="88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Freeform 18"/>
              <p:cNvSpPr>
                <a:spLocks/>
              </p:cNvSpPr>
              <p:nvPr/>
            </p:nvSpPr>
            <p:spPr bwMode="auto">
              <a:xfrm>
                <a:off x="4441" y="1801"/>
                <a:ext cx="147" cy="1344"/>
              </a:xfrm>
              <a:custGeom>
                <a:avLst/>
                <a:gdLst>
                  <a:gd name="T0" fmla="*/ 128 w 147"/>
                  <a:gd name="T1" fmla="*/ 1309 h 1344"/>
                  <a:gd name="T2" fmla="*/ 144 w 147"/>
                  <a:gd name="T3" fmla="*/ 1253 h 1344"/>
                  <a:gd name="T4" fmla="*/ 144 w 147"/>
                  <a:gd name="T5" fmla="*/ 1196 h 1344"/>
                  <a:gd name="T6" fmla="*/ 130 w 147"/>
                  <a:gd name="T7" fmla="*/ 1140 h 1344"/>
                  <a:gd name="T8" fmla="*/ 97 w 147"/>
                  <a:gd name="T9" fmla="*/ 1086 h 1344"/>
                  <a:gd name="T10" fmla="*/ 67 w 147"/>
                  <a:gd name="T11" fmla="*/ 1038 h 1344"/>
                  <a:gd name="T12" fmla="*/ 51 w 147"/>
                  <a:gd name="T13" fmla="*/ 983 h 1344"/>
                  <a:gd name="T14" fmla="*/ 51 w 147"/>
                  <a:gd name="T15" fmla="*/ 924 h 1344"/>
                  <a:gd name="T16" fmla="*/ 65 w 147"/>
                  <a:gd name="T17" fmla="*/ 868 h 1344"/>
                  <a:gd name="T18" fmla="*/ 97 w 147"/>
                  <a:gd name="T19" fmla="*/ 815 h 1344"/>
                  <a:gd name="T20" fmla="*/ 128 w 147"/>
                  <a:gd name="T21" fmla="*/ 767 h 1344"/>
                  <a:gd name="T22" fmla="*/ 143 w 147"/>
                  <a:gd name="T23" fmla="*/ 711 h 1344"/>
                  <a:gd name="T24" fmla="*/ 144 w 147"/>
                  <a:gd name="T25" fmla="*/ 653 h 1344"/>
                  <a:gd name="T26" fmla="*/ 129 w 147"/>
                  <a:gd name="T27" fmla="*/ 597 h 1344"/>
                  <a:gd name="T28" fmla="*/ 97 w 147"/>
                  <a:gd name="T29" fmla="*/ 544 h 1344"/>
                  <a:gd name="T30" fmla="*/ 66 w 147"/>
                  <a:gd name="T31" fmla="*/ 496 h 1344"/>
                  <a:gd name="T32" fmla="*/ 51 w 147"/>
                  <a:gd name="T33" fmla="*/ 439 h 1344"/>
                  <a:gd name="T34" fmla="*/ 50 w 147"/>
                  <a:gd name="T35" fmla="*/ 381 h 1344"/>
                  <a:gd name="T36" fmla="*/ 65 w 147"/>
                  <a:gd name="T37" fmla="*/ 326 h 1344"/>
                  <a:gd name="T38" fmla="*/ 95 w 147"/>
                  <a:gd name="T39" fmla="*/ 276 h 1344"/>
                  <a:gd name="T40" fmla="*/ 128 w 147"/>
                  <a:gd name="T41" fmla="*/ 224 h 1344"/>
                  <a:gd name="T42" fmla="*/ 143 w 147"/>
                  <a:gd name="T43" fmla="*/ 167 h 1344"/>
                  <a:gd name="T44" fmla="*/ 144 w 147"/>
                  <a:gd name="T45" fmla="*/ 110 h 1344"/>
                  <a:gd name="T46" fmla="*/ 129 w 147"/>
                  <a:gd name="T47" fmla="*/ 54 h 1344"/>
                  <a:gd name="T48" fmla="*/ 97 w 147"/>
                  <a:gd name="T49" fmla="*/ 0 h 1344"/>
                  <a:gd name="T50" fmla="*/ 72 w 147"/>
                  <a:gd name="T51" fmla="*/ 36 h 1344"/>
                  <a:gd name="T52" fmla="*/ 92 w 147"/>
                  <a:gd name="T53" fmla="*/ 91 h 1344"/>
                  <a:gd name="T54" fmla="*/ 97 w 147"/>
                  <a:gd name="T55" fmla="*/ 148 h 1344"/>
                  <a:gd name="T56" fmla="*/ 85 w 147"/>
                  <a:gd name="T57" fmla="*/ 205 h 1344"/>
                  <a:gd name="T58" fmla="*/ 61 w 147"/>
                  <a:gd name="T59" fmla="*/ 257 h 1344"/>
                  <a:gd name="T60" fmla="*/ 25 w 147"/>
                  <a:gd name="T61" fmla="*/ 308 h 1344"/>
                  <a:gd name="T62" fmla="*/ 5 w 147"/>
                  <a:gd name="T63" fmla="*/ 362 h 1344"/>
                  <a:gd name="T64" fmla="*/ 0 w 147"/>
                  <a:gd name="T65" fmla="*/ 420 h 1344"/>
                  <a:gd name="T66" fmla="*/ 12 w 147"/>
                  <a:gd name="T67" fmla="*/ 477 h 1344"/>
                  <a:gd name="T68" fmla="*/ 37 w 147"/>
                  <a:gd name="T69" fmla="*/ 530 h 1344"/>
                  <a:gd name="T70" fmla="*/ 72 w 147"/>
                  <a:gd name="T71" fmla="*/ 579 h 1344"/>
                  <a:gd name="T72" fmla="*/ 92 w 147"/>
                  <a:gd name="T73" fmla="*/ 634 h 1344"/>
                  <a:gd name="T74" fmla="*/ 97 w 147"/>
                  <a:gd name="T75" fmla="*/ 692 h 1344"/>
                  <a:gd name="T76" fmla="*/ 85 w 147"/>
                  <a:gd name="T77" fmla="*/ 749 h 1344"/>
                  <a:gd name="T78" fmla="*/ 61 w 147"/>
                  <a:gd name="T79" fmla="*/ 800 h 1344"/>
                  <a:gd name="T80" fmla="*/ 26 w 147"/>
                  <a:gd name="T81" fmla="*/ 850 h 1344"/>
                  <a:gd name="T82" fmla="*/ 6 w 147"/>
                  <a:gd name="T83" fmla="*/ 905 h 1344"/>
                  <a:gd name="T84" fmla="*/ 1 w 147"/>
                  <a:gd name="T85" fmla="*/ 963 h 1344"/>
                  <a:gd name="T86" fmla="*/ 12 w 147"/>
                  <a:gd name="T87" fmla="*/ 1019 h 1344"/>
                  <a:gd name="T88" fmla="*/ 37 w 147"/>
                  <a:gd name="T89" fmla="*/ 1072 h 1344"/>
                  <a:gd name="T90" fmla="*/ 73 w 147"/>
                  <a:gd name="T91" fmla="*/ 1122 h 1344"/>
                  <a:gd name="T92" fmla="*/ 93 w 147"/>
                  <a:gd name="T93" fmla="*/ 1177 h 1344"/>
                  <a:gd name="T94" fmla="*/ 97 w 147"/>
                  <a:gd name="T95" fmla="*/ 1234 h 1344"/>
                  <a:gd name="T96" fmla="*/ 86 w 147"/>
                  <a:gd name="T97" fmla="*/ 1291 h 1344"/>
                  <a:gd name="T98" fmla="*/ 61 w 147"/>
                  <a:gd name="T99" fmla="*/ 1343 h 134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47"/>
                  <a:gd name="T151" fmla="*/ 0 h 1344"/>
                  <a:gd name="T152" fmla="*/ 147 w 147"/>
                  <a:gd name="T153" fmla="*/ 1344 h 134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47" h="1344">
                    <a:moveTo>
                      <a:pt x="109" y="1343"/>
                    </a:moveTo>
                    <a:lnTo>
                      <a:pt x="119" y="1327"/>
                    </a:lnTo>
                    <a:lnTo>
                      <a:pt x="128" y="1309"/>
                    </a:lnTo>
                    <a:lnTo>
                      <a:pt x="135" y="1291"/>
                    </a:lnTo>
                    <a:lnTo>
                      <a:pt x="140" y="1272"/>
                    </a:lnTo>
                    <a:lnTo>
                      <a:pt x="144" y="1253"/>
                    </a:lnTo>
                    <a:lnTo>
                      <a:pt x="146" y="1234"/>
                    </a:lnTo>
                    <a:lnTo>
                      <a:pt x="146" y="1215"/>
                    </a:lnTo>
                    <a:lnTo>
                      <a:pt x="144" y="1196"/>
                    </a:lnTo>
                    <a:lnTo>
                      <a:pt x="141" y="1177"/>
                    </a:lnTo>
                    <a:lnTo>
                      <a:pt x="136" y="1158"/>
                    </a:lnTo>
                    <a:lnTo>
                      <a:pt x="130" y="1140"/>
                    </a:lnTo>
                    <a:lnTo>
                      <a:pt x="121" y="1122"/>
                    </a:lnTo>
                    <a:lnTo>
                      <a:pt x="111" y="1105"/>
                    </a:lnTo>
                    <a:lnTo>
                      <a:pt x="97" y="1086"/>
                    </a:lnTo>
                    <a:lnTo>
                      <a:pt x="85" y="1072"/>
                    </a:lnTo>
                    <a:lnTo>
                      <a:pt x="76" y="1055"/>
                    </a:lnTo>
                    <a:lnTo>
                      <a:pt x="67" y="1038"/>
                    </a:lnTo>
                    <a:lnTo>
                      <a:pt x="61" y="1019"/>
                    </a:lnTo>
                    <a:lnTo>
                      <a:pt x="55" y="1001"/>
                    </a:lnTo>
                    <a:lnTo>
                      <a:pt x="51" y="983"/>
                    </a:lnTo>
                    <a:lnTo>
                      <a:pt x="49" y="963"/>
                    </a:lnTo>
                    <a:lnTo>
                      <a:pt x="49" y="943"/>
                    </a:lnTo>
                    <a:lnTo>
                      <a:pt x="51" y="924"/>
                    </a:lnTo>
                    <a:lnTo>
                      <a:pt x="54" y="905"/>
                    </a:lnTo>
                    <a:lnTo>
                      <a:pt x="59" y="886"/>
                    </a:lnTo>
                    <a:lnTo>
                      <a:pt x="65" y="868"/>
                    </a:lnTo>
                    <a:lnTo>
                      <a:pt x="74" y="850"/>
                    </a:lnTo>
                    <a:lnTo>
                      <a:pt x="84" y="833"/>
                    </a:lnTo>
                    <a:lnTo>
                      <a:pt x="97" y="815"/>
                    </a:lnTo>
                    <a:lnTo>
                      <a:pt x="109" y="800"/>
                    </a:lnTo>
                    <a:lnTo>
                      <a:pt x="118" y="783"/>
                    </a:lnTo>
                    <a:lnTo>
                      <a:pt x="128" y="767"/>
                    </a:lnTo>
                    <a:lnTo>
                      <a:pt x="134" y="749"/>
                    </a:lnTo>
                    <a:lnTo>
                      <a:pt x="139" y="730"/>
                    </a:lnTo>
                    <a:lnTo>
                      <a:pt x="143" y="711"/>
                    </a:lnTo>
                    <a:lnTo>
                      <a:pt x="145" y="692"/>
                    </a:lnTo>
                    <a:lnTo>
                      <a:pt x="145" y="672"/>
                    </a:lnTo>
                    <a:lnTo>
                      <a:pt x="144" y="653"/>
                    </a:lnTo>
                    <a:lnTo>
                      <a:pt x="140" y="634"/>
                    </a:lnTo>
                    <a:lnTo>
                      <a:pt x="135" y="615"/>
                    </a:lnTo>
                    <a:lnTo>
                      <a:pt x="129" y="597"/>
                    </a:lnTo>
                    <a:lnTo>
                      <a:pt x="121" y="579"/>
                    </a:lnTo>
                    <a:lnTo>
                      <a:pt x="110" y="562"/>
                    </a:lnTo>
                    <a:lnTo>
                      <a:pt x="97" y="544"/>
                    </a:lnTo>
                    <a:lnTo>
                      <a:pt x="85" y="530"/>
                    </a:lnTo>
                    <a:lnTo>
                      <a:pt x="76" y="513"/>
                    </a:lnTo>
                    <a:lnTo>
                      <a:pt x="66" y="496"/>
                    </a:lnTo>
                    <a:lnTo>
                      <a:pt x="60" y="477"/>
                    </a:lnTo>
                    <a:lnTo>
                      <a:pt x="55" y="458"/>
                    </a:lnTo>
                    <a:lnTo>
                      <a:pt x="51" y="439"/>
                    </a:lnTo>
                    <a:lnTo>
                      <a:pt x="49" y="420"/>
                    </a:lnTo>
                    <a:lnTo>
                      <a:pt x="49" y="400"/>
                    </a:lnTo>
                    <a:lnTo>
                      <a:pt x="50" y="381"/>
                    </a:lnTo>
                    <a:lnTo>
                      <a:pt x="54" y="362"/>
                    </a:lnTo>
                    <a:lnTo>
                      <a:pt x="59" y="343"/>
                    </a:lnTo>
                    <a:lnTo>
                      <a:pt x="65" y="326"/>
                    </a:lnTo>
                    <a:lnTo>
                      <a:pt x="74" y="308"/>
                    </a:lnTo>
                    <a:lnTo>
                      <a:pt x="84" y="291"/>
                    </a:lnTo>
                    <a:lnTo>
                      <a:pt x="95" y="276"/>
                    </a:lnTo>
                    <a:lnTo>
                      <a:pt x="109" y="257"/>
                    </a:lnTo>
                    <a:lnTo>
                      <a:pt x="118" y="241"/>
                    </a:lnTo>
                    <a:lnTo>
                      <a:pt x="128" y="224"/>
                    </a:lnTo>
                    <a:lnTo>
                      <a:pt x="134" y="205"/>
                    </a:lnTo>
                    <a:lnTo>
                      <a:pt x="139" y="187"/>
                    </a:lnTo>
                    <a:lnTo>
                      <a:pt x="143" y="167"/>
                    </a:lnTo>
                    <a:lnTo>
                      <a:pt x="145" y="148"/>
                    </a:lnTo>
                    <a:lnTo>
                      <a:pt x="145" y="129"/>
                    </a:lnTo>
                    <a:lnTo>
                      <a:pt x="144" y="110"/>
                    </a:lnTo>
                    <a:lnTo>
                      <a:pt x="140" y="91"/>
                    </a:lnTo>
                    <a:lnTo>
                      <a:pt x="135" y="72"/>
                    </a:lnTo>
                    <a:lnTo>
                      <a:pt x="129" y="54"/>
                    </a:lnTo>
                    <a:lnTo>
                      <a:pt x="121" y="36"/>
                    </a:lnTo>
                    <a:lnTo>
                      <a:pt x="110" y="20"/>
                    </a:lnTo>
                    <a:lnTo>
                      <a:pt x="97" y="0"/>
                    </a:lnTo>
                    <a:lnTo>
                      <a:pt x="49" y="0"/>
                    </a:lnTo>
                    <a:lnTo>
                      <a:pt x="62" y="20"/>
                    </a:lnTo>
                    <a:lnTo>
                      <a:pt x="72" y="36"/>
                    </a:lnTo>
                    <a:lnTo>
                      <a:pt x="81" y="54"/>
                    </a:lnTo>
                    <a:lnTo>
                      <a:pt x="87" y="72"/>
                    </a:lnTo>
                    <a:lnTo>
                      <a:pt x="92" y="91"/>
                    </a:lnTo>
                    <a:lnTo>
                      <a:pt x="95" y="110"/>
                    </a:lnTo>
                    <a:lnTo>
                      <a:pt x="97" y="129"/>
                    </a:lnTo>
                    <a:lnTo>
                      <a:pt x="97" y="148"/>
                    </a:lnTo>
                    <a:lnTo>
                      <a:pt x="95" y="167"/>
                    </a:lnTo>
                    <a:lnTo>
                      <a:pt x="91" y="187"/>
                    </a:lnTo>
                    <a:lnTo>
                      <a:pt x="85" y="205"/>
                    </a:lnTo>
                    <a:lnTo>
                      <a:pt x="79" y="224"/>
                    </a:lnTo>
                    <a:lnTo>
                      <a:pt x="70" y="241"/>
                    </a:lnTo>
                    <a:lnTo>
                      <a:pt x="61" y="257"/>
                    </a:lnTo>
                    <a:lnTo>
                      <a:pt x="46" y="276"/>
                    </a:lnTo>
                    <a:lnTo>
                      <a:pt x="35" y="291"/>
                    </a:lnTo>
                    <a:lnTo>
                      <a:pt x="25" y="308"/>
                    </a:lnTo>
                    <a:lnTo>
                      <a:pt x="16" y="326"/>
                    </a:lnTo>
                    <a:lnTo>
                      <a:pt x="10" y="343"/>
                    </a:lnTo>
                    <a:lnTo>
                      <a:pt x="5" y="362"/>
                    </a:lnTo>
                    <a:lnTo>
                      <a:pt x="2" y="381"/>
                    </a:lnTo>
                    <a:lnTo>
                      <a:pt x="0" y="400"/>
                    </a:lnTo>
                    <a:lnTo>
                      <a:pt x="0" y="420"/>
                    </a:lnTo>
                    <a:lnTo>
                      <a:pt x="2" y="439"/>
                    </a:lnTo>
                    <a:lnTo>
                      <a:pt x="6" y="458"/>
                    </a:lnTo>
                    <a:lnTo>
                      <a:pt x="12" y="477"/>
                    </a:lnTo>
                    <a:lnTo>
                      <a:pt x="18" y="496"/>
                    </a:lnTo>
                    <a:lnTo>
                      <a:pt x="27" y="513"/>
                    </a:lnTo>
                    <a:lnTo>
                      <a:pt x="37" y="530"/>
                    </a:lnTo>
                    <a:lnTo>
                      <a:pt x="49" y="544"/>
                    </a:lnTo>
                    <a:lnTo>
                      <a:pt x="62" y="562"/>
                    </a:lnTo>
                    <a:lnTo>
                      <a:pt x="72" y="579"/>
                    </a:lnTo>
                    <a:lnTo>
                      <a:pt x="81" y="597"/>
                    </a:lnTo>
                    <a:lnTo>
                      <a:pt x="87" y="615"/>
                    </a:lnTo>
                    <a:lnTo>
                      <a:pt x="92" y="634"/>
                    </a:lnTo>
                    <a:lnTo>
                      <a:pt x="95" y="653"/>
                    </a:lnTo>
                    <a:lnTo>
                      <a:pt x="97" y="672"/>
                    </a:lnTo>
                    <a:lnTo>
                      <a:pt x="97" y="692"/>
                    </a:lnTo>
                    <a:lnTo>
                      <a:pt x="95" y="711"/>
                    </a:lnTo>
                    <a:lnTo>
                      <a:pt x="91" y="730"/>
                    </a:lnTo>
                    <a:lnTo>
                      <a:pt x="85" y="749"/>
                    </a:lnTo>
                    <a:lnTo>
                      <a:pt x="79" y="767"/>
                    </a:lnTo>
                    <a:lnTo>
                      <a:pt x="70" y="783"/>
                    </a:lnTo>
                    <a:lnTo>
                      <a:pt x="61" y="800"/>
                    </a:lnTo>
                    <a:lnTo>
                      <a:pt x="49" y="815"/>
                    </a:lnTo>
                    <a:lnTo>
                      <a:pt x="36" y="833"/>
                    </a:lnTo>
                    <a:lnTo>
                      <a:pt x="26" y="850"/>
                    </a:lnTo>
                    <a:lnTo>
                      <a:pt x="17" y="868"/>
                    </a:lnTo>
                    <a:lnTo>
                      <a:pt x="11" y="886"/>
                    </a:lnTo>
                    <a:lnTo>
                      <a:pt x="6" y="905"/>
                    </a:lnTo>
                    <a:lnTo>
                      <a:pt x="2" y="924"/>
                    </a:lnTo>
                    <a:lnTo>
                      <a:pt x="1" y="943"/>
                    </a:lnTo>
                    <a:lnTo>
                      <a:pt x="1" y="963"/>
                    </a:lnTo>
                    <a:lnTo>
                      <a:pt x="3" y="983"/>
                    </a:lnTo>
                    <a:lnTo>
                      <a:pt x="7" y="1001"/>
                    </a:lnTo>
                    <a:lnTo>
                      <a:pt x="12" y="1019"/>
                    </a:lnTo>
                    <a:lnTo>
                      <a:pt x="19" y="1038"/>
                    </a:lnTo>
                    <a:lnTo>
                      <a:pt x="28" y="1055"/>
                    </a:lnTo>
                    <a:lnTo>
                      <a:pt x="37" y="1072"/>
                    </a:lnTo>
                    <a:lnTo>
                      <a:pt x="49" y="1086"/>
                    </a:lnTo>
                    <a:lnTo>
                      <a:pt x="62" y="1105"/>
                    </a:lnTo>
                    <a:lnTo>
                      <a:pt x="73" y="1122"/>
                    </a:lnTo>
                    <a:lnTo>
                      <a:pt x="82" y="1140"/>
                    </a:lnTo>
                    <a:lnTo>
                      <a:pt x="87" y="1158"/>
                    </a:lnTo>
                    <a:lnTo>
                      <a:pt x="93" y="1177"/>
                    </a:lnTo>
                    <a:lnTo>
                      <a:pt x="96" y="1196"/>
                    </a:lnTo>
                    <a:lnTo>
                      <a:pt x="97" y="1215"/>
                    </a:lnTo>
                    <a:lnTo>
                      <a:pt x="97" y="1234"/>
                    </a:lnTo>
                    <a:lnTo>
                      <a:pt x="95" y="1253"/>
                    </a:lnTo>
                    <a:lnTo>
                      <a:pt x="91" y="1272"/>
                    </a:lnTo>
                    <a:lnTo>
                      <a:pt x="86" y="1291"/>
                    </a:lnTo>
                    <a:lnTo>
                      <a:pt x="80" y="1309"/>
                    </a:lnTo>
                    <a:lnTo>
                      <a:pt x="70" y="1327"/>
                    </a:lnTo>
                    <a:lnTo>
                      <a:pt x="61" y="1343"/>
                    </a:lnTo>
                    <a:lnTo>
                      <a:pt x="109" y="1343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Freeform 19"/>
              <p:cNvSpPr>
                <a:spLocks/>
              </p:cNvSpPr>
              <p:nvPr/>
            </p:nvSpPr>
            <p:spPr bwMode="auto">
              <a:xfrm>
                <a:off x="2762" y="1893"/>
                <a:ext cx="1374" cy="1166"/>
              </a:xfrm>
              <a:custGeom>
                <a:avLst/>
                <a:gdLst>
                  <a:gd name="T0" fmla="*/ 494 w 1374"/>
                  <a:gd name="T1" fmla="*/ 440 h 1166"/>
                  <a:gd name="T2" fmla="*/ 521 w 1374"/>
                  <a:gd name="T3" fmla="*/ 530 h 1166"/>
                  <a:gd name="T4" fmla="*/ 573 w 1374"/>
                  <a:gd name="T5" fmla="*/ 609 h 1166"/>
                  <a:gd name="T6" fmla="*/ 648 w 1374"/>
                  <a:gd name="T7" fmla="*/ 668 h 1166"/>
                  <a:gd name="T8" fmla="*/ 737 w 1374"/>
                  <a:gd name="T9" fmla="*/ 700 h 1166"/>
                  <a:gd name="T10" fmla="*/ 831 w 1374"/>
                  <a:gd name="T11" fmla="*/ 705 h 1166"/>
                  <a:gd name="T12" fmla="*/ 923 w 1374"/>
                  <a:gd name="T13" fmla="*/ 682 h 1166"/>
                  <a:gd name="T14" fmla="*/ 1003 w 1374"/>
                  <a:gd name="T15" fmla="*/ 632 h 1166"/>
                  <a:gd name="T16" fmla="*/ 1062 w 1374"/>
                  <a:gd name="T17" fmla="*/ 562 h 1166"/>
                  <a:gd name="T18" fmla="*/ 1004 w 1374"/>
                  <a:gd name="T19" fmla="*/ 572 h 1166"/>
                  <a:gd name="T20" fmla="*/ 935 w 1374"/>
                  <a:gd name="T21" fmla="*/ 628 h 1166"/>
                  <a:gd name="T22" fmla="*/ 852 w 1374"/>
                  <a:gd name="T23" fmla="*/ 659 h 1166"/>
                  <a:gd name="T24" fmla="*/ 764 w 1374"/>
                  <a:gd name="T25" fmla="*/ 662 h 1166"/>
                  <a:gd name="T26" fmla="*/ 679 w 1374"/>
                  <a:gd name="T27" fmla="*/ 636 h 1166"/>
                  <a:gd name="T28" fmla="*/ 608 w 1374"/>
                  <a:gd name="T29" fmla="*/ 583 h 1166"/>
                  <a:gd name="T30" fmla="*/ 558 w 1374"/>
                  <a:gd name="T31" fmla="*/ 511 h 1166"/>
                  <a:gd name="T32" fmla="*/ 533 w 1374"/>
                  <a:gd name="T33" fmla="*/ 426 h 1166"/>
                  <a:gd name="T34" fmla="*/ 240 w 1374"/>
                  <a:gd name="T35" fmla="*/ 291 h 1166"/>
                  <a:gd name="T36" fmla="*/ 180 w 1374"/>
                  <a:gd name="T37" fmla="*/ 286 h 1166"/>
                  <a:gd name="T38" fmla="*/ 114 w 1374"/>
                  <a:gd name="T39" fmla="*/ 253 h 1166"/>
                  <a:gd name="T40" fmla="*/ 65 w 1374"/>
                  <a:gd name="T41" fmla="*/ 198 h 1166"/>
                  <a:gd name="T42" fmla="*/ 41 w 1374"/>
                  <a:gd name="T43" fmla="*/ 127 h 1166"/>
                  <a:gd name="T44" fmla="*/ 752 w 1374"/>
                  <a:gd name="T45" fmla="*/ 40 h 1166"/>
                  <a:gd name="T46" fmla="*/ 858 w 1374"/>
                  <a:gd name="T47" fmla="*/ 47 h 1166"/>
                  <a:gd name="T48" fmla="*/ 952 w 1374"/>
                  <a:gd name="T49" fmla="*/ 80 h 1166"/>
                  <a:gd name="T50" fmla="*/ 1032 w 1374"/>
                  <a:gd name="T51" fmla="*/ 139 h 1166"/>
                  <a:gd name="T52" fmla="*/ 1092 w 1374"/>
                  <a:gd name="T53" fmla="*/ 219 h 1166"/>
                  <a:gd name="T54" fmla="*/ 1126 w 1374"/>
                  <a:gd name="T55" fmla="*/ 312 h 1166"/>
                  <a:gd name="T56" fmla="*/ 1132 w 1374"/>
                  <a:gd name="T57" fmla="*/ 916 h 1166"/>
                  <a:gd name="T58" fmla="*/ 1152 w 1374"/>
                  <a:gd name="T59" fmla="*/ 1004 h 1166"/>
                  <a:gd name="T60" fmla="*/ 1201 w 1374"/>
                  <a:gd name="T61" fmla="*/ 1080 h 1166"/>
                  <a:gd name="T62" fmla="*/ 1271 w 1374"/>
                  <a:gd name="T63" fmla="*/ 1136 h 1166"/>
                  <a:gd name="T64" fmla="*/ 1359 w 1374"/>
                  <a:gd name="T65" fmla="*/ 1163 h 1166"/>
                  <a:gd name="T66" fmla="*/ 1340 w 1374"/>
                  <a:gd name="T67" fmla="*/ 1103 h 1166"/>
                  <a:gd name="T68" fmla="*/ 1271 w 1374"/>
                  <a:gd name="T69" fmla="*/ 1077 h 1166"/>
                  <a:gd name="T70" fmla="*/ 1218 w 1374"/>
                  <a:gd name="T71" fmla="*/ 1027 h 1166"/>
                  <a:gd name="T72" fmla="*/ 1187 w 1374"/>
                  <a:gd name="T73" fmla="*/ 959 h 1166"/>
                  <a:gd name="T74" fmla="*/ 1182 w 1374"/>
                  <a:gd name="T75" fmla="*/ 362 h 1166"/>
                  <a:gd name="T76" fmla="*/ 1164 w 1374"/>
                  <a:gd name="T77" fmla="*/ 259 h 1166"/>
                  <a:gd name="T78" fmla="*/ 1118 w 1374"/>
                  <a:gd name="T79" fmla="*/ 165 h 1166"/>
                  <a:gd name="T80" fmla="*/ 1047 w 1374"/>
                  <a:gd name="T81" fmla="*/ 88 h 1166"/>
                  <a:gd name="T82" fmla="*/ 959 w 1374"/>
                  <a:gd name="T83" fmla="*/ 33 h 1166"/>
                  <a:gd name="T84" fmla="*/ 858 w 1374"/>
                  <a:gd name="T85" fmla="*/ 4 h 1166"/>
                  <a:gd name="T86" fmla="*/ 0 w 1374"/>
                  <a:gd name="T87" fmla="*/ 91 h 1166"/>
                  <a:gd name="T88" fmla="*/ 14 w 1374"/>
                  <a:gd name="T89" fmla="*/ 172 h 1166"/>
                  <a:gd name="T90" fmla="*/ 54 w 1374"/>
                  <a:gd name="T91" fmla="*/ 245 h 1166"/>
                  <a:gd name="T92" fmla="*/ 117 w 1374"/>
                  <a:gd name="T93" fmla="*/ 299 h 1166"/>
                  <a:gd name="T94" fmla="*/ 196 w 1374"/>
                  <a:gd name="T95" fmla="*/ 328 h 116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74"/>
                  <a:gd name="T145" fmla="*/ 0 h 1166"/>
                  <a:gd name="T146" fmla="*/ 1374 w 1374"/>
                  <a:gd name="T147" fmla="*/ 1166 h 116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74" h="1166">
                    <a:moveTo>
                      <a:pt x="491" y="331"/>
                    </a:moveTo>
                    <a:lnTo>
                      <a:pt x="491" y="392"/>
                    </a:lnTo>
                    <a:lnTo>
                      <a:pt x="491" y="416"/>
                    </a:lnTo>
                    <a:lnTo>
                      <a:pt x="494" y="440"/>
                    </a:lnTo>
                    <a:lnTo>
                      <a:pt x="498" y="463"/>
                    </a:lnTo>
                    <a:lnTo>
                      <a:pt x="504" y="485"/>
                    </a:lnTo>
                    <a:lnTo>
                      <a:pt x="511" y="508"/>
                    </a:lnTo>
                    <a:lnTo>
                      <a:pt x="521" y="530"/>
                    </a:lnTo>
                    <a:lnTo>
                      <a:pt x="532" y="551"/>
                    </a:lnTo>
                    <a:lnTo>
                      <a:pt x="544" y="572"/>
                    </a:lnTo>
                    <a:lnTo>
                      <a:pt x="558" y="590"/>
                    </a:lnTo>
                    <a:lnTo>
                      <a:pt x="573" y="609"/>
                    </a:lnTo>
                    <a:lnTo>
                      <a:pt x="590" y="626"/>
                    </a:lnTo>
                    <a:lnTo>
                      <a:pt x="608" y="641"/>
                    </a:lnTo>
                    <a:lnTo>
                      <a:pt x="627" y="655"/>
                    </a:lnTo>
                    <a:lnTo>
                      <a:pt x="648" y="668"/>
                    </a:lnTo>
                    <a:lnTo>
                      <a:pt x="669" y="679"/>
                    </a:lnTo>
                    <a:lnTo>
                      <a:pt x="691" y="687"/>
                    </a:lnTo>
                    <a:lnTo>
                      <a:pt x="714" y="695"/>
                    </a:lnTo>
                    <a:lnTo>
                      <a:pt x="737" y="700"/>
                    </a:lnTo>
                    <a:lnTo>
                      <a:pt x="760" y="704"/>
                    </a:lnTo>
                    <a:lnTo>
                      <a:pt x="784" y="707"/>
                    </a:lnTo>
                    <a:lnTo>
                      <a:pt x="807" y="707"/>
                    </a:lnTo>
                    <a:lnTo>
                      <a:pt x="831" y="705"/>
                    </a:lnTo>
                    <a:lnTo>
                      <a:pt x="854" y="703"/>
                    </a:lnTo>
                    <a:lnTo>
                      <a:pt x="878" y="697"/>
                    </a:lnTo>
                    <a:lnTo>
                      <a:pt x="900" y="691"/>
                    </a:lnTo>
                    <a:lnTo>
                      <a:pt x="923" y="682"/>
                    </a:lnTo>
                    <a:lnTo>
                      <a:pt x="944" y="672"/>
                    </a:lnTo>
                    <a:lnTo>
                      <a:pt x="965" y="660"/>
                    </a:lnTo>
                    <a:lnTo>
                      <a:pt x="985" y="647"/>
                    </a:lnTo>
                    <a:lnTo>
                      <a:pt x="1003" y="632"/>
                    </a:lnTo>
                    <a:lnTo>
                      <a:pt x="1021" y="616"/>
                    </a:lnTo>
                    <a:lnTo>
                      <a:pt x="1036" y="598"/>
                    </a:lnTo>
                    <a:lnTo>
                      <a:pt x="1050" y="579"/>
                    </a:lnTo>
                    <a:lnTo>
                      <a:pt x="1062" y="562"/>
                    </a:lnTo>
                    <a:lnTo>
                      <a:pt x="1032" y="532"/>
                    </a:lnTo>
                    <a:lnTo>
                      <a:pt x="1030" y="536"/>
                    </a:lnTo>
                    <a:lnTo>
                      <a:pt x="1018" y="554"/>
                    </a:lnTo>
                    <a:lnTo>
                      <a:pt x="1004" y="572"/>
                    </a:lnTo>
                    <a:lnTo>
                      <a:pt x="989" y="588"/>
                    </a:lnTo>
                    <a:lnTo>
                      <a:pt x="972" y="603"/>
                    </a:lnTo>
                    <a:lnTo>
                      <a:pt x="954" y="616"/>
                    </a:lnTo>
                    <a:lnTo>
                      <a:pt x="935" y="628"/>
                    </a:lnTo>
                    <a:lnTo>
                      <a:pt x="916" y="639"/>
                    </a:lnTo>
                    <a:lnTo>
                      <a:pt x="895" y="647"/>
                    </a:lnTo>
                    <a:lnTo>
                      <a:pt x="874" y="654"/>
                    </a:lnTo>
                    <a:lnTo>
                      <a:pt x="852" y="659"/>
                    </a:lnTo>
                    <a:lnTo>
                      <a:pt x="830" y="663"/>
                    </a:lnTo>
                    <a:lnTo>
                      <a:pt x="808" y="664"/>
                    </a:lnTo>
                    <a:lnTo>
                      <a:pt x="786" y="664"/>
                    </a:lnTo>
                    <a:lnTo>
                      <a:pt x="764" y="662"/>
                    </a:lnTo>
                    <a:lnTo>
                      <a:pt x="742" y="658"/>
                    </a:lnTo>
                    <a:lnTo>
                      <a:pt x="720" y="652"/>
                    </a:lnTo>
                    <a:lnTo>
                      <a:pt x="700" y="645"/>
                    </a:lnTo>
                    <a:lnTo>
                      <a:pt x="679" y="636"/>
                    </a:lnTo>
                    <a:lnTo>
                      <a:pt x="660" y="625"/>
                    </a:lnTo>
                    <a:lnTo>
                      <a:pt x="642" y="612"/>
                    </a:lnTo>
                    <a:lnTo>
                      <a:pt x="624" y="598"/>
                    </a:lnTo>
                    <a:lnTo>
                      <a:pt x="608" y="583"/>
                    </a:lnTo>
                    <a:lnTo>
                      <a:pt x="593" y="567"/>
                    </a:lnTo>
                    <a:lnTo>
                      <a:pt x="579" y="549"/>
                    </a:lnTo>
                    <a:lnTo>
                      <a:pt x="568" y="530"/>
                    </a:lnTo>
                    <a:lnTo>
                      <a:pt x="558" y="511"/>
                    </a:lnTo>
                    <a:lnTo>
                      <a:pt x="549" y="490"/>
                    </a:lnTo>
                    <a:lnTo>
                      <a:pt x="541" y="470"/>
                    </a:lnTo>
                    <a:lnTo>
                      <a:pt x="536" y="448"/>
                    </a:lnTo>
                    <a:lnTo>
                      <a:pt x="533" y="426"/>
                    </a:lnTo>
                    <a:lnTo>
                      <a:pt x="531" y="404"/>
                    </a:lnTo>
                    <a:lnTo>
                      <a:pt x="531" y="382"/>
                    </a:lnTo>
                    <a:lnTo>
                      <a:pt x="531" y="291"/>
                    </a:lnTo>
                    <a:lnTo>
                      <a:pt x="240" y="291"/>
                    </a:lnTo>
                    <a:lnTo>
                      <a:pt x="236" y="291"/>
                    </a:lnTo>
                    <a:lnTo>
                      <a:pt x="217" y="291"/>
                    </a:lnTo>
                    <a:lnTo>
                      <a:pt x="198" y="290"/>
                    </a:lnTo>
                    <a:lnTo>
                      <a:pt x="180" y="286"/>
                    </a:lnTo>
                    <a:lnTo>
                      <a:pt x="162" y="280"/>
                    </a:lnTo>
                    <a:lnTo>
                      <a:pt x="145" y="273"/>
                    </a:lnTo>
                    <a:lnTo>
                      <a:pt x="128" y="264"/>
                    </a:lnTo>
                    <a:lnTo>
                      <a:pt x="114" y="253"/>
                    </a:lnTo>
                    <a:lnTo>
                      <a:pt x="100" y="241"/>
                    </a:lnTo>
                    <a:lnTo>
                      <a:pt x="87" y="228"/>
                    </a:lnTo>
                    <a:lnTo>
                      <a:pt x="76" y="213"/>
                    </a:lnTo>
                    <a:lnTo>
                      <a:pt x="65" y="198"/>
                    </a:lnTo>
                    <a:lnTo>
                      <a:pt x="57" y="181"/>
                    </a:lnTo>
                    <a:lnTo>
                      <a:pt x="50" y="164"/>
                    </a:lnTo>
                    <a:lnTo>
                      <a:pt x="45" y="145"/>
                    </a:lnTo>
                    <a:lnTo>
                      <a:pt x="41" y="127"/>
                    </a:lnTo>
                    <a:lnTo>
                      <a:pt x="39" y="109"/>
                    </a:lnTo>
                    <a:lnTo>
                      <a:pt x="40" y="91"/>
                    </a:lnTo>
                    <a:lnTo>
                      <a:pt x="40" y="40"/>
                    </a:lnTo>
                    <a:lnTo>
                      <a:pt x="752" y="40"/>
                    </a:lnTo>
                    <a:lnTo>
                      <a:pt x="801" y="40"/>
                    </a:lnTo>
                    <a:lnTo>
                      <a:pt x="809" y="41"/>
                    </a:lnTo>
                    <a:lnTo>
                      <a:pt x="833" y="43"/>
                    </a:lnTo>
                    <a:lnTo>
                      <a:pt x="858" y="47"/>
                    </a:lnTo>
                    <a:lnTo>
                      <a:pt x="883" y="53"/>
                    </a:lnTo>
                    <a:lnTo>
                      <a:pt x="907" y="60"/>
                    </a:lnTo>
                    <a:lnTo>
                      <a:pt x="930" y="70"/>
                    </a:lnTo>
                    <a:lnTo>
                      <a:pt x="952" y="80"/>
                    </a:lnTo>
                    <a:lnTo>
                      <a:pt x="974" y="93"/>
                    </a:lnTo>
                    <a:lnTo>
                      <a:pt x="995" y="107"/>
                    </a:lnTo>
                    <a:lnTo>
                      <a:pt x="1014" y="122"/>
                    </a:lnTo>
                    <a:lnTo>
                      <a:pt x="1032" y="139"/>
                    </a:lnTo>
                    <a:lnTo>
                      <a:pt x="1049" y="157"/>
                    </a:lnTo>
                    <a:lnTo>
                      <a:pt x="1065" y="177"/>
                    </a:lnTo>
                    <a:lnTo>
                      <a:pt x="1079" y="198"/>
                    </a:lnTo>
                    <a:lnTo>
                      <a:pt x="1092" y="219"/>
                    </a:lnTo>
                    <a:lnTo>
                      <a:pt x="1103" y="242"/>
                    </a:lnTo>
                    <a:lnTo>
                      <a:pt x="1112" y="265"/>
                    </a:lnTo>
                    <a:lnTo>
                      <a:pt x="1120" y="289"/>
                    </a:lnTo>
                    <a:lnTo>
                      <a:pt x="1126" y="312"/>
                    </a:lnTo>
                    <a:lnTo>
                      <a:pt x="1130" y="337"/>
                    </a:lnTo>
                    <a:lnTo>
                      <a:pt x="1132" y="362"/>
                    </a:lnTo>
                    <a:lnTo>
                      <a:pt x="1132" y="894"/>
                    </a:lnTo>
                    <a:lnTo>
                      <a:pt x="1132" y="916"/>
                    </a:lnTo>
                    <a:lnTo>
                      <a:pt x="1134" y="939"/>
                    </a:lnTo>
                    <a:lnTo>
                      <a:pt x="1138" y="961"/>
                    </a:lnTo>
                    <a:lnTo>
                      <a:pt x="1144" y="983"/>
                    </a:lnTo>
                    <a:lnTo>
                      <a:pt x="1152" y="1004"/>
                    </a:lnTo>
                    <a:lnTo>
                      <a:pt x="1161" y="1026"/>
                    </a:lnTo>
                    <a:lnTo>
                      <a:pt x="1172" y="1044"/>
                    </a:lnTo>
                    <a:lnTo>
                      <a:pt x="1186" y="1064"/>
                    </a:lnTo>
                    <a:lnTo>
                      <a:pt x="1201" y="1080"/>
                    </a:lnTo>
                    <a:lnTo>
                      <a:pt x="1217" y="1096"/>
                    </a:lnTo>
                    <a:lnTo>
                      <a:pt x="1234" y="1111"/>
                    </a:lnTo>
                    <a:lnTo>
                      <a:pt x="1253" y="1124"/>
                    </a:lnTo>
                    <a:lnTo>
                      <a:pt x="1271" y="1136"/>
                    </a:lnTo>
                    <a:lnTo>
                      <a:pt x="1293" y="1145"/>
                    </a:lnTo>
                    <a:lnTo>
                      <a:pt x="1315" y="1153"/>
                    </a:lnTo>
                    <a:lnTo>
                      <a:pt x="1336" y="1160"/>
                    </a:lnTo>
                    <a:lnTo>
                      <a:pt x="1359" y="1163"/>
                    </a:lnTo>
                    <a:lnTo>
                      <a:pt x="1373" y="1165"/>
                    </a:lnTo>
                    <a:lnTo>
                      <a:pt x="1373" y="1105"/>
                    </a:lnTo>
                    <a:lnTo>
                      <a:pt x="1359" y="1105"/>
                    </a:lnTo>
                    <a:lnTo>
                      <a:pt x="1340" y="1103"/>
                    </a:lnTo>
                    <a:lnTo>
                      <a:pt x="1322" y="1099"/>
                    </a:lnTo>
                    <a:lnTo>
                      <a:pt x="1305" y="1093"/>
                    </a:lnTo>
                    <a:lnTo>
                      <a:pt x="1287" y="1086"/>
                    </a:lnTo>
                    <a:lnTo>
                      <a:pt x="1271" y="1077"/>
                    </a:lnTo>
                    <a:lnTo>
                      <a:pt x="1257" y="1067"/>
                    </a:lnTo>
                    <a:lnTo>
                      <a:pt x="1243" y="1055"/>
                    </a:lnTo>
                    <a:lnTo>
                      <a:pt x="1229" y="1042"/>
                    </a:lnTo>
                    <a:lnTo>
                      <a:pt x="1218" y="1027"/>
                    </a:lnTo>
                    <a:lnTo>
                      <a:pt x="1208" y="1012"/>
                    </a:lnTo>
                    <a:lnTo>
                      <a:pt x="1199" y="995"/>
                    </a:lnTo>
                    <a:lnTo>
                      <a:pt x="1192" y="978"/>
                    </a:lnTo>
                    <a:lnTo>
                      <a:pt x="1187" y="959"/>
                    </a:lnTo>
                    <a:lnTo>
                      <a:pt x="1184" y="941"/>
                    </a:lnTo>
                    <a:lnTo>
                      <a:pt x="1182" y="923"/>
                    </a:lnTo>
                    <a:lnTo>
                      <a:pt x="1182" y="904"/>
                    </a:lnTo>
                    <a:lnTo>
                      <a:pt x="1182" y="362"/>
                    </a:lnTo>
                    <a:lnTo>
                      <a:pt x="1181" y="335"/>
                    </a:lnTo>
                    <a:lnTo>
                      <a:pt x="1177" y="310"/>
                    </a:lnTo>
                    <a:lnTo>
                      <a:pt x="1172" y="285"/>
                    </a:lnTo>
                    <a:lnTo>
                      <a:pt x="1164" y="259"/>
                    </a:lnTo>
                    <a:lnTo>
                      <a:pt x="1155" y="235"/>
                    </a:lnTo>
                    <a:lnTo>
                      <a:pt x="1144" y="211"/>
                    </a:lnTo>
                    <a:lnTo>
                      <a:pt x="1131" y="187"/>
                    </a:lnTo>
                    <a:lnTo>
                      <a:pt x="1118" y="165"/>
                    </a:lnTo>
                    <a:lnTo>
                      <a:pt x="1102" y="144"/>
                    </a:lnTo>
                    <a:lnTo>
                      <a:pt x="1085" y="124"/>
                    </a:lnTo>
                    <a:lnTo>
                      <a:pt x="1067" y="105"/>
                    </a:lnTo>
                    <a:lnTo>
                      <a:pt x="1047" y="88"/>
                    </a:lnTo>
                    <a:lnTo>
                      <a:pt x="1027" y="72"/>
                    </a:lnTo>
                    <a:lnTo>
                      <a:pt x="1005" y="58"/>
                    </a:lnTo>
                    <a:lnTo>
                      <a:pt x="983" y="44"/>
                    </a:lnTo>
                    <a:lnTo>
                      <a:pt x="959" y="33"/>
                    </a:lnTo>
                    <a:lnTo>
                      <a:pt x="935" y="23"/>
                    </a:lnTo>
                    <a:lnTo>
                      <a:pt x="909" y="15"/>
                    </a:lnTo>
                    <a:lnTo>
                      <a:pt x="883" y="8"/>
                    </a:lnTo>
                    <a:lnTo>
                      <a:pt x="858" y="4"/>
                    </a:lnTo>
                    <a:lnTo>
                      <a:pt x="831" y="1"/>
                    </a:lnTo>
                    <a:lnTo>
                      <a:pt x="811" y="0"/>
                    </a:lnTo>
                    <a:lnTo>
                      <a:pt x="0" y="0"/>
                    </a:lnTo>
                    <a:lnTo>
                      <a:pt x="0" y="91"/>
                    </a:lnTo>
                    <a:lnTo>
                      <a:pt x="1" y="111"/>
                    </a:lnTo>
                    <a:lnTo>
                      <a:pt x="3" y="132"/>
                    </a:lnTo>
                    <a:lnTo>
                      <a:pt x="7" y="152"/>
                    </a:lnTo>
                    <a:lnTo>
                      <a:pt x="14" y="172"/>
                    </a:lnTo>
                    <a:lnTo>
                      <a:pt x="21" y="192"/>
                    </a:lnTo>
                    <a:lnTo>
                      <a:pt x="31" y="211"/>
                    </a:lnTo>
                    <a:lnTo>
                      <a:pt x="42" y="229"/>
                    </a:lnTo>
                    <a:lnTo>
                      <a:pt x="54" y="245"/>
                    </a:lnTo>
                    <a:lnTo>
                      <a:pt x="69" y="261"/>
                    </a:lnTo>
                    <a:lnTo>
                      <a:pt x="84" y="275"/>
                    </a:lnTo>
                    <a:lnTo>
                      <a:pt x="100" y="288"/>
                    </a:lnTo>
                    <a:lnTo>
                      <a:pt x="117" y="299"/>
                    </a:lnTo>
                    <a:lnTo>
                      <a:pt x="136" y="308"/>
                    </a:lnTo>
                    <a:lnTo>
                      <a:pt x="155" y="316"/>
                    </a:lnTo>
                    <a:lnTo>
                      <a:pt x="175" y="323"/>
                    </a:lnTo>
                    <a:lnTo>
                      <a:pt x="196" y="328"/>
                    </a:lnTo>
                    <a:lnTo>
                      <a:pt x="216" y="331"/>
                    </a:lnTo>
                    <a:lnTo>
                      <a:pt x="230" y="331"/>
                    </a:lnTo>
                    <a:lnTo>
                      <a:pt x="491" y="33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Freeform 20"/>
              <p:cNvSpPr>
                <a:spLocks/>
              </p:cNvSpPr>
              <p:nvPr/>
            </p:nvSpPr>
            <p:spPr bwMode="auto">
              <a:xfrm>
                <a:off x="3456" y="1893"/>
                <a:ext cx="700" cy="1106"/>
              </a:xfrm>
              <a:custGeom>
                <a:avLst/>
                <a:gdLst>
                  <a:gd name="T0" fmla="*/ 489 w 700"/>
                  <a:gd name="T1" fmla="*/ 40 h 1106"/>
                  <a:gd name="T2" fmla="*/ 699 w 700"/>
                  <a:gd name="T3" fmla="*/ 40 h 1106"/>
                  <a:gd name="T4" fmla="*/ 699 w 700"/>
                  <a:gd name="T5" fmla="*/ 0 h 1106"/>
                  <a:gd name="T6" fmla="*/ 439 w 700"/>
                  <a:gd name="T7" fmla="*/ 0 h 1106"/>
                  <a:gd name="T8" fmla="*/ 439 w 700"/>
                  <a:gd name="T9" fmla="*/ 733 h 1106"/>
                  <a:gd name="T10" fmla="*/ 439 w 700"/>
                  <a:gd name="T11" fmla="*/ 749 h 1106"/>
                  <a:gd name="T12" fmla="*/ 437 w 700"/>
                  <a:gd name="T13" fmla="*/ 773 h 1106"/>
                  <a:gd name="T14" fmla="*/ 433 w 700"/>
                  <a:gd name="T15" fmla="*/ 798 h 1106"/>
                  <a:gd name="T16" fmla="*/ 427 w 700"/>
                  <a:gd name="T17" fmla="*/ 821 h 1106"/>
                  <a:gd name="T18" fmla="*/ 420 w 700"/>
                  <a:gd name="T19" fmla="*/ 844 h 1106"/>
                  <a:gd name="T20" fmla="*/ 411 w 700"/>
                  <a:gd name="T21" fmla="*/ 866 h 1106"/>
                  <a:gd name="T22" fmla="*/ 401 w 700"/>
                  <a:gd name="T23" fmla="*/ 888 h 1106"/>
                  <a:gd name="T24" fmla="*/ 388 w 700"/>
                  <a:gd name="T25" fmla="*/ 908 h 1106"/>
                  <a:gd name="T26" fmla="*/ 374 w 700"/>
                  <a:gd name="T27" fmla="*/ 928 h 1106"/>
                  <a:gd name="T28" fmla="*/ 359 w 700"/>
                  <a:gd name="T29" fmla="*/ 947 h 1106"/>
                  <a:gd name="T30" fmla="*/ 342 w 700"/>
                  <a:gd name="T31" fmla="*/ 965 h 1106"/>
                  <a:gd name="T32" fmla="*/ 324 w 700"/>
                  <a:gd name="T33" fmla="*/ 981 h 1106"/>
                  <a:gd name="T34" fmla="*/ 304 w 700"/>
                  <a:gd name="T35" fmla="*/ 996 h 1106"/>
                  <a:gd name="T36" fmla="*/ 285 w 700"/>
                  <a:gd name="T37" fmla="*/ 1009 h 1106"/>
                  <a:gd name="T38" fmla="*/ 264 w 700"/>
                  <a:gd name="T39" fmla="*/ 1020 h 1106"/>
                  <a:gd name="T40" fmla="*/ 242 w 700"/>
                  <a:gd name="T41" fmla="*/ 1031 h 1106"/>
                  <a:gd name="T42" fmla="*/ 219 w 700"/>
                  <a:gd name="T43" fmla="*/ 1039 h 1106"/>
                  <a:gd name="T44" fmla="*/ 195 w 700"/>
                  <a:gd name="T45" fmla="*/ 1045 h 1106"/>
                  <a:gd name="T46" fmla="*/ 173 w 700"/>
                  <a:gd name="T47" fmla="*/ 1051 h 1106"/>
                  <a:gd name="T48" fmla="*/ 148 w 700"/>
                  <a:gd name="T49" fmla="*/ 1053 h 1106"/>
                  <a:gd name="T50" fmla="*/ 124 w 700"/>
                  <a:gd name="T51" fmla="*/ 1055 h 1106"/>
                  <a:gd name="T52" fmla="*/ 0 w 700"/>
                  <a:gd name="T53" fmla="*/ 1055 h 1106"/>
                  <a:gd name="T54" fmla="*/ 0 w 700"/>
                  <a:gd name="T55" fmla="*/ 1105 h 1106"/>
                  <a:gd name="T56" fmla="*/ 100 w 700"/>
                  <a:gd name="T57" fmla="*/ 1105 h 1106"/>
                  <a:gd name="T58" fmla="*/ 127 w 700"/>
                  <a:gd name="T59" fmla="*/ 1104 h 1106"/>
                  <a:gd name="T60" fmla="*/ 154 w 700"/>
                  <a:gd name="T61" fmla="*/ 1101 h 1106"/>
                  <a:gd name="T62" fmla="*/ 179 w 700"/>
                  <a:gd name="T63" fmla="*/ 1096 h 1106"/>
                  <a:gd name="T64" fmla="*/ 205 w 700"/>
                  <a:gd name="T65" fmla="*/ 1090 h 1106"/>
                  <a:gd name="T66" fmla="*/ 231 w 700"/>
                  <a:gd name="T67" fmla="*/ 1081 h 1106"/>
                  <a:gd name="T68" fmla="*/ 256 w 700"/>
                  <a:gd name="T69" fmla="*/ 1071 h 1106"/>
                  <a:gd name="T70" fmla="*/ 281 w 700"/>
                  <a:gd name="T71" fmla="*/ 1059 h 1106"/>
                  <a:gd name="T72" fmla="*/ 303 w 700"/>
                  <a:gd name="T73" fmla="*/ 1046 h 1106"/>
                  <a:gd name="T74" fmla="*/ 325 w 700"/>
                  <a:gd name="T75" fmla="*/ 1031 h 1106"/>
                  <a:gd name="T76" fmla="*/ 346 w 700"/>
                  <a:gd name="T77" fmla="*/ 1015 h 1106"/>
                  <a:gd name="T78" fmla="*/ 367 w 700"/>
                  <a:gd name="T79" fmla="*/ 998 h 1106"/>
                  <a:gd name="T80" fmla="*/ 386 w 700"/>
                  <a:gd name="T81" fmla="*/ 978 h 1106"/>
                  <a:gd name="T82" fmla="*/ 403 w 700"/>
                  <a:gd name="T83" fmla="*/ 958 h 1106"/>
                  <a:gd name="T84" fmla="*/ 419 w 700"/>
                  <a:gd name="T85" fmla="*/ 936 h 1106"/>
                  <a:gd name="T86" fmla="*/ 433 w 700"/>
                  <a:gd name="T87" fmla="*/ 914 h 1106"/>
                  <a:gd name="T88" fmla="*/ 447 w 700"/>
                  <a:gd name="T89" fmla="*/ 890 h 1106"/>
                  <a:gd name="T90" fmla="*/ 458 w 700"/>
                  <a:gd name="T91" fmla="*/ 866 h 1106"/>
                  <a:gd name="T92" fmla="*/ 467 w 700"/>
                  <a:gd name="T93" fmla="*/ 841 h 1106"/>
                  <a:gd name="T94" fmla="*/ 475 w 700"/>
                  <a:gd name="T95" fmla="*/ 816 h 1106"/>
                  <a:gd name="T96" fmla="*/ 482 w 700"/>
                  <a:gd name="T97" fmla="*/ 790 h 1106"/>
                  <a:gd name="T98" fmla="*/ 487 w 700"/>
                  <a:gd name="T99" fmla="*/ 763 h 1106"/>
                  <a:gd name="T100" fmla="*/ 489 w 700"/>
                  <a:gd name="T101" fmla="*/ 736 h 1106"/>
                  <a:gd name="T102" fmla="*/ 489 w 700"/>
                  <a:gd name="T103" fmla="*/ 733 h 1106"/>
                  <a:gd name="T104" fmla="*/ 489 w 700"/>
                  <a:gd name="T105" fmla="*/ 40 h 11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00"/>
                  <a:gd name="T160" fmla="*/ 0 h 1106"/>
                  <a:gd name="T161" fmla="*/ 700 w 700"/>
                  <a:gd name="T162" fmla="*/ 1106 h 110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00" h="1106">
                    <a:moveTo>
                      <a:pt x="489" y="40"/>
                    </a:moveTo>
                    <a:lnTo>
                      <a:pt x="699" y="40"/>
                    </a:lnTo>
                    <a:lnTo>
                      <a:pt x="699" y="0"/>
                    </a:lnTo>
                    <a:lnTo>
                      <a:pt x="439" y="0"/>
                    </a:lnTo>
                    <a:lnTo>
                      <a:pt x="439" y="733"/>
                    </a:lnTo>
                    <a:lnTo>
                      <a:pt x="439" y="749"/>
                    </a:lnTo>
                    <a:lnTo>
                      <a:pt x="437" y="773"/>
                    </a:lnTo>
                    <a:lnTo>
                      <a:pt x="433" y="798"/>
                    </a:lnTo>
                    <a:lnTo>
                      <a:pt x="427" y="821"/>
                    </a:lnTo>
                    <a:lnTo>
                      <a:pt x="420" y="844"/>
                    </a:lnTo>
                    <a:lnTo>
                      <a:pt x="411" y="866"/>
                    </a:lnTo>
                    <a:lnTo>
                      <a:pt x="401" y="888"/>
                    </a:lnTo>
                    <a:lnTo>
                      <a:pt x="388" y="908"/>
                    </a:lnTo>
                    <a:lnTo>
                      <a:pt x="374" y="928"/>
                    </a:lnTo>
                    <a:lnTo>
                      <a:pt x="359" y="947"/>
                    </a:lnTo>
                    <a:lnTo>
                      <a:pt x="342" y="965"/>
                    </a:lnTo>
                    <a:lnTo>
                      <a:pt x="324" y="981"/>
                    </a:lnTo>
                    <a:lnTo>
                      <a:pt x="304" y="996"/>
                    </a:lnTo>
                    <a:lnTo>
                      <a:pt x="285" y="1009"/>
                    </a:lnTo>
                    <a:lnTo>
                      <a:pt x="264" y="1020"/>
                    </a:lnTo>
                    <a:lnTo>
                      <a:pt x="242" y="1031"/>
                    </a:lnTo>
                    <a:lnTo>
                      <a:pt x="219" y="1039"/>
                    </a:lnTo>
                    <a:lnTo>
                      <a:pt x="195" y="1045"/>
                    </a:lnTo>
                    <a:lnTo>
                      <a:pt x="173" y="1051"/>
                    </a:lnTo>
                    <a:lnTo>
                      <a:pt x="148" y="1053"/>
                    </a:lnTo>
                    <a:lnTo>
                      <a:pt x="124" y="1055"/>
                    </a:lnTo>
                    <a:lnTo>
                      <a:pt x="0" y="1055"/>
                    </a:lnTo>
                    <a:lnTo>
                      <a:pt x="0" y="1105"/>
                    </a:lnTo>
                    <a:lnTo>
                      <a:pt x="100" y="1105"/>
                    </a:lnTo>
                    <a:lnTo>
                      <a:pt x="127" y="1104"/>
                    </a:lnTo>
                    <a:lnTo>
                      <a:pt x="154" y="1101"/>
                    </a:lnTo>
                    <a:lnTo>
                      <a:pt x="179" y="1096"/>
                    </a:lnTo>
                    <a:lnTo>
                      <a:pt x="205" y="1090"/>
                    </a:lnTo>
                    <a:lnTo>
                      <a:pt x="231" y="1081"/>
                    </a:lnTo>
                    <a:lnTo>
                      <a:pt x="256" y="1071"/>
                    </a:lnTo>
                    <a:lnTo>
                      <a:pt x="281" y="1059"/>
                    </a:lnTo>
                    <a:lnTo>
                      <a:pt x="303" y="1046"/>
                    </a:lnTo>
                    <a:lnTo>
                      <a:pt x="325" y="1031"/>
                    </a:lnTo>
                    <a:lnTo>
                      <a:pt x="346" y="1015"/>
                    </a:lnTo>
                    <a:lnTo>
                      <a:pt x="367" y="998"/>
                    </a:lnTo>
                    <a:lnTo>
                      <a:pt x="386" y="978"/>
                    </a:lnTo>
                    <a:lnTo>
                      <a:pt x="403" y="958"/>
                    </a:lnTo>
                    <a:lnTo>
                      <a:pt x="419" y="936"/>
                    </a:lnTo>
                    <a:lnTo>
                      <a:pt x="433" y="914"/>
                    </a:lnTo>
                    <a:lnTo>
                      <a:pt x="447" y="890"/>
                    </a:lnTo>
                    <a:lnTo>
                      <a:pt x="458" y="866"/>
                    </a:lnTo>
                    <a:lnTo>
                      <a:pt x="467" y="841"/>
                    </a:lnTo>
                    <a:lnTo>
                      <a:pt x="475" y="816"/>
                    </a:lnTo>
                    <a:lnTo>
                      <a:pt x="482" y="790"/>
                    </a:lnTo>
                    <a:lnTo>
                      <a:pt x="487" y="763"/>
                    </a:lnTo>
                    <a:lnTo>
                      <a:pt x="489" y="736"/>
                    </a:lnTo>
                    <a:lnTo>
                      <a:pt x="489" y="733"/>
                    </a:lnTo>
                    <a:lnTo>
                      <a:pt x="489" y="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Freeform 21"/>
              <p:cNvSpPr>
                <a:spLocks/>
              </p:cNvSpPr>
              <p:nvPr/>
            </p:nvSpPr>
            <p:spPr bwMode="auto">
              <a:xfrm>
                <a:off x="1272" y="1327"/>
                <a:ext cx="2199" cy="2248"/>
              </a:xfrm>
              <a:custGeom>
                <a:avLst/>
                <a:gdLst>
                  <a:gd name="T0" fmla="*/ 2198 w 2199"/>
                  <a:gd name="T1" fmla="*/ 1240 h 2248"/>
                  <a:gd name="T2" fmla="*/ 2198 w 2199"/>
                  <a:gd name="T3" fmla="*/ 2247 h 2248"/>
                  <a:gd name="T4" fmla="*/ 0 w 2199"/>
                  <a:gd name="T5" fmla="*/ 2247 h 2248"/>
                  <a:gd name="T6" fmla="*/ 0 w 2199"/>
                  <a:gd name="T7" fmla="*/ 0 h 2248"/>
                  <a:gd name="T8" fmla="*/ 2198 w 2199"/>
                  <a:gd name="T9" fmla="*/ 0 h 2248"/>
                  <a:gd name="T10" fmla="*/ 2198 w 2199"/>
                  <a:gd name="T11" fmla="*/ 584 h 2248"/>
                  <a:gd name="T12" fmla="*/ 2158 w 2199"/>
                  <a:gd name="T13" fmla="*/ 584 h 2248"/>
                  <a:gd name="T14" fmla="*/ 2158 w 2199"/>
                  <a:gd name="T15" fmla="*/ 41 h 2248"/>
                  <a:gd name="T16" fmla="*/ 41 w 2199"/>
                  <a:gd name="T17" fmla="*/ 41 h 2248"/>
                  <a:gd name="T18" fmla="*/ 41 w 2199"/>
                  <a:gd name="T19" fmla="*/ 2207 h 2248"/>
                  <a:gd name="T20" fmla="*/ 2158 w 2199"/>
                  <a:gd name="T21" fmla="*/ 2207 h 2248"/>
                  <a:gd name="T22" fmla="*/ 2158 w 2199"/>
                  <a:gd name="T23" fmla="*/ 1220 h 2248"/>
                  <a:gd name="T24" fmla="*/ 2198 w 2199"/>
                  <a:gd name="T25" fmla="*/ 1240 h 22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99"/>
                  <a:gd name="T40" fmla="*/ 0 h 2248"/>
                  <a:gd name="T41" fmla="*/ 2199 w 2199"/>
                  <a:gd name="T42" fmla="*/ 2248 h 224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99" h="2248">
                    <a:moveTo>
                      <a:pt x="2198" y="1240"/>
                    </a:moveTo>
                    <a:lnTo>
                      <a:pt x="2198" y="2247"/>
                    </a:lnTo>
                    <a:lnTo>
                      <a:pt x="0" y="2247"/>
                    </a:lnTo>
                    <a:lnTo>
                      <a:pt x="0" y="0"/>
                    </a:lnTo>
                    <a:lnTo>
                      <a:pt x="2198" y="0"/>
                    </a:lnTo>
                    <a:lnTo>
                      <a:pt x="2198" y="584"/>
                    </a:lnTo>
                    <a:lnTo>
                      <a:pt x="2158" y="584"/>
                    </a:lnTo>
                    <a:lnTo>
                      <a:pt x="2158" y="41"/>
                    </a:lnTo>
                    <a:lnTo>
                      <a:pt x="41" y="41"/>
                    </a:lnTo>
                    <a:lnTo>
                      <a:pt x="41" y="2207"/>
                    </a:lnTo>
                    <a:lnTo>
                      <a:pt x="2158" y="2207"/>
                    </a:lnTo>
                    <a:lnTo>
                      <a:pt x="2158" y="1220"/>
                    </a:lnTo>
                    <a:lnTo>
                      <a:pt x="2198" y="12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4" name="Rectangle 22"/>
            <p:cNvSpPr>
              <a:spLocks noChangeArrowheads="1"/>
            </p:cNvSpPr>
            <p:nvPr/>
          </p:nvSpPr>
          <p:spPr bwMode="auto">
            <a:xfrm>
              <a:off x="1385" y="1462"/>
              <a:ext cx="1931" cy="20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2800" b="1"/>
                <a:t>TRANSACTION 5</a:t>
              </a:r>
            </a:p>
            <a:p>
              <a:pPr algn="ctr" eaLnBrk="0" hangingPunct="0"/>
              <a:endParaRPr lang="en-US" sz="2800" b="1">
                <a:solidFill>
                  <a:srgbClr val="FF9933"/>
                </a:solidFill>
              </a:endParaRPr>
            </a:p>
            <a:p>
              <a:pPr algn="ctr" eaLnBrk="0" hangingPunct="0"/>
              <a:r>
                <a:rPr lang="en-US" sz="3000" b="1" i="1">
                  <a:solidFill>
                    <a:srgbClr val="CC0000"/>
                  </a:solidFill>
                </a:rPr>
                <a:t>A check is drawn against the bank</a:t>
              </a:r>
              <a:endParaRPr lang="en-US" sz="3000" b="1">
                <a:solidFill>
                  <a:srgbClr val="CC0000"/>
                </a:solidFill>
              </a:endParaRPr>
            </a:p>
            <a:p>
              <a:pPr algn="ctr" eaLnBrk="0" hangingPunct="0"/>
              <a:r>
                <a:rPr lang="en-US" sz="3200" b="1"/>
                <a:t>$50,000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17416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Cash		  $           0</a:t>
            </a:r>
          </a:p>
          <a:p>
            <a:pPr eaLnBrk="0" hangingPunct="0"/>
            <a:r>
              <a:rPr lang="en-US" sz="2200" b="1"/>
              <a:t>Reserves	    </a:t>
            </a:r>
            <a:r>
              <a:rPr lang="en-US" sz="2200" b="1">
                <a:solidFill>
                  <a:srgbClr val="FF6600"/>
                </a:solidFill>
              </a:rPr>
              <a:t>  </a:t>
            </a:r>
            <a:r>
              <a:rPr lang="en-US" sz="2200" b="1">
                <a:solidFill>
                  <a:srgbClr val="CC0000"/>
                </a:solidFill>
              </a:rPr>
              <a:t>60,000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</a:t>
            </a:r>
            <a:r>
              <a:rPr lang="en-US" sz="2200" b="1">
                <a:solidFill>
                  <a:srgbClr val="CC0000"/>
                </a:solidFill>
              </a:rPr>
              <a:t>$  50,000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18444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Cash		  $           0</a:t>
            </a:r>
          </a:p>
          <a:p>
            <a:pPr eaLnBrk="0" hangingPunct="0"/>
            <a:r>
              <a:rPr lang="en-US" sz="2200" b="1"/>
              <a:t>Reserves	    </a:t>
            </a:r>
            <a:r>
              <a:rPr lang="en-US" sz="2200" b="1">
                <a:solidFill>
                  <a:srgbClr val="FF6600"/>
                </a:solidFill>
              </a:rPr>
              <a:t>  </a:t>
            </a:r>
            <a:r>
              <a:rPr lang="en-US" sz="2200" b="1">
                <a:solidFill>
                  <a:srgbClr val="CC0000"/>
                </a:solidFill>
              </a:rPr>
              <a:t>60,000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</a:t>
            </a:r>
            <a:r>
              <a:rPr lang="en-US" sz="2200" b="1">
                <a:solidFill>
                  <a:srgbClr val="CC0000"/>
                </a:solidFill>
              </a:rPr>
              <a:t>$  50,000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800350" y="419100"/>
            <a:ext cx="4148138" cy="6000750"/>
            <a:chOff x="1764" y="264"/>
            <a:chExt cx="2613" cy="3780"/>
          </a:xfrm>
        </p:grpSpPr>
        <p:pic>
          <p:nvPicPr>
            <p:cNvPr id="18441" name="Picture 1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64" y="264"/>
              <a:ext cx="2613" cy="37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8442" name="Rectangle 12"/>
            <p:cNvSpPr>
              <a:spLocks noChangeArrowheads="1"/>
            </p:cNvSpPr>
            <p:nvPr/>
          </p:nvSpPr>
          <p:spPr bwMode="auto">
            <a:xfrm>
              <a:off x="1991" y="1010"/>
              <a:ext cx="1322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4000" b="1"/>
                <a:t>NOTES:</a:t>
              </a:r>
            </a:p>
          </p:txBody>
        </p:sp>
        <p:sp>
          <p:nvSpPr>
            <p:cNvPr id="18443" name="Rectangle 13"/>
            <p:cNvSpPr>
              <a:spLocks noChangeArrowheads="1"/>
            </p:cNvSpPr>
            <p:nvPr/>
          </p:nvSpPr>
          <p:spPr bwMode="auto">
            <a:xfrm>
              <a:off x="1859" y="1474"/>
              <a:ext cx="2372" cy="19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CC0000"/>
                  </a:solidFill>
                </a:rPr>
                <a:t>Banks create money</a:t>
              </a:r>
            </a:p>
            <a:p>
              <a:pPr eaLnBrk="0" hangingPunct="0"/>
              <a:r>
                <a:rPr lang="en-US" sz="2800" b="1">
                  <a:solidFill>
                    <a:srgbClr val="CC0000"/>
                  </a:solidFill>
                </a:rPr>
                <a:t>by lending excess</a:t>
              </a:r>
            </a:p>
            <a:p>
              <a:pPr eaLnBrk="0" hangingPunct="0"/>
              <a:r>
                <a:rPr lang="en-US" sz="2800" b="1">
                  <a:solidFill>
                    <a:srgbClr val="CC0000"/>
                  </a:solidFill>
                </a:rPr>
                <a:t>reserves and destroy</a:t>
              </a:r>
            </a:p>
            <a:p>
              <a:pPr eaLnBrk="0" hangingPunct="0"/>
              <a:r>
                <a:rPr lang="en-US" sz="2800" b="1">
                  <a:solidFill>
                    <a:srgbClr val="CC0000"/>
                  </a:solidFill>
                </a:rPr>
                <a:t>it by loan repayment.</a:t>
              </a:r>
            </a:p>
            <a:p>
              <a:pPr eaLnBrk="0" hangingPunct="0"/>
              <a:r>
                <a:rPr lang="en-US" sz="2800" b="1">
                  <a:solidFill>
                    <a:srgbClr val="CC0000"/>
                  </a:solidFill>
                </a:rPr>
                <a:t>Purchasing bonds</a:t>
              </a:r>
            </a:p>
            <a:p>
              <a:pPr eaLnBrk="0" hangingPunct="0"/>
              <a:r>
                <a:rPr lang="en-US" sz="2800" b="1">
                  <a:solidFill>
                    <a:srgbClr val="CC0000"/>
                  </a:solidFill>
                </a:rPr>
                <a:t>from the public also</a:t>
              </a:r>
            </a:p>
            <a:p>
              <a:pPr eaLnBrk="0" hangingPunct="0"/>
              <a:r>
                <a:rPr lang="en-US" sz="2800" b="1">
                  <a:solidFill>
                    <a:srgbClr val="CC0000"/>
                  </a:solidFill>
                </a:rPr>
                <a:t>creates money.</a:t>
              </a:r>
            </a:p>
          </p:txBody>
        </p:sp>
      </p:grp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19477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Reserves	   </a:t>
            </a:r>
            <a:r>
              <a:rPr lang="en-US" sz="2200" b="1">
                <a:solidFill>
                  <a:srgbClr val="CC0000"/>
                </a:solidFill>
              </a:rPr>
              <a:t>$ 60,000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</a:t>
            </a:r>
            <a:r>
              <a:rPr lang="en-US" sz="2200" b="1">
                <a:solidFill>
                  <a:srgbClr val="CC0000"/>
                </a:solidFill>
              </a:rPr>
              <a:t>$  50,000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2971800"/>
            <a:ext cx="5935663" cy="3568700"/>
            <a:chOff x="1272" y="1327"/>
            <a:chExt cx="3739" cy="2248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272" y="1327"/>
              <a:ext cx="3739" cy="2248"/>
              <a:chOff x="1272" y="1327"/>
              <a:chExt cx="3739" cy="2248"/>
            </a:xfrm>
          </p:grpSpPr>
          <p:sp>
            <p:nvSpPr>
              <p:cNvPr id="19467" name="Freeform 12"/>
              <p:cNvSpPr>
                <a:spLocks/>
              </p:cNvSpPr>
              <p:nvPr/>
            </p:nvSpPr>
            <p:spPr bwMode="auto">
              <a:xfrm>
                <a:off x="1302" y="1347"/>
                <a:ext cx="2149" cy="2208"/>
              </a:xfrm>
              <a:custGeom>
                <a:avLst/>
                <a:gdLst>
                  <a:gd name="T0" fmla="*/ 0 w 2149"/>
                  <a:gd name="T1" fmla="*/ 2207 h 2208"/>
                  <a:gd name="T2" fmla="*/ 2148 w 2149"/>
                  <a:gd name="T3" fmla="*/ 2207 h 2208"/>
                  <a:gd name="T4" fmla="*/ 2148 w 2149"/>
                  <a:gd name="T5" fmla="*/ 0 h 2208"/>
                  <a:gd name="T6" fmla="*/ 0 w 2149"/>
                  <a:gd name="T7" fmla="*/ 0 h 2208"/>
                  <a:gd name="T8" fmla="*/ 0 w 2149"/>
                  <a:gd name="T9" fmla="*/ 2207 h 2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9"/>
                  <a:gd name="T16" fmla="*/ 0 h 2208"/>
                  <a:gd name="T17" fmla="*/ 2149 w 2149"/>
                  <a:gd name="T18" fmla="*/ 2208 h 2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9" h="2208">
                    <a:moveTo>
                      <a:pt x="0" y="2207"/>
                    </a:moveTo>
                    <a:lnTo>
                      <a:pt x="2148" y="2207"/>
                    </a:lnTo>
                    <a:lnTo>
                      <a:pt x="2148" y="0"/>
                    </a:lnTo>
                    <a:lnTo>
                      <a:pt x="0" y="0"/>
                    </a:lnTo>
                    <a:lnTo>
                      <a:pt x="0" y="2207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Freeform 13"/>
              <p:cNvSpPr>
                <a:spLocks/>
              </p:cNvSpPr>
              <p:nvPr/>
            </p:nvSpPr>
            <p:spPr bwMode="auto">
              <a:xfrm>
                <a:off x="2782" y="1913"/>
                <a:ext cx="1132" cy="1056"/>
              </a:xfrm>
              <a:custGeom>
                <a:avLst/>
                <a:gdLst>
                  <a:gd name="T0" fmla="*/ 0 w 1132"/>
                  <a:gd name="T1" fmla="*/ 0 h 1056"/>
                  <a:gd name="T2" fmla="*/ 0 w 1132"/>
                  <a:gd name="T3" fmla="*/ 111 h 1056"/>
                  <a:gd name="T4" fmla="*/ 30 w 1132"/>
                  <a:gd name="T5" fmla="*/ 181 h 1056"/>
                  <a:gd name="T6" fmla="*/ 100 w 1132"/>
                  <a:gd name="T7" fmla="*/ 252 h 1056"/>
                  <a:gd name="T8" fmla="*/ 190 w 1132"/>
                  <a:gd name="T9" fmla="*/ 291 h 1056"/>
                  <a:gd name="T10" fmla="*/ 490 w 1132"/>
                  <a:gd name="T11" fmla="*/ 291 h 1056"/>
                  <a:gd name="T12" fmla="*/ 490 w 1132"/>
                  <a:gd name="T13" fmla="*/ 412 h 1056"/>
                  <a:gd name="T14" fmla="*/ 510 w 1132"/>
                  <a:gd name="T15" fmla="*/ 492 h 1056"/>
                  <a:gd name="T16" fmla="*/ 570 w 1132"/>
                  <a:gd name="T17" fmla="*/ 583 h 1056"/>
                  <a:gd name="T18" fmla="*/ 631 w 1132"/>
                  <a:gd name="T19" fmla="*/ 622 h 1056"/>
                  <a:gd name="T20" fmla="*/ 681 w 1132"/>
                  <a:gd name="T21" fmla="*/ 653 h 1056"/>
                  <a:gd name="T22" fmla="*/ 681 w 1132"/>
                  <a:gd name="T23" fmla="*/ 1055 h 1056"/>
                  <a:gd name="T24" fmla="*/ 821 w 1132"/>
                  <a:gd name="T25" fmla="*/ 1055 h 1056"/>
                  <a:gd name="T26" fmla="*/ 931 w 1132"/>
                  <a:gd name="T27" fmla="*/ 1025 h 1056"/>
                  <a:gd name="T28" fmla="*/ 1032 w 1132"/>
                  <a:gd name="T29" fmla="*/ 965 h 1056"/>
                  <a:gd name="T30" fmla="*/ 1131 w 1132"/>
                  <a:gd name="T31" fmla="*/ 834 h 1056"/>
                  <a:gd name="T32" fmla="*/ 1131 w 1132"/>
                  <a:gd name="T33" fmla="*/ 262 h 1056"/>
                  <a:gd name="T34" fmla="*/ 1071 w 1132"/>
                  <a:gd name="T35" fmla="*/ 141 h 1056"/>
                  <a:gd name="T36" fmla="*/ 992 w 1132"/>
                  <a:gd name="T37" fmla="*/ 61 h 1056"/>
                  <a:gd name="T38" fmla="*/ 891 w 1132"/>
                  <a:gd name="T39" fmla="*/ 11 h 1056"/>
                  <a:gd name="T40" fmla="*/ 811 w 1132"/>
                  <a:gd name="T41" fmla="*/ 0 h 1056"/>
                  <a:gd name="T42" fmla="*/ 0 w 1132"/>
                  <a:gd name="T43" fmla="*/ 0 h 10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32"/>
                  <a:gd name="T67" fmla="*/ 0 h 1056"/>
                  <a:gd name="T68" fmla="*/ 1132 w 1132"/>
                  <a:gd name="T69" fmla="*/ 1056 h 10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32" h="1056">
                    <a:moveTo>
                      <a:pt x="0" y="0"/>
                    </a:moveTo>
                    <a:lnTo>
                      <a:pt x="0" y="111"/>
                    </a:lnTo>
                    <a:lnTo>
                      <a:pt x="30" y="181"/>
                    </a:lnTo>
                    <a:lnTo>
                      <a:pt x="100" y="252"/>
                    </a:lnTo>
                    <a:lnTo>
                      <a:pt x="190" y="291"/>
                    </a:lnTo>
                    <a:lnTo>
                      <a:pt x="490" y="291"/>
                    </a:lnTo>
                    <a:lnTo>
                      <a:pt x="490" y="412"/>
                    </a:lnTo>
                    <a:lnTo>
                      <a:pt x="510" y="492"/>
                    </a:lnTo>
                    <a:lnTo>
                      <a:pt x="570" y="583"/>
                    </a:lnTo>
                    <a:lnTo>
                      <a:pt x="631" y="622"/>
                    </a:lnTo>
                    <a:lnTo>
                      <a:pt x="681" y="653"/>
                    </a:lnTo>
                    <a:lnTo>
                      <a:pt x="681" y="1055"/>
                    </a:lnTo>
                    <a:lnTo>
                      <a:pt x="821" y="1055"/>
                    </a:lnTo>
                    <a:lnTo>
                      <a:pt x="931" y="1025"/>
                    </a:lnTo>
                    <a:lnTo>
                      <a:pt x="1032" y="965"/>
                    </a:lnTo>
                    <a:lnTo>
                      <a:pt x="1131" y="834"/>
                    </a:lnTo>
                    <a:lnTo>
                      <a:pt x="1131" y="262"/>
                    </a:lnTo>
                    <a:lnTo>
                      <a:pt x="1071" y="141"/>
                    </a:lnTo>
                    <a:lnTo>
                      <a:pt x="992" y="61"/>
                    </a:lnTo>
                    <a:lnTo>
                      <a:pt x="891" y="11"/>
                    </a:lnTo>
                    <a:lnTo>
                      <a:pt x="81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98E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9" name="Freeform 14"/>
              <p:cNvSpPr>
                <a:spLocks/>
              </p:cNvSpPr>
              <p:nvPr/>
            </p:nvSpPr>
            <p:spPr bwMode="auto">
              <a:xfrm>
                <a:off x="3929" y="1913"/>
                <a:ext cx="216" cy="1106"/>
              </a:xfrm>
              <a:custGeom>
                <a:avLst/>
                <a:gdLst>
                  <a:gd name="T0" fmla="*/ 215 w 216"/>
                  <a:gd name="T1" fmla="*/ 1105 h 1106"/>
                  <a:gd name="T2" fmla="*/ 147 w 216"/>
                  <a:gd name="T3" fmla="*/ 1105 h 1106"/>
                  <a:gd name="T4" fmla="*/ 89 w 216"/>
                  <a:gd name="T5" fmla="*/ 1075 h 1106"/>
                  <a:gd name="T6" fmla="*/ 30 w 216"/>
                  <a:gd name="T7" fmla="*/ 1015 h 1106"/>
                  <a:gd name="T8" fmla="*/ 0 w 216"/>
                  <a:gd name="T9" fmla="*/ 955 h 1106"/>
                  <a:gd name="T10" fmla="*/ 0 w 216"/>
                  <a:gd name="T11" fmla="*/ 0 h 1106"/>
                  <a:gd name="T12" fmla="*/ 215 w 216"/>
                  <a:gd name="T13" fmla="*/ 0 h 1106"/>
                  <a:gd name="T14" fmla="*/ 215 w 216"/>
                  <a:gd name="T15" fmla="*/ 1105 h 11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1106"/>
                  <a:gd name="T26" fmla="*/ 216 w 216"/>
                  <a:gd name="T27" fmla="*/ 1106 h 11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1106">
                    <a:moveTo>
                      <a:pt x="215" y="1105"/>
                    </a:moveTo>
                    <a:lnTo>
                      <a:pt x="147" y="1105"/>
                    </a:lnTo>
                    <a:lnTo>
                      <a:pt x="89" y="1075"/>
                    </a:lnTo>
                    <a:lnTo>
                      <a:pt x="30" y="1015"/>
                    </a:lnTo>
                    <a:lnTo>
                      <a:pt x="0" y="955"/>
                    </a:lnTo>
                    <a:lnTo>
                      <a:pt x="0" y="0"/>
                    </a:lnTo>
                    <a:lnTo>
                      <a:pt x="215" y="0"/>
                    </a:lnTo>
                    <a:lnTo>
                      <a:pt x="215" y="1105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0" name="Freeform 15"/>
              <p:cNvSpPr>
                <a:spLocks/>
              </p:cNvSpPr>
              <p:nvPr/>
            </p:nvSpPr>
            <p:spPr bwMode="auto">
              <a:xfrm>
                <a:off x="4282" y="1823"/>
                <a:ext cx="508" cy="1297"/>
              </a:xfrm>
              <a:custGeom>
                <a:avLst/>
                <a:gdLst>
                  <a:gd name="T0" fmla="*/ 0 w 508"/>
                  <a:gd name="T1" fmla="*/ 1296 h 1297"/>
                  <a:gd name="T2" fmla="*/ 0 w 508"/>
                  <a:gd name="T3" fmla="*/ 0 h 1297"/>
                  <a:gd name="T4" fmla="*/ 507 w 508"/>
                  <a:gd name="T5" fmla="*/ 0 h 1297"/>
                  <a:gd name="T6" fmla="*/ 507 w 508"/>
                  <a:gd name="T7" fmla="*/ 1296 h 1297"/>
                  <a:gd name="T8" fmla="*/ 0 w 508"/>
                  <a:gd name="T9" fmla="*/ 1296 h 1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8"/>
                  <a:gd name="T16" fmla="*/ 0 h 1297"/>
                  <a:gd name="T17" fmla="*/ 508 w 508"/>
                  <a:gd name="T18" fmla="*/ 1297 h 1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8" h="1297">
                    <a:moveTo>
                      <a:pt x="0" y="1296"/>
                    </a:moveTo>
                    <a:lnTo>
                      <a:pt x="0" y="0"/>
                    </a:lnTo>
                    <a:lnTo>
                      <a:pt x="507" y="0"/>
                    </a:lnTo>
                    <a:lnTo>
                      <a:pt x="507" y="1296"/>
                    </a:lnTo>
                    <a:lnTo>
                      <a:pt x="0" y="1296"/>
                    </a:lnTo>
                  </a:path>
                </a:pathLst>
              </a:custGeom>
              <a:solidFill>
                <a:srgbClr val="FFEA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1" name="Freeform 16"/>
              <p:cNvSpPr>
                <a:spLocks/>
              </p:cNvSpPr>
              <p:nvPr/>
            </p:nvSpPr>
            <p:spPr bwMode="auto">
              <a:xfrm>
                <a:off x="4121" y="1801"/>
                <a:ext cx="890" cy="1340"/>
              </a:xfrm>
              <a:custGeom>
                <a:avLst/>
                <a:gdLst>
                  <a:gd name="T0" fmla="*/ 248 w 890"/>
                  <a:gd name="T1" fmla="*/ 0 h 1340"/>
                  <a:gd name="T2" fmla="*/ 273 w 890"/>
                  <a:gd name="T3" fmla="*/ 36 h 1340"/>
                  <a:gd name="T4" fmla="*/ 288 w 890"/>
                  <a:gd name="T5" fmla="*/ 72 h 1340"/>
                  <a:gd name="T6" fmla="*/ 297 w 890"/>
                  <a:gd name="T7" fmla="*/ 110 h 1340"/>
                  <a:gd name="T8" fmla="*/ 299 w 890"/>
                  <a:gd name="T9" fmla="*/ 148 h 1340"/>
                  <a:gd name="T10" fmla="*/ 292 w 890"/>
                  <a:gd name="T11" fmla="*/ 187 h 1340"/>
                  <a:gd name="T12" fmla="*/ 280 w 890"/>
                  <a:gd name="T13" fmla="*/ 224 h 1340"/>
                  <a:gd name="T14" fmla="*/ 260 w 890"/>
                  <a:gd name="T15" fmla="*/ 257 h 1340"/>
                  <a:gd name="T16" fmla="*/ 234 w 890"/>
                  <a:gd name="T17" fmla="*/ 291 h 1340"/>
                  <a:gd name="T18" fmla="*/ 216 w 890"/>
                  <a:gd name="T19" fmla="*/ 326 h 1340"/>
                  <a:gd name="T20" fmla="*/ 204 w 890"/>
                  <a:gd name="T21" fmla="*/ 362 h 1340"/>
                  <a:gd name="T22" fmla="*/ 199 w 890"/>
                  <a:gd name="T23" fmla="*/ 400 h 1340"/>
                  <a:gd name="T24" fmla="*/ 201 w 890"/>
                  <a:gd name="T25" fmla="*/ 439 h 1340"/>
                  <a:gd name="T26" fmla="*/ 210 w 890"/>
                  <a:gd name="T27" fmla="*/ 477 h 1340"/>
                  <a:gd name="T28" fmla="*/ 226 w 890"/>
                  <a:gd name="T29" fmla="*/ 513 h 1340"/>
                  <a:gd name="T30" fmla="*/ 248 w 890"/>
                  <a:gd name="T31" fmla="*/ 544 h 1340"/>
                  <a:gd name="T32" fmla="*/ 273 w 890"/>
                  <a:gd name="T33" fmla="*/ 579 h 1340"/>
                  <a:gd name="T34" fmla="*/ 288 w 890"/>
                  <a:gd name="T35" fmla="*/ 615 h 1340"/>
                  <a:gd name="T36" fmla="*/ 297 w 890"/>
                  <a:gd name="T37" fmla="*/ 653 h 1340"/>
                  <a:gd name="T38" fmla="*/ 299 w 890"/>
                  <a:gd name="T39" fmla="*/ 692 h 1340"/>
                  <a:gd name="T40" fmla="*/ 292 w 890"/>
                  <a:gd name="T41" fmla="*/ 730 h 1340"/>
                  <a:gd name="T42" fmla="*/ 280 w 890"/>
                  <a:gd name="T43" fmla="*/ 767 h 1340"/>
                  <a:gd name="T44" fmla="*/ 260 w 890"/>
                  <a:gd name="T45" fmla="*/ 800 h 1340"/>
                  <a:gd name="T46" fmla="*/ 235 w 890"/>
                  <a:gd name="T47" fmla="*/ 833 h 1340"/>
                  <a:gd name="T48" fmla="*/ 216 w 890"/>
                  <a:gd name="T49" fmla="*/ 868 h 1340"/>
                  <a:gd name="T50" fmla="*/ 204 w 890"/>
                  <a:gd name="T51" fmla="*/ 905 h 1340"/>
                  <a:gd name="T52" fmla="*/ 199 w 890"/>
                  <a:gd name="T53" fmla="*/ 943 h 1340"/>
                  <a:gd name="T54" fmla="*/ 202 w 890"/>
                  <a:gd name="T55" fmla="*/ 983 h 1340"/>
                  <a:gd name="T56" fmla="*/ 211 w 890"/>
                  <a:gd name="T57" fmla="*/ 1019 h 1340"/>
                  <a:gd name="T58" fmla="*/ 227 w 890"/>
                  <a:gd name="T59" fmla="*/ 1055 h 1340"/>
                  <a:gd name="T60" fmla="*/ 249 w 890"/>
                  <a:gd name="T61" fmla="*/ 1086 h 1340"/>
                  <a:gd name="T62" fmla="*/ 273 w 890"/>
                  <a:gd name="T63" fmla="*/ 1122 h 1340"/>
                  <a:gd name="T64" fmla="*/ 289 w 890"/>
                  <a:gd name="T65" fmla="*/ 1158 h 1340"/>
                  <a:gd name="T66" fmla="*/ 297 w 890"/>
                  <a:gd name="T67" fmla="*/ 1196 h 1340"/>
                  <a:gd name="T68" fmla="*/ 299 w 890"/>
                  <a:gd name="T69" fmla="*/ 1234 h 1340"/>
                  <a:gd name="T70" fmla="*/ 293 w 890"/>
                  <a:gd name="T71" fmla="*/ 1272 h 1340"/>
                  <a:gd name="T72" fmla="*/ 889 w 890"/>
                  <a:gd name="T73" fmla="*/ 1288 h 1340"/>
                  <a:gd name="T74" fmla="*/ 0 w 890"/>
                  <a:gd name="T75" fmla="*/ 1339 h 13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0"/>
                  <a:gd name="T116" fmla="*/ 890 w 890"/>
                  <a:gd name="T117" fmla="*/ 1340 h 134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0">
                    <a:moveTo>
                      <a:pt x="0" y="1"/>
                    </a:moveTo>
                    <a:lnTo>
                      <a:pt x="248" y="0"/>
                    </a:lnTo>
                    <a:lnTo>
                      <a:pt x="263" y="20"/>
                    </a:lnTo>
                    <a:lnTo>
                      <a:pt x="273" y="36"/>
                    </a:lnTo>
                    <a:lnTo>
                      <a:pt x="281" y="54"/>
                    </a:lnTo>
                    <a:lnTo>
                      <a:pt x="288" y="72"/>
                    </a:lnTo>
                    <a:lnTo>
                      <a:pt x="293" y="91"/>
                    </a:lnTo>
                    <a:lnTo>
                      <a:pt x="297" y="110"/>
                    </a:lnTo>
                    <a:lnTo>
                      <a:pt x="299" y="129"/>
                    </a:lnTo>
                    <a:lnTo>
                      <a:pt x="299" y="148"/>
                    </a:lnTo>
                    <a:lnTo>
                      <a:pt x="296" y="167"/>
                    </a:lnTo>
                    <a:lnTo>
                      <a:pt x="292" y="187"/>
                    </a:lnTo>
                    <a:lnTo>
                      <a:pt x="287" y="205"/>
                    </a:lnTo>
                    <a:lnTo>
                      <a:pt x="280" y="224"/>
                    </a:lnTo>
                    <a:lnTo>
                      <a:pt x="271" y="241"/>
                    </a:lnTo>
                    <a:lnTo>
                      <a:pt x="260" y="257"/>
                    </a:lnTo>
                    <a:lnTo>
                      <a:pt x="246" y="276"/>
                    </a:lnTo>
                    <a:lnTo>
                      <a:pt x="234" y="291"/>
                    </a:lnTo>
                    <a:lnTo>
                      <a:pt x="223" y="308"/>
                    </a:lnTo>
                    <a:lnTo>
                      <a:pt x="216" y="326"/>
                    </a:lnTo>
                    <a:lnTo>
                      <a:pt x="209" y="343"/>
                    </a:lnTo>
                    <a:lnTo>
                      <a:pt x="204" y="362"/>
                    </a:lnTo>
                    <a:lnTo>
                      <a:pt x="200" y="381"/>
                    </a:lnTo>
                    <a:lnTo>
                      <a:pt x="199" y="400"/>
                    </a:lnTo>
                    <a:lnTo>
                      <a:pt x="199" y="420"/>
                    </a:lnTo>
                    <a:lnTo>
                      <a:pt x="201" y="439"/>
                    </a:lnTo>
                    <a:lnTo>
                      <a:pt x="205" y="458"/>
                    </a:lnTo>
                    <a:lnTo>
                      <a:pt x="210" y="477"/>
                    </a:lnTo>
                    <a:lnTo>
                      <a:pt x="218" y="496"/>
                    </a:lnTo>
                    <a:lnTo>
                      <a:pt x="226" y="513"/>
                    </a:lnTo>
                    <a:lnTo>
                      <a:pt x="236" y="530"/>
                    </a:lnTo>
                    <a:lnTo>
                      <a:pt x="248" y="544"/>
                    </a:lnTo>
                    <a:lnTo>
                      <a:pt x="263" y="562"/>
                    </a:lnTo>
                    <a:lnTo>
                      <a:pt x="273" y="579"/>
                    </a:lnTo>
                    <a:lnTo>
                      <a:pt x="281" y="597"/>
                    </a:lnTo>
                    <a:lnTo>
                      <a:pt x="288" y="615"/>
                    </a:lnTo>
                    <a:lnTo>
                      <a:pt x="293" y="634"/>
                    </a:lnTo>
                    <a:lnTo>
                      <a:pt x="297" y="653"/>
                    </a:lnTo>
                    <a:lnTo>
                      <a:pt x="299" y="672"/>
                    </a:lnTo>
                    <a:lnTo>
                      <a:pt x="299" y="692"/>
                    </a:lnTo>
                    <a:lnTo>
                      <a:pt x="296" y="711"/>
                    </a:lnTo>
                    <a:lnTo>
                      <a:pt x="292" y="730"/>
                    </a:lnTo>
                    <a:lnTo>
                      <a:pt x="287" y="749"/>
                    </a:lnTo>
                    <a:lnTo>
                      <a:pt x="280" y="767"/>
                    </a:lnTo>
                    <a:lnTo>
                      <a:pt x="271" y="783"/>
                    </a:lnTo>
                    <a:lnTo>
                      <a:pt x="260" y="800"/>
                    </a:lnTo>
                    <a:lnTo>
                      <a:pt x="248" y="815"/>
                    </a:lnTo>
                    <a:lnTo>
                      <a:pt x="235" y="833"/>
                    </a:lnTo>
                    <a:lnTo>
                      <a:pt x="224" y="850"/>
                    </a:lnTo>
                    <a:lnTo>
                      <a:pt x="216" y="868"/>
                    </a:lnTo>
                    <a:lnTo>
                      <a:pt x="210" y="886"/>
                    </a:lnTo>
                    <a:lnTo>
                      <a:pt x="204" y="905"/>
                    </a:lnTo>
                    <a:lnTo>
                      <a:pt x="201" y="924"/>
                    </a:lnTo>
                    <a:lnTo>
                      <a:pt x="199" y="943"/>
                    </a:lnTo>
                    <a:lnTo>
                      <a:pt x="199" y="963"/>
                    </a:lnTo>
                    <a:lnTo>
                      <a:pt x="202" y="983"/>
                    </a:lnTo>
                    <a:lnTo>
                      <a:pt x="206" y="1001"/>
                    </a:lnTo>
                    <a:lnTo>
                      <a:pt x="211" y="1019"/>
                    </a:lnTo>
                    <a:lnTo>
                      <a:pt x="218" y="1038"/>
                    </a:lnTo>
                    <a:lnTo>
                      <a:pt x="227" y="1055"/>
                    </a:lnTo>
                    <a:lnTo>
                      <a:pt x="237" y="1072"/>
                    </a:lnTo>
                    <a:lnTo>
                      <a:pt x="249" y="1086"/>
                    </a:lnTo>
                    <a:lnTo>
                      <a:pt x="263" y="1105"/>
                    </a:lnTo>
                    <a:lnTo>
                      <a:pt x="273" y="1122"/>
                    </a:lnTo>
                    <a:lnTo>
                      <a:pt x="282" y="1140"/>
                    </a:lnTo>
                    <a:lnTo>
                      <a:pt x="289" y="1158"/>
                    </a:lnTo>
                    <a:lnTo>
                      <a:pt x="294" y="1177"/>
                    </a:lnTo>
                    <a:lnTo>
                      <a:pt x="297" y="1196"/>
                    </a:lnTo>
                    <a:lnTo>
                      <a:pt x="299" y="1215"/>
                    </a:lnTo>
                    <a:lnTo>
                      <a:pt x="299" y="1234"/>
                    </a:lnTo>
                    <a:lnTo>
                      <a:pt x="297" y="1253"/>
                    </a:lnTo>
                    <a:lnTo>
                      <a:pt x="293" y="1272"/>
                    </a:lnTo>
                    <a:lnTo>
                      <a:pt x="289" y="1288"/>
                    </a:lnTo>
                    <a:lnTo>
                      <a:pt x="889" y="1288"/>
                    </a:lnTo>
                    <a:lnTo>
                      <a:pt x="889" y="1339"/>
                    </a:lnTo>
                    <a:lnTo>
                      <a:pt x="0" y="1339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2" name="Freeform 17"/>
              <p:cNvSpPr>
                <a:spLocks/>
              </p:cNvSpPr>
              <p:nvPr/>
            </p:nvSpPr>
            <p:spPr bwMode="auto">
              <a:xfrm>
                <a:off x="4121" y="1802"/>
                <a:ext cx="890" cy="1343"/>
              </a:xfrm>
              <a:custGeom>
                <a:avLst/>
                <a:gdLst>
                  <a:gd name="T0" fmla="*/ 0 w 890"/>
                  <a:gd name="T1" fmla="*/ 51 h 1343"/>
                  <a:gd name="T2" fmla="*/ 577 w 890"/>
                  <a:gd name="T3" fmla="*/ 71 h 1343"/>
                  <a:gd name="T4" fmla="*/ 586 w 890"/>
                  <a:gd name="T5" fmla="*/ 109 h 1343"/>
                  <a:gd name="T6" fmla="*/ 588 w 890"/>
                  <a:gd name="T7" fmla="*/ 147 h 1343"/>
                  <a:gd name="T8" fmla="*/ 581 w 890"/>
                  <a:gd name="T9" fmla="*/ 186 h 1343"/>
                  <a:gd name="T10" fmla="*/ 569 w 890"/>
                  <a:gd name="T11" fmla="*/ 223 h 1343"/>
                  <a:gd name="T12" fmla="*/ 549 w 890"/>
                  <a:gd name="T13" fmla="*/ 256 h 1343"/>
                  <a:gd name="T14" fmla="*/ 523 w 890"/>
                  <a:gd name="T15" fmla="*/ 290 h 1343"/>
                  <a:gd name="T16" fmla="*/ 505 w 890"/>
                  <a:gd name="T17" fmla="*/ 325 h 1343"/>
                  <a:gd name="T18" fmla="*/ 493 w 890"/>
                  <a:gd name="T19" fmla="*/ 361 h 1343"/>
                  <a:gd name="T20" fmla="*/ 488 w 890"/>
                  <a:gd name="T21" fmla="*/ 399 h 1343"/>
                  <a:gd name="T22" fmla="*/ 490 w 890"/>
                  <a:gd name="T23" fmla="*/ 438 h 1343"/>
                  <a:gd name="T24" fmla="*/ 500 w 890"/>
                  <a:gd name="T25" fmla="*/ 476 h 1343"/>
                  <a:gd name="T26" fmla="*/ 516 w 890"/>
                  <a:gd name="T27" fmla="*/ 512 h 1343"/>
                  <a:gd name="T28" fmla="*/ 537 w 890"/>
                  <a:gd name="T29" fmla="*/ 543 h 1343"/>
                  <a:gd name="T30" fmla="*/ 562 w 890"/>
                  <a:gd name="T31" fmla="*/ 578 h 1343"/>
                  <a:gd name="T32" fmla="*/ 577 w 890"/>
                  <a:gd name="T33" fmla="*/ 614 h 1343"/>
                  <a:gd name="T34" fmla="*/ 586 w 890"/>
                  <a:gd name="T35" fmla="*/ 652 h 1343"/>
                  <a:gd name="T36" fmla="*/ 588 w 890"/>
                  <a:gd name="T37" fmla="*/ 691 h 1343"/>
                  <a:gd name="T38" fmla="*/ 581 w 890"/>
                  <a:gd name="T39" fmla="*/ 729 h 1343"/>
                  <a:gd name="T40" fmla="*/ 569 w 890"/>
                  <a:gd name="T41" fmla="*/ 766 h 1343"/>
                  <a:gd name="T42" fmla="*/ 549 w 890"/>
                  <a:gd name="T43" fmla="*/ 799 h 1343"/>
                  <a:gd name="T44" fmla="*/ 524 w 890"/>
                  <a:gd name="T45" fmla="*/ 832 h 1343"/>
                  <a:gd name="T46" fmla="*/ 506 w 890"/>
                  <a:gd name="T47" fmla="*/ 867 h 1343"/>
                  <a:gd name="T48" fmla="*/ 494 w 890"/>
                  <a:gd name="T49" fmla="*/ 904 h 1343"/>
                  <a:gd name="T50" fmla="*/ 488 w 890"/>
                  <a:gd name="T51" fmla="*/ 942 h 1343"/>
                  <a:gd name="T52" fmla="*/ 491 w 890"/>
                  <a:gd name="T53" fmla="*/ 982 h 1343"/>
                  <a:gd name="T54" fmla="*/ 500 w 890"/>
                  <a:gd name="T55" fmla="*/ 1018 h 1343"/>
                  <a:gd name="T56" fmla="*/ 517 w 890"/>
                  <a:gd name="T57" fmla="*/ 1054 h 1343"/>
                  <a:gd name="T58" fmla="*/ 538 w 890"/>
                  <a:gd name="T59" fmla="*/ 1085 h 1343"/>
                  <a:gd name="T60" fmla="*/ 563 w 890"/>
                  <a:gd name="T61" fmla="*/ 1121 h 1343"/>
                  <a:gd name="T62" fmla="*/ 578 w 890"/>
                  <a:gd name="T63" fmla="*/ 1157 h 1343"/>
                  <a:gd name="T64" fmla="*/ 587 w 890"/>
                  <a:gd name="T65" fmla="*/ 1195 h 1343"/>
                  <a:gd name="T66" fmla="*/ 589 w 890"/>
                  <a:gd name="T67" fmla="*/ 1233 h 1343"/>
                  <a:gd name="T68" fmla="*/ 582 w 890"/>
                  <a:gd name="T69" fmla="*/ 1271 h 1343"/>
                  <a:gd name="T70" fmla="*/ 569 w 890"/>
                  <a:gd name="T71" fmla="*/ 1308 h 1343"/>
                  <a:gd name="T72" fmla="*/ 550 w 890"/>
                  <a:gd name="T73" fmla="*/ 1342 h 1343"/>
                  <a:gd name="T74" fmla="*/ 889 w 890"/>
                  <a:gd name="T75" fmla="*/ 0 h 134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3"/>
                  <a:gd name="T116" fmla="*/ 890 w 890"/>
                  <a:gd name="T117" fmla="*/ 1343 h 134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3">
                    <a:moveTo>
                      <a:pt x="0" y="0"/>
                    </a:moveTo>
                    <a:lnTo>
                      <a:pt x="0" y="51"/>
                    </a:lnTo>
                    <a:lnTo>
                      <a:pt x="569" y="51"/>
                    </a:lnTo>
                    <a:lnTo>
                      <a:pt x="577" y="71"/>
                    </a:lnTo>
                    <a:lnTo>
                      <a:pt x="583" y="90"/>
                    </a:lnTo>
                    <a:lnTo>
                      <a:pt x="586" y="109"/>
                    </a:lnTo>
                    <a:lnTo>
                      <a:pt x="588" y="128"/>
                    </a:lnTo>
                    <a:lnTo>
                      <a:pt x="588" y="147"/>
                    </a:lnTo>
                    <a:lnTo>
                      <a:pt x="585" y="166"/>
                    </a:lnTo>
                    <a:lnTo>
                      <a:pt x="581" y="186"/>
                    </a:lnTo>
                    <a:lnTo>
                      <a:pt x="577" y="204"/>
                    </a:lnTo>
                    <a:lnTo>
                      <a:pt x="569" y="223"/>
                    </a:lnTo>
                    <a:lnTo>
                      <a:pt x="560" y="240"/>
                    </a:lnTo>
                    <a:lnTo>
                      <a:pt x="549" y="256"/>
                    </a:lnTo>
                    <a:lnTo>
                      <a:pt x="535" y="275"/>
                    </a:lnTo>
                    <a:lnTo>
                      <a:pt x="523" y="290"/>
                    </a:lnTo>
                    <a:lnTo>
                      <a:pt x="514" y="307"/>
                    </a:lnTo>
                    <a:lnTo>
                      <a:pt x="505" y="325"/>
                    </a:lnTo>
                    <a:lnTo>
                      <a:pt x="498" y="342"/>
                    </a:lnTo>
                    <a:lnTo>
                      <a:pt x="493" y="361"/>
                    </a:lnTo>
                    <a:lnTo>
                      <a:pt x="490" y="380"/>
                    </a:lnTo>
                    <a:lnTo>
                      <a:pt x="488" y="399"/>
                    </a:lnTo>
                    <a:lnTo>
                      <a:pt x="488" y="419"/>
                    </a:lnTo>
                    <a:lnTo>
                      <a:pt x="490" y="438"/>
                    </a:lnTo>
                    <a:lnTo>
                      <a:pt x="494" y="457"/>
                    </a:lnTo>
                    <a:lnTo>
                      <a:pt x="500" y="476"/>
                    </a:lnTo>
                    <a:lnTo>
                      <a:pt x="507" y="495"/>
                    </a:lnTo>
                    <a:lnTo>
                      <a:pt x="516" y="512"/>
                    </a:lnTo>
                    <a:lnTo>
                      <a:pt x="525" y="529"/>
                    </a:lnTo>
                    <a:lnTo>
                      <a:pt x="537" y="543"/>
                    </a:lnTo>
                    <a:lnTo>
                      <a:pt x="552" y="561"/>
                    </a:lnTo>
                    <a:lnTo>
                      <a:pt x="562" y="578"/>
                    </a:lnTo>
                    <a:lnTo>
                      <a:pt x="571" y="596"/>
                    </a:lnTo>
                    <a:lnTo>
                      <a:pt x="577" y="614"/>
                    </a:lnTo>
                    <a:lnTo>
                      <a:pt x="583" y="633"/>
                    </a:lnTo>
                    <a:lnTo>
                      <a:pt x="586" y="652"/>
                    </a:lnTo>
                    <a:lnTo>
                      <a:pt x="588" y="671"/>
                    </a:lnTo>
                    <a:lnTo>
                      <a:pt x="588" y="691"/>
                    </a:lnTo>
                    <a:lnTo>
                      <a:pt x="585" y="710"/>
                    </a:lnTo>
                    <a:lnTo>
                      <a:pt x="581" y="729"/>
                    </a:lnTo>
                    <a:lnTo>
                      <a:pt x="577" y="748"/>
                    </a:lnTo>
                    <a:lnTo>
                      <a:pt x="569" y="766"/>
                    </a:lnTo>
                    <a:lnTo>
                      <a:pt x="560" y="783"/>
                    </a:lnTo>
                    <a:lnTo>
                      <a:pt x="549" y="799"/>
                    </a:lnTo>
                    <a:lnTo>
                      <a:pt x="537" y="814"/>
                    </a:lnTo>
                    <a:lnTo>
                      <a:pt x="524" y="832"/>
                    </a:lnTo>
                    <a:lnTo>
                      <a:pt x="514" y="849"/>
                    </a:lnTo>
                    <a:lnTo>
                      <a:pt x="506" y="867"/>
                    </a:lnTo>
                    <a:lnTo>
                      <a:pt x="499" y="885"/>
                    </a:lnTo>
                    <a:lnTo>
                      <a:pt x="494" y="904"/>
                    </a:lnTo>
                    <a:lnTo>
                      <a:pt x="490" y="923"/>
                    </a:lnTo>
                    <a:lnTo>
                      <a:pt x="488" y="942"/>
                    </a:lnTo>
                    <a:lnTo>
                      <a:pt x="488" y="962"/>
                    </a:lnTo>
                    <a:lnTo>
                      <a:pt x="491" y="982"/>
                    </a:lnTo>
                    <a:lnTo>
                      <a:pt x="495" y="1000"/>
                    </a:lnTo>
                    <a:lnTo>
                      <a:pt x="500" y="1018"/>
                    </a:lnTo>
                    <a:lnTo>
                      <a:pt x="508" y="1037"/>
                    </a:lnTo>
                    <a:lnTo>
                      <a:pt x="517" y="1054"/>
                    </a:lnTo>
                    <a:lnTo>
                      <a:pt x="526" y="1071"/>
                    </a:lnTo>
                    <a:lnTo>
                      <a:pt x="538" y="1085"/>
                    </a:lnTo>
                    <a:lnTo>
                      <a:pt x="552" y="1104"/>
                    </a:lnTo>
                    <a:lnTo>
                      <a:pt x="563" y="1121"/>
                    </a:lnTo>
                    <a:lnTo>
                      <a:pt x="571" y="1139"/>
                    </a:lnTo>
                    <a:lnTo>
                      <a:pt x="578" y="1157"/>
                    </a:lnTo>
                    <a:lnTo>
                      <a:pt x="583" y="1176"/>
                    </a:lnTo>
                    <a:lnTo>
                      <a:pt x="587" y="1195"/>
                    </a:lnTo>
                    <a:lnTo>
                      <a:pt x="589" y="1214"/>
                    </a:lnTo>
                    <a:lnTo>
                      <a:pt x="589" y="1233"/>
                    </a:lnTo>
                    <a:lnTo>
                      <a:pt x="586" y="1252"/>
                    </a:lnTo>
                    <a:lnTo>
                      <a:pt x="582" y="1271"/>
                    </a:lnTo>
                    <a:lnTo>
                      <a:pt x="577" y="1290"/>
                    </a:lnTo>
                    <a:lnTo>
                      <a:pt x="569" y="1308"/>
                    </a:lnTo>
                    <a:lnTo>
                      <a:pt x="561" y="1326"/>
                    </a:lnTo>
                    <a:lnTo>
                      <a:pt x="550" y="1342"/>
                    </a:lnTo>
                    <a:lnTo>
                      <a:pt x="889" y="1338"/>
                    </a:lnTo>
                    <a:lnTo>
                      <a:pt x="88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3" name="Freeform 18"/>
              <p:cNvSpPr>
                <a:spLocks/>
              </p:cNvSpPr>
              <p:nvPr/>
            </p:nvSpPr>
            <p:spPr bwMode="auto">
              <a:xfrm>
                <a:off x="4441" y="1801"/>
                <a:ext cx="147" cy="1344"/>
              </a:xfrm>
              <a:custGeom>
                <a:avLst/>
                <a:gdLst>
                  <a:gd name="T0" fmla="*/ 128 w 147"/>
                  <a:gd name="T1" fmla="*/ 1309 h 1344"/>
                  <a:gd name="T2" fmla="*/ 144 w 147"/>
                  <a:gd name="T3" fmla="*/ 1253 h 1344"/>
                  <a:gd name="T4" fmla="*/ 144 w 147"/>
                  <a:gd name="T5" fmla="*/ 1196 h 1344"/>
                  <a:gd name="T6" fmla="*/ 130 w 147"/>
                  <a:gd name="T7" fmla="*/ 1140 h 1344"/>
                  <a:gd name="T8" fmla="*/ 97 w 147"/>
                  <a:gd name="T9" fmla="*/ 1086 h 1344"/>
                  <a:gd name="T10" fmla="*/ 67 w 147"/>
                  <a:gd name="T11" fmla="*/ 1038 h 1344"/>
                  <a:gd name="T12" fmla="*/ 51 w 147"/>
                  <a:gd name="T13" fmla="*/ 983 h 1344"/>
                  <a:gd name="T14" fmla="*/ 51 w 147"/>
                  <a:gd name="T15" fmla="*/ 924 h 1344"/>
                  <a:gd name="T16" fmla="*/ 65 w 147"/>
                  <a:gd name="T17" fmla="*/ 868 h 1344"/>
                  <a:gd name="T18" fmla="*/ 97 w 147"/>
                  <a:gd name="T19" fmla="*/ 815 h 1344"/>
                  <a:gd name="T20" fmla="*/ 128 w 147"/>
                  <a:gd name="T21" fmla="*/ 767 h 1344"/>
                  <a:gd name="T22" fmla="*/ 143 w 147"/>
                  <a:gd name="T23" fmla="*/ 711 h 1344"/>
                  <a:gd name="T24" fmla="*/ 144 w 147"/>
                  <a:gd name="T25" fmla="*/ 653 h 1344"/>
                  <a:gd name="T26" fmla="*/ 129 w 147"/>
                  <a:gd name="T27" fmla="*/ 597 h 1344"/>
                  <a:gd name="T28" fmla="*/ 97 w 147"/>
                  <a:gd name="T29" fmla="*/ 544 h 1344"/>
                  <a:gd name="T30" fmla="*/ 66 w 147"/>
                  <a:gd name="T31" fmla="*/ 496 h 1344"/>
                  <a:gd name="T32" fmla="*/ 51 w 147"/>
                  <a:gd name="T33" fmla="*/ 439 h 1344"/>
                  <a:gd name="T34" fmla="*/ 50 w 147"/>
                  <a:gd name="T35" fmla="*/ 381 h 1344"/>
                  <a:gd name="T36" fmla="*/ 65 w 147"/>
                  <a:gd name="T37" fmla="*/ 326 h 1344"/>
                  <a:gd name="T38" fmla="*/ 95 w 147"/>
                  <a:gd name="T39" fmla="*/ 276 h 1344"/>
                  <a:gd name="T40" fmla="*/ 128 w 147"/>
                  <a:gd name="T41" fmla="*/ 224 h 1344"/>
                  <a:gd name="T42" fmla="*/ 143 w 147"/>
                  <a:gd name="T43" fmla="*/ 167 h 1344"/>
                  <a:gd name="T44" fmla="*/ 144 w 147"/>
                  <a:gd name="T45" fmla="*/ 110 h 1344"/>
                  <a:gd name="T46" fmla="*/ 129 w 147"/>
                  <a:gd name="T47" fmla="*/ 54 h 1344"/>
                  <a:gd name="T48" fmla="*/ 97 w 147"/>
                  <a:gd name="T49" fmla="*/ 0 h 1344"/>
                  <a:gd name="T50" fmla="*/ 72 w 147"/>
                  <a:gd name="T51" fmla="*/ 36 h 1344"/>
                  <a:gd name="T52" fmla="*/ 92 w 147"/>
                  <a:gd name="T53" fmla="*/ 91 h 1344"/>
                  <a:gd name="T54" fmla="*/ 97 w 147"/>
                  <a:gd name="T55" fmla="*/ 148 h 1344"/>
                  <a:gd name="T56" fmla="*/ 85 w 147"/>
                  <a:gd name="T57" fmla="*/ 205 h 1344"/>
                  <a:gd name="T58" fmla="*/ 61 w 147"/>
                  <a:gd name="T59" fmla="*/ 257 h 1344"/>
                  <a:gd name="T60" fmla="*/ 25 w 147"/>
                  <a:gd name="T61" fmla="*/ 308 h 1344"/>
                  <a:gd name="T62" fmla="*/ 5 w 147"/>
                  <a:gd name="T63" fmla="*/ 362 h 1344"/>
                  <a:gd name="T64" fmla="*/ 0 w 147"/>
                  <a:gd name="T65" fmla="*/ 420 h 1344"/>
                  <a:gd name="T66" fmla="*/ 12 w 147"/>
                  <a:gd name="T67" fmla="*/ 477 h 1344"/>
                  <a:gd name="T68" fmla="*/ 37 w 147"/>
                  <a:gd name="T69" fmla="*/ 530 h 1344"/>
                  <a:gd name="T70" fmla="*/ 72 w 147"/>
                  <a:gd name="T71" fmla="*/ 579 h 1344"/>
                  <a:gd name="T72" fmla="*/ 92 w 147"/>
                  <a:gd name="T73" fmla="*/ 634 h 1344"/>
                  <a:gd name="T74" fmla="*/ 97 w 147"/>
                  <a:gd name="T75" fmla="*/ 692 h 1344"/>
                  <a:gd name="T76" fmla="*/ 85 w 147"/>
                  <a:gd name="T77" fmla="*/ 749 h 1344"/>
                  <a:gd name="T78" fmla="*/ 61 w 147"/>
                  <a:gd name="T79" fmla="*/ 800 h 1344"/>
                  <a:gd name="T80" fmla="*/ 26 w 147"/>
                  <a:gd name="T81" fmla="*/ 850 h 1344"/>
                  <a:gd name="T82" fmla="*/ 6 w 147"/>
                  <a:gd name="T83" fmla="*/ 905 h 1344"/>
                  <a:gd name="T84" fmla="*/ 1 w 147"/>
                  <a:gd name="T85" fmla="*/ 963 h 1344"/>
                  <a:gd name="T86" fmla="*/ 12 w 147"/>
                  <a:gd name="T87" fmla="*/ 1019 h 1344"/>
                  <a:gd name="T88" fmla="*/ 37 w 147"/>
                  <a:gd name="T89" fmla="*/ 1072 h 1344"/>
                  <a:gd name="T90" fmla="*/ 73 w 147"/>
                  <a:gd name="T91" fmla="*/ 1122 h 1344"/>
                  <a:gd name="T92" fmla="*/ 93 w 147"/>
                  <a:gd name="T93" fmla="*/ 1177 h 1344"/>
                  <a:gd name="T94" fmla="*/ 97 w 147"/>
                  <a:gd name="T95" fmla="*/ 1234 h 1344"/>
                  <a:gd name="T96" fmla="*/ 86 w 147"/>
                  <a:gd name="T97" fmla="*/ 1291 h 1344"/>
                  <a:gd name="T98" fmla="*/ 61 w 147"/>
                  <a:gd name="T99" fmla="*/ 1343 h 134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47"/>
                  <a:gd name="T151" fmla="*/ 0 h 1344"/>
                  <a:gd name="T152" fmla="*/ 147 w 147"/>
                  <a:gd name="T153" fmla="*/ 1344 h 134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47" h="1344">
                    <a:moveTo>
                      <a:pt x="109" y="1343"/>
                    </a:moveTo>
                    <a:lnTo>
                      <a:pt x="119" y="1327"/>
                    </a:lnTo>
                    <a:lnTo>
                      <a:pt x="128" y="1309"/>
                    </a:lnTo>
                    <a:lnTo>
                      <a:pt x="135" y="1291"/>
                    </a:lnTo>
                    <a:lnTo>
                      <a:pt x="140" y="1272"/>
                    </a:lnTo>
                    <a:lnTo>
                      <a:pt x="144" y="1253"/>
                    </a:lnTo>
                    <a:lnTo>
                      <a:pt x="146" y="1234"/>
                    </a:lnTo>
                    <a:lnTo>
                      <a:pt x="146" y="1215"/>
                    </a:lnTo>
                    <a:lnTo>
                      <a:pt x="144" y="1196"/>
                    </a:lnTo>
                    <a:lnTo>
                      <a:pt x="141" y="1177"/>
                    </a:lnTo>
                    <a:lnTo>
                      <a:pt x="136" y="1158"/>
                    </a:lnTo>
                    <a:lnTo>
                      <a:pt x="130" y="1140"/>
                    </a:lnTo>
                    <a:lnTo>
                      <a:pt x="121" y="1122"/>
                    </a:lnTo>
                    <a:lnTo>
                      <a:pt x="111" y="1105"/>
                    </a:lnTo>
                    <a:lnTo>
                      <a:pt x="97" y="1086"/>
                    </a:lnTo>
                    <a:lnTo>
                      <a:pt x="85" y="1072"/>
                    </a:lnTo>
                    <a:lnTo>
                      <a:pt x="76" y="1055"/>
                    </a:lnTo>
                    <a:lnTo>
                      <a:pt x="67" y="1038"/>
                    </a:lnTo>
                    <a:lnTo>
                      <a:pt x="61" y="1019"/>
                    </a:lnTo>
                    <a:lnTo>
                      <a:pt x="55" y="1001"/>
                    </a:lnTo>
                    <a:lnTo>
                      <a:pt x="51" y="983"/>
                    </a:lnTo>
                    <a:lnTo>
                      <a:pt x="49" y="963"/>
                    </a:lnTo>
                    <a:lnTo>
                      <a:pt x="49" y="943"/>
                    </a:lnTo>
                    <a:lnTo>
                      <a:pt x="51" y="924"/>
                    </a:lnTo>
                    <a:lnTo>
                      <a:pt x="54" y="905"/>
                    </a:lnTo>
                    <a:lnTo>
                      <a:pt x="59" y="886"/>
                    </a:lnTo>
                    <a:lnTo>
                      <a:pt x="65" y="868"/>
                    </a:lnTo>
                    <a:lnTo>
                      <a:pt x="74" y="850"/>
                    </a:lnTo>
                    <a:lnTo>
                      <a:pt x="84" y="833"/>
                    </a:lnTo>
                    <a:lnTo>
                      <a:pt x="97" y="815"/>
                    </a:lnTo>
                    <a:lnTo>
                      <a:pt x="109" y="800"/>
                    </a:lnTo>
                    <a:lnTo>
                      <a:pt x="118" y="783"/>
                    </a:lnTo>
                    <a:lnTo>
                      <a:pt x="128" y="767"/>
                    </a:lnTo>
                    <a:lnTo>
                      <a:pt x="134" y="749"/>
                    </a:lnTo>
                    <a:lnTo>
                      <a:pt x="139" y="730"/>
                    </a:lnTo>
                    <a:lnTo>
                      <a:pt x="143" y="711"/>
                    </a:lnTo>
                    <a:lnTo>
                      <a:pt x="145" y="692"/>
                    </a:lnTo>
                    <a:lnTo>
                      <a:pt x="145" y="672"/>
                    </a:lnTo>
                    <a:lnTo>
                      <a:pt x="144" y="653"/>
                    </a:lnTo>
                    <a:lnTo>
                      <a:pt x="140" y="634"/>
                    </a:lnTo>
                    <a:lnTo>
                      <a:pt x="135" y="615"/>
                    </a:lnTo>
                    <a:lnTo>
                      <a:pt x="129" y="597"/>
                    </a:lnTo>
                    <a:lnTo>
                      <a:pt x="121" y="579"/>
                    </a:lnTo>
                    <a:lnTo>
                      <a:pt x="110" y="562"/>
                    </a:lnTo>
                    <a:lnTo>
                      <a:pt x="97" y="544"/>
                    </a:lnTo>
                    <a:lnTo>
                      <a:pt x="85" y="530"/>
                    </a:lnTo>
                    <a:lnTo>
                      <a:pt x="76" y="513"/>
                    </a:lnTo>
                    <a:lnTo>
                      <a:pt x="66" y="496"/>
                    </a:lnTo>
                    <a:lnTo>
                      <a:pt x="60" y="477"/>
                    </a:lnTo>
                    <a:lnTo>
                      <a:pt x="55" y="458"/>
                    </a:lnTo>
                    <a:lnTo>
                      <a:pt x="51" y="439"/>
                    </a:lnTo>
                    <a:lnTo>
                      <a:pt x="49" y="420"/>
                    </a:lnTo>
                    <a:lnTo>
                      <a:pt x="49" y="400"/>
                    </a:lnTo>
                    <a:lnTo>
                      <a:pt x="50" y="381"/>
                    </a:lnTo>
                    <a:lnTo>
                      <a:pt x="54" y="362"/>
                    </a:lnTo>
                    <a:lnTo>
                      <a:pt x="59" y="343"/>
                    </a:lnTo>
                    <a:lnTo>
                      <a:pt x="65" y="326"/>
                    </a:lnTo>
                    <a:lnTo>
                      <a:pt x="74" y="308"/>
                    </a:lnTo>
                    <a:lnTo>
                      <a:pt x="84" y="291"/>
                    </a:lnTo>
                    <a:lnTo>
                      <a:pt x="95" y="276"/>
                    </a:lnTo>
                    <a:lnTo>
                      <a:pt x="109" y="257"/>
                    </a:lnTo>
                    <a:lnTo>
                      <a:pt x="118" y="241"/>
                    </a:lnTo>
                    <a:lnTo>
                      <a:pt x="128" y="224"/>
                    </a:lnTo>
                    <a:lnTo>
                      <a:pt x="134" y="205"/>
                    </a:lnTo>
                    <a:lnTo>
                      <a:pt x="139" y="187"/>
                    </a:lnTo>
                    <a:lnTo>
                      <a:pt x="143" y="167"/>
                    </a:lnTo>
                    <a:lnTo>
                      <a:pt x="145" y="148"/>
                    </a:lnTo>
                    <a:lnTo>
                      <a:pt x="145" y="129"/>
                    </a:lnTo>
                    <a:lnTo>
                      <a:pt x="144" y="110"/>
                    </a:lnTo>
                    <a:lnTo>
                      <a:pt x="140" y="91"/>
                    </a:lnTo>
                    <a:lnTo>
                      <a:pt x="135" y="72"/>
                    </a:lnTo>
                    <a:lnTo>
                      <a:pt x="129" y="54"/>
                    </a:lnTo>
                    <a:lnTo>
                      <a:pt x="121" y="36"/>
                    </a:lnTo>
                    <a:lnTo>
                      <a:pt x="110" y="20"/>
                    </a:lnTo>
                    <a:lnTo>
                      <a:pt x="97" y="0"/>
                    </a:lnTo>
                    <a:lnTo>
                      <a:pt x="49" y="0"/>
                    </a:lnTo>
                    <a:lnTo>
                      <a:pt x="62" y="20"/>
                    </a:lnTo>
                    <a:lnTo>
                      <a:pt x="72" y="36"/>
                    </a:lnTo>
                    <a:lnTo>
                      <a:pt x="81" y="54"/>
                    </a:lnTo>
                    <a:lnTo>
                      <a:pt x="87" y="72"/>
                    </a:lnTo>
                    <a:lnTo>
                      <a:pt x="92" y="91"/>
                    </a:lnTo>
                    <a:lnTo>
                      <a:pt x="95" y="110"/>
                    </a:lnTo>
                    <a:lnTo>
                      <a:pt x="97" y="129"/>
                    </a:lnTo>
                    <a:lnTo>
                      <a:pt x="97" y="148"/>
                    </a:lnTo>
                    <a:lnTo>
                      <a:pt x="95" y="167"/>
                    </a:lnTo>
                    <a:lnTo>
                      <a:pt x="91" y="187"/>
                    </a:lnTo>
                    <a:lnTo>
                      <a:pt x="85" y="205"/>
                    </a:lnTo>
                    <a:lnTo>
                      <a:pt x="79" y="224"/>
                    </a:lnTo>
                    <a:lnTo>
                      <a:pt x="70" y="241"/>
                    </a:lnTo>
                    <a:lnTo>
                      <a:pt x="61" y="257"/>
                    </a:lnTo>
                    <a:lnTo>
                      <a:pt x="46" y="276"/>
                    </a:lnTo>
                    <a:lnTo>
                      <a:pt x="35" y="291"/>
                    </a:lnTo>
                    <a:lnTo>
                      <a:pt x="25" y="308"/>
                    </a:lnTo>
                    <a:lnTo>
                      <a:pt x="16" y="326"/>
                    </a:lnTo>
                    <a:lnTo>
                      <a:pt x="10" y="343"/>
                    </a:lnTo>
                    <a:lnTo>
                      <a:pt x="5" y="362"/>
                    </a:lnTo>
                    <a:lnTo>
                      <a:pt x="2" y="381"/>
                    </a:lnTo>
                    <a:lnTo>
                      <a:pt x="0" y="400"/>
                    </a:lnTo>
                    <a:lnTo>
                      <a:pt x="0" y="420"/>
                    </a:lnTo>
                    <a:lnTo>
                      <a:pt x="2" y="439"/>
                    </a:lnTo>
                    <a:lnTo>
                      <a:pt x="6" y="458"/>
                    </a:lnTo>
                    <a:lnTo>
                      <a:pt x="12" y="477"/>
                    </a:lnTo>
                    <a:lnTo>
                      <a:pt x="18" y="496"/>
                    </a:lnTo>
                    <a:lnTo>
                      <a:pt x="27" y="513"/>
                    </a:lnTo>
                    <a:lnTo>
                      <a:pt x="37" y="530"/>
                    </a:lnTo>
                    <a:lnTo>
                      <a:pt x="49" y="544"/>
                    </a:lnTo>
                    <a:lnTo>
                      <a:pt x="62" y="562"/>
                    </a:lnTo>
                    <a:lnTo>
                      <a:pt x="72" y="579"/>
                    </a:lnTo>
                    <a:lnTo>
                      <a:pt x="81" y="597"/>
                    </a:lnTo>
                    <a:lnTo>
                      <a:pt x="87" y="615"/>
                    </a:lnTo>
                    <a:lnTo>
                      <a:pt x="92" y="634"/>
                    </a:lnTo>
                    <a:lnTo>
                      <a:pt x="95" y="653"/>
                    </a:lnTo>
                    <a:lnTo>
                      <a:pt x="97" y="672"/>
                    </a:lnTo>
                    <a:lnTo>
                      <a:pt x="97" y="692"/>
                    </a:lnTo>
                    <a:lnTo>
                      <a:pt x="95" y="711"/>
                    </a:lnTo>
                    <a:lnTo>
                      <a:pt x="91" y="730"/>
                    </a:lnTo>
                    <a:lnTo>
                      <a:pt x="85" y="749"/>
                    </a:lnTo>
                    <a:lnTo>
                      <a:pt x="79" y="767"/>
                    </a:lnTo>
                    <a:lnTo>
                      <a:pt x="70" y="783"/>
                    </a:lnTo>
                    <a:lnTo>
                      <a:pt x="61" y="800"/>
                    </a:lnTo>
                    <a:lnTo>
                      <a:pt x="49" y="815"/>
                    </a:lnTo>
                    <a:lnTo>
                      <a:pt x="36" y="833"/>
                    </a:lnTo>
                    <a:lnTo>
                      <a:pt x="26" y="850"/>
                    </a:lnTo>
                    <a:lnTo>
                      <a:pt x="17" y="868"/>
                    </a:lnTo>
                    <a:lnTo>
                      <a:pt x="11" y="886"/>
                    </a:lnTo>
                    <a:lnTo>
                      <a:pt x="6" y="905"/>
                    </a:lnTo>
                    <a:lnTo>
                      <a:pt x="2" y="924"/>
                    </a:lnTo>
                    <a:lnTo>
                      <a:pt x="1" y="943"/>
                    </a:lnTo>
                    <a:lnTo>
                      <a:pt x="1" y="963"/>
                    </a:lnTo>
                    <a:lnTo>
                      <a:pt x="3" y="983"/>
                    </a:lnTo>
                    <a:lnTo>
                      <a:pt x="7" y="1001"/>
                    </a:lnTo>
                    <a:lnTo>
                      <a:pt x="12" y="1019"/>
                    </a:lnTo>
                    <a:lnTo>
                      <a:pt x="19" y="1038"/>
                    </a:lnTo>
                    <a:lnTo>
                      <a:pt x="28" y="1055"/>
                    </a:lnTo>
                    <a:lnTo>
                      <a:pt x="37" y="1072"/>
                    </a:lnTo>
                    <a:lnTo>
                      <a:pt x="49" y="1086"/>
                    </a:lnTo>
                    <a:lnTo>
                      <a:pt x="62" y="1105"/>
                    </a:lnTo>
                    <a:lnTo>
                      <a:pt x="73" y="1122"/>
                    </a:lnTo>
                    <a:lnTo>
                      <a:pt x="82" y="1140"/>
                    </a:lnTo>
                    <a:lnTo>
                      <a:pt x="87" y="1158"/>
                    </a:lnTo>
                    <a:lnTo>
                      <a:pt x="93" y="1177"/>
                    </a:lnTo>
                    <a:lnTo>
                      <a:pt x="96" y="1196"/>
                    </a:lnTo>
                    <a:lnTo>
                      <a:pt x="97" y="1215"/>
                    </a:lnTo>
                    <a:lnTo>
                      <a:pt x="97" y="1234"/>
                    </a:lnTo>
                    <a:lnTo>
                      <a:pt x="95" y="1253"/>
                    </a:lnTo>
                    <a:lnTo>
                      <a:pt x="91" y="1272"/>
                    </a:lnTo>
                    <a:lnTo>
                      <a:pt x="86" y="1291"/>
                    </a:lnTo>
                    <a:lnTo>
                      <a:pt x="80" y="1309"/>
                    </a:lnTo>
                    <a:lnTo>
                      <a:pt x="70" y="1327"/>
                    </a:lnTo>
                    <a:lnTo>
                      <a:pt x="61" y="1343"/>
                    </a:lnTo>
                    <a:lnTo>
                      <a:pt x="109" y="1343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4" name="Freeform 19"/>
              <p:cNvSpPr>
                <a:spLocks/>
              </p:cNvSpPr>
              <p:nvPr/>
            </p:nvSpPr>
            <p:spPr bwMode="auto">
              <a:xfrm>
                <a:off x="2762" y="1893"/>
                <a:ext cx="1374" cy="1166"/>
              </a:xfrm>
              <a:custGeom>
                <a:avLst/>
                <a:gdLst>
                  <a:gd name="T0" fmla="*/ 494 w 1374"/>
                  <a:gd name="T1" fmla="*/ 440 h 1166"/>
                  <a:gd name="T2" fmla="*/ 521 w 1374"/>
                  <a:gd name="T3" fmla="*/ 530 h 1166"/>
                  <a:gd name="T4" fmla="*/ 573 w 1374"/>
                  <a:gd name="T5" fmla="*/ 609 h 1166"/>
                  <a:gd name="T6" fmla="*/ 648 w 1374"/>
                  <a:gd name="T7" fmla="*/ 668 h 1166"/>
                  <a:gd name="T8" fmla="*/ 737 w 1374"/>
                  <a:gd name="T9" fmla="*/ 700 h 1166"/>
                  <a:gd name="T10" fmla="*/ 831 w 1374"/>
                  <a:gd name="T11" fmla="*/ 705 h 1166"/>
                  <a:gd name="T12" fmla="*/ 923 w 1374"/>
                  <a:gd name="T13" fmla="*/ 682 h 1166"/>
                  <a:gd name="T14" fmla="*/ 1003 w 1374"/>
                  <a:gd name="T15" fmla="*/ 632 h 1166"/>
                  <a:gd name="T16" fmla="*/ 1062 w 1374"/>
                  <a:gd name="T17" fmla="*/ 562 h 1166"/>
                  <a:gd name="T18" fmla="*/ 1004 w 1374"/>
                  <a:gd name="T19" fmla="*/ 572 h 1166"/>
                  <a:gd name="T20" fmla="*/ 935 w 1374"/>
                  <a:gd name="T21" fmla="*/ 628 h 1166"/>
                  <a:gd name="T22" fmla="*/ 852 w 1374"/>
                  <a:gd name="T23" fmla="*/ 659 h 1166"/>
                  <a:gd name="T24" fmla="*/ 764 w 1374"/>
                  <a:gd name="T25" fmla="*/ 662 h 1166"/>
                  <a:gd name="T26" fmla="*/ 679 w 1374"/>
                  <a:gd name="T27" fmla="*/ 636 h 1166"/>
                  <a:gd name="T28" fmla="*/ 608 w 1374"/>
                  <a:gd name="T29" fmla="*/ 583 h 1166"/>
                  <a:gd name="T30" fmla="*/ 558 w 1374"/>
                  <a:gd name="T31" fmla="*/ 511 h 1166"/>
                  <a:gd name="T32" fmla="*/ 533 w 1374"/>
                  <a:gd name="T33" fmla="*/ 426 h 1166"/>
                  <a:gd name="T34" fmla="*/ 240 w 1374"/>
                  <a:gd name="T35" fmla="*/ 291 h 1166"/>
                  <a:gd name="T36" fmla="*/ 180 w 1374"/>
                  <a:gd name="T37" fmla="*/ 286 h 1166"/>
                  <a:gd name="T38" fmla="*/ 114 w 1374"/>
                  <a:gd name="T39" fmla="*/ 253 h 1166"/>
                  <a:gd name="T40" fmla="*/ 65 w 1374"/>
                  <a:gd name="T41" fmla="*/ 198 h 1166"/>
                  <a:gd name="T42" fmla="*/ 41 w 1374"/>
                  <a:gd name="T43" fmla="*/ 127 h 1166"/>
                  <a:gd name="T44" fmla="*/ 752 w 1374"/>
                  <a:gd name="T45" fmla="*/ 40 h 1166"/>
                  <a:gd name="T46" fmla="*/ 858 w 1374"/>
                  <a:gd name="T47" fmla="*/ 47 h 1166"/>
                  <a:gd name="T48" fmla="*/ 952 w 1374"/>
                  <a:gd name="T49" fmla="*/ 80 h 1166"/>
                  <a:gd name="T50" fmla="*/ 1032 w 1374"/>
                  <a:gd name="T51" fmla="*/ 139 h 1166"/>
                  <a:gd name="T52" fmla="*/ 1092 w 1374"/>
                  <a:gd name="T53" fmla="*/ 219 h 1166"/>
                  <a:gd name="T54" fmla="*/ 1126 w 1374"/>
                  <a:gd name="T55" fmla="*/ 312 h 1166"/>
                  <a:gd name="T56" fmla="*/ 1132 w 1374"/>
                  <a:gd name="T57" fmla="*/ 916 h 1166"/>
                  <a:gd name="T58" fmla="*/ 1152 w 1374"/>
                  <a:gd name="T59" fmla="*/ 1004 h 1166"/>
                  <a:gd name="T60" fmla="*/ 1201 w 1374"/>
                  <a:gd name="T61" fmla="*/ 1080 h 1166"/>
                  <a:gd name="T62" fmla="*/ 1271 w 1374"/>
                  <a:gd name="T63" fmla="*/ 1136 h 1166"/>
                  <a:gd name="T64" fmla="*/ 1359 w 1374"/>
                  <a:gd name="T65" fmla="*/ 1163 h 1166"/>
                  <a:gd name="T66" fmla="*/ 1340 w 1374"/>
                  <a:gd name="T67" fmla="*/ 1103 h 1166"/>
                  <a:gd name="T68" fmla="*/ 1271 w 1374"/>
                  <a:gd name="T69" fmla="*/ 1077 h 1166"/>
                  <a:gd name="T70" fmla="*/ 1218 w 1374"/>
                  <a:gd name="T71" fmla="*/ 1027 h 1166"/>
                  <a:gd name="T72" fmla="*/ 1187 w 1374"/>
                  <a:gd name="T73" fmla="*/ 959 h 1166"/>
                  <a:gd name="T74" fmla="*/ 1182 w 1374"/>
                  <a:gd name="T75" fmla="*/ 362 h 1166"/>
                  <a:gd name="T76" fmla="*/ 1164 w 1374"/>
                  <a:gd name="T77" fmla="*/ 259 h 1166"/>
                  <a:gd name="T78" fmla="*/ 1118 w 1374"/>
                  <a:gd name="T79" fmla="*/ 165 h 1166"/>
                  <a:gd name="T80" fmla="*/ 1047 w 1374"/>
                  <a:gd name="T81" fmla="*/ 88 h 1166"/>
                  <a:gd name="T82" fmla="*/ 959 w 1374"/>
                  <a:gd name="T83" fmla="*/ 33 h 1166"/>
                  <a:gd name="T84" fmla="*/ 858 w 1374"/>
                  <a:gd name="T85" fmla="*/ 4 h 1166"/>
                  <a:gd name="T86" fmla="*/ 0 w 1374"/>
                  <a:gd name="T87" fmla="*/ 91 h 1166"/>
                  <a:gd name="T88" fmla="*/ 14 w 1374"/>
                  <a:gd name="T89" fmla="*/ 172 h 1166"/>
                  <a:gd name="T90" fmla="*/ 54 w 1374"/>
                  <a:gd name="T91" fmla="*/ 245 h 1166"/>
                  <a:gd name="T92" fmla="*/ 117 w 1374"/>
                  <a:gd name="T93" fmla="*/ 299 h 1166"/>
                  <a:gd name="T94" fmla="*/ 196 w 1374"/>
                  <a:gd name="T95" fmla="*/ 328 h 116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74"/>
                  <a:gd name="T145" fmla="*/ 0 h 1166"/>
                  <a:gd name="T146" fmla="*/ 1374 w 1374"/>
                  <a:gd name="T147" fmla="*/ 1166 h 116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74" h="1166">
                    <a:moveTo>
                      <a:pt x="491" y="331"/>
                    </a:moveTo>
                    <a:lnTo>
                      <a:pt x="491" y="392"/>
                    </a:lnTo>
                    <a:lnTo>
                      <a:pt x="491" y="416"/>
                    </a:lnTo>
                    <a:lnTo>
                      <a:pt x="494" y="440"/>
                    </a:lnTo>
                    <a:lnTo>
                      <a:pt x="498" y="463"/>
                    </a:lnTo>
                    <a:lnTo>
                      <a:pt x="504" y="485"/>
                    </a:lnTo>
                    <a:lnTo>
                      <a:pt x="511" y="508"/>
                    </a:lnTo>
                    <a:lnTo>
                      <a:pt x="521" y="530"/>
                    </a:lnTo>
                    <a:lnTo>
                      <a:pt x="532" y="551"/>
                    </a:lnTo>
                    <a:lnTo>
                      <a:pt x="544" y="572"/>
                    </a:lnTo>
                    <a:lnTo>
                      <a:pt x="558" y="590"/>
                    </a:lnTo>
                    <a:lnTo>
                      <a:pt x="573" y="609"/>
                    </a:lnTo>
                    <a:lnTo>
                      <a:pt x="590" y="626"/>
                    </a:lnTo>
                    <a:lnTo>
                      <a:pt x="608" y="641"/>
                    </a:lnTo>
                    <a:lnTo>
                      <a:pt x="627" y="655"/>
                    </a:lnTo>
                    <a:lnTo>
                      <a:pt x="648" y="668"/>
                    </a:lnTo>
                    <a:lnTo>
                      <a:pt x="669" y="679"/>
                    </a:lnTo>
                    <a:lnTo>
                      <a:pt x="691" y="687"/>
                    </a:lnTo>
                    <a:lnTo>
                      <a:pt x="714" y="695"/>
                    </a:lnTo>
                    <a:lnTo>
                      <a:pt x="737" y="700"/>
                    </a:lnTo>
                    <a:lnTo>
                      <a:pt x="760" y="704"/>
                    </a:lnTo>
                    <a:lnTo>
                      <a:pt x="784" y="707"/>
                    </a:lnTo>
                    <a:lnTo>
                      <a:pt x="807" y="707"/>
                    </a:lnTo>
                    <a:lnTo>
                      <a:pt x="831" y="705"/>
                    </a:lnTo>
                    <a:lnTo>
                      <a:pt x="854" y="703"/>
                    </a:lnTo>
                    <a:lnTo>
                      <a:pt x="878" y="697"/>
                    </a:lnTo>
                    <a:lnTo>
                      <a:pt x="900" y="691"/>
                    </a:lnTo>
                    <a:lnTo>
                      <a:pt x="923" y="682"/>
                    </a:lnTo>
                    <a:lnTo>
                      <a:pt x="944" y="672"/>
                    </a:lnTo>
                    <a:lnTo>
                      <a:pt x="965" y="660"/>
                    </a:lnTo>
                    <a:lnTo>
                      <a:pt x="985" y="647"/>
                    </a:lnTo>
                    <a:lnTo>
                      <a:pt x="1003" y="632"/>
                    </a:lnTo>
                    <a:lnTo>
                      <a:pt x="1021" y="616"/>
                    </a:lnTo>
                    <a:lnTo>
                      <a:pt x="1036" y="598"/>
                    </a:lnTo>
                    <a:lnTo>
                      <a:pt x="1050" y="579"/>
                    </a:lnTo>
                    <a:lnTo>
                      <a:pt x="1062" y="562"/>
                    </a:lnTo>
                    <a:lnTo>
                      <a:pt x="1032" y="532"/>
                    </a:lnTo>
                    <a:lnTo>
                      <a:pt x="1030" y="536"/>
                    </a:lnTo>
                    <a:lnTo>
                      <a:pt x="1018" y="554"/>
                    </a:lnTo>
                    <a:lnTo>
                      <a:pt x="1004" y="572"/>
                    </a:lnTo>
                    <a:lnTo>
                      <a:pt x="989" y="588"/>
                    </a:lnTo>
                    <a:lnTo>
                      <a:pt x="972" y="603"/>
                    </a:lnTo>
                    <a:lnTo>
                      <a:pt x="954" y="616"/>
                    </a:lnTo>
                    <a:lnTo>
                      <a:pt x="935" y="628"/>
                    </a:lnTo>
                    <a:lnTo>
                      <a:pt x="916" y="639"/>
                    </a:lnTo>
                    <a:lnTo>
                      <a:pt x="895" y="647"/>
                    </a:lnTo>
                    <a:lnTo>
                      <a:pt x="874" y="654"/>
                    </a:lnTo>
                    <a:lnTo>
                      <a:pt x="852" y="659"/>
                    </a:lnTo>
                    <a:lnTo>
                      <a:pt x="830" y="663"/>
                    </a:lnTo>
                    <a:lnTo>
                      <a:pt x="808" y="664"/>
                    </a:lnTo>
                    <a:lnTo>
                      <a:pt x="786" y="664"/>
                    </a:lnTo>
                    <a:lnTo>
                      <a:pt x="764" y="662"/>
                    </a:lnTo>
                    <a:lnTo>
                      <a:pt x="742" y="658"/>
                    </a:lnTo>
                    <a:lnTo>
                      <a:pt x="720" y="652"/>
                    </a:lnTo>
                    <a:lnTo>
                      <a:pt x="700" y="645"/>
                    </a:lnTo>
                    <a:lnTo>
                      <a:pt x="679" y="636"/>
                    </a:lnTo>
                    <a:lnTo>
                      <a:pt x="660" y="625"/>
                    </a:lnTo>
                    <a:lnTo>
                      <a:pt x="642" y="612"/>
                    </a:lnTo>
                    <a:lnTo>
                      <a:pt x="624" y="598"/>
                    </a:lnTo>
                    <a:lnTo>
                      <a:pt x="608" y="583"/>
                    </a:lnTo>
                    <a:lnTo>
                      <a:pt x="593" y="567"/>
                    </a:lnTo>
                    <a:lnTo>
                      <a:pt x="579" y="549"/>
                    </a:lnTo>
                    <a:lnTo>
                      <a:pt x="568" y="530"/>
                    </a:lnTo>
                    <a:lnTo>
                      <a:pt x="558" y="511"/>
                    </a:lnTo>
                    <a:lnTo>
                      <a:pt x="549" y="490"/>
                    </a:lnTo>
                    <a:lnTo>
                      <a:pt x="541" y="470"/>
                    </a:lnTo>
                    <a:lnTo>
                      <a:pt x="536" y="448"/>
                    </a:lnTo>
                    <a:lnTo>
                      <a:pt x="533" y="426"/>
                    </a:lnTo>
                    <a:lnTo>
                      <a:pt x="531" y="404"/>
                    </a:lnTo>
                    <a:lnTo>
                      <a:pt x="531" y="382"/>
                    </a:lnTo>
                    <a:lnTo>
                      <a:pt x="531" y="291"/>
                    </a:lnTo>
                    <a:lnTo>
                      <a:pt x="240" y="291"/>
                    </a:lnTo>
                    <a:lnTo>
                      <a:pt x="236" y="291"/>
                    </a:lnTo>
                    <a:lnTo>
                      <a:pt x="217" y="291"/>
                    </a:lnTo>
                    <a:lnTo>
                      <a:pt x="198" y="290"/>
                    </a:lnTo>
                    <a:lnTo>
                      <a:pt x="180" y="286"/>
                    </a:lnTo>
                    <a:lnTo>
                      <a:pt x="162" y="280"/>
                    </a:lnTo>
                    <a:lnTo>
                      <a:pt x="145" y="273"/>
                    </a:lnTo>
                    <a:lnTo>
                      <a:pt x="128" y="264"/>
                    </a:lnTo>
                    <a:lnTo>
                      <a:pt x="114" y="253"/>
                    </a:lnTo>
                    <a:lnTo>
                      <a:pt x="100" y="241"/>
                    </a:lnTo>
                    <a:lnTo>
                      <a:pt x="87" y="228"/>
                    </a:lnTo>
                    <a:lnTo>
                      <a:pt x="76" y="213"/>
                    </a:lnTo>
                    <a:lnTo>
                      <a:pt x="65" y="198"/>
                    </a:lnTo>
                    <a:lnTo>
                      <a:pt x="57" y="181"/>
                    </a:lnTo>
                    <a:lnTo>
                      <a:pt x="50" y="164"/>
                    </a:lnTo>
                    <a:lnTo>
                      <a:pt x="45" y="145"/>
                    </a:lnTo>
                    <a:lnTo>
                      <a:pt x="41" y="127"/>
                    </a:lnTo>
                    <a:lnTo>
                      <a:pt x="39" y="109"/>
                    </a:lnTo>
                    <a:lnTo>
                      <a:pt x="40" y="91"/>
                    </a:lnTo>
                    <a:lnTo>
                      <a:pt x="40" y="40"/>
                    </a:lnTo>
                    <a:lnTo>
                      <a:pt x="752" y="40"/>
                    </a:lnTo>
                    <a:lnTo>
                      <a:pt x="801" y="40"/>
                    </a:lnTo>
                    <a:lnTo>
                      <a:pt x="809" y="41"/>
                    </a:lnTo>
                    <a:lnTo>
                      <a:pt x="833" y="43"/>
                    </a:lnTo>
                    <a:lnTo>
                      <a:pt x="858" y="47"/>
                    </a:lnTo>
                    <a:lnTo>
                      <a:pt x="883" y="53"/>
                    </a:lnTo>
                    <a:lnTo>
                      <a:pt x="907" y="60"/>
                    </a:lnTo>
                    <a:lnTo>
                      <a:pt x="930" y="70"/>
                    </a:lnTo>
                    <a:lnTo>
                      <a:pt x="952" y="80"/>
                    </a:lnTo>
                    <a:lnTo>
                      <a:pt x="974" y="93"/>
                    </a:lnTo>
                    <a:lnTo>
                      <a:pt x="995" y="107"/>
                    </a:lnTo>
                    <a:lnTo>
                      <a:pt x="1014" y="122"/>
                    </a:lnTo>
                    <a:lnTo>
                      <a:pt x="1032" y="139"/>
                    </a:lnTo>
                    <a:lnTo>
                      <a:pt x="1049" y="157"/>
                    </a:lnTo>
                    <a:lnTo>
                      <a:pt x="1065" y="177"/>
                    </a:lnTo>
                    <a:lnTo>
                      <a:pt x="1079" y="198"/>
                    </a:lnTo>
                    <a:lnTo>
                      <a:pt x="1092" y="219"/>
                    </a:lnTo>
                    <a:lnTo>
                      <a:pt x="1103" y="242"/>
                    </a:lnTo>
                    <a:lnTo>
                      <a:pt x="1112" y="265"/>
                    </a:lnTo>
                    <a:lnTo>
                      <a:pt x="1120" y="289"/>
                    </a:lnTo>
                    <a:lnTo>
                      <a:pt x="1126" y="312"/>
                    </a:lnTo>
                    <a:lnTo>
                      <a:pt x="1130" y="337"/>
                    </a:lnTo>
                    <a:lnTo>
                      <a:pt x="1132" y="362"/>
                    </a:lnTo>
                    <a:lnTo>
                      <a:pt x="1132" y="894"/>
                    </a:lnTo>
                    <a:lnTo>
                      <a:pt x="1132" y="916"/>
                    </a:lnTo>
                    <a:lnTo>
                      <a:pt x="1134" y="939"/>
                    </a:lnTo>
                    <a:lnTo>
                      <a:pt x="1138" y="961"/>
                    </a:lnTo>
                    <a:lnTo>
                      <a:pt x="1144" y="983"/>
                    </a:lnTo>
                    <a:lnTo>
                      <a:pt x="1152" y="1004"/>
                    </a:lnTo>
                    <a:lnTo>
                      <a:pt x="1161" y="1026"/>
                    </a:lnTo>
                    <a:lnTo>
                      <a:pt x="1172" y="1044"/>
                    </a:lnTo>
                    <a:lnTo>
                      <a:pt x="1186" y="1064"/>
                    </a:lnTo>
                    <a:lnTo>
                      <a:pt x="1201" y="1080"/>
                    </a:lnTo>
                    <a:lnTo>
                      <a:pt x="1217" y="1096"/>
                    </a:lnTo>
                    <a:lnTo>
                      <a:pt x="1234" y="1111"/>
                    </a:lnTo>
                    <a:lnTo>
                      <a:pt x="1253" y="1124"/>
                    </a:lnTo>
                    <a:lnTo>
                      <a:pt x="1271" y="1136"/>
                    </a:lnTo>
                    <a:lnTo>
                      <a:pt x="1293" y="1145"/>
                    </a:lnTo>
                    <a:lnTo>
                      <a:pt x="1315" y="1153"/>
                    </a:lnTo>
                    <a:lnTo>
                      <a:pt x="1336" y="1160"/>
                    </a:lnTo>
                    <a:lnTo>
                      <a:pt x="1359" y="1163"/>
                    </a:lnTo>
                    <a:lnTo>
                      <a:pt x="1373" y="1165"/>
                    </a:lnTo>
                    <a:lnTo>
                      <a:pt x="1373" y="1105"/>
                    </a:lnTo>
                    <a:lnTo>
                      <a:pt x="1359" y="1105"/>
                    </a:lnTo>
                    <a:lnTo>
                      <a:pt x="1340" y="1103"/>
                    </a:lnTo>
                    <a:lnTo>
                      <a:pt x="1322" y="1099"/>
                    </a:lnTo>
                    <a:lnTo>
                      <a:pt x="1305" y="1093"/>
                    </a:lnTo>
                    <a:lnTo>
                      <a:pt x="1287" y="1086"/>
                    </a:lnTo>
                    <a:lnTo>
                      <a:pt x="1271" y="1077"/>
                    </a:lnTo>
                    <a:lnTo>
                      <a:pt x="1257" y="1067"/>
                    </a:lnTo>
                    <a:lnTo>
                      <a:pt x="1243" y="1055"/>
                    </a:lnTo>
                    <a:lnTo>
                      <a:pt x="1229" y="1042"/>
                    </a:lnTo>
                    <a:lnTo>
                      <a:pt x="1218" y="1027"/>
                    </a:lnTo>
                    <a:lnTo>
                      <a:pt x="1208" y="1012"/>
                    </a:lnTo>
                    <a:lnTo>
                      <a:pt x="1199" y="995"/>
                    </a:lnTo>
                    <a:lnTo>
                      <a:pt x="1192" y="978"/>
                    </a:lnTo>
                    <a:lnTo>
                      <a:pt x="1187" y="959"/>
                    </a:lnTo>
                    <a:lnTo>
                      <a:pt x="1184" y="941"/>
                    </a:lnTo>
                    <a:lnTo>
                      <a:pt x="1182" y="923"/>
                    </a:lnTo>
                    <a:lnTo>
                      <a:pt x="1182" y="904"/>
                    </a:lnTo>
                    <a:lnTo>
                      <a:pt x="1182" y="362"/>
                    </a:lnTo>
                    <a:lnTo>
                      <a:pt x="1181" y="335"/>
                    </a:lnTo>
                    <a:lnTo>
                      <a:pt x="1177" y="310"/>
                    </a:lnTo>
                    <a:lnTo>
                      <a:pt x="1172" y="285"/>
                    </a:lnTo>
                    <a:lnTo>
                      <a:pt x="1164" y="259"/>
                    </a:lnTo>
                    <a:lnTo>
                      <a:pt x="1155" y="235"/>
                    </a:lnTo>
                    <a:lnTo>
                      <a:pt x="1144" y="211"/>
                    </a:lnTo>
                    <a:lnTo>
                      <a:pt x="1131" y="187"/>
                    </a:lnTo>
                    <a:lnTo>
                      <a:pt x="1118" y="165"/>
                    </a:lnTo>
                    <a:lnTo>
                      <a:pt x="1102" y="144"/>
                    </a:lnTo>
                    <a:lnTo>
                      <a:pt x="1085" y="124"/>
                    </a:lnTo>
                    <a:lnTo>
                      <a:pt x="1067" y="105"/>
                    </a:lnTo>
                    <a:lnTo>
                      <a:pt x="1047" y="88"/>
                    </a:lnTo>
                    <a:lnTo>
                      <a:pt x="1027" y="72"/>
                    </a:lnTo>
                    <a:lnTo>
                      <a:pt x="1005" y="58"/>
                    </a:lnTo>
                    <a:lnTo>
                      <a:pt x="983" y="44"/>
                    </a:lnTo>
                    <a:lnTo>
                      <a:pt x="959" y="33"/>
                    </a:lnTo>
                    <a:lnTo>
                      <a:pt x="935" y="23"/>
                    </a:lnTo>
                    <a:lnTo>
                      <a:pt x="909" y="15"/>
                    </a:lnTo>
                    <a:lnTo>
                      <a:pt x="883" y="8"/>
                    </a:lnTo>
                    <a:lnTo>
                      <a:pt x="858" y="4"/>
                    </a:lnTo>
                    <a:lnTo>
                      <a:pt x="831" y="1"/>
                    </a:lnTo>
                    <a:lnTo>
                      <a:pt x="811" y="0"/>
                    </a:lnTo>
                    <a:lnTo>
                      <a:pt x="0" y="0"/>
                    </a:lnTo>
                    <a:lnTo>
                      <a:pt x="0" y="91"/>
                    </a:lnTo>
                    <a:lnTo>
                      <a:pt x="1" y="111"/>
                    </a:lnTo>
                    <a:lnTo>
                      <a:pt x="3" y="132"/>
                    </a:lnTo>
                    <a:lnTo>
                      <a:pt x="7" y="152"/>
                    </a:lnTo>
                    <a:lnTo>
                      <a:pt x="14" y="172"/>
                    </a:lnTo>
                    <a:lnTo>
                      <a:pt x="21" y="192"/>
                    </a:lnTo>
                    <a:lnTo>
                      <a:pt x="31" y="211"/>
                    </a:lnTo>
                    <a:lnTo>
                      <a:pt x="42" y="229"/>
                    </a:lnTo>
                    <a:lnTo>
                      <a:pt x="54" y="245"/>
                    </a:lnTo>
                    <a:lnTo>
                      <a:pt x="69" y="261"/>
                    </a:lnTo>
                    <a:lnTo>
                      <a:pt x="84" y="275"/>
                    </a:lnTo>
                    <a:lnTo>
                      <a:pt x="100" y="288"/>
                    </a:lnTo>
                    <a:lnTo>
                      <a:pt x="117" y="299"/>
                    </a:lnTo>
                    <a:lnTo>
                      <a:pt x="136" y="308"/>
                    </a:lnTo>
                    <a:lnTo>
                      <a:pt x="155" y="316"/>
                    </a:lnTo>
                    <a:lnTo>
                      <a:pt x="175" y="323"/>
                    </a:lnTo>
                    <a:lnTo>
                      <a:pt x="196" y="328"/>
                    </a:lnTo>
                    <a:lnTo>
                      <a:pt x="216" y="331"/>
                    </a:lnTo>
                    <a:lnTo>
                      <a:pt x="230" y="331"/>
                    </a:lnTo>
                    <a:lnTo>
                      <a:pt x="491" y="33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Freeform 20"/>
              <p:cNvSpPr>
                <a:spLocks/>
              </p:cNvSpPr>
              <p:nvPr/>
            </p:nvSpPr>
            <p:spPr bwMode="auto">
              <a:xfrm>
                <a:off x="3456" y="1893"/>
                <a:ext cx="700" cy="1106"/>
              </a:xfrm>
              <a:custGeom>
                <a:avLst/>
                <a:gdLst>
                  <a:gd name="T0" fmla="*/ 489 w 700"/>
                  <a:gd name="T1" fmla="*/ 40 h 1106"/>
                  <a:gd name="T2" fmla="*/ 699 w 700"/>
                  <a:gd name="T3" fmla="*/ 40 h 1106"/>
                  <a:gd name="T4" fmla="*/ 699 w 700"/>
                  <a:gd name="T5" fmla="*/ 0 h 1106"/>
                  <a:gd name="T6" fmla="*/ 439 w 700"/>
                  <a:gd name="T7" fmla="*/ 0 h 1106"/>
                  <a:gd name="T8" fmla="*/ 439 w 700"/>
                  <a:gd name="T9" fmla="*/ 733 h 1106"/>
                  <a:gd name="T10" fmla="*/ 439 w 700"/>
                  <a:gd name="T11" fmla="*/ 749 h 1106"/>
                  <a:gd name="T12" fmla="*/ 437 w 700"/>
                  <a:gd name="T13" fmla="*/ 773 h 1106"/>
                  <a:gd name="T14" fmla="*/ 433 w 700"/>
                  <a:gd name="T15" fmla="*/ 798 h 1106"/>
                  <a:gd name="T16" fmla="*/ 427 w 700"/>
                  <a:gd name="T17" fmla="*/ 821 h 1106"/>
                  <a:gd name="T18" fmla="*/ 420 w 700"/>
                  <a:gd name="T19" fmla="*/ 844 h 1106"/>
                  <a:gd name="T20" fmla="*/ 411 w 700"/>
                  <a:gd name="T21" fmla="*/ 866 h 1106"/>
                  <a:gd name="T22" fmla="*/ 401 w 700"/>
                  <a:gd name="T23" fmla="*/ 888 h 1106"/>
                  <a:gd name="T24" fmla="*/ 388 w 700"/>
                  <a:gd name="T25" fmla="*/ 908 h 1106"/>
                  <a:gd name="T26" fmla="*/ 374 w 700"/>
                  <a:gd name="T27" fmla="*/ 928 h 1106"/>
                  <a:gd name="T28" fmla="*/ 359 w 700"/>
                  <a:gd name="T29" fmla="*/ 947 h 1106"/>
                  <a:gd name="T30" fmla="*/ 342 w 700"/>
                  <a:gd name="T31" fmla="*/ 965 h 1106"/>
                  <a:gd name="T32" fmla="*/ 324 w 700"/>
                  <a:gd name="T33" fmla="*/ 981 h 1106"/>
                  <a:gd name="T34" fmla="*/ 304 w 700"/>
                  <a:gd name="T35" fmla="*/ 996 h 1106"/>
                  <a:gd name="T36" fmla="*/ 285 w 700"/>
                  <a:gd name="T37" fmla="*/ 1009 h 1106"/>
                  <a:gd name="T38" fmla="*/ 264 w 700"/>
                  <a:gd name="T39" fmla="*/ 1020 h 1106"/>
                  <a:gd name="T40" fmla="*/ 242 w 700"/>
                  <a:gd name="T41" fmla="*/ 1031 h 1106"/>
                  <a:gd name="T42" fmla="*/ 219 w 700"/>
                  <a:gd name="T43" fmla="*/ 1039 h 1106"/>
                  <a:gd name="T44" fmla="*/ 195 w 700"/>
                  <a:gd name="T45" fmla="*/ 1045 h 1106"/>
                  <a:gd name="T46" fmla="*/ 173 w 700"/>
                  <a:gd name="T47" fmla="*/ 1051 h 1106"/>
                  <a:gd name="T48" fmla="*/ 148 w 700"/>
                  <a:gd name="T49" fmla="*/ 1053 h 1106"/>
                  <a:gd name="T50" fmla="*/ 124 w 700"/>
                  <a:gd name="T51" fmla="*/ 1055 h 1106"/>
                  <a:gd name="T52" fmla="*/ 0 w 700"/>
                  <a:gd name="T53" fmla="*/ 1055 h 1106"/>
                  <a:gd name="T54" fmla="*/ 0 w 700"/>
                  <a:gd name="T55" fmla="*/ 1105 h 1106"/>
                  <a:gd name="T56" fmla="*/ 100 w 700"/>
                  <a:gd name="T57" fmla="*/ 1105 h 1106"/>
                  <a:gd name="T58" fmla="*/ 127 w 700"/>
                  <a:gd name="T59" fmla="*/ 1104 h 1106"/>
                  <a:gd name="T60" fmla="*/ 154 w 700"/>
                  <a:gd name="T61" fmla="*/ 1101 h 1106"/>
                  <a:gd name="T62" fmla="*/ 179 w 700"/>
                  <a:gd name="T63" fmla="*/ 1096 h 1106"/>
                  <a:gd name="T64" fmla="*/ 205 w 700"/>
                  <a:gd name="T65" fmla="*/ 1090 h 1106"/>
                  <a:gd name="T66" fmla="*/ 231 w 700"/>
                  <a:gd name="T67" fmla="*/ 1081 h 1106"/>
                  <a:gd name="T68" fmla="*/ 256 w 700"/>
                  <a:gd name="T69" fmla="*/ 1071 h 1106"/>
                  <a:gd name="T70" fmla="*/ 281 w 700"/>
                  <a:gd name="T71" fmla="*/ 1059 h 1106"/>
                  <a:gd name="T72" fmla="*/ 303 w 700"/>
                  <a:gd name="T73" fmla="*/ 1046 h 1106"/>
                  <a:gd name="T74" fmla="*/ 325 w 700"/>
                  <a:gd name="T75" fmla="*/ 1031 h 1106"/>
                  <a:gd name="T76" fmla="*/ 346 w 700"/>
                  <a:gd name="T77" fmla="*/ 1015 h 1106"/>
                  <a:gd name="T78" fmla="*/ 367 w 700"/>
                  <a:gd name="T79" fmla="*/ 998 h 1106"/>
                  <a:gd name="T80" fmla="*/ 386 w 700"/>
                  <a:gd name="T81" fmla="*/ 978 h 1106"/>
                  <a:gd name="T82" fmla="*/ 403 w 700"/>
                  <a:gd name="T83" fmla="*/ 958 h 1106"/>
                  <a:gd name="T84" fmla="*/ 419 w 700"/>
                  <a:gd name="T85" fmla="*/ 936 h 1106"/>
                  <a:gd name="T86" fmla="*/ 433 w 700"/>
                  <a:gd name="T87" fmla="*/ 914 h 1106"/>
                  <a:gd name="T88" fmla="*/ 447 w 700"/>
                  <a:gd name="T89" fmla="*/ 890 h 1106"/>
                  <a:gd name="T90" fmla="*/ 458 w 700"/>
                  <a:gd name="T91" fmla="*/ 866 h 1106"/>
                  <a:gd name="T92" fmla="*/ 467 w 700"/>
                  <a:gd name="T93" fmla="*/ 841 h 1106"/>
                  <a:gd name="T94" fmla="*/ 475 w 700"/>
                  <a:gd name="T95" fmla="*/ 816 h 1106"/>
                  <a:gd name="T96" fmla="*/ 482 w 700"/>
                  <a:gd name="T97" fmla="*/ 790 h 1106"/>
                  <a:gd name="T98" fmla="*/ 487 w 700"/>
                  <a:gd name="T99" fmla="*/ 763 h 1106"/>
                  <a:gd name="T100" fmla="*/ 489 w 700"/>
                  <a:gd name="T101" fmla="*/ 736 h 1106"/>
                  <a:gd name="T102" fmla="*/ 489 w 700"/>
                  <a:gd name="T103" fmla="*/ 733 h 1106"/>
                  <a:gd name="T104" fmla="*/ 489 w 700"/>
                  <a:gd name="T105" fmla="*/ 40 h 11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00"/>
                  <a:gd name="T160" fmla="*/ 0 h 1106"/>
                  <a:gd name="T161" fmla="*/ 700 w 700"/>
                  <a:gd name="T162" fmla="*/ 1106 h 110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00" h="1106">
                    <a:moveTo>
                      <a:pt x="489" y="40"/>
                    </a:moveTo>
                    <a:lnTo>
                      <a:pt x="699" y="40"/>
                    </a:lnTo>
                    <a:lnTo>
                      <a:pt x="699" y="0"/>
                    </a:lnTo>
                    <a:lnTo>
                      <a:pt x="439" y="0"/>
                    </a:lnTo>
                    <a:lnTo>
                      <a:pt x="439" y="733"/>
                    </a:lnTo>
                    <a:lnTo>
                      <a:pt x="439" y="749"/>
                    </a:lnTo>
                    <a:lnTo>
                      <a:pt x="437" y="773"/>
                    </a:lnTo>
                    <a:lnTo>
                      <a:pt x="433" y="798"/>
                    </a:lnTo>
                    <a:lnTo>
                      <a:pt x="427" y="821"/>
                    </a:lnTo>
                    <a:lnTo>
                      <a:pt x="420" y="844"/>
                    </a:lnTo>
                    <a:lnTo>
                      <a:pt x="411" y="866"/>
                    </a:lnTo>
                    <a:lnTo>
                      <a:pt x="401" y="888"/>
                    </a:lnTo>
                    <a:lnTo>
                      <a:pt x="388" y="908"/>
                    </a:lnTo>
                    <a:lnTo>
                      <a:pt x="374" y="928"/>
                    </a:lnTo>
                    <a:lnTo>
                      <a:pt x="359" y="947"/>
                    </a:lnTo>
                    <a:lnTo>
                      <a:pt x="342" y="965"/>
                    </a:lnTo>
                    <a:lnTo>
                      <a:pt x="324" y="981"/>
                    </a:lnTo>
                    <a:lnTo>
                      <a:pt x="304" y="996"/>
                    </a:lnTo>
                    <a:lnTo>
                      <a:pt x="285" y="1009"/>
                    </a:lnTo>
                    <a:lnTo>
                      <a:pt x="264" y="1020"/>
                    </a:lnTo>
                    <a:lnTo>
                      <a:pt x="242" y="1031"/>
                    </a:lnTo>
                    <a:lnTo>
                      <a:pt x="219" y="1039"/>
                    </a:lnTo>
                    <a:lnTo>
                      <a:pt x="195" y="1045"/>
                    </a:lnTo>
                    <a:lnTo>
                      <a:pt x="173" y="1051"/>
                    </a:lnTo>
                    <a:lnTo>
                      <a:pt x="148" y="1053"/>
                    </a:lnTo>
                    <a:lnTo>
                      <a:pt x="124" y="1055"/>
                    </a:lnTo>
                    <a:lnTo>
                      <a:pt x="0" y="1055"/>
                    </a:lnTo>
                    <a:lnTo>
                      <a:pt x="0" y="1105"/>
                    </a:lnTo>
                    <a:lnTo>
                      <a:pt x="100" y="1105"/>
                    </a:lnTo>
                    <a:lnTo>
                      <a:pt x="127" y="1104"/>
                    </a:lnTo>
                    <a:lnTo>
                      <a:pt x="154" y="1101"/>
                    </a:lnTo>
                    <a:lnTo>
                      <a:pt x="179" y="1096"/>
                    </a:lnTo>
                    <a:lnTo>
                      <a:pt x="205" y="1090"/>
                    </a:lnTo>
                    <a:lnTo>
                      <a:pt x="231" y="1081"/>
                    </a:lnTo>
                    <a:lnTo>
                      <a:pt x="256" y="1071"/>
                    </a:lnTo>
                    <a:lnTo>
                      <a:pt x="281" y="1059"/>
                    </a:lnTo>
                    <a:lnTo>
                      <a:pt x="303" y="1046"/>
                    </a:lnTo>
                    <a:lnTo>
                      <a:pt x="325" y="1031"/>
                    </a:lnTo>
                    <a:lnTo>
                      <a:pt x="346" y="1015"/>
                    </a:lnTo>
                    <a:lnTo>
                      <a:pt x="367" y="998"/>
                    </a:lnTo>
                    <a:lnTo>
                      <a:pt x="386" y="978"/>
                    </a:lnTo>
                    <a:lnTo>
                      <a:pt x="403" y="958"/>
                    </a:lnTo>
                    <a:lnTo>
                      <a:pt x="419" y="936"/>
                    </a:lnTo>
                    <a:lnTo>
                      <a:pt x="433" y="914"/>
                    </a:lnTo>
                    <a:lnTo>
                      <a:pt x="447" y="890"/>
                    </a:lnTo>
                    <a:lnTo>
                      <a:pt x="458" y="866"/>
                    </a:lnTo>
                    <a:lnTo>
                      <a:pt x="467" y="841"/>
                    </a:lnTo>
                    <a:lnTo>
                      <a:pt x="475" y="816"/>
                    </a:lnTo>
                    <a:lnTo>
                      <a:pt x="482" y="790"/>
                    </a:lnTo>
                    <a:lnTo>
                      <a:pt x="487" y="763"/>
                    </a:lnTo>
                    <a:lnTo>
                      <a:pt x="489" y="736"/>
                    </a:lnTo>
                    <a:lnTo>
                      <a:pt x="489" y="733"/>
                    </a:lnTo>
                    <a:lnTo>
                      <a:pt x="489" y="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Freeform 21"/>
              <p:cNvSpPr>
                <a:spLocks/>
              </p:cNvSpPr>
              <p:nvPr/>
            </p:nvSpPr>
            <p:spPr bwMode="auto">
              <a:xfrm>
                <a:off x="1272" y="1327"/>
                <a:ext cx="2199" cy="2248"/>
              </a:xfrm>
              <a:custGeom>
                <a:avLst/>
                <a:gdLst>
                  <a:gd name="T0" fmla="*/ 2198 w 2199"/>
                  <a:gd name="T1" fmla="*/ 1240 h 2248"/>
                  <a:gd name="T2" fmla="*/ 2198 w 2199"/>
                  <a:gd name="T3" fmla="*/ 2247 h 2248"/>
                  <a:gd name="T4" fmla="*/ 0 w 2199"/>
                  <a:gd name="T5" fmla="*/ 2247 h 2248"/>
                  <a:gd name="T6" fmla="*/ 0 w 2199"/>
                  <a:gd name="T7" fmla="*/ 0 h 2248"/>
                  <a:gd name="T8" fmla="*/ 2198 w 2199"/>
                  <a:gd name="T9" fmla="*/ 0 h 2248"/>
                  <a:gd name="T10" fmla="*/ 2198 w 2199"/>
                  <a:gd name="T11" fmla="*/ 584 h 2248"/>
                  <a:gd name="T12" fmla="*/ 2158 w 2199"/>
                  <a:gd name="T13" fmla="*/ 584 h 2248"/>
                  <a:gd name="T14" fmla="*/ 2158 w 2199"/>
                  <a:gd name="T15" fmla="*/ 41 h 2248"/>
                  <a:gd name="T16" fmla="*/ 41 w 2199"/>
                  <a:gd name="T17" fmla="*/ 41 h 2248"/>
                  <a:gd name="T18" fmla="*/ 41 w 2199"/>
                  <a:gd name="T19" fmla="*/ 2207 h 2248"/>
                  <a:gd name="T20" fmla="*/ 2158 w 2199"/>
                  <a:gd name="T21" fmla="*/ 2207 h 2248"/>
                  <a:gd name="T22" fmla="*/ 2158 w 2199"/>
                  <a:gd name="T23" fmla="*/ 1220 h 2248"/>
                  <a:gd name="T24" fmla="*/ 2198 w 2199"/>
                  <a:gd name="T25" fmla="*/ 1240 h 22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99"/>
                  <a:gd name="T40" fmla="*/ 0 h 2248"/>
                  <a:gd name="T41" fmla="*/ 2199 w 2199"/>
                  <a:gd name="T42" fmla="*/ 2248 h 224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99" h="2248">
                    <a:moveTo>
                      <a:pt x="2198" y="1240"/>
                    </a:moveTo>
                    <a:lnTo>
                      <a:pt x="2198" y="2247"/>
                    </a:lnTo>
                    <a:lnTo>
                      <a:pt x="0" y="2247"/>
                    </a:lnTo>
                    <a:lnTo>
                      <a:pt x="0" y="0"/>
                    </a:lnTo>
                    <a:lnTo>
                      <a:pt x="2198" y="0"/>
                    </a:lnTo>
                    <a:lnTo>
                      <a:pt x="2198" y="584"/>
                    </a:lnTo>
                    <a:lnTo>
                      <a:pt x="2158" y="584"/>
                    </a:lnTo>
                    <a:lnTo>
                      <a:pt x="2158" y="41"/>
                    </a:lnTo>
                    <a:lnTo>
                      <a:pt x="41" y="41"/>
                    </a:lnTo>
                    <a:lnTo>
                      <a:pt x="41" y="2207"/>
                    </a:lnTo>
                    <a:lnTo>
                      <a:pt x="2158" y="2207"/>
                    </a:lnTo>
                    <a:lnTo>
                      <a:pt x="2158" y="1220"/>
                    </a:lnTo>
                    <a:lnTo>
                      <a:pt x="2198" y="12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6" name="Rectangle 22"/>
            <p:cNvSpPr>
              <a:spLocks noChangeArrowheads="1"/>
            </p:cNvSpPr>
            <p:nvPr/>
          </p:nvSpPr>
          <p:spPr bwMode="auto">
            <a:xfrm>
              <a:off x="1385" y="1462"/>
              <a:ext cx="1931" cy="20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2800" b="1"/>
                <a:t>TRANSACTION 6</a:t>
              </a:r>
            </a:p>
            <a:p>
              <a:pPr algn="ctr" eaLnBrk="0" hangingPunct="0"/>
              <a:endParaRPr lang="en-US" sz="2800" b="1"/>
            </a:p>
            <a:p>
              <a:pPr algn="ctr" eaLnBrk="0" hangingPunct="0"/>
              <a:r>
                <a:rPr lang="en-US" sz="3000" b="1" i="1">
                  <a:solidFill>
                    <a:srgbClr val="CC0000"/>
                  </a:solidFill>
                </a:rPr>
                <a:t>Make a loan from excess reserves</a:t>
              </a:r>
              <a:endParaRPr lang="en-US" sz="3000" b="1">
                <a:solidFill>
                  <a:srgbClr val="CC0000"/>
                </a:solidFill>
              </a:endParaRPr>
            </a:p>
            <a:p>
              <a:pPr algn="ctr" eaLnBrk="0" hangingPunct="0"/>
              <a:r>
                <a:rPr lang="en-US" sz="3200" b="1"/>
                <a:t>$50,000</a:t>
              </a:r>
            </a:p>
          </p:txBody>
        </p:sp>
      </p:grp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20494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Reserves	   $</a:t>
            </a:r>
            <a:r>
              <a:rPr lang="en-US" sz="2200" b="1">
                <a:solidFill>
                  <a:srgbClr val="FF6600"/>
                </a:solidFill>
              </a:rPr>
              <a:t> </a:t>
            </a:r>
            <a:r>
              <a:rPr lang="en-US" sz="2200" b="1"/>
              <a:t>60,000</a:t>
            </a:r>
          </a:p>
          <a:p>
            <a:pPr eaLnBrk="0" hangingPunct="0"/>
            <a:r>
              <a:rPr lang="en-US" sz="2200" b="1"/>
              <a:t>Loans		      </a:t>
            </a:r>
            <a:r>
              <a:rPr lang="en-US" sz="2200" b="1">
                <a:solidFill>
                  <a:srgbClr val="CC0000"/>
                </a:solidFill>
              </a:rPr>
              <a:t>50,000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</a:t>
            </a:r>
            <a:r>
              <a:rPr lang="en-US" sz="2200" b="1">
                <a:solidFill>
                  <a:srgbClr val="CC0000"/>
                </a:solidFill>
              </a:rPr>
              <a:t>$100,000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10125" y="2520950"/>
            <a:ext cx="2767013" cy="1855788"/>
            <a:chOff x="3030" y="1588"/>
            <a:chExt cx="1743" cy="1169"/>
          </a:xfrm>
        </p:grpSpPr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 flipV="1">
              <a:off x="3818" y="1588"/>
              <a:ext cx="955" cy="1169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 flipH="1" flipV="1">
              <a:off x="3030" y="1588"/>
              <a:ext cx="253" cy="1152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122488" y="4046538"/>
            <a:ext cx="6353175" cy="2730500"/>
            <a:chOff x="873" y="2549"/>
            <a:chExt cx="4002" cy="1720"/>
          </a:xfrm>
        </p:grpSpPr>
        <p:sp>
          <p:nvSpPr>
            <p:cNvPr id="20490" name="AutoShape 14"/>
            <p:cNvSpPr>
              <a:spLocks noChangeArrowheads="1"/>
            </p:cNvSpPr>
            <p:nvPr/>
          </p:nvSpPr>
          <p:spPr bwMode="auto">
            <a:xfrm>
              <a:off x="873" y="2549"/>
              <a:ext cx="4002" cy="1720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FC0128"/>
                </a:solidFill>
              </a:endParaRPr>
            </a:p>
          </p:txBody>
        </p:sp>
        <p:sp>
          <p:nvSpPr>
            <p:cNvPr id="20491" name="Rectangle 15"/>
            <p:cNvSpPr>
              <a:spLocks noChangeArrowheads="1"/>
            </p:cNvSpPr>
            <p:nvPr/>
          </p:nvSpPr>
          <p:spPr bwMode="auto">
            <a:xfrm>
              <a:off x="1599" y="2982"/>
              <a:ext cx="2531" cy="8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4000" b="1" i="1"/>
                <a:t>Making the loan</a:t>
              </a:r>
            </a:p>
            <a:p>
              <a:pPr eaLnBrk="0" hangingPunct="0"/>
              <a:r>
                <a:rPr lang="en-US" sz="4000" b="1" i="1"/>
                <a:t>created money!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3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21518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Reserves	   </a:t>
            </a:r>
            <a:r>
              <a:rPr lang="en-US" sz="2200" b="1">
                <a:solidFill>
                  <a:srgbClr val="CC0000"/>
                </a:solidFill>
              </a:rPr>
              <a:t>$ 10,000</a:t>
            </a:r>
          </a:p>
          <a:p>
            <a:pPr eaLnBrk="0" hangingPunct="0"/>
            <a:r>
              <a:rPr lang="en-US" sz="2200" b="1"/>
              <a:t>Loans		      50,000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</a:t>
            </a:r>
            <a:r>
              <a:rPr lang="en-US" sz="2200" b="1">
                <a:solidFill>
                  <a:srgbClr val="CC0000"/>
                </a:solidFill>
              </a:rPr>
              <a:t>$  50,000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624388" y="2155825"/>
            <a:ext cx="3070225" cy="2416175"/>
            <a:chOff x="2913" y="1358"/>
            <a:chExt cx="1934" cy="1522"/>
          </a:xfrm>
        </p:grpSpPr>
        <p:sp>
          <p:nvSpPr>
            <p:cNvPr id="21516" name="Line 11"/>
            <p:cNvSpPr>
              <a:spLocks noChangeShapeType="1"/>
            </p:cNvSpPr>
            <p:nvPr/>
          </p:nvSpPr>
          <p:spPr bwMode="auto">
            <a:xfrm flipV="1">
              <a:off x="4361" y="1580"/>
              <a:ext cx="486" cy="1292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12"/>
            <p:cNvSpPr>
              <a:spLocks noChangeShapeType="1"/>
            </p:cNvSpPr>
            <p:nvPr/>
          </p:nvSpPr>
          <p:spPr bwMode="auto">
            <a:xfrm flipH="1" flipV="1">
              <a:off x="2913" y="1358"/>
              <a:ext cx="313" cy="1522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043113" y="4483100"/>
            <a:ext cx="6494462" cy="1763713"/>
            <a:chOff x="382" y="2776"/>
            <a:chExt cx="4996" cy="1309"/>
          </a:xfrm>
        </p:grpSpPr>
        <p:sp>
          <p:nvSpPr>
            <p:cNvPr id="21514" name="Rectangle 14"/>
            <p:cNvSpPr>
              <a:spLocks noChangeArrowheads="1"/>
            </p:cNvSpPr>
            <p:nvPr/>
          </p:nvSpPr>
          <p:spPr bwMode="auto">
            <a:xfrm>
              <a:off x="382" y="2776"/>
              <a:ext cx="4996" cy="130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Rectangle 15"/>
            <p:cNvSpPr>
              <a:spLocks noChangeArrowheads="1"/>
            </p:cNvSpPr>
            <p:nvPr/>
          </p:nvSpPr>
          <p:spPr bwMode="auto">
            <a:xfrm>
              <a:off x="663" y="2995"/>
              <a:ext cx="4371" cy="7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 b="1"/>
                <a:t>After a check for the $50,000</a:t>
              </a:r>
            </a:p>
            <a:p>
              <a:pPr eaLnBrk="0" hangingPunct="0"/>
              <a:r>
                <a:rPr lang="en-US" sz="3200" b="1"/>
                <a:t>is drawn against the bank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utoUpdateAnimBg="0"/>
      <p:bldP spid="1946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22549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Reserves	   </a:t>
            </a:r>
            <a:r>
              <a:rPr lang="en-US" sz="2200" b="1">
                <a:solidFill>
                  <a:srgbClr val="CC0000"/>
                </a:solidFill>
              </a:rPr>
              <a:t>$ 10,000</a:t>
            </a:r>
          </a:p>
          <a:p>
            <a:pPr eaLnBrk="0" hangingPunct="0"/>
            <a:r>
              <a:rPr lang="en-US" sz="2200" b="1"/>
              <a:t>Loans		      50,000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</a:t>
            </a:r>
            <a:r>
              <a:rPr lang="en-US" sz="2200" b="1">
                <a:solidFill>
                  <a:srgbClr val="CC0000"/>
                </a:solidFill>
              </a:rPr>
              <a:t>$  50,000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828800" y="3048000"/>
            <a:ext cx="5935663" cy="3568700"/>
            <a:chOff x="1272" y="1327"/>
            <a:chExt cx="3739" cy="2248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272" y="1327"/>
              <a:ext cx="3739" cy="2248"/>
              <a:chOff x="1272" y="1327"/>
              <a:chExt cx="3739" cy="2248"/>
            </a:xfrm>
          </p:grpSpPr>
          <p:sp>
            <p:nvSpPr>
              <p:cNvPr id="22539" name="Freeform 11"/>
              <p:cNvSpPr>
                <a:spLocks/>
              </p:cNvSpPr>
              <p:nvPr/>
            </p:nvSpPr>
            <p:spPr bwMode="auto">
              <a:xfrm>
                <a:off x="1302" y="1347"/>
                <a:ext cx="2149" cy="2208"/>
              </a:xfrm>
              <a:custGeom>
                <a:avLst/>
                <a:gdLst>
                  <a:gd name="T0" fmla="*/ 0 w 2149"/>
                  <a:gd name="T1" fmla="*/ 2207 h 2208"/>
                  <a:gd name="T2" fmla="*/ 2148 w 2149"/>
                  <a:gd name="T3" fmla="*/ 2207 h 2208"/>
                  <a:gd name="T4" fmla="*/ 2148 w 2149"/>
                  <a:gd name="T5" fmla="*/ 0 h 2208"/>
                  <a:gd name="T6" fmla="*/ 0 w 2149"/>
                  <a:gd name="T7" fmla="*/ 0 h 2208"/>
                  <a:gd name="T8" fmla="*/ 0 w 2149"/>
                  <a:gd name="T9" fmla="*/ 2207 h 2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9"/>
                  <a:gd name="T16" fmla="*/ 0 h 2208"/>
                  <a:gd name="T17" fmla="*/ 2149 w 2149"/>
                  <a:gd name="T18" fmla="*/ 2208 h 2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9" h="2208">
                    <a:moveTo>
                      <a:pt x="0" y="2207"/>
                    </a:moveTo>
                    <a:lnTo>
                      <a:pt x="2148" y="2207"/>
                    </a:lnTo>
                    <a:lnTo>
                      <a:pt x="2148" y="0"/>
                    </a:lnTo>
                    <a:lnTo>
                      <a:pt x="0" y="0"/>
                    </a:lnTo>
                    <a:lnTo>
                      <a:pt x="0" y="2207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Freeform 12"/>
              <p:cNvSpPr>
                <a:spLocks/>
              </p:cNvSpPr>
              <p:nvPr/>
            </p:nvSpPr>
            <p:spPr bwMode="auto">
              <a:xfrm>
                <a:off x="2782" y="1913"/>
                <a:ext cx="1132" cy="1056"/>
              </a:xfrm>
              <a:custGeom>
                <a:avLst/>
                <a:gdLst>
                  <a:gd name="T0" fmla="*/ 0 w 1132"/>
                  <a:gd name="T1" fmla="*/ 0 h 1056"/>
                  <a:gd name="T2" fmla="*/ 0 w 1132"/>
                  <a:gd name="T3" fmla="*/ 111 h 1056"/>
                  <a:gd name="T4" fmla="*/ 30 w 1132"/>
                  <a:gd name="T5" fmla="*/ 181 h 1056"/>
                  <a:gd name="T6" fmla="*/ 100 w 1132"/>
                  <a:gd name="T7" fmla="*/ 252 h 1056"/>
                  <a:gd name="T8" fmla="*/ 190 w 1132"/>
                  <a:gd name="T9" fmla="*/ 291 h 1056"/>
                  <a:gd name="T10" fmla="*/ 490 w 1132"/>
                  <a:gd name="T11" fmla="*/ 291 h 1056"/>
                  <a:gd name="T12" fmla="*/ 490 w 1132"/>
                  <a:gd name="T13" fmla="*/ 412 h 1056"/>
                  <a:gd name="T14" fmla="*/ 510 w 1132"/>
                  <a:gd name="T15" fmla="*/ 492 h 1056"/>
                  <a:gd name="T16" fmla="*/ 570 w 1132"/>
                  <a:gd name="T17" fmla="*/ 583 h 1056"/>
                  <a:gd name="T18" fmla="*/ 631 w 1132"/>
                  <a:gd name="T19" fmla="*/ 622 h 1056"/>
                  <a:gd name="T20" fmla="*/ 681 w 1132"/>
                  <a:gd name="T21" fmla="*/ 653 h 1056"/>
                  <a:gd name="T22" fmla="*/ 681 w 1132"/>
                  <a:gd name="T23" fmla="*/ 1055 h 1056"/>
                  <a:gd name="T24" fmla="*/ 821 w 1132"/>
                  <a:gd name="T25" fmla="*/ 1055 h 1056"/>
                  <a:gd name="T26" fmla="*/ 931 w 1132"/>
                  <a:gd name="T27" fmla="*/ 1025 h 1056"/>
                  <a:gd name="T28" fmla="*/ 1032 w 1132"/>
                  <a:gd name="T29" fmla="*/ 965 h 1056"/>
                  <a:gd name="T30" fmla="*/ 1131 w 1132"/>
                  <a:gd name="T31" fmla="*/ 834 h 1056"/>
                  <a:gd name="T32" fmla="*/ 1131 w 1132"/>
                  <a:gd name="T33" fmla="*/ 262 h 1056"/>
                  <a:gd name="T34" fmla="*/ 1071 w 1132"/>
                  <a:gd name="T35" fmla="*/ 141 h 1056"/>
                  <a:gd name="T36" fmla="*/ 992 w 1132"/>
                  <a:gd name="T37" fmla="*/ 61 h 1056"/>
                  <a:gd name="T38" fmla="*/ 891 w 1132"/>
                  <a:gd name="T39" fmla="*/ 11 h 1056"/>
                  <a:gd name="T40" fmla="*/ 811 w 1132"/>
                  <a:gd name="T41" fmla="*/ 0 h 1056"/>
                  <a:gd name="T42" fmla="*/ 0 w 1132"/>
                  <a:gd name="T43" fmla="*/ 0 h 10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32"/>
                  <a:gd name="T67" fmla="*/ 0 h 1056"/>
                  <a:gd name="T68" fmla="*/ 1132 w 1132"/>
                  <a:gd name="T69" fmla="*/ 1056 h 10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32" h="1056">
                    <a:moveTo>
                      <a:pt x="0" y="0"/>
                    </a:moveTo>
                    <a:lnTo>
                      <a:pt x="0" y="111"/>
                    </a:lnTo>
                    <a:lnTo>
                      <a:pt x="30" y="181"/>
                    </a:lnTo>
                    <a:lnTo>
                      <a:pt x="100" y="252"/>
                    </a:lnTo>
                    <a:lnTo>
                      <a:pt x="190" y="291"/>
                    </a:lnTo>
                    <a:lnTo>
                      <a:pt x="490" y="291"/>
                    </a:lnTo>
                    <a:lnTo>
                      <a:pt x="490" y="412"/>
                    </a:lnTo>
                    <a:lnTo>
                      <a:pt x="510" y="492"/>
                    </a:lnTo>
                    <a:lnTo>
                      <a:pt x="570" y="583"/>
                    </a:lnTo>
                    <a:lnTo>
                      <a:pt x="631" y="622"/>
                    </a:lnTo>
                    <a:lnTo>
                      <a:pt x="681" y="653"/>
                    </a:lnTo>
                    <a:lnTo>
                      <a:pt x="681" y="1055"/>
                    </a:lnTo>
                    <a:lnTo>
                      <a:pt x="821" y="1055"/>
                    </a:lnTo>
                    <a:lnTo>
                      <a:pt x="931" y="1025"/>
                    </a:lnTo>
                    <a:lnTo>
                      <a:pt x="1032" y="965"/>
                    </a:lnTo>
                    <a:lnTo>
                      <a:pt x="1131" y="834"/>
                    </a:lnTo>
                    <a:lnTo>
                      <a:pt x="1131" y="262"/>
                    </a:lnTo>
                    <a:lnTo>
                      <a:pt x="1071" y="141"/>
                    </a:lnTo>
                    <a:lnTo>
                      <a:pt x="992" y="61"/>
                    </a:lnTo>
                    <a:lnTo>
                      <a:pt x="891" y="11"/>
                    </a:lnTo>
                    <a:lnTo>
                      <a:pt x="81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98E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Freeform 13"/>
              <p:cNvSpPr>
                <a:spLocks/>
              </p:cNvSpPr>
              <p:nvPr/>
            </p:nvSpPr>
            <p:spPr bwMode="auto">
              <a:xfrm>
                <a:off x="3929" y="1913"/>
                <a:ext cx="216" cy="1106"/>
              </a:xfrm>
              <a:custGeom>
                <a:avLst/>
                <a:gdLst>
                  <a:gd name="T0" fmla="*/ 215 w 216"/>
                  <a:gd name="T1" fmla="*/ 1105 h 1106"/>
                  <a:gd name="T2" fmla="*/ 147 w 216"/>
                  <a:gd name="T3" fmla="*/ 1105 h 1106"/>
                  <a:gd name="T4" fmla="*/ 89 w 216"/>
                  <a:gd name="T5" fmla="*/ 1075 h 1106"/>
                  <a:gd name="T6" fmla="*/ 30 w 216"/>
                  <a:gd name="T7" fmla="*/ 1015 h 1106"/>
                  <a:gd name="T8" fmla="*/ 0 w 216"/>
                  <a:gd name="T9" fmla="*/ 955 h 1106"/>
                  <a:gd name="T10" fmla="*/ 0 w 216"/>
                  <a:gd name="T11" fmla="*/ 0 h 1106"/>
                  <a:gd name="T12" fmla="*/ 215 w 216"/>
                  <a:gd name="T13" fmla="*/ 0 h 1106"/>
                  <a:gd name="T14" fmla="*/ 215 w 216"/>
                  <a:gd name="T15" fmla="*/ 1105 h 11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1106"/>
                  <a:gd name="T26" fmla="*/ 216 w 216"/>
                  <a:gd name="T27" fmla="*/ 1106 h 11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1106">
                    <a:moveTo>
                      <a:pt x="215" y="1105"/>
                    </a:moveTo>
                    <a:lnTo>
                      <a:pt x="147" y="1105"/>
                    </a:lnTo>
                    <a:lnTo>
                      <a:pt x="89" y="1075"/>
                    </a:lnTo>
                    <a:lnTo>
                      <a:pt x="30" y="1015"/>
                    </a:lnTo>
                    <a:lnTo>
                      <a:pt x="0" y="955"/>
                    </a:lnTo>
                    <a:lnTo>
                      <a:pt x="0" y="0"/>
                    </a:lnTo>
                    <a:lnTo>
                      <a:pt x="215" y="0"/>
                    </a:lnTo>
                    <a:lnTo>
                      <a:pt x="215" y="1105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auto">
              <a:xfrm>
                <a:off x="4282" y="1823"/>
                <a:ext cx="508" cy="1297"/>
              </a:xfrm>
              <a:custGeom>
                <a:avLst/>
                <a:gdLst>
                  <a:gd name="T0" fmla="*/ 0 w 508"/>
                  <a:gd name="T1" fmla="*/ 1296 h 1297"/>
                  <a:gd name="T2" fmla="*/ 0 w 508"/>
                  <a:gd name="T3" fmla="*/ 0 h 1297"/>
                  <a:gd name="T4" fmla="*/ 507 w 508"/>
                  <a:gd name="T5" fmla="*/ 0 h 1297"/>
                  <a:gd name="T6" fmla="*/ 507 w 508"/>
                  <a:gd name="T7" fmla="*/ 1296 h 1297"/>
                  <a:gd name="T8" fmla="*/ 0 w 508"/>
                  <a:gd name="T9" fmla="*/ 1296 h 1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8"/>
                  <a:gd name="T16" fmla="*/ 0 h 1297"/>
                  <a:gd name="T17" fmla="*/ 508 w 508"/>
                  <a:gd name="T18" fmla="*/ 1297 h 1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8" h="1297">
                    <a:moveTo>
                      <a:pt x="0" y="1296"/>
                    </a:moveTo>
                    <a:lnTo>
                      <a:pt x="0" y="0"/>
                    </a:lnTo>
                    <a:lnTo>
                      <a:pt x="507" y="0"/>
                    </a:lnTo>
                    <a:lnTo>
                      <a:pt x="507" y="1296"/>
                    </a:lnTo>
                    <a:lnTo>
                      <a:pt x="0" y="1296"/>
                    </a:lnTo>
                  </a:path>
                </a:pathLst>
              </a:custGeom>
              <a:solidFill>
                <a:srgbClr val="FFEA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auto">
              <a:xfrm>
                <a:off x="4121" y="1801"/>
                <a:ext cx="890" cy="1340"/>
              </a:xfrm>
              <a:custGeom>
                <a:avLst/>
                <a:gdLst>
                  <a:gd name="T0" fmla="*/ 248 w 890"/>
                  <a:gd name="T1" fmla="*/ 0 h 1340"/>
                  <a:gd name="T2" fmla="*/ 273 w 890"/>
                  <a:gd name="T3" fmla="*/ 36 h 1340"/>
                  <a:gd name="T4" fmla="*/ 288 w 890"/>
                  <a:gd name="T5" fmla="*/ 72 h 1340"/>
                  <a:gd name="T6" fmla="*/ 297 w 890"/>
                  <a:gd name="T7" fmla="*/ 110 h 1340"/>
                  <a:gd name="T8" fmla="*/ 299 w 890"/>
                  <a:gd name="T9" fmla="*/ 148 h 1340"/>
                  <a:gd name="T10" fmla="*/ 292 w 890"/>
                  <a:gd name="T11" fmla="*/ 187 h 1340"/>
                  <a:gd name="T12" fmla="*/ 280 w 890"/>
                  <a:gd name="T13" fmla="*/ 224 h 1340"/>
                  <a:gd name="T14" fmla="*/ 260 w 890"/>
                  <a:gd name="T15" fmla="*/ 257 h 1340"/>
                  <a:gd name="T16" fmla="*/ 234 w 890"/>
                  <a:gd name="T17" fmla="*/ 291 h 1340"/>
                  <a:gd name="T18" fmla="*/ 216 w 890"/>
                  <a:gd name="T19" fmla="*/ 326 h 1340"/>
                  <a:gd name="T20" fmla="*/ 204 w 890"/>
                  <a:gd name="T21" fmla="*/ 362 h 1340"/>
                  <a:gd name="T22" fmla="*/ 199 w 890"/>
                  <a:gd name="T23" fmla="*/ 400 h 1340"/>
                  <a:gd name="T24" fmla="*/ 201 w 890"/>
                  <a:gd name="T25" fmla="*/ 439 h 1340"/>
                  <a:gd name="T26" fmla="*/ 210 w 890"/>
                  <a:gd name="T27" fmla="*/ 477 h 1340"/>
                  <a:gd name="T28" fmla="*/ 226 w 890"/>
                  <a:gd name="T29" fmla="*/ 513 h 1340"/>
                  <a:gd name="T30" fmla="*/ 248 w 890"/>
                  <a:gd name="T31" fmla="*/ 544 h 1340"/>
                  <a:gd name="T32" fmla="*/ 273 w 890"/>
                  <a:gd name="T33" fmla="*/ 579 h 1340"/>
                  <a:gd name="T34" fmla="*/ 288 w 890"/>
                  <a:gd name="T35" fmla="*/ 615 h 1340"/>
                  <a:gd name="T36" fmla="*/ 297 w 890"/>
                  <a:gd name="T37" fmla="*/ 653 h 1340"/>
                  <a:gd name="T38" fmla="*/ 299 w 890"/>
                  <a:gd name="T39" fmla="*/ 692 h 1340"/>
                  <a:gd name="T40" fmla="*/ 292 w 890"/>
                  <a:gd name="T41" fmla="*/ 730 h 1340"/>
                  <a:gd name="T42" fmla="*/ 280 w 890"/>
                  <a:gd name="T43" fmla="*/ 767 h 1340"/>
                  <a:gd name="T44" fmla="*/ 260 w 890"/>
                  <a:gd name="T45" fmla="*/ 800 h 1340"/>
                  <a:gd name="T46" fmla="*/ 235 w 890"/>
                  <a:gd name="T47" fmla="*/ 833 h 1340"/>
                  <a:gd name="T48" fmla="*/ 216 w 890"/>
                  <a:gd name="T49" fmla="*/ 868 h 1340"/>
                  <a:gd name="T50" fmla="*/ 204 w 890"/>
                  <a:gd name="T51" fmla="*/ 905 h 1340"/>
                  <a:gd name="T52" fmla="*/ 199 w 890"/>
                  <a:gd name="T53" fmla="*/ 943 h 1340"/>
                  <a:gd name="T54" fmla="*/ 202 w 890"/>
                  <a:gd name="T55" fmla="*/ 983 h 1340"/>
                  <a:gd name="T56" fmla="*/ 211 w 890"/>
                  <a:gd name="T57" fmla="*/ 1019 h 1340"/>
                  <a:gd name="T58" fmla="*/ 227 w 890"/>
                  <a:gd name="T59" fmla="*/ 1055 h 1340"/>
                  <a:gd name="T60" fmla="*/ 249 w 890"/>
                  <a:gd name="T61" fmla="*/ 1086 h 1340"/>
                  <a:gd name="T62" fmla="*/ 273 w 890"/>
                  <a:gd name="T63" fmla="*/ 1122 h 1340"/>
                  <a:gd name="T64" fmla="*/ 289 w 890"/>
                  <a:gd name="T65" fmla="*/ 1158 h 1340"/>
                  <a:gd name="T66" fmla="*/ 297 w 890"/>
                  <a:gd name="T67" fmla="*/ 1196 h 1340"/>
                  <a:gd name="T68" fmla="*/ 299 w 890"/>
                  <a:gd name="T69" fmla="*/ 1234 h 1340"/>
                  <a:gd name="T70" fmla="*/ 293 w 890"/>
                  <a:gd name="T71" fmla="*/ 1272 h 1340"/>
                  <a:gd name="T72" fmla="*/ 889 w 890"/>
                  <a:gd name="T73" fmla="*/ 1288 h 1340"/>
                  <a:gd name="T74" fmla="*/ 0 w 890"/>
                  <a:gd name="T75" fmla="*/ 1339 h 13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0"/>
                  <a:gd name="T116" fmla="*/ 890 w 890"/>
                  <a:gd name="T117" fmla="*/ 1340 h 134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0">
                    <a:moveTo>
                      <a:pt x="0" y="1"/>
                    </a:moveTo>
                    <a:lnTo>
                      <a:pt x="248" y="0"/>
                    </a:lnTo>
                    <a:lnTo>
                      <a:pt x="263" y="20"/>
                    </a:lnTo>
                    <a:lnTo>
                      <a:pt x="273" y="36"/>
                    </a:lnTo>
                    <a:lnTo>
                      <a:pt x="281" y="54"/>
                    </a:lnTo>
                    <a:lnTo>
                      <a:pt x="288" y="72"/>
                    </a:lnTo>
                    <a:lnTo>
                      <a:pt x="293" y="91"/>
                    </a:lnTo>
                    <a:lnTo>
                      <a:pt x="297" y="110"/>
                    </a:lnTo>
                    <a:lnTo>
                      <a:pt x="299" y="129"/>
                    </a:lnTo>
                    <a:lnTo>
                      <a:pt x="299" y="148"/>
                    </a:lnTo>
                    <a:lnTo>
                      <a:pt x="296" y="167"/>
                    </a:lnTo>
                    <a:lnTo>
                      <a:pt x="292" y="187"/>
                    </a:lnTo>
                    <a:lnTo>
                      <a:pt x="287" y="205"/>
                    </a:lnTo>
                    <a:lnTo>
                      <a:pt x="280" y="224"/>
                    </a:lnTo>
                    <a:lnTo>
                      <a:pt x="271" y="241"/>
                    </a:lnTo>
                    <a:lnTo>
                      <a:pt x="260" y="257"/>
                    </a:lnTo>
                    <a:lnTo>
                      <a:pt x="246" y="276"/>
                    </a:lnTo>
                    <a:lnTo>
                      <a:pt x="234" y="291"/>
                    </a:lnTo>
                    <a:lnTo>
                      <a:pt x="223" y="308"/>
                    </a:lnTo>
                    <a:lnTo>
                      <a:pt x="216" y="326"/>
                    </a:lnTo>
                    <a:lnTo>
                      <a:pt x="209" y="343"/>
                    </a:lnTo>
                    <a:lnTo>
                      <a:pt x="204" y="362"/>
                    </a:lnTo>
                    <a:lnTo>
                      <a:pt x="200" y="381"/>
                    </a:lnTo>
                    <a:lnTo>
                      <a:pt x="199" y="400"/>
                    </a:lnTo>
                    <a:lnTo>
                      <a:pt x="199" y="420"/>
                    </a:lnTo>
                    <a:lnTo>
                      <a:pt x="201" y="439"/>
                    </a:lnTo>
                    <a:lnTo>
                      <a:pt x="205" y="458"/>
                    </a:lnTo>
                    <a:lnTo>
                      <a:pt x="210" y="477"/>
                    </a:lnTo>
                    <a:lnTo>
                      <a:pt x="218" y="496"/>
                    </a:lnTo>
                    <a:lnTo>
                      <a:pt x="226" y="513"/>
                    </a:lnTo>
                    <a:lnTo>
                      <a:pt x="236" y="530"/>
                    </a:lnTo>
                    <a:lnTo>
                      <a:pt x="248" y="544"/>
                    </a:lnTo>
                    <a:lnTo>
                      <a:pt x="263" y="562"/>
                    </a:lnTo>
                    <a:lnTo>
                      <a:pt x="273" y="579"/>
                    </a:lnTo>
                    <a:lnTo>
                      <a:pt x="281" y="597"/>
                    </a:lnTo>
                    <a:lnTo>
                      <a:pt x="288" y="615"/>
                    </a:lnTo>
                    <a:lnTo>
                      <a:pt x="293" y="634"/>
                    </a:lnTo>
                    <a:lnTo>
                      <a:pt x="297" y="653"/>
                    </a:lnTo>
                    <a:lnTo>
                      <a:pt x="299" y="672"/>
                    </a:lnTo>
                    <a:lnTo>
                      <a:pt x="299" y="692"/>
                    </a:lnTo>
                    <a:lnTo>
                      <a:pt x="296" y="711"/>
                    </a:lnTo>
                    <a:lnTo>
                      <a:pt x="292" y="730"/>
                    </a:lnTo>
                    <a:lnTo>
                      <a:pt x="287" y="749"/>
                    </a:lnTo>
                    <a:lnTo>
                      <a:pt x="280" y="767"/>
                    </a:lnTo>
                    <a:lnTo>
                      <a:pt x="271" y="783"/>
                    </a:lnTo>
                    <a:lnTo>
                      <a:pt x="260" y="800"/>
                    </a:lnTo>
                    <a:lnTo>
                      <a:pt x="248" y="815"/>
                    </a:lnTo>
                    <a:lnTo>
                      <a:pt x="235" y="833"/>
                    </a:lnTo>
                    <a:lnTo>
                      <a:pt x="224" y="850"/>
                    </a:lnTo>
                    <a:lnTo>
                      <a:pt x="216" y="868"/>
                    </a:lnTo>
                    <a:lnTo>
                      <a:pt x="210" y="886"/>
                    </a:lnTo>
                    <a:lnTo>
                      <a:pt x="204" y="905"/>
                    </a:lnTo>
                    <a:lnTo>
                      <a:pt x="201" y="924"/>
                    </a:lnTo>
                    <a:lnTo>
                      <a:pt x="199" y="943"/>
                    </a:lnTo>
                    <a:lnTo>
                      <a:pt x="199" y="963"/>
                    </a:lnTo>
                    <a:lnTo>
                      <a:pt x="202" y="983"/>
                    </a:lnTo>
                    <a:lnTo>
                      <a:pt x="206" y="1001"/>
                    </a:lnTo>
                    <a:lnTo>
                      <a:pt x="211" y="1019"/>
                    </a:lnTo>
                    <a:lnTo>
                      <a:pt x="218" y="1038"/>
                    </a:lnTo>
                    <a:lnTo>
                      <a:pt x="227" y="1055"/>
                    </a:lnTo>
                    <a:lnTo>
                      <a:pt x="237" y="1072"/>
                    </a:lnTo>
                    <a:lnTo>
                      <a:pt x="249" y="1086"/>
                    </a:lnTo>
                    <a:lnTo>
                      <a:pt x="263" y="1105"/>
                    </a:lnTo>
                    <a:lnTo>
                      <a:pt x="273" y="1122"/>
                    </a:lnTo>
                    <a:lnTo>
                      <a:pt x="282" y="1140"/>
                    </a:lnTo>
                    <a:lnTo>
                      <a:pt x="289" y="1158"/>
                    </a:lnTo>
                    <a:lnTo>
                      <a:pt x="294" y="1177"/>
                    </a:lnTo>
                    <a:lnTo>
                      <a:pt x="297" y="1196"/>
                    </a:lnTo>
                    <a:lnTo>
                      <a:pt x="299" y="1215"/>
                    </a:lnTo>
                    <a:lnTo>
                      <a:pt x="299" y="1234"/>
                    </a:lnTo>
                    <a:lnTo>
                      <a:pt x="297" y="1253"/>
                    </a:lnTo>
                    <a:lnTo>
                      <a:pt x="293" y="1272"/>
                    </a:lnTo>
                    <a:lnTo>
                      <a:pt x="289" y="1288"/>
                    </a:lnTo>
                    <a:lnTo>
                      <a:pt x="889" y="1288"/>
                    </a:lnTo>
                    <a:lnTo>
                      <a:pt x="889" y="1339"/>
                    </a:lnTo>
                    <a:lnTo>
                      <a:pt x="0" y="1339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auto">
              <a:xfrm>
                <a:off x="4121" y="1802"/>
                <a:ext cx="890" cy="1343"/>
              </a:xfrm>
              <a:custGeom>
                <a:avLst/>
                <a:gdLst>
                  <a:gd name="T0" fmla="*/ 0 w 890"/>
                  <a:gd name="T1" fmla="*/ 51 h 1343"/>
                  <a:gd name="T2" fmla="*/ 577 w 890"/>
                  <a:gd name="T3" fmla="*/ 71 h 1343"/>
                  <a:gd name="T4" fmla="*/ 586 w 890"/>
                  <a:gd name="T5" fmla="*/ 109 h 1343"/>
                  <a:gd name="T6" fmla="*/ 588 w 890"/>
                  <a:gd name="T7" fmla="*/ 147 h 1343"/>
                  <a:gd name="T8" fmla="*/ 581 w 890"/>
                  <a:gd name="T9" fmla="*/ 186 h 1343"/>
                  <a:gd name="T10" fmla="*/ 569 w 890"/>
                  <a:gd name="T11" fmla="*/ 223 h 1343"/>
                  <a:gd name="T12" fmla="*/ 549 w 890"/>
                  <a:gd name="T13" fmla="*/ 256 h 1343"/>
                  <a:gd name="T14" fmla="*/ 523 w 890"/>
                  <a:gd name="T15" fmla="*/ 290 h 1343"/>
                  <a:gd name="T16" fmla="*/ 505 w 890"/>
                  <a:gd name="T17" fmla="*/ 325 h 1343"/>
                  <a:gd name="T18" fmla="*/ 493 w 890"/>
                  <a:gd name="T19" fmla="*/ 361 h 1343"/>
                  <a:gd name="T20" fmla="*/ 488 w 890"/>
                  <a:gd name="T21" fmla="*/ 399 h 1343"/>
                  <a:gd name="T22" fmla="*/ 490 w 890"/>
                  <a:gd name="T23" fmla="*/ 438 h 1343"/>
                  <a:gd name="T24" fmla="*/ 500 w 890"/>
                  <a:gd name="T25" fmla="*/ 476 h 1343"/>
                  <a:gd name="T26" fmla="*/ 516 w 890"/>
                  <a:gd name="T27" fmla="*/ 512 h 1343"/>
                  <a:gd name="T28" fmla="*/ 537 w 890"/>
                  <a:gd name="T29" fmla="*/ 543 h 1343"/>
                  <a:gd name="T30" fmla="*/ 562 w 890"/>
                  <a:gd name="T31" fmla="*/ 578 h 1343"/>
                  <a:gd name="T32" fmla="*/ 577 w 890"/>
                  <a:gd name="T33" fmla="*/ 614 h 1343"/>
                  <a:gd name="T34" fmla="*/ 586 w 890"/>
                  <a:gd name="T35" fmla="*/ 652 h 1343"/>
                  <a:gd name="T36" fmla="*/ 588 w 890"/>
                  <a:gd name="T37" fmla="*/ 691 h 1343"/>
                  <a:gd name="T38" fmla="*/ 581 w 890"/>
                  <a:gd name="T39" fmla="*/ 729 h 1343"/>
                  <a:gd name="T40" fmla="*/ 569 w 890"/>
                  <a:gd name="T41" fmla="*/ 766 h 1343"/>
                  <a:gd name="T42" fmla="*/ 549 w 890"/>
                  <a:gd name="T43" fmla="*/ 799 h 1343"/>
                  <a:gd name="T44" fmla="*/ 524 w 890"/>
                  <a:gd name="T45" fmla="*/ 832 h 1343"/>
                  <a:gd name="T46" fmla="*/ 506 w 890"/>
                  <a:gd name="T47" fmla="*/ 867 h 1343"/>
                  <a:gd name="T48" fmla="*/ 494 w 890"/>
                  <a:gd name="T49" fmla="*/ 904 h 1343"/>
                  <a:gd name="T50" fmla="*/ 488 w 890"/>
                  <a:gd name="T51" fmla="*/ 942 h 1343"/>
                  <a:gd name="T52" fmla="*/ 491 w 890"/>
                  <a:gd name="T53" fmla="*/ 982 h 1343"/>
                  <a:gd name="T54" fmla="*/ 500 w 890"/>
                  <a:gd name="T55" fmla="*/ 1018 h 1343"/>
                  <a:gd name="T56" fmla="*/ 517 w 890"/>
                  <a:gd name="T57" fmla="*/ 1054 h 1343"/>
                  <a:gd name="T58" fmla="*/ 538 w 890"/>
                  <a:gd name="T59" fmla="*/ 1085 h 1343"/>
                  <a:gd name="T60" fmla="*/ 563 w 890"/>
                  <a:gd name="T61" fmla="*/ 1121 h 1343"/>
                  <a:gd name="T62" fmla="*/ 578 w 890"/>
                  <a:gd name="T63" fmla="*/ 1157 h 1343"/>
                  <a:gd name="T64" fmla="*/ 587 w 890"/>
                  <a:gd name="T65" fmla="*/ 1195 h 1343"/>
                  <a:gd name="T66" fmla="*/ 589 w 890"/>
                  <a:gd name="T67" fmla="*/ 1233 h 1343"/>
                  <a:gd name="T68" fmla="*/ 582 w 890"/>
                  <a:gd name="T69" fmla="*/ 1271 h 1343"/>
                  <a:gd name="T70" fmla="*/ 569 w 890"/>
                  <a:gd name="T71" fmla="*/ 1308 h 1343"/>
                  <a:gd name="T72" fmla="*/ 550 w 890"/>
                  <a:gd name="T73" fmla="*/ 1342 h 1343"/>
                  <a:gd name="T74" fmla="*/ 889 w 890"/>
                  <a:gd name="T75" fmla="*/ 0 h 134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3"/>
                  <a:gd name="T116" fmla="*/ 890 w 890"/>
                  <a:gd name="T117" fmla="*/ 1343 h 134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3">
                    <a:moveTo>
                      <a:pt x="0" y="0"/>
                    </a:moveTo>
                    <a:lnTo>
                      <a:pt x="0" y="51"/>
                    </a:lnTo>
                    <a:lnTo>
                      <a:pt x="569" y="51"/>
                    </a:lnTo>
                    <a:lnTo>
                      <a:pt x="577" y="71"/>
                    </a:lnTo>
                    <a:lnTo>
                      <a:pt x="583" y="90"/>
                    </a:lnTo>
                    <a:lnTo>
                      <a:pt x="586" y="109"/>
                    </a:lnTo>
                    <a:lnTo>
                      <a:pt x="588" y="128"/>
                    </a:lnTo>
                    <a:lnTo>
                      <a:pt x="588" y="147"/>
                    </a:lnTo>
                    <a:lnTo>
                      <a:pt x="585" y="166"/>
                    </a:lnTo>
                    <a:lnTo>
                      <a:pt x="581" y="186"/>
                    </a:lnTo>
                    <a:lnTo>
                      <a:pt x="577" y="204"/>
                    </a:lnTo>
                    <a:lnTo>
                      <a:pt x="569" y="223"/>
                    </a:lnTo>
                    <a:lnTo>
                      <a:pt x="560" y="240"/>
                    </a:lnTo>
                    <a:lnTo>
                      <a:pt x="549" y="256"/>
                    </a:lnTo>
                    <a:lnTo>
                      <a:pt x="535" y="275"/>
                    </a:lnTo>
                    <a:lnTo>
                      <a:pt x="523" y="290"/>
                    </a:lnTo>
                    <a:lnTo>
                      <a:pt x="514" y="307"/>
                    </a:lnTo>
                    <a:lnTo>
                      <a:pt x="505" y="325"/>
                    </a:lnTo>
                    <a:lnTo>
                      <a:pt x="498" y="342"/>
                    </a:lnTo>
                    <a:lnTo>
                      <a:pt x="493" y="361"/>
                    </a:lnTo>
                    <a:lnTo>
                      <a:pt x="490" y="380"/>
                    </a:lnTo>
                    <a:lnTo>
                      <a:pt x="488" y="399"/>
                    </a:lnTo>
                    <a:lnTo>
                      <a:pt x="488" y="419"/>
                    </a:lnTo>
                    <a:lnTo>
                      <a:pt x="490" y="438"/>
                    </a:lnTo>
                    <a:lnTo>
                      <a:pt x="494" y="457"/>
                    </a:lnTo>
                    <a:lnTo>
                      <a:pt x="500" y="476"/>
                    </a:lnTo>
                    <a:lnTo>
                      <a:pt x="507" y="495"/>
                    </a:lnTo>
                    <a:lnTo>
                      <a:pt x="516" y="512"/>
                    </a:lnTo>
                    <a:lnTo>
                      <a:pt x="525" y="529"/>
                    </a:lnTo>
                    <a:lnTo>
                      <a:pt x="537" y="543"/>
                    </a:lnTo>
                    <a:lnTo>
                      <a:pt x="552" y="561"/>
                    </a:lnTo>
                    <a:lnTo>
                      <a:pt x="562" y="578"/>
                    </a:lnTo>
                    <a:lnTo>
                      <a:pt x="571" y="596"/>
                    </a:lnTo>
                    <a:lnTo>
                      <a:pt x="577" y="614"/>
                    </a:lnTo>
                    <a:lnTo>
                      <a:pt x="583" y="633"/>
                    </a:lnTo>
                    <a:lnTo>
                      <a:pt x="586" y="652"/>
                    </a:lnTo>
                    <a:lnTo>
                      <a:pt x="588" y="671"/>
                    </a:lnTo>
                    <a:lnTo>
                      <a:pt x="588" y="691"/>
                    </a:lnTo>
                    <a:lnTo>
                      <a:pt x="585" y="710"/>
                    </a:lnTo>
                    <a:lnTo>
                      <a:pt x="581" y="729"/>
                    </a:lnTo>
                    <a:lnTo>
                      <a:pt x="577" y="748"/>
                    </a:lnTo>
                    <a:lnTo>
                      <a:pt x="569" y="766"/>
                    </a:lnTo>
                    <a:lnTo>
                      <a:pt x="560" y="783"/>
                    </a:lnTo>
                    <a:lnTo>
                      <a:pt x="549" y="799"/>
                    </a:lnTo>
                    <a:lnTo>
                      <a:pt x="537" y="814"/>
                    </a:lnTo>
                    <a:lnTo>
                      <a:pt x="524" y="832"/>
                    </a:lnTo>
                    <a:lnTo>
                      <a:pt x="514" y="849"/>
                    </a:lnTo>
                    <a:lnTo>
                      <a:pt x="506" y="867"/>
                    </a:lnTo>
                    <a:lnTo>
                      <a:pt x="499" y="885"/>
                    </a:lnTo>
                    <a:lnTo>
                      <a:pt x="494" y="904"/>
                    </a:lnTo>
                    <a:lnTo>
                      <a:pt x="490" y="923"/>
                    </a:lnTo>
                    <a:lnTo>
                      <a:pt x="488" y="942"/>
                    </a:lnTo>
                    <a:lnTo>
                      <a:pt x="488" y="962"/>
                    </a:lnTo>
                    <a:lnTo>
                      <a:pt x="491" y="982"/>
                    </a:lnTo>
                    <a:lnTo>
                      <a:pt x="495" y="1000"/>
                    </a:lnTo>
                    <a:lnTo>
                      <a:pt x="500" y="1018"/>
                    </a:lnTo>
                    <a:lnTo>
                      <a:pt x="508" y="1037"/>
                    </a:lnTo>
                    <a:lnTo>
                      <a:pt x="517" y="1054"/>
                    </a:lnTo>
                    <a:lnTo>
                      <a:pt x="526" y="1071"/>
                    </a:lnTo>
                    <a:lnTo>
                      <a:pt x="538" y="1085"/>
                    </a:lnTo>
                    <a:lnTo>
                      <a:pt x="552" y="1104"/>
                    </a:lnTo>
                    <a:lnTo>
                      <a:pt x="563" y="1121"/>
                    </a:lnTo>
                    <a:lnTo>
                      <a:pt x="571" y="1139"/>
                    </a:lnTo>
                    <a:lnTo>
                      <a:pt x="578" y="1157"/>
                    </a:lnTo>
                    <a:lnTo>
                      <a:pt x="583" y="1176"/>
                    </a:lnTo>
                    <a:lnTo>
                      <a:pt x="587" y="1195"/>
                    </a:lnTo>
                    <a:lnTo>
                      <a:pt x="589" y="1214"/>
                    </a:lnTo>
                    <a:lnTo>
                      <a:pt x="589" y="1233"/>
                    </a:lnTo>
                    <a:lnTo>
                      <a:pt x="586" y="1252"/>
                    </a:lnTo>
                    <a:lnTo>
                      <a:pt x="582" y="1271"/>
                    </a:lnTo>
                    <a:lnTo>
                      <a:pt x="577" y="1290"/>
                    </a:lnTo>
                    <a:lnTo>
                      <a:pt x="569" y="1308"/>
                    </a:lnTo>
                    <a:lnTo>
                      <a:pt x="561" y="1326"/>
                    </a:lnTo>
                    <a:lnTo>
                      <a:pt x="550" y="1342"/>
                    </a:lnTo>
                    <a:lnTo>
                      <a:pt x="889" y="1338"/>
                    </a:lnTo>
                    <a:lnTo>
                      <a:pt x="88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5" name="Freeform 17"/>
              <p:cNvSpPr>
                <a:spLocks/>
              </p:cNvSpPr>
              <p:nvPr/>
            </p:nvSpPr>
            <p:spPr bwMode="auto">
              <a:xfrm>
                <a:off x="4441" y="1801"/>
                <a:ext cx="147" cy="1344"/>
              </a:xfrm>
              <a:custGeom>
                <a:avLst/>
                <a:gdLst>
                  <a:gd name="T0" fmla="*/ 128 w 147"/>
                  <a:gd name="T1" fmla="*/ 1309 h 1344"/>
                  <a:gd name="T2" fmla="*/ 144 w 147"/>
                  <a:gd name="T3" fmla="*/ 1253 h 1344"/>
                  <a:gd name="T4" fmla="*/ 144 w 147"/>
                  <a:gd name="T5" fmla="*/ 1196 h 1344"/>
                  <a:gd name="T6" fmla="*/ 130 w 147"/>
                  <a:gd name="T7" fmla="*/ 1140 h 1344"/>
                  <a:gd name="T8" fmla="*/ 97 w 147"/>
                  <a:gd name="T9" fmla="*/ 1086 h 1344"/>
                  <a:gd name="T10" fmla="*/ 67 w 147"/>
                  <a:gd name="T11" fmla="*/ 1038 h 1344"/>
                  <a:gd name="T12" fmla="*/ 51 w 147"/>
                  <a:gd name="T13" fmla="*/ 983 h 1344"/>
                  <a:gd name="T14" fmla="*/ 51 w 147"/>
                  <a:gd name="T15" fmla="*/ 924 h 1344"/>
                  <a:gd name="T16" fmla="*/ 65 w 147"/>
                  <a:gd name="T17" fmla="*/ 868 h 1344"/>
                  <a:gd name="T18" fmla="*/ 97 w 147"/>
                  <a:gd name="T19" fmla="*/ 815 h 1344"/>
                  <a:gd name="T20" fmla="*/ 128 w 147"/>
                  <a:gd name="T21" fmla="*/ 767 h 1344"/>
                  <a:gd name="T22" fmla="*/ 143 w 147"/>
                  <a:gd name="T23" fmla="*/ 711 h 1344"/>
                  <a:gd name="T24" fmla="*/ 144 w 147"/>
                  <a:gd name="T25" fmla="*/ 653 h 1344"/>
                  <a:gd name="T26" fmla="*/ 129 w 147"/>
                  <a:gd name="T27" fmla="*/ 597 h 1344"/>
                  <a:gd name="T28" fmla="*/ 97 w 147"/>
                  <a:gd name="T29" fmla="*/ 544 h 1344"/>
                  <a:gd name="T30" fmla="*/ 66 w 147"/>
                  <a:gd name="T31" fmla="*/ 496 h 1344"/>
                  <a:gd name="T32" fmla="*/ 51 w 147"/>
                  <a:gd name="T33" fmla="*/ 439 h 1344"/>
                  <a:gd name="T34" fmla="*/ 50 w 147"/>
                  <a:gd name="T35" fmla="*/ 381 h 1344"/>
                  <a:gd name="T36" fmla="*/ 65 w 147"/>
                  <a:gd name="T37" fmla="*/ 326 h 1344"/>
                  <a:gd name="T38" fmla="*/ 95 w 147"/>
                  <a:gd name="T39" fmla="*/ 276 h 1344"/>
                  <a:gd name="T40" fmla="*/ 128 w 147"/>
                  <a:gd name="T41" fmla="*/ 224 h 1344"/>
                  <a:gd name="T42" fmla="*/ 143 w 147"/>
                  <a:gd name="T43" fmla="*/ 167 h 1344"/>
                  <a:gd name="T44" fmla="*/ 144 w 147"/>
                  <a:gd name="T45" fmla="*/ 110 h 1344"/>
                  <a:gd name="T46" fmla="*/ 129 w 147"/>
                  <a:gd name="T47" fmla="*/ 54 h 1344"/>
                  <a:gd name="T48" fmla="*/ 97 w 147"/>
                  <a:gd name="T49" fmla="*/ 0 h 1344"/>
                  <a:gd name="T50" fmla="*/ 72 w 147"/>
                  <a:gd name="T51" fmla="*/ 36 h 1344"/>
                  <a:gd name="T52" fmla="*/ 92 w 147"/>
                  <a:gd name="T53" fmla="*/ 91 h 1344"/>
                  <a:gd name="T54" fmla="*/ 97 w 147"/>
                  <a:gd name="T55" fmla="*/ 148 h 1344"/>
                  <a:gd name="T56" fmla="*/ 85 w 147"/>
                  <a:gd name="T57" fmla="*/ 205 h 1344"/>
                  <a:gd name="T58" fmla="*/ 61 w 147"/>
                  <a:gd name="T59" fmla="*/ 257 h 1344"/>
                  <a:gd name="T60" fmla="*/ 25 w 147"/>
                  <a:gd name="T61" fmla="*/ 308 h 1344"/>
                  <a:gd name="T62" fmla="*/ 5 w 147"/>
                  <a:gd name="T63" fmla="*/ 362 h 1344"/>
                  <a:gd name="T64" fmla="*/ 0 w 147"/>
                  <a:gd name="T65" fmla="*/ 420 h 1344"/>
                  <a:gd name="T66" fmla="*/ 12 w 147"/>
                  <a:gd name="T67" fmla="*/ 477 h 1344"/>
                  <a:gd name="T68" fmla="*/ 37 w 147"/>
                  <a:gd name="T69" fmla="*/ 530 h 1344"/>
                  <a:gd name="T70" fmla="*/ 72 w 147"/>
                  <a:gd name="T71" fmla="*/ 579 h 1344"/>
                  <a:gd name="T72" fmla="*/ 92 w 147"/>
                  <a:gd name="T73" fmla="*/ 634 h 1344"/>
                  <a:gd name="T74" fmla="*/ 97 w 147"/>
                  <a:gd name="T75" fmla="*/ 692 h 1344"/>
                  <a:gd name="T76" fmla="*/ 85 w 147"/>
                  <a:gd name="T77" fmla="*/ 749 h 1344"/>
                  <a:gd name="T78" fmla="*/ 61 w 147"/>
                  <a:gd name="T79" fmla="*/ 800 h 1344"/>
                  <a:gd name="T80" fmla="*/ 26 w 147"/>
                  <a:gd name="T81" fmla="*/ 850 h 1344"/>
                  <a:gd name="T82" fmla="*/ 6 w 147"/>
                  <a:gd name="T83" fmla="*/ 905 h 1344"/>
                  <a:gd name="T84" fmla="*/ 1 w 147"/>
                  <a:gd name="T85" fmla="*/ 963 h 1344"/>
                  <a:gd name="T86" fmla="*/ 12 w 147"/>
                  <a:gd name="T87" fmla="*/ 1019 h 1344"/>
                  <a:gd name="T88" fmla="*/ 37 w 147"/>
                  <a:gd name="T89" fmla="*/ 1072 h 1344"/>
                  <a:gd name="T90" fmla="*/ 73 w 147"/>
                  <a:gd name="T91" fmla="*/ 1122 h 1344"/>
                  <a:gd name="T92" fmla="*/ 93 w 147"/>
                  <a:gd name="T93" fmla="*/ 1177 h 1344"/>
                  <a:gd name="T94" fmla="*/ 97 w 147"/>
                  <a:gd name="T95" fmla="*/ 1234 h 1344"/>
                  <a:gd name="T96" fmla="*/ 86 w 147"/>
                  <a:gd name="T97" fmla="*/ 1291 h 1344"/>
                  <a:gd name="T98" fmla="*/ 61 w 147"/>
                  <a:gd name="T99" fmla="*/ 1343 h 134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47"/>
                  <a:gd name="T151" fmla="*/ 0 h 1344"/>
                  <a:gd name="T152" fmla="*/ 147 w 147"/>
                  <a:gd name="T153" fmla="*/ 1344 h 134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47" h="1344">
                    <a:moveTo>
                      <a:pt x="109" y="1343"/>
                    </a:moveTo>
                    <a:lnTo>
                      <a:pt x="119" y="1327"/>
                    </a:lnTo>
                    <a:lnTo>
                      <a:pt x="128" y="1309"/>
                    </a:lnTo>
                    <a:lnTo>
                      <a:pt x="135" y="1291"/>
                    </a:lnTo>
                    <a:lnTo>
                      <a:pt x="140" y="1272"/>
                    </a:lnTo>
                    <a:lnTo>
                      <a:pt x="144" y="1253"/>
                    </a:lnTo>
                    <a:lnTo>
                      <a:pt x="146" y="1234"/>
                    </a:lnTo>
                    <a:lnTo>
                      <a:pt x="146" y="1215"/>
                    </a:lnTo>
                    <a:lnTo>
                      <a:pt x="144" y="1196"/>
                    </a:lnTo>
                    <a:lnTo>
                      <a:pt x="141" y="1177"/>
                    </a:lnTo>
                    <a:lnTo>
                      <a:pt x="136" y="1158"/>
                    </a:lnTo>
                    <a:lnTo>
                      <a:pt x="130" y="1140"/>
                    </a:lnTo>
                    <a:lnTo>
                      <a:pt x="121" y="1122"/>
                    </a:lnTo>
                    <a:lnTo>
                      <a:pt x="111" y="1105"/>
                    </a:lnTo>
                    <a:lnTo>
                      <a:pt x="97" y="1086"/>
                    </a:lnTo>
                    <a:lnTo>
                      <a:pt x="85" y="1072"/>
                    </a:lnTo>
                    <a:lnTo>
                      <a:pt x="76" y="1055"/>
                    </a:lnTo>
                    <a:lnTo>
                      <a:pt x="67" y="1038"/>
                    </a:lnTo>
                    <a:lnTo>
                      <a:pt x="61" y="1019"/>
                    </a:lnTo>
                    <a:lnTo>
                      <a:pt x="55" y="1001"/>
                    </a:lnTo>
                    <a:lnTo>
                      <a:pt x="51" y="983"/>
                    </a:lnTo>
                    <a:lnTo>
                      <a:pt x="49" y="963"/>
                    </a:lnTo>
                    <a:lnTo>
                      <a:pt x="49" y="943"/>
                    </a:lnTo>
                    <a:lnTo>
                      <a:pt x="51" y="924"/>
                    </a:lnTo>
                    <a:lnTo>
                      <a:pt x="54" y="905"/>
                    </a:lnTo>
                    <a:lnTo>
                      <a:pt x="59" y="886"/>
                    </a:lnTo>
                    <a:lnTo>
                      <a:pt x="65" y="868"/>
                    </a:lnTo>
                    <a:lnTo>
                      <a:pt x="74" y="850"/>
                    </a:lnTo>
                    <a:lnTo>
                      <a:pt x="84" y="833"/>
                    </a:lnTo>
                    <a:lnTo>
                      <a:pt x="97" y="815"/>
                    </a:lnTo>
                    <a:lnTo>
                      <a:pt x="109" y="800"/>
                    </a:lnTo>
                    <a:lnTo>
                      <a:pt x="118" y="783"/>
                    </a:lnTo>
                    <a:lnTo>
                      <a:pt x="128" y="767"/>
                    </a:lnTo>
                    <a:lnTo>
                      <a:pt x="134" y="749"/>
                    </a:lnTo>
                    <a:lnTo>
                      <a:pt x="139" y="730"/>
                    </a:lnTo>
                    <a:lnTo>
                      <a:pt x="143" y="711"/>
                    </a:lnTo>
                    <a:lnTo>
                      <a:pt x="145" y="692"/>
                    </a:lnTo>
                    <a:lnTo>
                      <a:pt x="145" y="672"/>
                    </a:lnTo>
                    <a:lnTo>
                      <a:pt x="144" y="653"/>
                    </a:lnTo>
                    <a:lnTo>
                      <a:pt x="140" y="634"/>
                    </a:lnTo>
                    <a:lnTo>
                      <a:pt x="135" y="615"/>
                    </a:lnTo>
                    <a:lnTo>
                      <a:pt x="129" y="597"/>
                    </a:lnTo>
                    <a:lnTo>
                      <a:pt x="121" y="579"/>
                    </a:lnTo>
                    <a:lnTo>
                      <a:pt x="110" y="562"/>
                    </a:lnTo>
                    <a:lnTo>
                      <a:pt x="97" y="544"/>
                    </a:lnTo>
                    <a:lnTo>
                      <a:pt x="85" y="530"/>
                    </a:lnTo>
                    <a:lnTo>
                      <a:pt x="76" y="513"/>
                    </a:lnTo>
                    <a:lnTo>
                      <a:pt x="66" y="496"/>
                    </a:lnTo>
                    <a:lnTo>
                      <a:pt x="60" y="477"/>
                    </a:lnTo>
                    <a:lnTo>
                      <a:pt x="55" y="458"/>
                    </a:lnTo>
                    <a:lnTo>
                      <a:pt x="51" y="439"/>
                    </a:lnTo>
                    <a:lnTo>
                      <a:pt x="49" y="420"/>
                    </a:lnTo>
                    <a:lnTo>
                      <a:pt x="49" y="400"/>
                    </a:lnTo>
                    <a:lnTo>
                      <a:pt x="50" y="381"/>
                    </a:lnTo>
                    <a:lnTo>
                      <a:pt x="54" y="362"/>
                    </a:lnTo>
                    <a:lnTo>
                      <a:pt x="59" y="343"/>
                    </a:lnTo>
                    <a:lnTo>
                      <a:pt x="65" y="326"/>
                    </a:lnTo>
                    <a:lnTo>
                      <a:pt x="74" y="308"/>
                    </a:lnTo>
                    <a:lnTo>
                      <a:pt x="84" y="291"/>
                    </a:lnTo>
                    <a:lnTo>
                      <a:pt x="95" y="276"/>
                    </a:lnTo>
                    <a:lnTo>
                      <a:pt x="109" y="257"/>
                    </a:lnTo>
                    <a:lnTo>
                      <a:pt x="118" y="241"/>
                    </a:lnTo>
                    <a:lnTo>
                      <a:pt x="128" y="224"/>
                    </a:lnTo>
                    <a:lnTo>
                      <a:pt x="134" y="205"/>
                    </a:lnTo>
                    <a:lnTo>
                      <a:pt x="139" y="187"/>
                    </a:lnTo>
                    <a:lnTo>
                      <a:pt x="143" y="167"/>
                    </a:lnTo>
                    <a:lnTo>
                      <a:pt x="145" y="148"/>
                    </a:lnTo>
                    <a:lnTo>
                      <a:pt x="145" y="129"/>
                    </a:lnTo>
                    <a:lnTo>
                      <a:pt x="144" y="110"/>
                    </a:lnTo>
                    <a:lnTo>
                      <a:pt x="140" y="91"/>
                    </a:lnTo>
                    <a:lnTo>
                      <a:pt x="135" y="72"/>
                    </a:lnTo>
                    <a:lnTo>
                      <a:pt x="129" y="54"/>
                    </a:lnTo>
                    <a:lnTo>
                      <a:pt x="121" y="36"/>
                    </a:lnTo>
                    <a:lnTo>
                      <a:pt x="110" y="20"/>
                    </a:lnTo>
                    <a:lnTo>
                      <a:pt x="97" y="0"/>
                    </a:lnTo>
                    <a:lnTo>
                      <a:pt x="49" y="0"/>
                    </a:lnTo>
                    <a:lnTo>
                      <a:pt x="62" y="20"/>
                    </a:lnTo>
                    <a:lnTo>
                      <a:pt x="72" y="36"/>
                    </a:lnTo>
                    <a:lnTo>
                      <a:pt x="81" y="54"/>
                    </a:lnTo>
                    <a:lnTo>
                      <a:pt x="87" y="72"/>
                    </a:lnTo>
                    <a:lnTo>
                      <a:pt x="92" y="91"/>
                    </a:lnTo>
                    <a:lnTo>
                      <a:pt x="95" y="110"/>
                    </a:lnTo>
                    <a:lnTo>
                      <a:pt x="97" y="129"/>
                    </a:lnTo>
                    <a:lnTo>
                      <a:pt x="97" y="148"/>
                    </a:lnTo>
                    <a:lnTo>
                      <a:pt x="95" y="167"/>
                    </a:lnTo>
                    <a:lnTo>
                      <a:pt x="91" y="187"/>
                    </a:lnTo>
                    <a:lnTo>
                      <a:pt x="85" y="205"/>
                    </a:lnTo>
                    <a:lnTo>
                      <a:pt x="79" y="224"/>
                    </a:lnTo>
                    <a:lnTo>
                      <a:pt x="70" y="241"/>
                    </a:lnTo>
                    <a:lnTo>
                      <a:pt x="61" y="257"/>
                    </a:lnTo>
                    <a:lnTo>
                      <a:pt x="46" y="276"/>
                    </a:lnTo>
                    <a:lnTo>
                      <a:pt x="35" y="291"/>
                    </a:lnTo>
                    <a:lnTo>
                      <a:pt x="25" y="308"/>
                    </a:lnTo>
                    <a:lnTo>
                      <a:pt x="16" y="326"/>
                    </a:lnTo>
                    <a:lnTo>
                      <a:pt x="10" y="343"/>
                    </a:lnTo>
                    <a:lnTo>
                      <a:pt x="5" y="362"/>
                    </a:lnTo>
                    <a:lnTo>
                      <a:pt x="2" y="381"/>
                    </a:lnTo>
                    <a:lnTo>
                      <a:pt x="0" y="400"/>
                    </a:lnTo>
                    <a:lnTo>
                      <a:pt x="0" y="420"/>
                    </a:lnTo>
                    <a:lnTo>
                      <a:pt x="2" y="439"/>
                    </a:lnTo>
                    <a:lnTo>
                      <a:pt x="6" y="458"/>
                    </a:lnTo>
                    <a:lnTo>
                      <a:pt x="12" y="477"/>
                    </a:lnTo>
                    <a:lnTo>
                      <a:pt x="18" y="496"/>
                    </a:lnTo>
                    <a:lnTo>
                      <a:pt x="27" y="513"/>
                    </a:lnTo>
                    <a:lnTo>
                      <a:pt x="37" y="530"/>
                    </a:lnTo>
                    <a:lnTo>
                      <a:pt x="49" y="544"/>
                    </a:lnTo>
                    <a:lnTo>
                      <a:pt x="62" y="562"/>
                    </a:lnTo>
                    <a:lnTo>
                      <a:pt x="72" y="579"/>
                    </a:lnTo>
                    <a:lnTo>
                      <a:pt x="81" y="597"/>
                    </a:lnTo>
                    <a:lnTo>
                      <a:pt x="87" y="615"/>
                    </a:lnTo>
                    <a:lnTo>
                      <a:pt x="92" y="634"/>
                    </a:lnTo>
                    <a:lnTo>
                      <a:pt x="95" y="653"/>
                    </a:lnTo>
                    <a:lnTo>
                      <a:pt x="97" y="672"/>
                    </a:lnTo>
                    <a:lnTo>
                      <a:pt x="97" y="692"/>
                    </a:lnTo>
                    <a:lnTo>
                      <a:pt x="95" y="711"/>
                    </a:lnTo>
                    <a:lnTo>
                      <a:pt x="91" y="730"/>
                    </a:lnTo>
                    <a:lnTo>
                      <a:pt x="85" y="749"/>
                    </a:lnTo>
                    <a:lnTo>
                      <a:pt x="79" y="767"/>
                    </a:lnTo>
                    <a:lnTo>
                      <a:pt x="70" y="783"/>
                    </a:lnTo>
                    <a:lnTo>
                      <a:pt x="61" y="800"/>
                    </a:lnTo>
                    <a:lnTo>
                      <a:pt x="49" y="815"/>
                    </a:lnTo>
                    <a:lnTo>
                      <a:pt x="36" y="833"/>
                    </a:lnTo>
                    <a:lnTo>
                      <a:pt x="26" y="850"/>
                    </a:lnTo>
                    <a:lnTo>
                      <a:pt x="17" y="868"/>
                    </a:lnTo>
                    <a:lnTo>
                      <a:pt x="11" y="886"/>
                    </a:lnTo>
                    <a:lnTo>
                      <a:pt x="6" y="905"/>
                    </a:lnTo>
                    <a:lnTo>
                      <a:pt x="2" y="924"/>
                    </a:lnTo>
                    <a:lnTo>
                      <a:pt x="1" y="943"/>
                    </a:lnTo>
                    <a:lnTo>
                      <a:pt x="1" y="963"/>
                    </a:lnTo>
                    <a:lnTo>
                      <a:pt x="3" y="983"/>
                    </a:lnTo>
                    <a:lnTo>
                      <a:pt x="7" y="1001"/>
                    </a:lnTo>
                    <a:lnTo>
                      <a:pt x="12" y="1019"/>
                    </a:lnTo>
                    <a:lnTo>
                      <a:pt x="19" y="1038"/>
                    </a:lnTo>
                    <a:lnTo>
                      <a:pt x="28" y="1055"/>
                    </a:lnTo>
                    <a:lnTo>
                      <a:pt x="37" y="1072"/>
                    </a:lnTo>
                    <a:lnTo>
                      <a:pt x="49" y="1086"/>
                    </a:lnTo>
                    <a:lnTo>
                      <a:pt x="62" y="1105"/>
                    </a:lnTo>
                    <a:lnTo>
                      <a:pt x="73" y="1122"/>
                    </a:lnTo>
                    <a:lnTo>
                      <a:pt x="82" y="1140"/>
                    </a:lnTo>
                    <a:lnTo>
                      <a:pt x="87" y="1158"/>
                    </a:lnTo>
                    <a:lnTo>
                      <a:pt x="93" y="1177"/>
                    </a:lnTo>
                    <a:lnTo>
                      <a:pt x="96" y="1196"/>
                    </a:lnTo>
                    <a:lnTo>
                      <a:pt x="97" y="1215"/>
                    </a:lnTo>
                    <a:lnTo>
                      <a:pt x="97" y="1234"/>
                    </a:lnTo>
                    <a:lnTo>
                      <a:pt x="95" y="1253"/>
                    </a:lnTo>
                    <a:lnTo>
                      <a:pt x="91" y="1272"/>
                    </a:lnTo>
                    <a:lnTo>
                      <a:pt x="86" y="1291"/>
                    </a:lnTo>
                    <a:lnTo>
                      <a:pt x="80" y="1309"/>
                    </a:lnTo>
                    <a:lnTo>
                      <a:pt x="70" y="1327"/>
                    </a:lnTo>
                    <a:lnTo>
                      <a:pt x="61" y="1343"/>
                    </a:lnTo>
                    <a:lnTo>
                      <a:pt x="109" y="1343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Freeform 18"/>
              <p:cNvSpPr>
                <a:spLocks/>
              </p:cNvSpPr>
              <p:nvPr/>
            </p:nvSpPr>
            <p:spPr bwMode="auto">
              <a:xfrm>
                <a:off x="2762" y="1893"/>
                <a:ext cx="1374" cy="1166"/>
              </a:xfrm>
              <a:custGeom>
                <a:avLst/>
                <a:gdLst>
                  <a:gd name="T0" fmla="*/ 494 w 1374"/>
                  <a:gd name="T1" fmla="*/ 440 h 1166"/>
                  <a:gd name="T2" fmla="*/ 521 w 1374"/>
                  <a:gd name="T3" fmla="*/ 530 h 1166"/>
                  <a:gd name="T4" fmla="*/ 573 w 1374"/>
                  <a:gd name="T5" fmla="*/ 609 h 1166"/>
                  <a:gd name="T6" fmla="*/ 648 w 1374"/>
                  <a:gd name="T7" fmla="*/ 668 h 1166"/>
                  <a:gd name="T8" fmla="*/ 737 w 1374"/>
                  <a:gd name="T9" fmla="*/ 700 h 1166"/>
                  <a:gd name="T10" fmla="*/ 831 w 1374"/>
                  <a:gd name="T11" fmla="*/ 705 h 1166"/>
                  <a:gd name="T12" fmla="*/ 923 w 1374"/>
                  <a:gd name="T13" fmla="*/ 682 h 1166"/>
                  <a:gd name="T14" fmla="*/ 1003 w 1374"/>
                  <a:gd name="T15" fmla="*/ 632 h 1166"/>
                  <a:gd name="T16" fmla="*/ 1062 w 1374"/>
                  <a:gd name="T17" fmla="*/ 562 h 1166"/>
                  <a:gd name="T18" fmla="*/ 1004 w 1374"/>
                  <a:gd name="T19" fmla="*/ 572 h 1166"/>
                  <a:gd name="T20" fmla="*/ 935 w 1374"/>
                  <a:gd name="T21" fmla="*/ 628 h 1166"/>
                  <a:gd name="T22" fmla="*/ 852 w 1374"/>
                  <a:gd name="T23" fmla="*/ 659 h 1166"/>
                  <a:gd name="T24" fmla="*/ 764 w 1374"/>
                  <a:gd name="T25" fmla="*/ 662 h 1166"/>
                  <a:gd name="T26" fmla="*/ 679 w 1374"/>
                  <a:gd name="T27" fmla="*/ 636 h 1166"/>
                  <a:gd name="T28" fmla="*/ 608 w 1374"/>
                  <a:gd name="T29" fmla="*/ 583 h 1166"/>
                  <a:gd name="T30" fmla="*/ 558 w 1374"/>
                  <a:gd name="T31" fmla="*/ 511 h 1166"/>
                  <a:gd name="T32" fmla="*/ 533 w 1374"/>
                  <a:gd name="T33" fmla="*/ 426 h 1166"/>
                  <a:gd name="T34" fmla="*/ 240 w 1374"/>
                  <a:gd name="T35" fmla="*/ 291 h 1166"/>
                  <a:gd name="T36" fmla="*/ 180 w 1374"/>
                  <a:gd name="T37" fmla="*/ 286 h 1166"/>
                  <a:gd name="T38" fmla="*/ 114 w 1374"/>
                  <a:gd name="T39" fmla="*/ 253 h 1166"/>
                  <a:gd name="T40" fmla="*/ 65 w 1374"/>
                  <a:gd name="T41" fmla="*/ 198 h 1166"/>
                  <a:gd name="T42" fmla="*/ 41 w 1374"/>
                  <a:gd name="T43" fmla="*/ 127 h 1166"/>
                  <a:gd name="T44" fmla="*/ 752 w 1374"/>
                  <a:gd name="T45" fmla="*/ 40 h 1166"/>
                  <a:gd name="T46" fmla="*/ 858 w 1374"/>
                  <a:gd name="T47" fmla="*/ 47 h 1166"/>
                  <a:gd name="T48" fmla="*/ 952 w 1374"/>
                  <a:gd name="T49" fmla="*/ 80 h 1166"/>
                  <a:gd name="T50" fmla="*/ 1032 w 1374"/>
                  <a:gd name="T51" fmla="*/ 139 h 1166"/>
                  <a:gd name="T52" fmla="*/ 1092 w 1374"/>
                  <a:gd name="T53" fmla="*/ 219 h 1166"/>
                  <a:gd name="T54" fmla="*/ 1126 w 1374"/>
                  <a:gd name="T55" fmla="*/ 312 h 1166"/>
                  <a:gd name="T56" fmla="*/ 1132 w 1374"/>
                  <a:gd name="T57" fmla="*/ 916 h 1166"/>
                  <a:gd name="T58" fmla="*/ 1152 w 1374"/>
                  <a:gd name="T59" fmla="*/ 1004 h 1166"/>
                  <a:gd name="T60" fmla="*/ 1201 w 1374"/>
                  <a:gd name="T61" fmla="*/ 1080 h 1166"/>
                  <a:gd name="T62" fmla="*/ 1271 w 1374"/>
                  <a:gd name="T63" fmla="*/ 1136 h 1166"/>
                  <a:gd name="T64" fmla="*/ 1359 w 1374"/>
                  <a:gd name="T65" fmla="*/ 1163 h 1166"/>
                  <a:gd name="T66" fmla="*/ 1340 w 1374"/>
                  <a:gd name="T67" fmla="*/ 1103 h 1166"/>
                  <a:gd name="T68" fmla="*/ 1271 w 1374"/>
                  <a:gd name="T69" fmla="*/ 1077 h 1166"/>
                  <a:gd name="T70" fmla="*/ 1218 w 1374"/>
                  <a:gd name="T71" fmla="*/ 1027 h 1166"/>
                  <a:gd name="T72" fmla="*/ 1187 w 1374"/>
                  <a:gd name="T73" fmla="*/ 959 h 1166"/>
                  <a:gd name="T74" fmla="*/ 1182 w 1374"/>
                  <a:gd name="T75" fmla="*/ 362 h 1166"/>
                  <a:gd name="T76" fmla="*/ 1164 w 1374"/>
                  <a:gd name="T77" fmla="*/ 259 h 1166"/>
                  <a:gd name="T78" fmla="*/ 1118 w 1374"/>
                  <a:gd name="T79" fmla="*/ 165 h 1166"/>
                  <a:gd name="T80" fmla="*/ 1047 w 1374"/>
                  <a:gd name="T81" fmla="*/ 88 h 1166"/>
                  <a:gd name="T82" fmla="*/ 959 w 1374"/>
                  <a:gd name="T83" fmla="*/ 33 h 1166"/>
                  <a:gd name="T84" fmla="*/ 858 w 1374"/>
                  <a:gd name="T85" fmla="*/ 4 h 1166"/>
                  <a:gd name="T86" fmla="*/ 0 w 1374"/>
                  <a:gd name="T87" fmla="*/ 91 h 1166"/>
                  <a:gd name="T88" fmla="*/ 14 w 1374"/>
                  <a:gd name="T89" fmla="*/ 172 h 1166"/>
                  <a:gd name="T90" fmla="*/ 54 w 1374"/>
                  <a:gd name="T91" fmla="*/ 245 h 1166"/>
                  <a:gd name="T92" fmla="*/ 117 w 1374"/>
                  <a:gd name="T93" fmla="*/ 299 h 1166"/>
                  <a:gd name="T94" fmla="*/ 196 w 1374"/>
                  <a:gd name="T95" fmla="*/ 328 h 116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74"/>
                  <a:gd name="T145" fmla="*/ 0 h 1166"/>
                  <a:gd name="T146" fmla="*/ 1374 w 1374"/>
                  <a:gd name="T147" fmla="*/ 1166 h 116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74" h="1166">
                    <a:moveTo>
                      <a:pt x="491" y="331"/>
                    </a:moveTo>
                    <a:lnTo>
                      <a:pt x="491" y="392"/>
                    </a:lnTo>
                    <a:lnTo>
                      <a:pt x="491" y="416"/>
                    </a:lnTo>
                    <a:lnTo>
                      <a:pt x="494" y="440"/>
                    </a:lnTo>
                    <a:lnTo>
                      <a:pt x="498" y="463"/>
                    </a:lnTo>
                    <a:lnTo>
                      <a:pt x="504" y="485"/>
                    </a:lnTo>
                    <a:lnTo>
                      <a:pt x="511" y="508"/>
                    </a:lnTo>
                    <a:lnTo>
                      <a:pt x="521" y="530"/>
                    </a:lnTo>
                    <a:lnTo>
                      <a:pt x="532" y="551"/>
                    </a:lnTo>
                    <a:lnTo>
                      <a:pt x="544" y="572"/>
                    </a:lnTo>
                    <a:lnTo>
                      <a:pt x="558" y="590"/>
                    </a:lnTo>
                    <a:lnTo>
                      <a:pt x="573" y="609"/>
                    </a:lnTo>
                    <a:lnTo>
                      <a:pt x="590" y="626"/>
                    </a:lnTo>
                    <a:lnTo>
                      <a:pt x="608" y="641"/>
                    </a:lnTo>
                    <a:lnTo>
                      <a:pt x="627" y="655"/>
                    </a:lnTo>
                    <a:lnTo>
                      <a:pt x="648" y="668"/>
                    </a:lnTo>
                    <a:lnTo>
                      <a:pt x="669" y="679"/>
                    </a:lnTo>
                    <a:lnTo>
                      <a:pt x="691" y="687"/>
                    </a:lnTo>
                    <a:lnTo>
                      <a:pt x="714" y="695"/>
                    </a:lnTo>
                    <a:lnTo>
                      <a:pt x="737" y="700"/>
                    </a:lnTo>
                    <a:lnTo>
                      <a:pt x="760" y="704"/>
                    </a:lnTo>
                    <a:lnTo>
                      <a:pt x="784" y="707"/>
                    </a:lnTo>
                    <a:lnTo>
                      <a:pt x="807" y="707"/>
                    </a:lnTo>
                    <a:lnTo>
                      <a:pt x="831" y="705"/>
                    </a:lnTo>
                    <a:lnTo>
                      <a:pt x="854" y="703"/>
                    </a:lnTo>
                    <a:lnTo>
                      <a:pt x="878" y="697"/>
                    </a:lnTo>
                    <a:lnTo>
                      <a:pt x="900" y="691"/>
                    </a:lnTo>
                    <a:lnTo>
                      <a:pt x="923" y="682"/>
                    </a:lnTo>
                    <a:lnTo>
                      <a:pt x="944" y="672"/>
                    </a:lnTo>
                    <a:lnTo>
                      <a:pt x="965" y="660"/>
                    </a:lnTo>
                    <a:lnTo>
                      <a:pt x="985" y="647"/>
                    </a:lnTo>
                    <a:lnTo>
                      <a:pt x="1003" y="632"/>
                    </a:lnTo>
                    <a:lnTo>
                      <a:pt x="1021" y="616"/>
                    </a:lnTo>
                    <a:lnTo>
                      <a:pt x="1036" y="598"/>
                    </a:lnTo>
                    <a:lnTo>
                      <a:pt x="1050" y="579"/>
                    </a:lnTo>
                    <a:lnTo>
                      <a:pt x="1062" y="562"/>
                    </a:lnTo>
                    <a:lnTo>
                      <a:pt x="1032" y="532"/>
                    </a:lnTo>
                    <a:lnTo>
                      <a:pt x="1030" y="536"/>
                    </a:lnTo>
                    <a:lnTo>
                      <a:pt x="1018" y="554"/>
                    </a:lnTo>
                    <a:lnTo>
                      <a:pt x="1004" y="572"/>
                    </a:lnTo>
                    <a:lnTo>
                      <a:pt x="989" y="588"/>
                    </a:lnTo>
                    <a:lnTo>
                      <a:pt x="972" y="603"/>
                    </a:lnTo>
                    <a:lnTo>
                      <a:pt x="954" y="616"/>
                    </a:lnTo>
                    <a:lnTo>
                      <a:pt x="935" y="628"/>
                    </a:lnTo>
                    <a:lnTo>
                      <a:pt x="916" y="639"/>
                    </a:lnTo>
                    <a:lnTo>
                      <a:pt x="895" y="647"/>
                    </a:lnTo>
                    <a:lnTo>
                      <a:pt x="874" y="654"/>
                    </a:lnTo>
                    <a:lnTo>
                      <a:pt x="852" y="659"/>
                    </a:lnTo>
                    <a:lnTo>
                      <a:pt x="830" y="663"/>
                    </a:lnTo>
                    <a:lnTo>
                      <a:pt x="808" y="664"/>
                    </a:lnTo>
                    <a:lnTo>
                      <a:pt x="786" y="664"/>
                    </a:lnTo>
                    <a:lnTo>
                      <a:pt x="764" y="662"/>
                    </a:lnTo>
                    <a:lnTo>
                      <a:pt x="742" y="658"/>
                    </a:lnTo>
                    <a:lnTo>
                      <a:pt x="720" y="652"/>
                    </a:lnTo>
                    <a:lnTo>
                      <a:pt x="700" y="645"/>
                    </a:lnTo>
                    <a:lnTo>
                      <a:pt x="679" y="636"/>
                    </a:lnTo>
                    <a:lnTo>
                      <a:pt x="660" y="625"/>
                    </a:lnTo>
                    <a:lnTo>
                      <a:pt x="642" y="612"/>
                    </a:lnTo>
                    <a:lnTo>
                      <a:pt x="624" y="598"/>
                    </a:lnTo>
                    <a:lnTo>
                      <a:pt x="608" y="583"/>
                    </a:lnTo>
                    <a:lnTo>
                      <a:pt x="593" y="567"/>
                    </a:lnTo>
                    <a:lnTo>
                      <a:pt x="579" y="549"/>
                    </a:lnTo>
                    <a:lnTo>
                      <a:pt x="568" y="530"/>
                    </a:lnTo>
                    <a:lnTo>
                      <a:pt x="558" y="511"/>
                    </a:lnTo>
                    <a:lnTo>
                      <a:pt x="549" y="490"/>
                    </a:lnTo>
                    <a:lnTo>
                      <a:pt x="541" y="470"/>
                    </a:lnTo>
                    <a:lnTo>
                      <a:pt x="536" y="448"/>
                    </a:lnTo>
                    <a:lnTo>
                      <a:pt x="533" y="426"/>
                    </a:lnTo>
                    <a:lnTo>
                      <a:pt x="531" y="404"/>
                    </a:lnTo>
                    <a:lnTo>
                      <a:pt x="531" y="382"/>
                    </a:lnTo>
                    <a:lnTo>
                      <a:pt x="531" y="291"/>
                    </a:lnTo>
                    <a:lnTo>
                      <a:pt x="240" y="291"/>
                    </a:lnTo>
                    <a:lnTo>
                      <a:pt x="236" y="291"/>
                    </a:lnTo>
                    <a:lnTo>
                      <a:pt x="217" y="291"/>
                    </a:lnTo>
                    <a:lnTo>
                      <a:pt x="198" y="290"/>
                    </a:lnTo>
                    <a:lnTo>
                      <a:pt x="180" y="286"/>
                    </a:lnTo>
                    <a:lnTo>
                      <a:pt x="162" y="280"/>
                    </a:lnTo>
                    <a:lnTo>
                      <a:pt x="145" y="273"/>
                    </a:lnTo>
                    <a:lnTo>
                      <a:pt x="128" y="264"/>
                    </a:lnTo>
                    <a:lnTo>
                      <a:pt x="114" y="253"/>
                    </a:lnTo>
                    <a:lnTo>
                      <a:pt x="100" y="241"/>
                    </a:lnTo>
                    <a:lnTo>
                      <a:pt x="87" y="228"/>
                    </a:lnTo>
                    <a:lnTo>
                      <a:pt x="76" y="213"/>
                    </a:lnTo>
                    <a:lnTo>
                      <a:pt x="65" y="198"/>
                    </a:lnTo>
                    <a:lnTo>
                      <a:pt x="57" y="181"/>
                    </a:lnTo>
                    <a:lnTo>
                      <a:pt x="50" y="164"/>
                    </a:lnTo>
                    <a:lnTo>
                      <a:pt x="45" y="145"/>
                    </a:lnTo>
                    <a:lnTo>
                      <a:pt x="41" y="127"/>
                    </a:lnTo>
                    <a:lnTo>
                      <a:pt x="39" y="109"/>
                    </a:lnTo>
                    <a:lnTo>
                      <a:pt x="40" y="91"/>
                    </a:lnTo>
                    <a:lnTo>
                      <a:pt x="40" y="40"/>
                    </a:lnTo>
                    <a:lnTo>
                      <a:pt x="752" y="40"/>
                    </a:lnTo>
                    <a:lnTo>
                      <a:pt x="801" y="40"/>
                    </a:lnTo>
                    <a:lnTo>
                      <a:pt x="809" y="41"/>
                    </a:lnTo>
                    <a:lnTo>
                      <a:pt x="833" y="43"/>
                    </a:lnTo>
                    <a:lnTo>
                      <a:pt x="858" y="47"/>
                    </a:lnTo>
                    <a:lnTo>
                      <a:pt x="883" y="53"/>
                    </a:lnTo>
                    <a:lnTo>
                      <a:pt x="907" y="60"/>
                    </a:lnTo>
                    <a:lnTo>
                      <a:pt x="930" y="70"/>
                    </a:lnTo>
                    <a:lnTo>
                      <a:pt x="952" y="80"/>
                    </a:lnTo>
                    <a:lnTo>
                      <a:pt x="974" y="93"/>
                    </a:lnTo>
                    <a:lnTo>
                      <a:pt x="995" y="107"/>
                    </a:lnTo>
                    <a:lnTo>
                      <a:pt x="1014" y="122"/>
                    </a:lnTo>
                    <a:lnTo>
                      <a:pt x="1032" y="139"/>
                    </a:lnTo>
                    <a:lnTo>
                      <a:pt x="1049" y="157"/>
                    </a:lnTo>
                    <a:lnTo>
                      <a:pt x="1065" y="177"/>
                    </a:lnTo>
                    <a:lnTo>
                      <a:pt x="1079" y="198"/>
                    </a:lnTo>
                    <a:lnTo>
                      <a:pt x="1092" y="219"/>
                    </a:lnTo>
                    <a:lnTo>
                      <a:pt x="1103" y="242"/>
                    </a:lnTo>
                    <a:lnTo>
                      <a:pt x="1112" y="265"/>
                    </a:lnTo>
                    <a:lnTo>
                      <a:pt x="1120" y="289"/>
                    </a:lnTo>
                    <a:lnTo>
                      <a:pt x="1126" y="312"/>
                    </a:lnTo>
                    <a:lnTo>
                      <a:pt x="1130" y="337"/>
                    </a:lnTo>
                    <a:lnTo>
                      <a:pt x="1132" y="362"/>
                    </a:lnTo>
                    <a:lnTo>
                      <a:pt x="1132" y="894"/>
                    </a:lnTo>
                    <a:lnTo>
                      <a:pt x="1132" y="916"/>
                    </a:lnTo>
                    <a:lnTo>
                      <a:pt x="1134" y="939"/>
                    </a:lnTo>
                    <a:lnTo>
                      <a:pt x="1138" y="961"/>
                    </a:lnTo>
                    <a:lnTo>
                      <a:pt x="1144" y="983"/>
                    </a:lnTo>
                    <a:lnTo>
                      <a:pt x="1152" y="1004"/>
                    </a:lnTo>
                    <a:lnTo>
                      <a:pt x="1161" y="1026"/>
                    </a:lnTo>
                    <a:lnTo>
                      <a:pt x="1172" y="1044"/>
                    </a:lnTo>
                    <a:lnTo>
                      <a:pt x="1186" y="1064"/>
                    </a:lnTo>
                    <a:lnTo>
                      <a:pt x="1201" y="1080"/>
                    </a:lnTo>
                    <a:lnTo>
                      <a:pt x="1217" y="1096"/>
                    </a:lnTo>
                    <a:lnTo>
                      <a:pt x="1234" y="1111"/>
                    </a:lnTo>
                    <a:lnTo>
                      <a:pt x="1253" y="1124"/>
                    </a:lnTo>
                    <a:lnTo>
                      <a:pt x="1271" y="1136"/>
                    </a:lnTo>
                    <a:lnTo>
                      <a:pt x="1293" y="1145"/>
                    </a:lnTo>
                    <a:lnTo>
                      <a:pt x="1315" y="1153"/>
                    </a:lnTo>
                    <a:lnTo>
                      <a:pt x="1336" y="1160"/>
                    </a:lnTo>
                    <a:lnTo>
                      <a:pt x="1359" y="1163"/>
                    </a:lnTo>
                    <a:lnTo>
                      <a:pt x="1373" y="1165"/>
                    </a:lnTo>
                    <a:lnTo>
                      <a:pt x="1373" y="1105"/>
                    </a:lnTo>
                    <a:lnTo>
                      <a:pt x="1359" y="1105"/>
                    </a:lnTo>
                    <a:lnTo>
                      <a:pt x="1340" y="1103"/>
                    </a:lnTo>
                    <a:lnTo>
                      <a:pt x="1322" y="1099"/>
                    </a:lnTo>
                    <a:lnTo>
                      <a:pt x="1305" y="1093"/>
                    </a:lnTo>
                    <a:lnTo>
                      <a:pt x="1287" y="1086"/>
                    </a:lnTo>
                    <a:lnTo>
                      <a:pt x="1271" y="1077"/>
                    </a:lnTo>
                    <a:lnTo>
                      <a:pt x="1257" y="1067"/>
                    </a:lnTo>
                    <a:lnTo>
                      <a:pt x="1243" y="1055"/>
                    </a:lnTo>
                    <a:lnTo>
                      <a:pt x="1229" y="1042"/>
                    </a:lnTo>
                    <a:lnTo>
                      <a:pt x="1218" y="1027"/>
                    </a:lnTo>
                    <a:lnTo>
                      <a:pt x="1208" y="1012"/>
                    </a:lnTo>
                    <a:lnTo>
                      <a:pt x="1199" y="995"/>
                    </a:lnTo>
                    <a:lnTo>
                      <a:pt x="1192" y="978"/>
                    </a:lnTo>
                    <a:lnTo>
                      <a:pt x="1187" y="959"/>
                    </a:lnTo>
                    <a:lnTo>
                      <a:pt x="1184" y="941"/>
                    </a:lnTo>
                    <a:lnTo>
                      <a:pt x="1182" y="923"/>
                    </a:lnTo>
                    <a:lnTo>
                      <a:pt x="1182" y="904"/>
                    </a:lnTo>
                    <a:lnTo>
                      <a:pt x="1182" y="362"/>
                    </a:lnTo>
                    <a:lnTo>
                      <a:pt x="1181" y="335"/>
                    </a:lnTo>
                    <a:lnTo>
                      <a:pt x="1177" y="310"/>
                    </a:lnTo>
                    <a:lnTo>
                      <a:pt x="1172" y="285"/>
                    </a:lnTo>
                    <a:lnTo>
                      <a:pt x="1164" y="259"/>
                    </a:lnTo>
                    <a:lnTo>
                      <a:pt x="1155" y="235"/>
                    </a:lnTo>
                    <a:lnTo>
                      <a:pt x="1144" y="211"/>
                    </a:lnTo>
                    <a:lnTo>
                      <a:pt x="1131" y="187"/>
                    </a:lnTo>
                    <a:lnTo>
                      <a:pt x="1118" y="165"/>
                    </a:lnTo>
                    <a:lnTo>
                      <a:pt x="1102" y="144"/>
                    </a:lnTo>
                    <a:lnTo>
                      <a:pt x="1085" y="124"/>
                    </a:lnTo>
                    <a:lnTo>
                      <a:pt x="1067" y="105"/>
                    </a:lnTo>
                    <a:lnTo>
                      <a:pt x="1047" y="88"/>
                    </a:lnTo>
                    <a:lnTo>
                      <a:pt x="1027" y="72"/>
                    </a:lnTo>
                    <a:lnTo>
                      <a:pt x="1005" y="58"/>
                    </a:lnTo>
                    <a:lnTo>
                      <a:pt x="983" y="44"/>
                    </a:lnTo>
                    <a:lnTo>
                      <a:pt x="959" y="33"/>
                    </a:lnTo>
                    <a:lnTo>
                      <a:pt x="935" y="23"/>
                    </a:lnTo>
                    <a:lnTo>
                      <a:pt x="909" y="15"/>
                    </a:lnTo>
                    <a:lnTo>
                      <a:pt x="883" y="8"/>
                    </a:lnTo>
                    <a:lnTo>
                      <a:pt x="858" y="4"/>
                    </a:lnTo>
                    <a:lnTo>
                      <a:pt x="831" y="1"/>
                    </a:lnTo>
                    <a:lnTo>
                      <a:pt x="811" y="0"/>
                    </a:lnTo>
                    <a:lnTo>
                      <a:pt x="0" y="0"/>
                    </a:lnTo>
                    <a:lnTo>
                      <a:pt x="0" y="91"/>
                    </a:lnTo>
                    <a:lnTo>
                      <a:pt x="1" y="111"/>
                    </a:lnTo>
                    <a:lnTo>
                      <a:pt x="3" y="132"/>
                    </a:lnTo>
                    <a:lnTo>
                      <a:pt x="7" y="152"/>
                    </a:lnTo>
                    <a:lnTo>
                      <a:pt x="14" y="172"/>
                    </a:lnTo>
                    <a:lnTo>
                      <a:pt x="21" y="192"/>
                    </a:lnTo>
                    <a:lnTo>
                      <a:pt x="31" y="211"/>
                    </a:lnTo>
                    <a:lnTo>
                      <a:pt x="42" y="229"/>
                    </a:lnTo>
                    <a:lnTo>
                      <a:pt x="54" y="245"/>
                    </a:lnTo>
                    <a:lnTo>
                      <a:pt x="69" y="261"/>
                    </a:lnTo>
                    <a:lnTo>
                      <a:pt x="84" y="275"/>
                    </a:lnTo>
                    <a:lnTo>
                      <a:pt x="100" y="288"/>
                    </a:lnTo>
                    <a:lnTo>
                      <a:pt x="117" y="299"/>
                    </a:lnTo>
                    <a:lnTo>
                      <a:pt x="136" y="308"/>
                    </a:lnTo>
                    <a:lnTo>
                      <a:pt x="155" y="316"/>
                    </a:lnTo>
                    <a:lnTo>
                      <a:pt x="175" y="323"/>
                    </a:lnTo>
                    <a:lnTo>
                      <a:pt x="196" y="328"/>
                    </a:lnTo>
                    <a:lnTo>
                      <a:pt x="216" y="331"/>
                    </a:lnTo>
                    <a:lnTo>
                      <a:pt x="230" y="331"/>
                    </a:lnTo>
                    <a:lnTo>
                      <a:pt x="491" y="33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7" name="Freeform 19"/>
              <p:cNvSpPr>
                <a:spLocks/>
              </p:cNvSpPr>
              <p:nvPr/>
            </p:nvSpPr>
            <p:spPr bwMode="auto">
              <a:xfrm>
                <a:off x="3456" y="1893"/>
                <a:ext cx="700" cy="1106"/>
              </a:xfrm>
              <a:custGeom>
                <a:avLst/>
                <a:gdLst>
                  <a:gd name="T0" fmla="*/ 489 w 700"/>
                  <a:gd name="T1" fmla="*/ 40 h 1106"/>
                  <a:gd name="T2" fmla="*/ 699 w 700"/>
                  <a:gd name="T3" fmla="*/ 40 h 1106"/>
                  <a:gd name="T4" fmla="*/ 699 w 700"/>
                  <a:gd name="T5" fmla="*/ 0 h 1106"/>
                  <a:gd name="T6" fmla="*/ 439 w 700"/>
                  <a:gd name="T7" fmla="*/ 0 h 1106"/>
                  <a:gd name="T8" fmla="*/ 439 w 700"/>
                  <a:gd name="T9" fmla="*/ 733 h 1106"/>
                  <a:gd name="T10" fmla="*/ 439 w 700"/>
                  <a:gd name="T11" fmla="*/ 749 h 1106"/>
                  <a:gd name="T12" fmla="*/ 437 w 700"/>
                  <a:gd name="T13" fmla="*/ 773 h 1106"/>
                  <a:gd name="T14" fmla="*/ 433 w 700"/>
                  <a:gd name="T15" fmla="*/ 798 h 1106"/>
                  <a:gd name="T16" fmla="*/ 427 w 700"/>
                  <a:gd name="T17" fmla="*/ 821 h 1106"/>
                  <a:gd name="T18" fmla="*/ 420 w 700"/>
                  <a:gd name="T19" fmla="*/ 844 h 1106"/>
                  <a:gd name="T20" fmla="*/ 411 w 700"/>
                  <a:gd name="T21" fmla="*/ 866 h 1106"/>
                  <a:gd name="T22" fmla="*/ 401 w 700"/>
                  <a:gd name="T23" fmla="*/ 888 h 1106"/>
                  <a:gd name="T24" fmla="*/ 388 w 700"/>
                  <a:gd name="T25" fmla="*/ 908 h 1106"/>
                  <a:gd name="T26" fmla="*/ 374 w 700"/>
                  <a:gd name="T27" fmla="*/ 928 h 1106"/>
                  <a:gd name="T28" fmla="*/ 359 w 700"/>
                  <a:gd name="T29" fmla="*/ 947 h 1106"/>
                  <a:gd name="T30" fmla="*/ 342 w 700"/>
                  <a:gd name="T31" fmla="*/ 965 h 1106"/>
                  <a:gd name="T32" fmla="*/ 324 w 700"/>
                  <a:gd name="T33" fmla="*/ 981 h 1106"/>
                  <a:gd name="T34" fmla="*/ 304 w 700"/>
                  <a:gd name="T35" fmla="*/ 996 h 1106"/>
                  <a:gd name="T36" fmla="*/ 285 w 700"/>
                  <a:gd name="T37" fmla="*/ 1009 h 1106"/>
                  <a:gd name="T38" fmla="*/ 264 w 700"/>
                  <a:gd name="T39" fmla="*/ 1020 h 1106"/>
                  <a:gd name="T40" fmla="*/ 242 w 700"/>
                  <a:gd name="T41" fmla="*/ 1031 h 1106"/>
                  <a:gd name="T42" fmla="*/ 219 w 700"/>
                  <a:gd name="T43" fmla="*/ 1039 h 1106"/>
                  <a:gd name="T44" fmla="*/ 195 w 700"/>
                  <a:gd name="T45" fmla="*/ 1045 h 1106"/>
                  <a:gd name="T46" fmla="*/ 173 w 700"/>
                  <a:gd name="T47" fmla="*/ 1051 h 1106"/>
                  <a:gd name="T48" fmla="*/ 148 w 700"/>
                  <a:gd name="T49" fmla="*/ 1053 h 1106"/>
                  <a:gd name="T50" fmla="*/ 124 w 700"/>
                  <a:gd name="T51" fmla="*/ 1055 h 1106"/>
                  <a:gd name="T52" fmla="*/ 0 w 700"/>
                  <a:gd name="T53" fmla="*/ 1055 h 1106"/>
                  <a:gd name="T54" fmla="*/ 0 w 700"/>
                  <a:gd name="T55" fmla="*/ 1105 h 1106"/>
                  <a:gd name="T56" fmla="*/ 100 w 700"/>
                  <a:gd name="T57" fmla="*/ 1105 h 1106"/>
                  <a:gd name="T58" fmla="*/ 127 w 700"/>
                  <a:gd name="T59" fmla="*/ 1104 h 1106"/>
                  <a:gd name="T60" fmla="*/ 154 w 700"/>
                  <a:gd name="T61" fmla="*/ 1101 h 1106"/>
                  <a:gd name="T62" fmla="*/ 179 w 700"/>
                  <a:gd name="T63" fmla="*/ 1096 h 1106"/>
                  <a:gd name="T64" fmla="*/ 205 w 700"/>
                  <a:gd name="T65" fmla="*/ 1090 h 1106"/>
                  <a:gd name="T66" fmla="*/ 231 w 700"/>
                  <a:gd name="T67" fmla="*/ 1081 h 1106"/>
                  <a:gd name="T68" fmla="*/ 256 w 700"/>
                  <a:gd name="T69" fmla="*/ 1071 h 1106"/>
                  <a:gd name="T70" fmla="*/ 281 w 700"/>
                  <a:gd name="T71" fmla="*/ 1059 h 1106"/>
                  <a:gd name="T72" fmla="*/ 303 w 700"/>
                  <a:gd name="T73" fmla="*/ 1046 h 1106"/>
                  <a:gd name="T74" fmla="*/ 325 w 700"/>
                  <a:gd name="T75" fmla="*/ 1031 h 1106"/>
                  <a:gd name="T76" fmla="*/ 346 w 700"/>
                  <a:gd name="T77" fmla="*/ 1015 h 1106"/>
                  <a:gd name="T78" fmla="*/ 367 w 700"/>
                  <a:gd name="T79" fmla="*/ 998 h 1106"/>
                  <a:gd name="T80" fmla="*/ 386 w 700"/>
                  <a:gd name="T81" fmla="*/ 978 h 1106"/>
                  <a:gd name="T82" fmla="*/ 403 w 700"/>
                  <a:gd name="T83" fmla="*/ 958 h 1106"/>
                  <a:gd name="T84" fmla="*/ 419 w 700"/>
                  <a:gd name="T85" fmla="*/ 936 h 1106"/>
                  <a:gd name="T86" fmla="*/ 433 w 700"/>
                  <a:gd name="T87" fmla="*/ 914 h 1106"/>
                  <a:gd name="T88" fmla="*/ 447 w 700"/>
                  <a:gd name="T89" fmla="*/ 890 h 1106"/>
                  <a:gd name="T90" fmla="*/ 458 w 700"/>
                  <a:gd name="T91" fmla="*/ 866 h 1106"/>
                  <a:gd name="T92" fmla="*/ 467 w 700"/>
                  <a:gd name="T93" fmla="*/ 841 h 1106"/>
                  <a:gd name="T94" fmla="*/ 475 w 700"/>
                  <a:gd name="T95" fmla="*/ 816 h 1106"/>
                  <a:gd name="T96" fmla="*/ 482 w 700"/>
                  <a:gd name="T97" fmla="*/ 790 h 1106"/>
                  <a:gd name="T98" fmla="*/ 487 w 700"/>
                  <a:gd name="T99" fmla="*/ 763 h 1106"/>
                  <a:gd name="T100" fmla="*/ 489 w 700"/>
                  <a:gd name="T101" fmla="*/ 736 h 1106"/>
                  <a:gd name="T102" fmla="*/ 489 w 700"/>
                  <a:gd name="T103" fmla="*/ 733 h 1106"/>
                  <a:gd name="T104" fmla="*/ 489 w 700"/>
                  <a:gd name="T105" fmla="*/ 40 h 11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00"/>
                  <a:gd name="T160" fmla="*/ 0 h 1106"/>
                  <a:gd name="T161" fmla="*/ 700 w 700"/>
                  <a:gd name="T162" fmla="*/ 1106 h 110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00" h="1106">
                    <a:moveTo>
                      <a:pt x="489" y="40"/>
                    </a:moveTo>
                    <a:lnTo>
                      <a:pt x="699" y="40"/>
                    </a:lnTo>
                    <a:lnTo>
                      <a:pt x="699" y="0"/>
                    </a:lnTo>
                    <a:lnTo>
                      <a:pt x="439" y="0"/>
                    </a:lnTo>
                    <a:lnTo>
                      <a:pt x="439" y="733"/>
                    </a:lnTo>
                    <a:lnTo>
                      <a:pt x="439" y="749"/>
                    </a:lnTo>
                    <a:lnTo>
                      <a:pt x="437" y="773"/>
                    </a:lnTo>
                    <a:lnTo>
                      <a:pt x="433" y="798"/>
                    </a:lnTo>
                    <a:lnTo>
                      <a:pt x="427" y="821"/>
                    </a:lnTo>
                    <a:lnTo>
                      <a:pt x="420" y="844"/>
                    </a:lnTo>
                    <a:lnTo>
                      <a:pt x="411" y="866"/>
                    </a:lnTo>
                    <a:lnTo>
                      <a:pt x="401" y="888"/>
                    </a:lnTo>
                    <a:lnTo>
                      <a:pt x="388" y="908"/>
                    </a:lnTo>
                    <a:lnTo>
                      <a:pt x="374" y="928"/>
                    </a:lnTo>
                    <a:lnTo>
                      <a:pt x="359" y="947"/>
                    </a:lnTo>
                    <a:lnTo>
                      <a:pt x="342" y="965"/>
                    </a:lnTo>
                    <a:lnTo>
                      <a:pt x="324" y="981"/>
                    </a:lnTo>
                    <a:lnTo>
                      <a:pt x="304" y="996"/>
                    </a:lnTo>
                    <a:lnTo>
                      <a:pt x="285" y="1009"/>
                    </a:lnTo>
                    <a:lnTo>
                      <a:pt x="264" y="1020"/>
                    </a:lnTo>
                    <a:lnTo>
                      <a:pt x="242" y="1031"/>
                    </a:lnTo>
                    <a:lnTo>
                      <a:pt x="219" y="1039"/>
                    </a:lnTo>
                    <a:lnTo>
                      <a:pt x="195" y="1045"/>
                    </a:lnTo>
                    <a:lnTo>
                      <a:pt x="173" y="1051"/>
                    </a:lnTo>
                    <a:lnTo>
                      <a:pt x="148" y="1053"/>
                    </a:lnTo>
                    <a:lnTo>
                      <a:pt x="124" y="1055"/>
                    </a:lnTo>
                    <a:lnTo>
                      <a:pt x="0" y="1055"/>
                    </a:lnTo>
                    <a:lnTo>
                      <a:pt x="0" y="1105"/>
                    </a:lnTo>
                    <a:lnTo>
                      <a:pt x="100" y="1105"/>
                    </a:lnTo>
                    <a:lnTo>
                      <a:pt x="127" y="1104"/>
                    </a:lnTo>
                    <a:lnTo>
                      <a:pt x="154" y="1101"/>
                    </a:lnTo>
                    <a:lnTo>
                      <a:pt x="179" y="1096"/>
                    </a:lnTo>
                    <a:lnTo>
                      <a:pt x="205" y="1090"/>
                    </a:lnTo>
                    <a:lnTo>
                      <a:pt x="231" y="1081"/>
                    </a:lnTo>
                    <a:lnTo>
                      <a:pt x="256" y="1071"/>
                    </a:lnTo>
                    <a:lnTo>
                      <a:pt x="281" y="1059"/>
                    </a:lnTo>
                    <a:lnTo>
                      <a:pt x="303" y="1046"/>
                    </a:lnTo>
                    <a:lnTo>
                      <a:pt x="325" y="1031"/>
                    </a:lnTo>
                    <a:lnTo>
                      <a:pt x="346" y="1015"/>
                    </a:lnTo>
                    <a:lnTo>
                      <a:pt x="367" y="998"/>
                    </a:lnTo>
                    <a:lnTo>
                      <a:pt x="386" y="978"/>
                    </a:lnTo>
                    <a:lnTo>
                      <a:pt x="403" y="958"/>
                    </a:lnTo>
                    <a:lnTo>
                      <a:pt x="419" y="936"/>
                    </a:lnTo>
                    <a:lnTo>
                      <a:pt x="433" y="914"/>
                    </a:lnTo>
                    <a:lnTo>
                      <a:pt x="447" y="890"/>
                    </a:lnTo>
                    <a:lnTo>
                      <a:pt x="458" y="866"/>
                    </a:lnTo>
                    <a:lnTo>
                      <a:pt x="467" y="841"/>
                    </a:lnTo>
                    <a:lnTo>
                      <a:pt x="475" y="816"/>
                    </a:lnTo>
                    <a:lnTo>
                      <a:pt x="482" y="790"/>
                    </a:lnTo>
                    <a:lnTo>
                      <a:pt x="487" y="763"/>
                    </a:lnTo>
                    <a:lnTo>
                      <a:pt x="489" y="736"/>
                    </a:lnTo>
                    <a:lnTo>
                      <a:pt x="489" y="733"/>
                    </a:lnTo>
                    <a:lnTo>
                      <a:pt x="489" y="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Freeform 20"/>
              <p:cNvSpPr>
                <a:spLocks/>
              </p:cNvSpPr>
              <p:nvPr/>
            </p:nvSpPr>
            <p:spPr bwMode="auto">
              <a:xfrm>
                <a:off x="1272" y="1327"/>
                <a:ext cx="2199" cy="2248"/>
              </a:xfrm>
              <a:custGeom>
                <a:avLst/>
                <a:gdLst>
                  <a:gd name="T0" fmla="*/ 2198 w 2199"/>
                  <a:gd name="T1" fmla="*/ 1240 h 2248"/>
                  <a:gd name="T2" fmla="*/ 2198 w 2199"/>
                  <a:gd name="T3" fmla="*/ 2247 h 2248"/>
                  <a:gd name="T4" fmla="*/ 0 w 2199"/>
                  <a:gd name="T5" fmla="*/ 2247 h 2248"/>
                  <a:gd name="T6" fmla="*/ 0 w 2199"/>
                  <a:gd name="T7" fmla="*/ 0 h 2248"/>
                  <a:gd name="T8" fmla="*/ 2198 w 2199"/>
                  <a:gd name="T9" fmla="*/ 0 h 2248"/>
                  <a:gd name="T10" fmla="*/ 2198 w 2199"/>
                  <a:gd name="T11" fmla="*/ 584 h 2248"/>
                  <a:gd name="T12" fmla="*/ 2158 w 2199"/>
                  <a:gd name="T13" fmla="*/ 584 h 2248"/>
                  <a:gd name="T14" fmla="*/ 2158 w 2199"/>
                  <a:gd name="T15" fmla="*/ 41 h 2248"/>
                  <a:gd name="T16" fmla="*/ 41 w 2199"/>
                  <a:gd name="T17" fmla="*/ 41 h 2248"/>
                  <a:gd name="T18" fmla="*/ 41 w 2199"/>
                  <a:gd name="T19" fmla="*/ 2207 h 2248"/>
                  <a:gd name="T20" fmla="*/ 2158 w 2199"/>
                  <a:gd name="T21" fmla="*/ 2207 h 2248"/>
                  <a:gd name="T22" fmla="*/ 2158 w 2199"/>
                  <a:gd name="T23" fmla="*/ 1220 h 2248"/>
                  <a:gd name="T24" fmla="*/ 2198 w 2199"/>
                  <a:gd name="T25" fmla="*/ 1240 h 22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99"/>
                  <a:gd name="T40" fmla="*/ 0 h 2248"/>
                  <a:gd name="T41" fmla="*/ 2199 w 2199"/>
                  <a:gd name="T42" fmla="*/ 2248 h 224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99" h="2248">
                    <a:moveTo>
                      <a:pt x="2198" y="1240"/>
                    </a:moveTo>
                    <a:lnTo>
                      <a:pt x="2198" y="2247"/>
                    </a:lnTo>
                    <a:lnTo>
                      <a:pt x="0" y="2247"/>
                    </a:lnTo>
                    <a:lnTo>
                      <a:pt x="0" y="0"/>
                    </a:lnTo>
                    <a:lnTo>
                      <a:pt x="2198" y="0"/>
                    </a:lnTo>
                    <a:lnTo>
                      <a:pt x="2198" y="584"/>
                    </a:lnTo>
                    <a:lnTo>
                      <a:pt x="2158" y="584"/>
                    </a:lnTo>
                    <a:lnTo>
                      <a:pt x="2158" y="41"/>
                    </a:lnTo>
                    <a:lnTo>
                      <a:pt x="41" y="41"/>
                    </a:lnTo>
                    <a:lnTo>
                      <a:pt x="41" y="2207"/>
                    </a:lnTo>
                    <a:lnTo>
                      <a:pt x="2158" y="2207"/>
                    </a:lnTo>
                    <a:lnTo>
                      <a:pt x="2158" y="1220"/>
                    </a:lnTo>
                    <a:lnTo>
                      <a:pt x="2198" y="12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8" name="Rectangle 21"/>
            <p:cNvSpPr>
              <a:spLocks noChangeArrowheads="1"/>
            </p:cNvSpPr>
            <p:nvPr/>
          </p:nvSpPr>
          <p:spPr bwMode="auto">
            <a:xfrm>
              <a:off x="1385" y="1462"/>
              <a:ext cx="1931" cy="2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2800" b="1"/>
                <a:t>TRANSACTION 7</a:t>
              </a:r>
            </a:p>
            <a:p>
              <a:pPr algn="ctr" eaLnBrk="0" hangingPunct="0"/>
              <a:endParaRPr lang="en-US" sz="2800" b="1"/>
            </a:p>
            <a:p>
              <a:pPr algn="ctr" eaLnBrk="0" hangingPunct="0"/>
              <a:endParaRPr lang="en-US" sz="2800" b="1"/>
            </a:p>
            <a:p>
              <a:pPr algn="ctr" eaLnBrk="0" hangingPunct="0"/>
              <a:r>
                <a:rPr lang="en-US" sz="3000" b="1" i="1">
                  <a:solidFill>
                    <a:srgbClr val="CC0000"/>
                  </a:solidFill>
                </a:rPr>
                <a:t>Repaying a loan with cash</a:t>
              </a:r>
              <a:endParaRPr lang="en-US" sz="3000" b="1">
                <a:solidFill>
                  <a:srgbClr val="CC0000"/>
                </a:solidFill>
              </a:endParaRPr>
            </a:p>
            <a:p>
              <a:pPr algn="ctr" eaLnBrk="0" hangingPunct="0"/>
              <a:r>
                <a:rPr lang="en-US" sz="3200" b="1"/>
                <a:t>$50,000</a:t>
              </a:r>
            </a:p>
          </p:txBody>
        </p:sp>
      </p:grpSp>
      <p:sp>
        <p:nvSpPr>
          <p:cNvPr id="22536" name="Rectangle 22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23566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Reserves	   $</a:t>
            </a:r>
            <a:r>
              <a:rPr lang="en-US" sz="2200" b="1">
                <a:solidFill>
                  <a:srgbClr val="FF6600"/>
                </a:solidFill>
              </a:rPr>
              <a:t> </a:t>
            </a:r>
            <a:r>
              <a:rPr lang="en-US" sz="2200" b="1"/>
              <a:t>10,000</a:t>
            </a:r>
          </a:p>
          <a:p>
            <a:pPr eaLnBrk="0" hangingPunct="0"/>
            <a:r>
              <a:rPr lang="en-US" sz="2200" b="1"/>
              <a:t>Loans		               </a:t>
            </a:r>
            <a:r>
              <a:rPr lang="en-US" sz="2200" b="1">
                <a:solidFill>
                  <a:srgbClr val="CC0000"/>
                </a:solidFill>
              </a:rPr>
              <a:t>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</a:t>
            </a:r>
            <a:r>
              <a:rPr lang="en-US" sz="2200" b="1">
                <a:solidFill>
                  <a:srgbClr val="CC0000"/>
                </a:solidFill>
              </a:rPr>
              <a:t>$           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46638" y="2468563"/>
            <a:ext cx="3657600" cy="2103437"/>
            <a:chOff x="3053" y="1555"/>
            <a:chExt cx="2304" cy="1325"/>
          </a:xfrm>
        </p:grpSpPr>
        <p:sp>
          <p:nvSpPr>
            <p:cNvPr id="23564" name="Line 11"/>
            <p:cNvSpPr>
              <a:spLocks noChangeShapeType="1"/>
            </p:cNvSpPr>
            <p:nvPr/>
          </p:nvSpPr>
          <p:spPr bwMode="auto">
            <a:xfrm flipV="1">
              <a:off x="4361" y="1555"/>
              <a:ext cx="996" cy="1317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2"/>
            <p:cNvSpPr>
              <a:spLocks noChangeShapeType="1"/>
            </p:cNvSpPr>
            <p:nvPr/>
          </p:nvSpPr>
          <p:spPr bwMode="auto">
            <a:xfrm flipH="1" flipV="1">
              <a:off x="3053" y="1581"/>
              <a:ext cx="173" cy="1299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230438" y="4406900"/>
            <a:ext cx="6154737" cy="2078038"/>
            <a:chOff x="1501" y="2776"/>
            <a:chExt cx="3877" cy="1309"/>
          </a:xfrm>
        </p:grpSpPr>
        <p:sp>
          <p:nvSpPr>
            <p:cNvPr id="23562" name="Rectangle 14"/>
            <p:cNvSpPr>
              <a:spLocks noChangeArrowheads="1"/>
            </p:cNvSpPr>
            <p:nvPr/>
          </p:nvSpPr>
          <p:spPr bwMode="auto">
            <a:xfrm>
              <a:off x="1501" y="2776"/>
              <a:ext cx="3877" cy="130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FF6600"/>
                </a:solidFill>
                <a:latin typeface="Times New Roman" pitchFamily="18" charset="0"/>
              </a:endParaRPr>
            </a:p>
          </p:txBody>
        </p:sp>
        <p:sp>
          <p:nvSpPr>
            <p:cNvPr id="23563" name="Rectangle 15"/>
            <p:cNvSpPr>
              <a:spLocks noChangeArrowheads="1"/>
            </p:cNvSpPr>
            <p:nvPr/>
          </p:nvSpPr>
          <p:spPr bwMode="auto">
            <a:xfrm>
              <a:off x="1693" y="3055"/>
              <a:ext cx="3506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3600" b="1" i="1"/>
                <a:t>$50,000 in money supply</a:t>
              </a:r>
            </a:p>
            <a:p>
              <a:pPr algn="ctr" eaLnBrk="0" hangingPunct="0"/>
              <a:r>
                <a:rPr lang="en-US" sz="3600" b="1" i="1"/>
                <a:t>is destroyed!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  <p:bldP spid="215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6163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222500" y="2106613"/>
            <a:ext cx="5935663" cy="3568700"/>
            <a:chOff x="1272" y="1327"/>
            <a:chExt cx="3739" cy="2248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72" y="1327"/>
              <a:ext cx="3739" cy="2248"/>
              <a:chOff x="1272" y="1327"/>
              <a:chExt cx="3739" cy="2248"/>
            </a:xfrm>
          </p:grpSpPr>
          <p:sp>
            <p:nvSpPr>
              <p:cNvPr id="6153" name="Freeform 10"/>
              <p:cNvSpPr>
                <a:spLocks/>
              </p:cNvSpPr>
              <p:nvPr/>
            </p:nvSpPr>
            <p:spPr bwMode="auto">
              <a:xfrm>
                <a:off x="1302" y="1347"/>
                <a:ext cx="2149" cy="2208"/>
              </a:xfrm>
              <a:custGeom>
                <a:avLst/>
                <a:gdLst>
                  <a:gd name="T0" fmla="*/ 0 w 2149"/>
                  <a:gd name="T1" fmla="*/ 2207 h 2208"/>
                  <a:gd name="T2" fmla="*/ 2148 w 2149"/>
                  <a:gd name="T3" fmla="*/ 2207 h 2208"/>
                  <a:gd name="T4" fmla="*/ 2148 w 2149"/>
                  <a:gd name="T5" fmla="*/ 0 h 2208"/>
                  <a:gd name="T6" fmla="*/ 0 w 2149"/>
                  <a:gd name="T7" fmla="*/ 0 h 2208"/>
                  <a:gd name="T8" fmla="*/ 0 w 2149"/>
                  <a:gd name="T9" fmla="*/ 2207 h 2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9"/>
                  <a:gd name="T16" fmla="*/ 0 h 2208"/>
                  <a:gd name="T17" fmla="*/ 2149 w 2149"/>
                  <a:gd name="T18" fmla="*/ 2208 h 2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9" h="2208">
                    <a:moveTo>
                      <a:pt x="0" y="2207"/>
                    </a:moveTo>
                    <a:lnTo>
                      <a:pt x="2148" y="2207"/>
                    </a:lnTo>
                    <a:lnTo>
                      <a:pt x="2148" y="0"/>
                    </a:lnTo>
                    <a:lnTo>
                      <a:pt x="0" y="0"/>
                    </a:lnTo>
                    <a:lnTo>
                      <a:pt x="0" y="2207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1"/>
              <p:cNvSpPr>
                <a:spLocks/>
              </p:cNvSpPr>
              <p:nvPr/>
            </p:nvSpPr>
            <p:spPr bwMode="auto">
              <a:xfrm>
                <a:off x="2782" y="1913"/>
                <a:ext cx="1132" cy="1056"/>
              </a:xfrm>
              <a:custGeom>
                <a:avLst/>
                <a:gdLst>
                  <a:gd name="T0" fmla="*/ 0 w 1132"/>
                  <a:gd name="T1" fmla="*/ 0 h 1056"/>
                  <a:gd name="T2" fmla="*/ 0 w 1132"/>
                  <a:gd name="T3" fmla="*/ 111 h 1056"/>
                  <a:gd name="T4" fmla="*/ 30 w 1132"/>
                  <a:gd name="T5" fmla="*/ 181 h 1056"/>
                  <a:gd name="T6" fmla="*/ 100 w 1132"/>
                  <a:gd name="T7" fmla="*/ 252 h 1056"/>
                  <a:gd name="T8" fmla="*/ 190 w 1132"/>
                  <a:gd name="T9" fmla="*/ 291 h 1056"/>
                  <a:gd name="T10" fmla="*/ 490 w 1132"/>
                  <a:gd name="T11" fmla="*/ 291 h 1056"/>
                  <a:gd name="T12" fmla="*/ 490 w 1132"/>
                  <a:gd name="T13" fmla="*/ 412 h 1056"/>
                  <a:gd name="T14" fmla="*/ 510 w 1132"/>
                  <a:gd name="T15" fmla="*/ 492 h 1056"/>
                  <a:gd name="T16" fmla="*/ 570 w 1132"/>
                  <a:gd name="T17" fmla="*/ 583 h 1056"/>
                  <a:gd name="T18" fmla="*/ 631 w 1132"/>
                  <a:gd name="T19" fmla="*/ 622 h 1056"/>
                  <a:gd name="T20" fmla="*/ 681 w 1132"/>
                  <a:gd name="T21" fmla="*/ 653 h 1056"/>
                  <a:gd name="T22" fmla="*/ 681 w 1132"/>
                  <a:gd name="T23" fmla="*/ 1055 h 1056"/>
                  <a:gd name="T24" fmla="*/ 821 w 1132"/>
                  <a:gd name="T25" fmla="*/ 1055 h 1056"/>
                  <a:gd name="T26" fmla="*/ 931 w 1132"/>
                  <a:gd name="T27" fmla="*/ 1025 h 1056"/>
                  <a:gd name="T28" fmla="*/ 1032 w 1132"/>
                  <a:gd name="T29" fmla="*/ 965 h 1056"/>
                  <a:gd name="T30" fmla="*/ 1131 w 1132"/>
                  <a:gd name="T31" fmla="*/ 834 h 1056"/>
                  <a:gd name="T32" fmla="*/ 1131 w 1132"/>
                  <a:gd name="T33" fmla="*/ 262 h 1056"/>
                  <a:gd name="T34" fmla="*/ 1071 w 1132"/>
                  <a:gd name="T35" fmla="*/ 141 h 1056"/>
                  <a:gd name="T36" fmla="*/ 992 w 1132"/>
                  <a:gd name="T37" fmla="*/ 61 h 1056"/>
                  <a:gd name="T38" fmla="*/ 891 w 1132"/>
                  <a:gd name="T39" fmla="*/ 11 h 1056"/>
                  <a:gd name="T40" fmla="*/ 811 w 1132"/>
                  <a:gd name="T41" fmla="*/ 0 h 1056"/>
                  <a:gd name="T42" fmla="*/ 0 w 1132"/>
                  <a:gd name="T43" fmla="*/ 0 h 10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32"/>
                  <a:gd name="T67" fmla="*/ 0 h 1056"/>
                  <a:gd name="T68" fmla="*/ 1132 w 1132"/>
                  <a:gd name="T69" fmla="*/ 1056 h 10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32" h="1056">
                    <a:moveTo>
                      <a:pt x="0" y="0"/>
                    </a:moveTo>
                    <a:lnTo>
                      <a:pt x="0" y="111"/>
                    </a:lnTo>
                    <a:lnTo>
                      <a:pt x="30" y="181"/>
                    </a:lnTo>
                    <a:lnTo>
                      <a:pt x="100" y="252"/>
                    </a:lnTo>
                    <a:lnTo>
                      <a:pt x="190" y="291"/>
                    </a:lnTo>
                    <a:lnTo>
                      <a:pt x="490" y="291"/>
                    </a:lnTo>
                    <a:lnTo>
                      <a:pt x="490" y="412"/>
                    </a:lnTo>
                    <a:lnTo>
                      <a:pt x="510" y="492"/>
                    </a:lnTo>
                    <a:lnTo>
                      <a:pt x="570" y="583"/>
                    </a:lnTo>
                    <a:lnTo>
                      <a:pt x="631" y="622"/>
                    </a:lnTo>
                    <a:lnTo>
                      <a:pt x="681" y="653"/>
                    </a:lnTo>
                    <a:lnTo>
                      <a:pt x="681" y="1055"/>
                    </a:lnTo>
                    <a:lnTo>
                      <a:pt x="821" y="1055"/>
                    </a:lnTo>
                    <a:lnTo>
                      <a:pt x="931" y="1025"/>
                    </a:lnTo>
                    <a:lnTo>
                      <a:pt x="1032" y="965"/>
                    </a:lnTo>
                    <a:lnTo>
                      <a:pt x="1131" y="834"/>
                    </a:lnTo>
                    <a:lnTo>
                      <a:pt x="1131" y="262"/>
                    </a:lnTo>
                    <a:lnTo>
                      <a:pt x="1071" y="141"/>
                    </a:lnTo>
                    <a:lnTo>
                      <a:pt x="992" y="61"/>
                    </a:lnTo>
                    <a:lnTo>
                      <a:pt x="891" y="11"/>
                    </a:lnTo>
                    <a:lnTo>
                      <a:pt x="81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98E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Freeform 12"/>
              <p:cNvSpPr>
                <a:spLocks/>
              </p:cNvSpPr>
              <p:nvPr/>
            </p:nvSpPr>
            <p:spPr bwMode="auto">
              <a:xfrm>
                <a:off x="3929" y="1913"/>
                <a:ext cx="216" cy="1106"/>
              </a:xfrm>
              <a:custGeom>
                <a:avLst/>
                <a:gdLst>
                  <a:gd name="T0" fmla="*/ 215 w 216"/>
                  <a:gd name="T1" fmla="*/ 1105 h 1106"/>
                  <a:gd name="T2" fmla="*/ 147 w 216"/>
                  <a:gd name="T3" fmla="*/ 1105 h 1106"/>
                  <a:gd name="T4" fmla="*/ 89 w 216"/>
                  <a:gd name="T5" fmla="*/ 1075 h 1106"/>
                  <a:gd name="T6" fmla="*/ 30 w 216"/>
                  <a:gd name="T7" fmla="*/ 1015 h 1106"/>
                  <a:gd name="T8" fmla="*/ 0 w 216"/>
                  <a:gd name="T9" fmla="*/ 955 h 1106"/>
                  <a:gd name="T10" fmla="*/ 0 w 216"/>
                  <a:gd name="T11" fmla="*/ 0 h 1106"/>
                  <a:gd name="T12" fmla="*/ 215 w 216"/>
                  <a:gd name="T13" fmla="*/ 0 h 1106"/>
                  <a:gd name="T14" fmla="*/ 215 w 216"/>
                  <a:gd name="T15" fmla="*/ 1105 h 11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1106"/>
                  <a:gd name="T26" fmla="*/ 216 w 216"/>
                  <a:gd name="T27" fmla="*/ 1106 h 11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1106">
                    <a:moveTo>
                      <a:pt x="215" y="1105"/>
                    </a:moveTo>
                    <a:lnTo>
                      <a:pt x="147" y="1105"/>
                    </a:lnTo>
                    <a:lnTo>
                      <a:pt x="89" y="1075"/>
                    </a:lnTo>
                    <a:lnTo>
                      <a:pt x="30" y="1015"/>
                    </a:lnTo>
                    <a:lnTo>
                      <a:pt x="0" y="955"/>
                    </a:lnTo>
                    <a:lnTo>
                      <a:pt x="0" y="0"/>
                    </a:lnTo>
                    <a:lnTo>
                      <a:pt x="215" y="0"/>
                    </a:lnTo>
                    <a:lnTo>
                      <a:pt x="215" y="1105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13"/>
              <p:cNvSpPr>
                <a:spLocks/>
              </p:cNvSpPr>
              <p:nvPr/>
            </p:nvSpPr>
            <p:spPr bwMode="auto">
              <a:xfrm>
                <a:off x="4282" y="1823"/>
                <a:ext cx="508" cy="1297"/>
              </a:xfrm>
              <a:custGeom>
                <a:avLst/>
                <a:gdLst>
                  <a:gd name="T0" fmla="*/ 0 w 508"/>
                  <a:gd name="T1" fmla="*/ 1296 h 1297"/>
                  <a:gd name="T2" fmla="*/ 0 w 508"/>
                  <a:gd name="T3" fmla="*/ 0 h 1297"/>
                  <a:gd name="T4" fmla="*/ 507 w 508"/>
                  <a:gd name="T5" fmla="*/ 0 h 1297"/>
                  <a:gd name="T6" fmla="*/ 507 w 508"/>
                  <a:gd name="T7" fmla="*/ 1296 h 1297"/>
                  <a:gd name="T8" fmla="*/ 0 w 508"/>
                  <a:gd name="T9" fmla="*/ 1296 h 1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8"/>
                  <a:gd name="T16" fmla="*/ 0 h 1297"/>
                  <a:gd name="T17" fmla="*/ 508 w 508"/>
                  <a:gd name="T18" fmla="*/ 1297 h 1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8" h="1297">
                    <a:moveTo>
                      <a:pt x="0" y="1296"/>
                    </a:moveTo>
                    <a:lnTo>
                      <a:pt x="0" y="0"/>
                    </a:lnTo>
                    <a:lnTo>
                      <a:pt x="507" y="0"/>
                    </a:lnTo>
                    <a:lnTo>
                      <a:pt x="507" y="1296"/>
                    </a:lnTo>
                    <a:lnTo>
                      <a:pt x="0" y="1296"/>
                    </a:lnTo>
                  </a:path>
                </a:pathLst>
              </a:custGeom>
              <a:solidFill>
                <a:srgbClr val="FFEA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14"/>
              <p:cNvSpPr>
                <a:spLocks/>
              </p:cNvSpPr>
              <p:nvPr/>
            </p:nvSpPr>
            <p:spPr bwMode="auto">
              <a:xfrm>
                <a:off x="4121" y="1801"/>
                <a:ext cx="890" cy="1340"/>
              </a:xfrm>
              <a:custGeom>
                <a:avLst/>
                <a:gdLst>
                  <a:gd name="T0" fmla="*/ 248 w 890"/>
                  <a:gd name="T1" fmla="*/ 0 h 1340"/>
                  <a:gd name="T2" fmla="*/ 273 w 890"/>
                  <a:gd name="T3" fmla="*/ 36 h 1340"/>
                  <a:gd name="T4" fmla="*/ 288 w 890"/>
                  <a:gd name="T5" fmla="*/ 72 h 1340"/>
                  <a:gd name="T6" fmla="*/ 297 w 890"/>
                  <a:gd name="T7" fmla="*/ 110 h 1340"/>
                  <a:gd name="T8" fmla="*/ 299 w 890"/>
                  <a:gd name="T9" fmla="*/ 148 h 1340"/>
                  <a:gd name="T10" fmla="*/ 292 w 890"/>
                  <a:gd name="T11" fmla="*/ 187 h 1340"/>
                  <a:gd name="T12" fmla="*/ 280 w 890"/>
                  <a:gd name="T13" fmla="*/ 224 h 1340"/>
                  <a:gd name="T14" fmla="*/ 260 w 890"/>
                  <a:gd name="T15" fmla="*/ 257 h 1340"/>
                  <a:gd name="T16" fmla="*/ 234 w 890"/>
                  <a:gd name="T17" fmla="*/ 291 h 1340"/>
                  <a:gd name="T18" fmla="*/ 216 w 890"/>
                  <a:gd name="T19" fmla="*/ 326 h 1340"/>
                  <a:gd name="T20" fmla="*/ 204 w 890"/>
                  <a:gd name="T21" fmla="*/ 362 h 1340"/>
                  <a:gd name="T22" fmla="*/ 199 w 890"/>
                  <a:gd name="T23" fmla="*/ 400 h 1340"/>
                  <a:gd name="T24" fmla="*/ 201 w 890"/>
                  <a:gd name="T25" fmla="*/ 439 h 1340"/>
                  <a:gd name="T26" fmla="*/ 210 w 890"/>
                  <a:gd name="T27" fmla="*/ 477 h 1340"/>
                  <a:gd name="T28" fmla="*/ 226 w 890"/>
                  <a:gd name="T29" fmla="*/ 513 h 1340"/>
                  <a:gd name="T30" fmla="*/ 248 w 890"/>
                  <a:gd name="T31" fmla="*/ 544 h 1340"/>
                  <a:gd name="T32" fmla="*/ 273 w 890"/>
                  <a:gd name="T33" fmla="*/ 579 h 1340"/>
                  <a:gd name="T34" fmla="*/ 288 w 890"/>
                  <a:gd name="T35" fmla="*/ 615 h 1340"/>
                  <a:gd name="T36" fmla="*/ 297 w 890"/>
                  <a:gd name="T37" fmla="*/ 653 h 1340"/>
                  <a:gd name="T38" fmla="*/ 299 w 890"/>
                  <a:gd name="T39" fmla="*/ 692 h 1340"/>
                  <a:gd name="T40" fmla="*/ 292 w 890"/>
                  <a:gd name="T41" fmla="*/ 730 h 1340"/>
                  <a:gd name="T42" fmla="*/ 280 w 890"/>
                  <a:gd name="T43" fmla="*/ 767 h 1340"/>
                  <a:gd name="T44" fmla="*/ 260 w 890"/>
                  <a:gd name="T45" fmla="*/ 800 h 1340"/>
                  <a:gd name="T46" fmla="*/ 235 w 890"/>
                  <a:gd name="T47" fmla="*/ 833 h 1340"/>
                  <a:gd name="T48" fmla="*/ 216 w 890"/>
                  <a:gd name="T49" fmla="*/ 868 h 1340"/>
                  <a:gd name="T50" fmla="*/ 204 w 890"/>
                  <a:gd name="T51" fmla="*/ 905 h 1340"/>
                  <a:gd name="T52" fmla="*/ 199 w 890"/>
                  <a:gd name="T53" fmla="*/ 943 h 1340"/>
                  <a:gd name="T54" fmla="*/ 202 w 890"/>
                  <a:gd name="T55" fmla="*/ 983 h 1340"/>
                  <a:gd name="T56" fmla="*/ 211 w 890"/>
                  <a:gd name="T57" fmla="*/ 1019 h 1340"/>
                  <a:gd name="T58" fmla="*/ 227 w 890"/>
                  <a:gd name="T59" fmla="*/ 1055 h 1340"/>
                  <a:gd name="T60" fmla="*/ 249 w 890"/>
                  <a:gd name="T61" fmla="*/ 1086 h 1340"/>
                  <a:gd name="T62" fmla="*/ 273 w 890"/>
                  <a:gd name="T63" fmla="*/ 1122 h 1340"/>
                  <a:gd name="T64" fmla="*/ 289 w 890"/>
                  <a:gd name="T65" fmla="*/ 1158 h 1340"/>
                  <a:gd name="T66" fmla="*/ 297 w 890"/>
                  <a:gd name="T67" fmla="*/ 1196 h 1340"/>
                  <a:gd name="T68" fmla="*/ 299 w 890"/>
                  <a:gd name="T69" fmla="*/ 1234 h 1340"/>
                  <a:gd name="T70" fmla="*/ 293 w 890"/>
                  <a:gd name="T71" fmla="*/ 1272 h 1340"/>
                  <a:gd name="T72" fmla="*/ 889 w 890"/>
                  <a:gd name="T73" fmla="*/ 1288 h 1340"/>
                  <a:gd name="T74" fmla="*/ 0 w 890"/>
                  <a:gd name="T75" fmla="*/ 1339 h 13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0"/>
                  <a:gd name="T116" fmla="*/ 890 w 890"/>
                  <a:gd name="T117" fmla="*/ 1340 h 134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0">
                    <a:moveTo>
                      <a:pt x="0" y="1"/>
                    </a:moveTo>
                    <a:lnTo>
                      <a:pt x="248" y="0"/>
                    </a:lnTo>
                    <a:lnTo>
                      <a:pt x="263" y="20"/>
                    </a:lnTo>
                    <a:lnTo>
                      <a:pt x="273" y="36"/>
                    </a:lnTo>
                    <a:lnTo>
                      <a:pt x="281" y="54"/>
                    </a:lnTo>
                    <a:lnTo>
                      <a:pt x="288" y="72"/>
                    </a:lnTo>
                    <a:lnTo>
                      <a:pt x="293" y="91"/>
                    </a:lnTo>
                    <a:lnTo>
                      <a:pt x="297" y="110"/>
                    </a:lnTo>
                    <a:lnTo>
                      <a:pt x="299" y="129"/>
                    </a:lnTo>
                    <a:lnTo>
                      <a:pt x="299" y="148"/>
                    </a:lnTo>
                    <a:lnTo>
                      <a:pt x="296" y="167"/>
                    </a:lnTo>
                    <a:lnTo>
                      <a:pt x="292" y="187"/>
                    </a:lnTo>
                    <a:lnTo>
                      <a:pt x="287" y="205"/>
                    </a:lnTo>
                    <a:lnTo>
                      <a:pt x="280" y="224"/>
                    </a:lnTo>
                    <a:lnTo>
                      <a:pt x="271" y="241"/>
                    </a:lnTo>
                    <a:lnTo>
                      <a:pt x="260" y="257"/>
                    </a:lnTo>
                    <a:lnTo>
                      <a:pt x="246" y="276"/>
                    </a:lnTo>
                    <a:lnTo>
                      <a:pt x="234" y="291"/>
                    </a:lnTo>
                    <a:lnTo>
                      <a:pt x="223" y="308"/>
                    </a:lnTo>
                    <a:lnTo>
                      <a:pt x="216" y="326"/>
                    </a:lnTo>
                    <a:lnTo>
                      <a:pt x="209" y="343"/>
                    </a:lnTo>
                    <a:lnTo>
                      <a:pt x="204" y="362"/>
                    </a:lnTo>
                    <a:lnTo>
                      <a:pt x="200" y="381"/>
                    </a:lnTo>
                    <a:lnTo>
                      <a:pt x="199" y="400"/>
                    </a:lnTo>
                    <a:lnTo>
                      <a:pt x="199" y="420"/>
                    </a:lnTo>
                    <a:lnTo>
                      <a:pt x="201" y="439"/>
                    </a:lnTo>
                    <a:lnTo>
                      <a:pt x="205" y="458"/>
                    </a:lnTo>
                    <a:lnTo>
                      <a:pt x="210" y="477"/>
                    </a:lnTo>
                    <a:lnTo>
                      <a:pt x="218" y="496"/>
                    </a:lnTo>
                    <a:lnTo>
                      <a:pt x="226" y="513"/>
                    </a:lnTo>
                    <a:lnTo>
                      <a:pt x="236" y="530"/>
                    </a:lnTo>
                    <a:lnTo>
                      <a:pt x="248" y="544"/>
                    </a:lnTo>
                    <a:lnTo>
                      <a:pt x="263" y="562"/>
                    </a:lnTo>
                    <a:lnTo>
                      <a:pt x="273" y="579"/>
                    </a:lnTo>
                    <a:lnTo>
                      <a:pt x="281" y="597"/>
                    </a:lnTo>
                    <a:lnTo>
                      <a:pt x="288" y="615"/>
                    </a:lnTo>
                    <a:lnTo>
                      <a:pt x="293" y="634"/>
                    </a:lnTo>
                    <a:lnTo>
                      <a:pt x="297" y="653"/>
                    </a:lnTo>
                    <a:lnTo>
                      <a:pt x="299" y="672"/>
                    </a:lnTo>
                    <a:lnTo>
                      <a:pt x="299" y="692"/>
                    </a:lnTo>
                    <a:lnTo>
                      <a:pt x="296" y="711"/>
                    </a:lnTo>
                    <a:lnTo>
                      <a:pt x="292" y="730"/>
                    </a:lnTo>
                    <a:lnTo>
                      <a:pt x="287" y="749"/>
                    </a:lnTo>
                    <a:lnTo>
                      <a:pt x="280" y="767"/>
                    </a:lnTo>
                    <a:lnTo>
                      <a:pt x="271" y="783"/>
                    </a:lnTo>
                    <a:lnTo>
                      <a:pt x="260" y="800"/>
                    </a:lnTo>
                    <a:lnTo>
                      <a:pt x="248" y="815"/>
                    </a:lnTo>
                    <a:lnTo>
                      <a:pt x="235" y="833"/>
                    </a:lnTo>
                    <a:lnTo>
                      <a:pt x="224" y="850"/>
                    </a:lnTo>
                    <a:lnTo>
                      <a:pt x="216" y="868"/>
                    </a:lnTo>
                    <a:lnTo>
                      <a:pt x="210" y="886"/>
                    </a:lnTo>
                    <a:lnTo>
                      <a:pt x="204" y="905"/>
                    </a:lnTo>
                    <a:lnTo>
                      <a:pt x="201" y="924"/>
                    </a:lnTo>
                    <a:lnTo>
                      <a:pt x="199" y="943"/>
                    </a:lnTo>
                    <a:lnTo>
                      <a:pt x="199" y="963"/>
                    </a:lnTo>
                    <a:lnTo>
                      <a:pt x="202" y="983"/>
                    </a:lnTo>
                    <a:lnTo>
                      <a:pt x="206" y="1001"/>
                    </a:lnTo>
                    <a:lnTo>
                      <a:pt x="211" y="1019"/>
                    </a:lnTo>
                    <a:lnTo>
                      <a:pt x="218" y="1038"/>
                    </a:lnTo>
                    <a:lnTo>
                      <a:pt x="227" y="1055"/>
                    </a:lnTo>
                    <a:lnTo>
                      <a:pt x="237" y="1072"/>
                    </a:lnTo>
                    <a:lnTo>
                      <a:pt x="249" y="1086"/>
                    </a:lnTo>
                    <a:lnTo>
                      <a:pt x="263" y="1105"/>
                    </a:lnTo>
                    <a:lnTo>
                      <a:pt x="273" y="1122"/>
                    </a:lnTo>
                    <a:lnTo>
                      <a:pt x="282" y="1140"/>
                    </a:lnTo>
                    <a:lnTo>
                      <a:pt x="289" y="1158"/>
                    </a:lnTo>
                    <a:lnTo>
                      <a:pt x="294" y="1177"/>
                    </a:lnTo>
                    <a:lnTo>
                      <a:pt x="297" y="1196"/>
                    </a:lnTo>
                    <a:lnTo>
                      <a:pt x="299" y="1215"/>
                    </a:lnTo>
                    <a:lnTo>
                      <a:pt x="299" y="1234"/>
                    </a:lnTo>
                    <a:lnTo>
                      <a:pt x="297" y="1253"/>
                    </a:lnTo>
                    <a:lnTo>
                      <a:pt x="293" y="1272"/>
                    </a:lnTo>
                    <a:lnTo>
                      <a:pt x="289" y="1288"/>
                    </a:lnTo>
                    <a:lnTo>
                      <a:pt x="889" y="1288"/>
                    </a:lnTo>
                    <a:lnTo>
                      <a:pt x="889" y="1339"/>
                    </a:lnTo>
                    <a:lnTo>
                      <a:pt x="0" y="1339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15"/>
              <p:cNvSpPr>
                <a:spLocks/>
              </p:cNvSpPr>
              <p:nvPr/>
            </p:nvSpPr>
            <p:spPr bwMode="auto">
              <a:xfrm>
                <a:off x="4121" y="1802"/>
                <a:ext cx="890" cy="1343"/>
              </a:xfrm>
              <a:custGeom>
                <a:avLst/>
                <a:gdLst>
                  <a:gd name="T0" fmla="*/ 0 w 890"/>
                  <a:gd name="T1" fmla="*/ 51 h 1343"/>
                  <a:gd name="T2" fmla="*/ 577 w 890"/>
                  <a:gd name="T3" fmla="*/ 71 h 1343"/>
                  <a:gd name="T4" fmla="*/ 586 w 890"/>
                  <a:gd name="T5" fmla="*/ 109 h 1343"/>
                  <a:gd name="T6" fmla="*/ 588 w 890"/>
                  <a:gd name="T7" fmla="*/ 147 h 1343"/>
                  <a:gd name="T8" fmla="*/ 581 w 890"/>
                  <a:gd name="T9" fmla="*/ 186 h 1343"/>
                  <a:gd name="T10" fmla="*/ 569 w 890"/>
                  <a:gd name="T11" fmla="*/ 223 h 1343"/>
                  <a:gd name="T12" fmla="*/ 549 w 890"/>
                  <a:gd name="T13" fmla="*/ 256 h 1343"/>
                  <a:gd name="T14" fmla="*/ 523 w 890"/>
                  <a:gd name="T15" fmla="*/ 290 h 1343"/>
                  <a:gd name="T16" fmla="*/ 505 w 890"/>
                  <a:gd name="T17" fmla="*/ 325 h 1343"/>
                  <a:gd name="T18" fmla="*/ 493 w 890"/>
                  <a:gd name="T19" fmla="*/ 361 h 1343"/>
                  <a:gd name="T20" fmla="*/ 488 w 890"/>
                  <a:gd name="T21" fmla="*/ 399 h 1343"/>
                  <a:gd name="T22" fmla="*/ 490 w 890"/>
                  <a:gd name="T23" fmla="*/ 438 h 1343"/>
                  <a:gd name="T24" fmla="*/ 500 w 890"/>
                  <a:gd name="T25" fmla="*/ 476 h 1343"/>
                  <a:gd name="T26" fmla="*/ 516 w 890"/>
                  <a:gd name="T27" fmla="*/ 512 h 1343"/>
                  <a:gd name="T28" fmla="*/ 537 w 890"/>
                  <a:gd name="T29" fmla="*/ 543 h 1343"/>
                  <a:gd name="T30" fmla="*/ 562 w 890"/>
                  <a:gd name="T31" fmla="*/ 578 h 1343"/>
                  <a:gd name="T32" fmla="*/ 577 w 890"/>
                  <a:gd name="T33" fmla="*/ 614 h 1343"/>
                  <a:gd name="T34" fmla="*/ 586 w 890"/>
                  <a:gd name="T35" fmla="*/ 652 h 1343"/>
                  <a:gd name="T36" fmla="*/ 588 w 890"/>
                  <a:gd name="T37" fmla="*/ 691 h 1343"/>
                  <a:gd name="T38" fmla="*/ 581 w 890"/>
                  <a:gd name="T39" fmla="*/ 729 h 1343"/>
                  <a:gd name="T40" fmla="*/ 569 w 890"/>
                  <a:gd name="T41" fmla="*/ 766 h 1343"/>
                  <a:gd name="T42" fmla="*/ 549 w 890"/>
                  <a:gd name="T43" fmla="*/ 799 h 1343"/>
                  <a:gd name="T44" fmla="*/ 524 w 890"/>
                  <a:gd name="T45" fmla="*/ 832 h 1343"/>
                  <a:gd name="T46" fmla="*/ 506 w 890"/>
                  <a:gd name="T47" fmla="*/ 867 h 1343"/>
                  <a:gd name="T48" fmla="*/ 494 w 890"/>
                  <a:gd name="T49" fmla="*/ 904 h 1343"/>
                  <a:gd name="T50" fmla="*/ 488 w 890"/>
                  <a:gd name="T51" fmla="*/ 942 h 1343"/>
                  <a:gd name="T52" fmla="*/ 491 w 890"/>
                  <a:gd name="T53" fmla="*/ 982 h 1343"/>
                  <a:gd name="T54" fmla="*/ 500 w 890"/>
                  <a:gd name="T55" fmla="*/ 1018 h 1343"/>
                  <a:gd name="T56" fmla="*/ 517 w 890"/>
                  <a:gd name="T57" fmla="*/ 1054 h 1343"/>
                  <a:gd name="T58" fmla="*/ 538 w 890"/>
                  <a:gd name="T59" fmla="*/ 1085 h 1343"/>
                  <a:gd name="T60" fmla="*/ 563 w 890"/>
                  <a:gd name="T61" fmla="*/ 1121 h 1343"/>
                  <a:gd name="T62" fmla="*/ 578 w 890"/>
                  <a:gd name="T63" fmla="*/ 1157 h 1343"/>
                  <a:gd name="T64" fmla="*/ 587 w 890"/>
                  <a:gd name="T65" fmla="*/ 1195 h 1343"/>
                  <a:gd name="T66" fmla="*/ 589 w 890"/>
                  <a:gd name="T67" fmla="*/ 1233 h 1343"/>
                  <a:gd name="T68" fmla="*/ 582 w 890"/>
                  <a:gd name="T69" fmla="*/ 1271 h 1343"/>
                  <a:gd name="T70" fmla="*/ 569 w 890"/>
                  <a:gd name="T71" fmla="*/ 1308 h 1343"/>
                  <a:gd name="T72" fmla="*/ 550 w 890"/>
                  <a:gd name="T73" fmla="*/ 1342 h 1343"/>
                  <a:gd name="T74" fmla="*/ 889 w 890"/>
                  <a:gd name="T75" fmla="*/ 0 h 134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3"/>
                  <a:gd name="T116" fmla="*/ 890 w 890"/>
                  <a:gd name="T117" fmla="*/ 1343 h 134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3">
                    <a:moveTo>
                      <a:pt x="0" y="0"/>
                    </a:moveTo>
                    <a:lnTo>
                      <a:pt x="0" y="51"/>
                    </a:lnTo>
                    <a:lnTo>
                      <a:pt x="569" y="51"/>
                    </a:lnTo>
                    <a:lnTo>
                      <a:pt x="577" y="71"/>
                    </a:lnTo>
                    <a:lnTo>
                      <a:pt x="583" y="90"/>
                    </a:lnTo>
                    <a:lnTo>
                      <a:pt x="586" y="109"/>
                    </a:lnTo>
                    <a:lnTo>
                      <a:pt x="588" y="128"/>
                    </a:lnTo>
                    <a:lnTo>
                      <a:pt x="588" y="147"/>
                    </a:lnTo>
                    <a:lnTo>
                      <a:pt x="585" y="166"/>
                    </a:lnTo>
                    <a:lnTo>
                      <a:pt x="581" y="186"/>
                    </a:lnTo>
                    <a:lnTo>
                      <a:pt x="577" y="204"/>
                    </a:lnTo>
                    <a:lnTo>
                      <a:pt x="569" y="223"/>
                    </a:lnTo>
                    <a:lnTo>
                      <a:pt x="560" y="240"/>
                    </a:lnTo>
                    <a:lnTo>
                      <a:pt x="549" y="256"/>
                    </a:lnTo>
                    <a:lnTo>
                      <a:pt x="535" y="275"/>
                    </a:lnTo>
                    <a:lnTo>
                      <a:pt x="523" y="290"/>
                    </a:lnTo>
                    <a:lnTo>
                      <a:pt x="514" y="307"/>
                    </a:lnTo>
                    <a:lnTo>
                      <a:pt x="505" y="325"/>
                    </a:lnTo>
                    <a:lnTo>
                      <a:pt x="498" y="342"/>
                    </a:lnTo>
                    <a:lnTo>
                      <a:pt x="493" y="361"/>
                    </a:lnTo>
                    <a:lnTo>
                      <a:pt x="490" y="380"/>
                    </a:lnTo>
                    <a:lnTo>
                      <a:pt x="488" y="399"/>
                    </a:lnTo>
                    <a:lnTo>
                      <a:pt x="488" y="419"/>
                    </a:lnTo>
                    <a:lnTo>
                      <a:pt x="490" y="438"/>
                    </a:lnTo>
                    <a:lnTo>
                      <a:pt x="494" y="457"/>
                    </a:lnTo>
                    <a:lnTo>
                      <a:pt x="500" y="476"/>
                    </a:lnTo>
                    <a:lnTo>
                      <a:pt x="507" y="495"/>
                    </a:lnTo>
                    <a:lnTo>
                      <a:pt x="516" y="512"/>
                    </a:lnTo>
                    <a:lnTo>
                      <a:pt x="525" y="529"/>
                    </a:lnTo>
                    <a:lnTo>
                      <a:pt x="537" y="543"/>
                    </a:lnTo>
                    <a:lnTo>
                      <a:pt x="552" y="561"/>
                    </a:lnTo>
                    <a:lnTo>
                      <a:pt x="562" y="578"/>
                    </a:lnTo>
                    <a:lnTo>
                      <a:pt x="571" y="596"/>
                    </a:lnTo>
                    <a:lnTo>
                      <a:pt x="577" y="614"/>
                    </a:lnTo>
                    <a:lnTo>
                      <a:pt x="583" y="633"/>
                    </a:lnTo>
                    <a:lnTo>
                      <a:pt x="586" y="652"/>
                    </a:lnTo>
                    <a:lnTo>
                      <a:pt x="588" y="671"/>
                    </a:lnTo>
                    <a:lnTo>
                      <a:pt x="588" y="691"/>
                    </a:lnTo>
                    <a:lnTo>
                      <a:pt x="585" y="710"/>
                    </a:lnTo>
                    <a:lnTo>
                      <a:pt x="581" y="729"/>
                    </a:lnTo>
                    <a:lnTo>
                      <a:pt x="577" y="748"/>
                    </a:lnTo>
                    <a:lnTo>
                      <a:pt x="569" y="766"/>
                    </a:lnTo>
                    <a:lnTo>
                      <a:pt x="560" y="783"/>
                    </a:lnTo>
                    <a:lnTo>
                      <a:pt x="549" y="799"/>
                    </a:lnTo>
                    <a:lnTo>
                      <a:pt x="537" y="814"/>
                    </a:lnTo>
                    <a:lnTo>
                      <a:pt x="524" y="832"/>
                    </a:lnTo>
                    <a:lnTo>
                      <a:pt x="514" y="849"/>
                    </a:lnTo>
                    <a:lnTo>
                      <a:pt x="506" y="867"/>
                    </a:lnTo>
                    <a:lnTo>
                      <a:pt x="499" y="885"/>
                    </a:lnTo>
                    <a:lnTo>
                      <a:pt x="494" y="904"/>
                    </a:lnTo>
                    <a:lnTo>
                      <a:pt x="490" y="923"/>
                    </a:lnTo>
                    <a:lnTo>
                      <a:pt x="488" y="942"/>
                    </a:lnTo>
                    <a:lnTo>
                      <a:pt x="488" y="962"/>
                    </a:lnTo>
                    <a:lnTo>
                      <a:pt x="491" y="982"/>
                    </a:lnTo>
                    <a:lnTo>
                      <a:pt x="495" y="1000"/>
                    </a:lnTo>
                    <a:lnTo>
                      <a:pt x="500" y="1018"/>
                    </a:lnTo>
                    <a:lnTo>
                      <a:pt x="508" y="1037"/>
                    </a:lnTo>
                    <a:lnTo>
                      <a:pt x="517" y="1054"/>
                    </a:lnTo>
                    <a:lnTo>
                      <a:pt x="526" y="1071"/>
                    </a:lnTo>
                    <a:lnTo>
                      <a:pt x="538" y="1085"/>
                    </a:lnTo>
                    <a:lnTo>
                      <a:pt x="552" y="1104"/>
                    </a:lnTo>
                    <a:lnTo>
                      <a:pt x="563" y="1121"/>
                    </a:lnTo>
                    <a:lnTo>
                      <a:pt x="571" y="1139"/>
                    </a:lnTo>
                    <a:lnTo>
                      <a:pt x="578" y="1157"/>
                    </a:lnTo>
                    <a:lnTo>
                      <a:pt x="583" y="1176"/>
                    </a:lnTo>
                    <a:lnTo>
                      <a:pt x="587" y="1195"/>
                    </a:lnTo>
                    <a:lnTo>
                      <a:pt x="589" y="1214"/>
                    </a:lnTo>
                    <a:lnTo>
                      <a:pt x="589" y="1233"/>
                    </a:lnTo>
                    <a:lnTo>
                      <a:pt x="586" y="1252"/>
                    </a:lnTo>
                    <a:lnTo>
                      <a:pt x="582" y="1271"/>
                    </a:lnTo>
                    <a:lnTo>
                      <a:pt x="577" y="1290"/>
                    </a:lnTo>
                    <a:lnTo>
                      <a:pt x="569" y="1308"/>
                    </a:lnTo>
                    <a:lnTo>
                      <a:pt x="561" y="1326"/>
                    </a:lnTo>
                    <a:lnTo>
                      <a:pt x="550" y="1342"/>
                    </a:lnTo>
                    <a:lnTo>
                      <a:pt x="889" y="1338"/>
                    </a:lnTo>
                    <a:lnTo>
                      <a:pt x="88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Freeform 16"/>
              <p:cNvSpPr>
                <a:spLocks/>
              </p:cNvSpPr>
              <p:nvPr/>
            </p:nvSpPr>
            <p:spPr bwMode="auto">
              <a:xfrm>
                <a:off x="4441" y="1801"/>
                <a:ext cx="147" cy="1344"/>
              </a:xfrm>
              <a:custGeom>
                <a:avLst/>
                <a:gdLst>
                  <a:gd name="T0" fmla="*/ 128 w 147"/>
                  <a:gd name="T1" fmla="*/ 1309 h 1344"/>
                  <a:gd name="T2" fmla="*/ 144 w 147"/>
                  <a:gd name="T3" fmla="*/ 1253 h 1344"/>
                  <a:gd name="T4" fmla="*/ 144 w 147"/>
                  <a:gd name="T5" fmla="*/ 1196 h 1344"/>
                  <a:gd name="T6" fmla="*/ 130 w 147"/>
                  <a:gd name="T7" fmla="*/ 1140 h 1344"/>
                  <a:gd name="T8" fmla="*/ 97 w 147"/>
                  <a:gd name="T9" fmla="*/ 1086 h 1344"/>
                  <a:gd name="T10" fmla="*/ 67 w 147"/>
                  <a:gd name="T11" fmla="*/ 1038 h 1344"/>
                  <a:gd name="T12" fmla="*/ 51 w 147"/>
                  <a:gd name="T13" fmla="*/ 983 h 1344"/>
                  <a:gd name="T14" fmla="*/ 51 w 147"/>
                  <a:gd name="T15" fmla="*/ 924 h 1344"/>
                  <a:gd name="T16" fmla="*/ 65 w 147"/>
                  <a:gd name="T17" fmla="*/ 868 h 1344"/>
                  <a:gd name="T18" fmla="*/ 97 w 147"/>
                  <a:gd name="T19" fmla="*/ 815 h 1344"/>
                  <a:gd name="T20" fmla="*/ 128 w 147"/>
                  <a:gd name="T21" fmla="*/ 767 h 1344"/>
                  <a:gd name="T22" fmla="*/ 143 w 147"/>
                  <a:gd name="T23" fmla="*/ 711 h 1344"/>
                  <a:gd name="T24" fmla="*/ 144 w 147"/>
                  <a:gd name="T25" fmla="*/ 653 h 1344"/>
                  <a:gd name="T26" fmla="*/ 129 w 147"/>
                  <a:gd name="T27" fmla="*/ 597 h 1344"/>
                  <a:gd name="T28" fmla="*/ 97 w 147"/>
                  <a:gd name="T29" fmla="*/ 544 h 1344"/>
                  <a:gd name="T30" fmla="*/ 66 w 147"/>
                  <a:gd name="T31" fmla="*/ 496 h 1344"/>
                  <a:gd name="T32" fmla="*/ 51 w 147"/>
                  <a:gd name="T33" fmla="*/ 439 h 1344"/>
                  <a:gd name="T34" fmla="*/ 50 w 147"/>
                  <a:gd name="T35" fmla="*/ 381 h 1344"/>
                  <a:gd name="T36" fmla="*/ 65 w 147"/>
                  <a:gd name="T37" fmla="*/ 326 h 1344"/>
                  <a:gd name="T38" fmla="*/ 95 w 147"/>
                  <a:gd name="T39" fmla="*/ 276 h 1344"/>
                  <a:gd name="T40" fmla="*/ 128 w 147"/>
                  <a:gd name="T41" fmla="*/ 224 h 1344"/>
                  <a:gd name="T42" fmla="*/ 143 w 147"/>
                  <a:gd name="T43" fmla="*/ 167 h 1344"/>
                  <a:gd name="T44" fmla="*/ 144 w 147"/>
                  <a:gd name="T45" fmla="*/ 110 h 1344"/>
                  <a:gd name="T46" fmla="*/ 129 w 147"/>
                  <a:gd name="T47" fmla="*/ 54 h 1344"/>
                  <a:gd name="T48" fmla="*/ 97 w 147"/>
                  <a:gd name="T49" fmla="*/ 0 h 1344"/>
                  <a:gd name="T50" fmla="*/ 72 w 147"/>
                  <a:gd name="T51" fmla="*/ 36 h 1344"/>
                  <a:gd name="T52" fmla="*/ 92 w 147"/>
                  <a:gd name="T53" fmla="*/ 91 h 1344"/>
                  <a:gd name="T54" fmla="*/ 97 w 147"/>
                  <a:gd name="T55" fmla="*/ 148 h 1344"/>
                  <a:gd name="T56" fmla="*/ 85 w 147"/>
                  <a:gd name="T57" fmla="*/ 205 h 1344"/>
                  <a:gd name="T58" fmla="*/ 61 w 147"/>
                  <a:gd name="T59" fmla="*/ 257 h 1344"/>
                  <a:gd name="T60" fmla="*/ 25 w 147"/>
                  <a:gd name="T61" fmla="*/ 308 h 1344"/>
                  <a:gd name="T62" fmla="*/ 5 w 147"/>
                  <a:gd name="T63" fmla="*/ 362 h 1344"/>
                  <a:gd name="T64" fmla="*/ 0 w 147"/>
                  <a:gd name="T65" fmla="*/ 420 h 1344"/>
                  <a:gd name="T66" fmla="*/ 12 w 147"/>
                  <a:gd name="T67" fmla="*/ 477 h 1344"/>
                  <a:gd name="T68" fmla="*/ 37 w 147"/>
                  <a:gd name="T69" fmla="*/ 530 h 1344"/>
                  <a:gd name="T70" fmla="*/ 72 w 147"/>
                  <a:gd name="T71" fmla="*/ 579 h 1344"/>
                  <a:gd name="T72" fmla="*/ 92 w 147"/>
                  <a:gd name="T73" fmla="*/ 634 h 1344"/>
                  <a:gd name="T74" fmla="*/ 97 w 147"/>
                  <a:gd name="T75" fmla="*/ 692 h 1344"/>
                  <a:gd name="T76" fmla="*/ 85 w 147"/>
                  <a:gd name="T77" fmla="*/ 749 h 1344"/>
                  <a:gd name="T78" fmla="*/ 61 w 147"/>
                  <a:gd name="T79" fmla="*/ 800 h 1344"/>
                  <a:gd name="T80" fmla="*/ 26 w 147"/>
                  <a:gd name="T81" fmla="*/ 850 h 1344"/>
                  <a:gd name="T82" fmla="*/ 6 w 147"/>
                  <a:gd name="T83" fmla="*/ 905 h 1344"/>
                  <a:gd name="T84" fmla="*/ 1 w 147"/>
                  <a:gd name="T85" fmla="*/ 963 h 1344"/>
                  <a:gd name="T86" fmla="*/ 12 w 147"/>
                  <a:gd name="T87" fmla="*/ 1019 h 1344"/>
                  <a:gd name="T88" fmla="*/ 37 w 147"/>
                  <a:gd name="T89" fmla="*/ 1072 h 1344"/>
                  <a:gd name="T90" fmla="*/ 73 w 147"/>
                  <a:gd name="T91" fmla="*/ 1122 h 1344"/>
                  <a:gd name="T92" fmla="*/ 93 w 147"/>
                  <a:gd name="T93" fmla="*/ 1177 h 1344"/>
                  <a:gd name="T94" fmla="*/ 97 w 147"/>
                  <a:gd name="T95" fmla="*/ 1234 h 1344"/>
                  <a:gd name="T96" fmla="*/ 86 w 147"/>
                  <a:gd name="T97" fmla="*/ 1291 h 1344"/>
                  <a:gd name="T98" fmla="*/ 61 w 147"/>
                  <a:gd name="T99" fmla="*/ 1343 h 134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47"/>
                  <a:gd name="T151" fmla="*/ 0 h 1344"/>
                  <a:gd name="T152" fmla="*/ 147 w 147"/>
                  <a:gd name="T153" fmla="*/ 1344 h 134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47" h="1344">
                    <a:moveTo>
                      <a:pt x="109" y="1343"/>
                    </a:moveTo>
                    <a:lnTo>
                      <a:pt x="119" y="1327"/>
                    </a:lnTo>
                    <a:lnTo>
                      <a:pt x="128" y="1309"/>
                    </a:lnTo>
                    <a:lnTo>
                      <a:pt x="135" y="1291"/>
                    </a:lnTo>
                    <a:lnTo>
                      <a:pt x="140" y="1272"/>
                    </a:lnTo>
                    <a:lnTo>
                      <a:pt x="144" y="1253"/>
                    </a:lnTo>
                    <a:lnTo>
                      <a:pt x="146" y="1234"/>
                    </a:lnTo>
                    <a:lnTo>
                      <a:pt x="146" y="1215"/>
                    </a:lnTo>
                    <a:lnTo>
                      <a:pt x="144" y="1196"/>
                    </a:lnTo>
                    <a:lnTo>
                      <a:pt x="141" y="1177"/>
                    </a:lnTo>
                    <a:lnTo>
                      <a:pt x="136" y="1158"/>
                    </a:lnTo>
                    <a:lnTo>
                      <a:pt x="130" y="1140"/>
                    </a:lnTo>
                    <a:lnTo>
                      <a:pt x="121" y="1122"/>
                    </a:lnTo>
                    <a:lnTo>
                      <a:pt x="111" y="1105"/>
                    </a:lnTo>
                    <a:lnTo>
                      <a:pt x="97" y="1086"/>
                    </a:lnTo>
                    <a:lnTo>
                      <a:pt x="85" y="1072"/>
                    </a:lnTo>
                    <a:lnTo>
                      <a:pt x="76" y="1055"/>
                    </a:lnTo>
                    <a:lnTo>
                      <a:pt x="67" y="1038"/>
                    </a:lnTo>
                    <a:lnTo>
                      <a:pt x="61" y="1019"/>
                    </a:lnTo>
                    <a:lnTo>
                      <a:pt x="55" y="1001"/>
                    </a:lnTo>
                    <a:lnTo>
                      <a:pt x="51" y="983"/>
                    </a:lnTo>
                    <a:lnTo>
                      <a:pt x="49" y="963"/>
                    </a:lnTo>
                    <a:lnTo>
                      <a:pt x="49" y="943"/>
                    </a:lnTo>
                    <a:lnTo>
                      <a:pt x="51" y="924"/>
                    </a:lnTo>
                    <a:lnTo>
                      <a:pt x="54" y="905"/>
                    </a:lnTo>
                    <a:lnTo>
                      <a:pt x="59" y="886"/>
                    </a:lnTo>
                    <a:lnTo>
                      <a:pt x="65" y="868"/>
                    </a:lnTo>
                    <a:lnTo>
                      <a:pt x="74" y="850"/>
                    </a:lnTo>
                    <a:lnTo>
                      <a:pt x="84" y="833"/>
                    </a:lnTo>
                    <a:lnTo>
                      <a:pt x="97" y="815"/>
                    </a:lnTo>
                    <a:lnTo>
                      <a:pt x="109" y="800"/>
                    </a:lnTo>
                    <a:lnTo>
                      <a:pt x="118" y="783"/>
                    </a:lnTo>
                    <a:lnTo>
                      <a:pt x="128" y="767"/>
                    </a:lnTo>
                    <a:lnTo>
                      <a:pt x="134" y="749"/>
                    </a:lnTo>
                    <a:lnTo>
                      <a:pt x="139" y="730"/>
                    </a:lnTo>
                    <a:lnTo>
                      <a:pt x="143" y="711"/>
                    </a:lnTo>
                    <a:lnTo>
                      <a:pt x="145" y="692"/>
                    </a:lnTo>
                    <a:lnTo>
                      <a:pt x="145" y="672"/>
                    </a:lnTo>
                    <a:lnTo>
                      <a:pt x="144" y="653"/>
                    </a:lnTo>
                    <a:lnTo>
                      <a:pt x="140" y="634"/>
                    </a:lnTo>
                    <a:lnTo>
                      <a:pt x="135" y="615"/>
                    </a:lnTo>
                    <a:lnTo>
                      <a:pt x="129" y="597"/>
                    </a:lnTo>
                    <a:lnTo>
                      <a:pt x="121" y="579"/>
                    </a:lnTo>
                    <a:lnTo>
                      <a:pt x="110" y="562"/>
                    </a:lnTo>
                    <a:lnTo>
                      <a:pt x="97" y="544"/>
                    </a:lnTo>
                    <a:lnTo>
                      <a:pt x="85" y="530"/>
                    </a:lnTo>
                    <a:lnTo>
                      <a:pt x="76" y="513"/>
                    </a:lnTo>
                    <a:lnTo>
                      <a:pt x="66" y="496"/>
                    </a:lnTo>
                    <a:lnTo>
                      <a:pt x="60" y="477"/>
                    </a:lnTo>
                    <a:lnTo>
                      <a:pt x="55" y="458"/>
                    </a:lnTo>
                    <a:lnTo>
                      <a:pt x="51" y="439"/>
                    </a:lnTo>
                    <a:lnTo>
                      <a:pt x="49" y="420"/>
                    </a:lnTo>
                    <a:lnTo>
                      <a:pt x="49" y="400"/>
                    </a:lnTo>
                    <a:lnTo>
                      <a:pt x="50" y="381"/>
                    </a:lnTo>
                    <a:lnTo>
                      <a:pt x="54" y="362"/>
                    </a:lnTo>
                    <a:lnTo>
                      <a:pt x="59" y="343"/>
                    </a:lnTo>
                    <a:lnTo>
                      <a:pt x="65" y="326"/>
                    </a:lnTo>
                    <a:lnTo>
                      <a:pt x="74" y="308"/>
                    </a:lnTo>
                    <a:lnTo>
                      <a:pt x="84" y="291"/>
                    </a:lnTo>
                    <a:lnTo>
                      <a:pt x="95" y="276"/>
                    </a:lnTo>
                    <a:lnTo>
                      <a:pt x="109" y="257"/>
                    </a:lnTo>
                    <a:lnTo>
                      <a:pt x="118" y="241"/>
                    </a:lnTo>
                    <a:lnTo>
                      <a:pt x="128" y="224"/>
                    </a:lnTo>
                    <a:lnTo>
                      <a:pt x="134" y="205"/>
                    </a:lnTo>
                    <a:lnTo>
                      <a:pt x="139" y="187"/>
                    </a:lnTo>
                    <a:lnTo>
                      <a:pt x="143" y="167"/>
                    </a:lnTo>
                    <a:lnTo>
                      <a:pt x="145" y="148"/>
                    </a:lnTo>
                    <a:lnTo>
                      <a:pt x="145" y="129"/>
                    </a:lnTo>
                    <a:lnTo>
                      <a:pt x="144" y="110"/>
                    </a:lnTo>
                    <a:lnTo>
                      <a:pt x="140" y="91"/>
                    </a:lnTo>
                    <a:lnTo>
                      <a:pt x="135" y="72"/>
                    </a:lnTo>
                    <a:lnTo>
                      <a:pt x="129" y="54"/>
                    </a:lnTo>
                    <a:lnTo>
                      <a:pt x="121" y="36"/>
                    </a:lnTo>
                    <a:lnTo>
                      <a:pt x="110" y="20"/>
                    </a:lnTo>
                    <a:lnTo>
                      <a:pt x="97" y="0"/>
                    </a:lnTo>
                    <a:lnTo>
                      <a:pt x="49" y="0"/>
                    </a:lnTo>
                    <a:lnTo>
                      <a:pt x="62" y="20"/>
                    </a:lnTo>
                    <a:lnTo>
                      <a:pt x="72" y="36"/>
                    </a:lnTo>
                    <a:lnTo>
                      <a:pt x="81" y="54"/>
                    </a:lnTo>
                    <a:lnTo>
                      <a:pt x="87" y="72"/>
                    </a:lnTo>
                    <a:lnTo>
                      <a:pt x="92" y="91"/>
                    </a:lnTo>
                    <a:lnTo>
                      <a:pt x="95" y="110"/>
                    </a:lnTo>
                    <a:lnTo>
                      <a:pt x="97" y="129"/>
                    </a:lnTo>
                    <a:lnTo>
                      <a:pt x="97" y="148"/>
                    </a:lnTo>
                    <a:lnTo>
                      <a:pt x="95" y="167"/>
                    </a:lnTo>
                    <a:lnTo>
                      <a:pt x="91" y="187"/>
                    </a:lnTo>
                    <a:lnTo>
                      <a:pt x="85" y="205"/>
                    </a:lnTo>
                    <a:lnTo>
                      <a:pt x="79" y="224"/>
                    </a:lnTo>
                    <a:lnTo>
                      <a:pt x="70" y="241"/>
                    </a:lnTo>
                    <a:lnTo>
                      <a:pt x="61" y="257"/>
                    </a:lnTo>
                    <a:lnTo>
                      <a:pt x="46" y="276"/>
                    </a:lnTo>
                    <a:lnTo>
                      <a:pt x="35" y="291"/>
                    </a:lnTo>
                    <a:lnTo>
                      <a:pt x="25" y="308"/>
                    </a:lnTo>
                    <a:lnTo>
                      <a:pt x="16" y="326"/>
                    </a:lnTo>
                    <a:lnTo>
                      <a:pt x="10" y="343"/>
                    </a:lnTo>
                    <a:lnTo>
                      <a:pt x="5" y="362"/>
                    </a:lnTo>
                    <a:lnTo>
                      <a:pt x="2" y="381"/>
                    </a:lnTo>
                    <a:lnTo>
                      <a:pt x="0" y="400"/>
                    </a:lnTo>
                    <a:lnTo>
                      <a:pt x="0" y="420"/>
                    </a:lnTo>
                    <a:lnTo>
                      <a:pt x="2" y="439"/>
                    </a:lnTo>
                    <a:lnTo>
                      <a:pt x="6" y="458"/>
                    </a:lnTo>
                    <a:lnTo>
                      <a:pt x="12" y="477"/>
                    </a:lnTo>
                    <a:lnTo>
                      <a:pt x="18" y="496"/>
                    </a:lnTo>
                    <a:lnTo>
                      <a:pt x="27" y="513"/>
                    </a:lnTo>
                    <a:lnTo>
                      <a:pt x="37" y="530"/>
                    </a:lnTo>
                    <a:lnTo>
                      <a:pt x="49" y="544"/>
                    </a:lnTo>
                    <a:lnTo>
                      <a:pt x="62" y="562"/>
                    </a:lnTo>
                    <a:lnTo>
                      <a:pt x="72" y="579"/>
                    </a:lnTo>
                    <a:lnTo>
                      <a:pt x="81" y="597"/>
                    </a:lnTo>
                    <a:lnTo>
                      <a:pt x="87" y="615"/>
                    </a:lnTo>
                    <a:lnTo>
                      <a:pt x="92" y="634"/>
                    </a:lnTo>
                    <a:lnTo>
                      <a:pt x="95" y="653"/>
                    </a:lnTo>
                    <a:lnTo>
                      <a:pt x="97" y="672"/>
                    </a:lnTo>
                    <a:lnTo>
                      <a:pt x="97" y="692"/>
                    </a:lnTo>
                    <a:lnTo>
                      <a:pt x="95" y="711"/>
                    </a:lnTo>
                    <a:lnTo>
                      <a:pt x="91" y="730"/>
                    </a:lnTo>
                    <a:lnTo>
                      <a:pt x="85" y="749"/>
                    </a:lnTo>
                    <a:lnTo>
                      <a:pt x="79" y="767"/>
                    </a:lnTo>
                    <a:lnTo>
                      <a:pt x="70" y="783"/>
                    </a:lnTo>
                    <a:lnTo>
                      <a:pt x="61" y="800"/>
                    </a:lnTo>
                    <a:lnTo>
                      <a:pt x="49" y="815"/>
                    </a:lnTo>
                    <a:lnTo>
                      <a:pt x="36" y="833"/>
                    </a:lnTo>
                    <a:lnTo>
                      <a:pt x="26" y="850"/>
                    </a:lnTo>
                    <a:lnTo>
                      <a:pt x="17" y="868"/>
                    </a:lnTo>
                    <a:lnTo>
                      <a:pt x="11" y="886"/>
                    </a:lnTo>
                    <a:lnTo>
                      <a:pt x="6" y="905"/>
                    </a:lnTo>
                    <a:lnTo>
                      <a:pt x="2" y="924"/>
                    </a:lnTo>
                    <a:lnTo>
                      <a:pt x="1" y="943"/>
                    </a:lnTo>
                    <a:lnTo>
                      <a:pt x="1" y="963"/>
                    </a:lnTo>
                    <a:lnTo>
                      <a:pt x="3" y="983"/>
                    </a:lnTo>
                    <a:lnTo>
                      <a:pt x="7" y="1001"/>
                    </a:lnTo>
                    <a:lnTo>
                      <a:pt x="12" y="1019"/>
                    </a:lnTo>
                    <a:lnTo>
                      <a:pt x="19" y="1038"/>
                    </a:lnTo>
                    <a:lnTo>
                      <a:pt x="28" y="1055"/>
                    </a:lnTo>
                    <a:lnTo>
                      <a:pt x="37" y="1072"/>
                    </a:lnTo>
                    <a:lnTo>
                      <a:pt x="49" y="1086"/>
                    </a:lnTo>
                    <a:lnTo>
                      <a:pt x="62" y="1105"/>
                    </a:lnTo>
                    <a:lnTo>
                      <a:pt x="73" y="1122"/>
                    </a:lnTo>
                    <a:lnTo>
                      <a:pt x="82" y="1140"/>
                    </a:lnTo>
                    <a:lnTo>
                      <a:pt x="87" y="1158"/>
                    </a:lnTo>
                    <a:lnTo>
                      <a:pt x="93" y="1177"/>
                    </a:lnTo>
                    <a:lnTo>
                      <a:pt x="96" y="1196"/>
                    </a:lnTo>
                    <a:lnTo>
                      <a:pt x="97" y="1215"/>
                    </a:lnTo>
                    <a:lnTo>
                      <a:pt x="97" y="1234"/>
                    </a:lnTo>
                    <a:lnTo>
                      <a:pt x="95" y="1253"/>
                    </a:lnTo>
                    <a:lnTo>
                      <a:pt x="91" y="1272"/>
                    </a:lnTo>
                    <a:lnTo>
                      <a:pt x="86" y="1291"/>
                    </a:lnTo>
                    <a:lnTo>
                      <a:pt x="80" y="1309"/>
                    </a:lnTo>
                    <a:lnTo>
                      <a:pt x="70" y="1327"/>
                    </a:lnTo>
                    <a:lnTo>
                      <a:pt x="61" y="1343"/>
                    </a:lnTo>
                    <a:lnTo>
                      <a:pt x="109" y="1343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Freeform 17"/>
              <p:cNvSpPr>
                <a:spLocks/>
              </p:cNvSpPr>
              <p:nvPr/>
            </p:nvSpPr>
            <p:spPr bwMode="auto">
              <a:xfrm>
                <a:off x="2762" y="1893"/>
                <a:ext cx="1374" cy="1166"/>
              </a:xfrm>
              <a:custGeom>
                <a:avLst/>
                <a:gdLst>
                  <a:gd name="T0" fmla="*/ 494 w 1374"/>
                  <a:gd name="T1" fmla="*/ 440 h 1166"/>
                  <a:gd name="T2" fmla="*/ 521 w 1374"/>
                  <a:gd name="T3" fmla="*/ 530 h 1166"/>
                  <a:gd name="T4" fmla="*/ 573 w 1374"/>
                  <a:gd name="T5" fmla="*/ 609 h 1166"/>
                  <a:gd name="T6" fmla="*/ 648 w 1374"/>
                  <a:gd name="T7" fmla="*/ 668 h 1166"/>
                  <a:gd name="T8" fmla="*/ 737 w 1374"/>
                  <a:gd name="T9" fmla="*/ 700 h 1166"/>
                  <a:gd name="T10" fmla="*/ 831 w 1374"/>
                  <a:gd name="T11" fmla="*/ 705 h 1166"/>
                  <a:gd name="T12" fmla="*/ 923 w 1374"/>
                  <a:gd name="T13" fmla="*/ 682 h 1166"/>
                  <a:gd name="T14" fmla="*/ 1003 w 1374"/>
                  <a:gd name="T15" fmla="*/ 632 h 1166"/>
                  <a:gd name="T16" fmla="*/ 1062 w 1374"/>
                  <a:gd name="T17" fmla="*/ 562 h 1166"/>
                  <a:gd name="T18" fmla="*/ 1004 w 1374"/>
                  <a:gd name="T19" fmla="*/ 572 h 1166"/>
                  <a:gd name="T20" fmla="*/ 935 w 1374"/>
                  <a:gd name="T21" fmla="*/ 628 h 1166"/>
                  <a:gd name="T22" fmla="*/ 852 w 1374"/>
                  <a:gd name="T23" fmla="*/ 659 h 1166"/>
                  <a:gd name="T24" fmla="*/ 764 w 1374"/>
                  <a:gd name="T25" fmla="*/ 662 h 1166"/>
                  <a:gd name="T26" fmla="*/ 679 w 1374"/>
                  <a:gd name="T27" fmla="*/ 636 h 1166"/>
                  <a:gd name="T28" fmla="*/ 608 w 1374"/>
                  <a:gd name="T29" fmla="*/ 583 h 1166"/>
                  <a:gd name="T30" fmla="*/ 558 w 1374"/>
                  <a:gd name="T31" fmla="*/ 511 h 1166"/>
                  <a:gd name="T32" fmla="*/ 533 w 1374"/>
                  <a:gd name="T33" fmla="*/ 426 h 1166"/>
                  <a:gd name="T34" fmla="*/ 240 w 1374"/>
                  <a:gd name="T35" fmla="*/ 291 h 1166"/>
                  <a:gd name="T36" fmla="*/ 180 w 1374"/>
                  <a:gd name="T37" fmla="*/ 286 h 1166"/>
                  <a:gd name="T38" fmla="*/ 114 w 1374"/>
                  <a:gd name="T39" fmla="*/ 253 h 1166"/>
                  <a:gd name="T40" fmla="*/ 65 w 1374"/>
                  <a:gd name="T41" fmla="*/ 198 h 1166"/>
                  <a:gd name="T42" fmla="*/ 41 w 1374"/>
                  <a:gd name="T43" fmla="*/ 127 h 1166"/>
                  <a:gd name="T44" fmla="*/ 752 w 1374"/>
                  <a:gd name="T45" fmla="*/ 40 h 1166"/>
                  <a:gd name="T46" fmla="*/ 858 w 1374"/>
                  <a:gd name="T47" fmla="*/ 47 h 1166"/>
                  <a:gd name="T48" fmla="*/ 952 w 1374"/>
                  <a:gd name="T49" fmla="*/ 80 h 1166"/>
                  <a:gd name="T50" fmla="*/ 1032 w 1374"/>
                  <a:gd name="T51" fmla="*/ 139 h 1166"/>
                  <a:gd name="T52" fmla="*/ 1092 w 1374"/>
                  <a:gd name="T53" fmla="*/ 219 h 1166"/>
                  <a:gd name="T54" fmla="*/ 1126 w 1374"/>
                  <a:gd name="T55" fmla="*/ 312 h 1166"/>
                  <a:gd name="T56" fmla="*/ 1132 w 1374"/>
                  <a:gd name="T57" fmla="*/ 916 h 1166"/>
                  <a:gd name="T58" fmla="*/ 1152 w 1374"/>
                  <a:gd name="T59" fmla="*/ 1004 h 1166"/>
                  <a:gd name="T60" fmla="*/ 1201 w 1374"/>
                  <a:gd name="T61" fmla="*/ 1080 h 1166"/>
                  <a:gd name="T62" fmla="*/ 1271 w 1374"/>
                  <a:gd name="T63" fmla="*/ 1136 h 1166"/>
                  <a:gd name="T64" fmla="*/ 1359 w 1374"/>
                  <a:gd name="T65" fmla="*/ 1163 h 1166"/>
                  <a:gd name="T66" fmla="*/ 1340 w 1374"/>
                  <a:gd name="T67" fmla="*/ 1103 h 1166"/>
                  <a:gd name="T68" fmla="*/ 1271 w 1374"/>
                  <a:gd name="T69" fmla="*/ 1077 h 1166"/>
                  <a:gd name="T70" fmla="*/ 1218 w 1374"/>
                  <a:gd name="T71" fmla="*/ 1027 h 1166"/>
                  <a:gd name="T72" fmla="*/ 1187 w 1374"/>
                  <a:gd name="T73" fmla="*/ 959 h 1166"/>
                  <a:gd name="T74" fmla="*/ 1182 w 1374"/>
                  <a:gd name="T75" fmla="*/ 362 h 1166"/>
                  <a:gd name="T76" fmla="*/ 1164 w 1374"/>
                  <a:gd name="T77" fmla="*/ 259 h 1166"/>
                  <a:gd name="T78" fmla="*/ 1118 w 1374"/>
                  <a:gd name="T79" fmla="*/ 165 h 1166"/>
                  <a:gd name="T80" fmla="*/ 1047 w 1374"/>
                  <a:gd name="T81" fmla="*/ 88 h 1166"/>
                  <a:gd name="T82" fmla="*/ 959 w 1374"/>
                  <a:gd name="T83" fmla="*/ 33 h 1166"/>
                  <a:gd name="T84" fmla="*/ 858 w 1374"/>
                  <a:gd name="T85" fmla="*/ 4 h 1166"/>
                  <a:gd name="T86" fmla="*/ 0 w 1374"/>
                  <a:gd name="T87" fmla="*/ 91 h 1166"/>
                  <a:gd name="T88" fmla="*/ 14 w 1374"/>
                  <a:gd name="T89" fmla="*/ 172 h 1166"/>
                  <a:gd name="T90" fmla="*/ 54 w 1374"/>
                  <a:gd name="T91" fmla="*/ 245 h 1166"/>
                  <a:gd name="T92" fmla="*/ 117 w 1374"/>
                  <a:gd name="T93" fmla="*/ 299 h 1166"/>
                  <a:gd name="T94" fmla="*/ 196 w 1374"/>
                  <a:gd name="T95" fmla="*/ 328 h 116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74"/>
                  <a:gd name="T145" fmla="*/ 0 h 1166"/>
                  <a:gd name="T146" fmla="*/ 1374 w 1374"/>
                  <a:gd name="T147" fmla="*/ 1166 h 116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74" h="1166">
                    <a:moveTo>
                      <a:pt x="491" y="331"/>
                    </a:moveTo>
                    <a:lnTo>
                      <a:pt x="491" y="392"/>
                    </a:lnTo>
                    <a:lnTo>
                      <a:pt x="491" y="416"/>
                    </a:lnTo>
                    <a:lnTo>
                      <a:pt x="494" y="440"/>
                    </a:lnTo>
                    <a:lnTo>
                      <a:pt x="498" y="463"/>
                    </a:lnTo>
                    <a:lnTo>
                      <a:pt x="504" y="485"/>
                    </a:lnTo>
                    <a:lnTo>
                      <a:pt x="511" y="508"/>
                    </a:lnTo>
                    <a:lnTo>
                      <a:pt x="521" y="530"/>
                    </a:lnTo>
                    <a:lnTo>
                      <a:pt x="532" y="551"/>
                    </a:lnTo>
                    <a:lnTo>
                      <a:pt x="544" y="572"/>
                    </a:lnTo>
                    <a:lnTo>
                      <a:pt x="558" y="590"/>
                    </a:lnTo>
                    <a:lnTo>
                      <a:pt x="573" y="609"/>
                    </a:lnTo>
                    <a:lnTo>
                      <a:pt x="590" y="626"/>
                    </a:lnTo>
                    <a:lnTo>
                      <a:pt x="608" y="641"/>
                    </a:lnTo>
                    <a:lnTo>
                      <a:pt x="627" y="655"/>
                    </a:lnTo>
                    <a:lnTo>
                      <a:pt x="648" y="668"/>
                    </a:lnTo>
                    <a:lnTo>
                      <a:pt x="669" y="679"/>
                    </a:lnTo>
                    <a:lnTo>
                      <a:pt x="691" y="687"/>
                    </a:lnTo>
                    <a:lnTo>
                      <a:pt x="714" y="695"/>
                    </a:lnTo>
                    <a:lnTo>
                      <a:pt x="737" y="700"/>
                    </a:lnTo>
                    <a:lnTo>
                      <a:pt x="760" y="704"/>
                    </a:lnTo>
                    <a:lnTo>
                      <a:pt x="784" y="707"/>
                    </a:lnTo>
                    <a:lnTo>
                      <a:pt x="807" y="707"/>
                    </a:lnTo>
                    <a:lnTo>
                      <a:pt x="831" y="705"/>
                    </a:lnTo>
                    <a:lnTo>
                      <a:pt x="854" y="703"/>
                    </a:lnTo>
                    <a:lnTo>
                      <a:pt x="878" y="697"/>
                    </a:lnTo>
                    <a:lnTo>
                      <a:pt x="900" y="691"/>
                    </a:lnTo>
                    <a:lnTo>
                      <a:pt x="923" y="682"/>
                    </a:lnTo>
                    <a:lnTo>
                      <a:pt x="944" y="672"/>
                    </a:lnTo>
                    <a:lnTo>
                      <a:pt x="965" y="660"/>
                    </a:lnTo>
                    <a:lnTo>
                      <a:pt x="985" y="647"/>
                    </a:lnTo>
                    <a:lnTo>
                      <a:pt x="1003" y="632"/>
                    </a:lnTo>
                    <a:lnTo>
                      <a:pt x="1021" y="616"/>
                    </a:lnTo>
                    <a:lnTo>
                      <a:pt x="1036" y="598"/>
                    </a:lnTo>
                    <a:lnTo>
                      <a:pt x="1050" y="579"/>
                    </a:lnTo>
                    <a:lnTo>
                      <a:pt x="1062" y="562"/>
                    </a:lnTo>
                    <a:lnTo>
                      <a:pt x="1032" y="532"/>
                    </a:lnTo>
                    <a:lnTo>
                      <a:pt x="1030" y="536"/>
                    </a:lnTo>
                    <a:lnTo>
                      <a:pt x="1018" y="554"/>
                    </a:lnTo>
                    <a:lnTo>
                      <a:pt x="1004" y="572"/>
                    </a:lnTo>
                    <a:lnTo>
                      <a:pt x="989" y="588"/>
                    </a:lnTo>
                    <a:lnTo>
                      <a:pt x="972" y="603"/>
                    </a:lnTo>
                    <a:lnTo>
                      <a:pt x="954" y="616"/>
                    </a:lnTo>
                    <a:lnTo>
                      <a:pt x="935" y="628"/>
                    </a:lnTo>
                    <a:lnTo>
                      <a:pt x="916" y="639"/>
                    </a:lnTo>
                    <a:lnTo>
                      <a:pt x="895" y="647"/>
                    </a:lnTo>
                    <a:lnTo>
                      <a:pt x="874" y="654"/>
                    </a:lnTo>
                    <a:lnTo>
                      <a:pt x="852" y="659"/>
                    </a:lnTo>
                    <a:lnTo>
                      <a:pt x="830" y="663"/>
                    </a:lnTo>
                    <a:lnTo>
                      <a:pt x="808" y="664"/>
                    </a:lnTo>
                    <a:lnTo>
                      <a:pt x="786" y="664"/>
                    </a:lnTo>
                    <a:lnTo>
                      <a:pt x="764" y="662"/>
                    </a:lnTo>
                    <a:lnTo>
                      <a:pt x="742" y="658"/>
                    </a:lnTo>
                    <a:lnTo>
                      <a:pt x="720" y="652"/>
                    </a:lnTo>
                    <a:lnTo>
                      <a:pt x="700" y="645"/>
                    </a:lnTo>
                    <a:lnTo>
                      <a:pt x="679" y="636"/>
                    </a:lnTo>
                    <a:lnTo>
                      <a:pt x="660" y="625"/>
                    </a:lnTo>
                    <a:lnTo>
                      <a:pt x="642" y="612"/>
                    </a:lnTo>
                    <a:lnTo>
                      <a:pt x="624" y="598"/>
                    </a:lnTo>
                    <a:lnTo>
                      <a:pt x="608" y="583"/>
                    </a:lnTo>
                    <a:lnTo>
                      <a:pt x="593" y="567"/>
                    </a:lnTo>
                    <a:lnTo>
                      <a:pt x="579" y="549"/>
                    </a:lnTo>
                    <a:lnTo>
                      <a:pt x="568" y="530"/>
                    </a:lnTo>
                    <a:lnTo>
                      <a:pt x="558" y="511"/>
                    </a:lnTo>
                    <a:lnTo>
                      <a:pt x="549" y="490"/>
                    </a:lnTo>
                    <a:lnTo>
                      <a:pt x="541" y="470"/>
                    </a:lnTo>
                    <a:lnTo>
                      <a:pt x="536" y="448"/>
                    </a:lnTo>
                    <a:lnTo>
                      <a:pt x="533" y="426"/>
                    </a:lnTo>
                    <a:lnTo>
                      <a:pt x="531" y="404"/>
                    </a:lnTo>
                    <a:lnTo>
                      <a:pt x="531" y="382"/>
                    </a:lnTo>
                    <a:lnTo>
                      <a:pt x="531" y="291"/>
                    </a:lnTo>
                    <a:lnTo>
                      <a:pt x="240" y="291"/>
                    </a:lnTo>
                    <a:lnTo>
                      <a:pt x="236" y="291"/>
                    </a:lnTo>
                    <a:lnTo>
                      <a:pt x="217" y="291"/>
                    </a:lnTo>
                    <a:lnTo>
                      <a:pt x="198" y="290"/>
                    </a:lnTo>
                    <a:lnTo>
                      <a:pt x="180" y="286"/>
                    </a:lnTo>
                    <a:lnTo>
                      <a:pt x="162" y="280"/>
                    </a:lnTo>
                    <a:lnTo>
                      <a:pt x="145" y="273"/>
                    </a:lnTo>
                    <a:lnTo>
                      <a:pt x="128" y="264"/>
                    </a:lnTo>
                    <a:lnTo>
                      <a:pt x="114" y="253"/>
                    </a:lnTo>
                    <a:lnTo>
                      <a:pt x="100" y="241"/>
                    </a:lnTo>
                    <a:lnTo>
                      <a:pt x="87" y="228"/>
                    </a:lnTo>
                    <a:lnTo>
                      <a:pt x="76" y="213"/>
                    </a:lnTo>
                    <a:lnTo>
                      <a:pt x="65" y="198"/>
                    </a:lnTo>
                    <a:lnTo>
                      <a:pt x="57" y="181"/>
                    </a:lnTo>
                    <a:lnTo>
                      <a:pt x="50" y="164"/>
                    </a:lnTo>
                    <a:lnTo>
                      <a:pt x="45" y="145"/>
                    </a:lnTo>
                    <a:lnTo>
                      <a:pt x="41" y="127"/>
                    </a:lnTo>
                    <a:lnTo>
                      <a:pt x="39" y="109"/>
                    </a:lnTo>
                    <a:lnTo>
                      <a:pt x="40" y="91"/>
                    </a:lnTo>
                    <a:lnTo>
                      <a:pt x="40" y="40"/>
                    </a:lnTo>
                    <a:lnTo>
                      <a:pt x="752" y="40"/>
                    </a:lnTo>
                    <a:lnTo>
                      <a:pt x="801" y="40"/>
                    </a:lnTo>
                    <a:lnTo>
                      <a:pt x="809" y="41"/>
                    </a:lnTo>
                    <a:lnTo>
                      <a:pt x="833" y="43"/>
                    </a:lnTo>
                    <a:lnTo>
                      <a:pt x="858" y="47"/>
                    </a:lnTo>
                    <a:lnTo>
                      <a:pt x="883" y="53"/>
                    </a:lnTo>
                    <a:lnTo>
                      <a:pt x="907" y="60"/>
                    </a:lnTo>
                    <a:lnTo>
                      <a:pt x="930" y="70"/>
                    </a:lnTo>
                    <a:lnTo>
                      <a:pt x="952" y="80"/>
                    </a:lnTo>
                    <a:lnTo>
                      <a:pt x="974" y="93"/>
                    </a:lnTo>
                    <a:lnTo>
                      <a:pt x="995" y="107"/>
                    </a:lnTo>
                    <a:lnTo>
                      <a:pt x="1014" y="122"/>
                    </a:lnTo>
                    <a:lnTo>
                      <a:pt x="1032" y="139"/>
                    </a:lnTo>
                    <a:lnTo>
                      <a:pt x="1049" y="157"/>
                    </a:lnTo>
                    <a:lnTo>
                      <a:pt x="1065" y="177"/>
                    </a:lnTo>
                    <a:lnTo>
                      <a:pt x="1079" y="198"/>
                    </a:lnTo>
                    <a:lnTo>
                      <a:pt x="1092" y="219"/>
                    </a:lnTo>
                    <a:lnTo>
                      <a:pt x="1103" y="242"/>
                    </a:lnTo>
                    <a:lnTo>
                      <a:pt x="1112" y="265"/>
                    </a:lnTo>
                    <a:lnTo>
                      <a:pt x="1120" y="289"/>
                    </a:lnTo>
                    <a:lnTo>
                      <a:pt x="1126" y="312"/>
                    </a:lnTo>
                    <a:lnTo>
                      <a:pt x="1130" y="337"/>
                    </a:lnTo>
                    <a:lnTo>
                      <a:pt x="1132" y="362"/>
                    </a:lnTo>
                    <a:lnTo>
                      <a:pt x="1132" y="894"/>
                    </a:lnTo>
                    <a:lnTo>
                      <a:pt x="1132" y="916"/>
                    </a:lnTo>
                    <a:lnTo>
                      <a:pt x="1134" y="939"/>
                    </a:lnTo>
                    <a:lnTo>
                      <a:pt x="1138" y="961"/>
                    </a:lnTo>
                    <a:lnTo>
                      <a:pt x="1144" y="983"/>
                    </a:lnTo>
                    <a:lnTo>
                      <a:pt x="1152" y="1004"/>
                    </a:lnTo>
                    <a:lnTo>
                      <a:pt x="1161" y="1026"/>
                    </a:lnTo>
                    <a:lnTo>
                      <a:pt x="1172" y="1044"/>
                    </a:lnTo>
                    <a:lnTo>
                      <a:pt x="1186" y="1064"/>
                    </a:lnTo>
                    <a:lnTo>
                      <a:pt x="1201" y="1080"/>
                    </a:lnTo>
                    <a:lnTo>
                      <a:pt x="1217" y="1096"/>
                    </a:lnTo>
                    <a:lnTo>
                      <a:pt x="1234" y="1111"/>
                    </a:lnTo>
                    <a:lnTo>
                      <a:pt x="1253" y="1124"/>
                    </a:lnTo>
                    <a:lnTo>
                      <a:pt x="1271" y="1136"/>
                    </a:lnTo>
                    <a:lnTo>
                      <a:pt x="1293" y="1145"/>
                    </a:lnTo>
                    <a:lnTo>
                      <a:pt x="1315" y="1153"/>
                    </a:lnTo>
                    <a:lnTo>
                      <a:pt x="1336" y="1160"/>
                    </a:lnTo>
                    <a:lnTo>
                      <a:pt x="1359" y="1163"/>
                    </a:lnTo>
                    <a:lnTo>
                      <a:pt x="1373" y="1165"/>
                    </a:lnTo>
                    <a:lnTo>
                      <a:pt x="1373" y="1105"/>
                    </a:lnTo>
                    <a:lnTo>
                      <a:pt x="1359" y="1105"/>
                    </a:lnTo>
                    <a:lnTo>
                      <a:pt x="1340" y="1103"/>
                    </a:lnTo>
                    <a:lnTo>
                      <a:pt x="1322" y="1099"/>
                    </a:lnTo>
                    <a:lnTo>
                      <a:pt x="1305" y="1093"/>
                    </a:lnTo>
                    <a:lnTo>
                      <a:pt x="1287" y="1086"/>
                    </a:lnTo>
                    <a:lnTo>
                      <a:pt x="1271" y="1077"/>
                    </a:lnTo>
                    <a:lnTo>
                      <a:pt x="1257" y="1067"/>
                    </a:lnTo>
                    <a:lnTo>
                      <a:pt x="1243" y="1055"/>
                    </a:lnTo>
                    <a:lnTo>
                      <a:pt x="1229" y="1042"/>
                    </a:lnTo>
                    <a:lnTo>
                      <a:pt x="1218" y="1027"/>
                    </a:lnTo>
                    <a:lnTo>
                      <a:pt x="1208" y="1012"/>
                    </a:lnTo>
                    <a:lnTo>
                      <a:pt x="1199" y="995"/>
                    </a:lnTo>
                    <a:lnTo>
                      <a:pt x="1192" y="978"/>
                    </a:lnTo>
                    <a:lnTo>
                      <a:pt x="1187" y="959"/>
                    </a:lnTo>
                    <a:lnTo>
                      <a:pt x="1184" y="941"/>
                    </a:lnTo>
                    <a:lnTo>
                      <a:pt x="1182" y="923"/>
                    </a:lnTo>
                    <a:lnTo>
                      <a:pt x="1182" y="904"/>
                    </a:lnTo>
                    <a:lnTo>
                      <a:pt x="1182" y="362"/>
                    </a:lnTo>
                    <a:lnTo>
                      <a:pt x="1181" y="335"/>
                    </a:lnTo>
                    <a:lnTo>
                      <a:pt x="1177" y="310"/>
                    </a:lnTo>
                    <a:lnTo>
                      <a:pt x="1172" y="285"/>
                    </a:lnTo>
                    <a:lnTo>
                      <a:pt x="1164" y="259"/>
                    </a:lnTo>
                    <a:lnTo>
                      <a:pt x="1155" y="235"/>
                    </a:lnTo>
                    <a:lnTo>
                      <a:pt x="1144" y="211"/>
                    </a:lnTo>
                    <a:lnTo>
                      <a:pt x="1131" y="187"/>
                    </a:lnTo>
                    <a:lnTo>
                      <a:pt x="1118" y="165"/>
                    </a:lnTo>
                    <a:lnTo>
                      <a:pt x="1102" y="144"/>
                    </a:lnTo>
                    <a:lnTo>
                      <a:pt x="1085" y="124"/>
                    </a:lnTo>
                    <a:lnTo>
                      <a:pt x="1067" y="105"/>
                    </a:lnTo>
                    <a:lnTo>
                      <a:pt x="1047" y="88"/>
                    </a:lnTo>
                    <a:lnTo>
                      <a:pt x="1027" y="72"/>
                    </a:lnTo>
                    <a:lnTo>
                      <a:pt x="1005" y="58"/>
                    </a:lnTo>
                    <a:lnTo>
                      <a:pt x="983" y="44"/>
                    </a:lnTo>
                    <a:lnTo>
                      <a:pt x="959" y="33"/>
                    </a:lnTo>
                    <a:lnTo>
                      <a:pt x="935" y="23"/>
                    </a:lnTo>
                    <a:lnTo>
                      <a:pt x="909" y="15"/>
                    </a:lnTo>
                    <a:lnTo>
                      <a:pt x="883" y="8"/>
                    </a:lnTo>
                    <a:lnTo>
                      <a:pt x="858" y="4"/>
                    </a:lnTo>
                    <a:lnTo>
                      <a:pt x="831" y="1"/>
                    </a:lnTo>
                    <a:lnTo>
                      <a:pt x="811" y="0"/>
                    </a:lnTo>
                    <a:lnTo>
                      <a:pt x="0" y="0"/>
                    </a:lnTo>
                    <a:lnTo>
                      <a:pt x="0" y="91"/>
                    </a:lnTo>
                    <a:lnTo>
                      <a:pt x="1" y="111"/>
                    </a:lnTo>
                    <a:lnTo>
                      <a:pt x="3" y="132"/>
                    </a:lnTo>
                    <a:lnTo>
                      <a:pt x="7" y="152"/>
                    </a:lnTo>
                    <a:lnTo>
                      <a:pt x="14" y="172"/>
                    </a:lnTo>
                    <a:lnTo>
                      <a:pt x="21" y="192"/>
                    </a:lnTo>
                    <a:lnTo>
                      <a:pt x="31" y="211"/>
                    </a:lnTo>
                    <a:lnTo>
                      <a:pt x="42" y="229"/>
                    </a:lnTo>
                    <a:lnTo>
                      <a:pt x="54" y="245"/>
                    </a:lnTo>
                    <a:lnTo>
                      <a:pt x="69" y="261"/>
                    </a:lnTo>
                    <a:lnTo>
                      <a:pt x="84" y="275"/>
                    </a:lnTo>
                    <a:lnTo>
                      <a:pt x="100" y="288"/>
                    </a:lnTo>
                    <a:lnTo>
                      <a:pt x="117" y="299"/>
                    </a:lnTo>
                    <a:lnTo>
                      <a:pt x="136" y="308"/>
                    </a:lnTo>
                    <a:lnTo>
                      <a:pt x="155" y="316"/>
                    </a:lnTo>
                    <a:lnTo>
                      <a:pt x="175" y="323"/>
                    </a:lnTo>
                    <a:lnTo>
                      <a:pt x="196" y="328"/>
                    </a:lnTo>
                    <a:lnTo>
                      <a:pt x="216" y="331"/>
                    </a:lnTo>
                    <a:lnTo>
                      <a:pt x="230" y="331"/>
                    </a:lnTo>
                    <a:lnTo>
                      <a:pt x="491" y="33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Freeform 18"/>
              <p:cNvSpPr>
                <a:spLocks/>
              </p:cNvSpPr>
              <p:nvPr/>
            </p:nvSpPr>
            <p:spPr bwMode="auto">
              <a:xfrm>
                <a:off x="3456" y="1893"/>
                <a:ext cx="700" cy="1106"/>
              </a:xfrm>
              <a:custGeom>
                <a:avLst/>
                <a:gdLst>
                  <a:gd name="T0" fmla="*/ 489 w 700"/>
                  <a:gd name="T1" fmla="*/ 40 h 1106"/>
                  <a:gd name="T2" fmla="*/ 699 w 700"/>
                  <a:gd name="T3" fmla="*/ 40 h 1106"/>
                  <a:gd name="T4" fmla="*/ 699 w 700"/>
                  <a:gd name="T5" fmla="*/ 0 h 1106"/>
                  <a:gd name="T6" fmla="*/ 439 w 700"/>
                  <a:gd name="T7" fmla="*/ 0 h 1106"/>
                  <a:gd name="T8" fmla="*/ 439 w 700"/>
                  <a:gd name="T9" fmla="*/ 733 h 1106"/>
                  <a:gd name="T10" fmla="*/ 439 w 700"/>
                  <a:gd name="T11" fmla="*/ 749 h 1106"/>
                  <a:gd name="T12" fmla="*/ 437 w 700"/>
                  <a:gd name="T13" fmla="*/ 773 h 1106"/>
                  <a:gd name="T14" fmla="*/ 433 w 700"/>
                  <a:gd name="T15" fmla="*/ 798 h 1106"/>
                  <a:gd name="T16" fmla="*/ 427 w 700"/>
                  <a:gd name="T17" fmla="*/ 821 h 1106"/>
                  <a:gd name="T18" fmla="*/ 420 w 700"/>
                  <a:gd name="T19" fmla="*/ 844 h 1106"/>
                  <a:gd name="T20" fmla="*/ 411 w 700"/>
                  <a:gd name="T21" fmla="*/ 866 h 1106"/>
                  <a:gd name="T22" fmla="*/ 401 w 700"/>
                  <a:gd name="T23" fmla="*/ 888 h 1106"/>
                  <a:gd name="T24" fmla="*/ 388 w 700"/>
                  <a:gd name="T25" fmla="*/ 908 h 1106"/>
                  <a:gd name="T26" fmla="*/ 374 w 700"/>
                  <a:gd name="T27" fmla="*/ 928 h 1106"/>
                  <a:gd name="T28" fmla="*/ 359 w 700"/>
                  <a:gd name="T29" fmla="*/ 947 h 1106"/>
                  <a:gd name="T30" fmla="*/ 342 w 700"/>
                  <a:gd name="T31" fmla="*/ 965 h 1106"/>
                  <a:gd name="T32" fmla="*/ 324 w 700"/>
                  <a:gd name="T33" fmla="*/ 981 h 1106"/>
                  <a:gd name="T34" fmla="*/ 304 w 700"/>
                  <a:gd name="T35" fmla="*/ 996 h 1106"/>
                  <a:gd name="T36" fmla="*/ 285 w 700"/>
                  <a:gd name="T37" fmla="*/ 1009 h 1106"/>
                  <a:gd name="T38" fmla="*/ 264 w 700"/>
                  <a:gd name="T39" fmla="*/ 1020 h 1106"/>
                  <a:gd name="T40" fmla="*/ 242 w 700"/>
                  <a:gd name="T41" fmla="*/ 1031 h 1106"/>
                  <a:gd name="T42" fmla="*/ 219 w 700"/>
                  <a:gd name="T43" fmla="*/ 1039 h 1106"/>
                  <a:gd name="T44" fmla="*/ 195 w 700"/>
                  <a:gd name="T45" fmla="*/ 1045 h 1106"/>
                  <a:gd name="T46" fmla="*/ 173 w 700"/>
                  <a:gd name="T47" fmla="*/ 1051 h 1106"/>
                  <a:gd name="T48" fmla="*/ 148 w 700"/>
                  <a:gd name="T49" fmla="*/ 1053 h 1106"/>
                  <a:gd name="T50" fmla="*/ 124 w 700"/>
                  <a:gd name="T51" fmla="*/ 1055 h 1106"/>
                  <a:gd name="T52" fmla="*/ 0 w 700"/>
                  <a:gd name="T53" fmla="*/ 1055 h 1106"/>
                  <a:gd name="T54" fmla="*/ 0 w 700"/>
                  <a:gd name="T55" fmla="*/ 1105 h 1106"/>
                  <a:gd name="T56" fmla="*/ 100 w 700"/>
                  <a:gd name="T57" fmla="*/ 1105 h 1106"/>
                  <a:gd name="T58" fmla="*/ 127 w 700"/>
                  <a:gd name="T59" fmla="*/ 1104 h 1106"/>
                  <a:gd name="T60" fmla="*/ 154 w 700"/>
                  <a:gd name="T61" fmla="*/ 1101 h 1106"/>
                  <a:gd name="T62" fmla="*/ 179 w 700"/>
                  <a:gd name="T63" fmla="*/ 1096 h 1106"/>
                  <a:gd name="T64" fmla="*/ 205 w 700"/>
                  <a:gd name="T65" fmla="*/ 1090 h 1106"/>
                  <a:gd name="T66" fmla="*/ 231 w 700"/>
                  <a:gd name="T67" fmla="*/ 1081 h 1106"/>
                  <a:gd name="T68" fmla="*/ 256 w 700"/>
                  <a:gd name="T69" fmla="*/ 1071 h 1106"/>
                  <a:gd name="T70" fmla="*/ 281 w 700"/>
                  <a:gd name="T71" fmla="*/ 1059 h 1106"/>
                  <a:gd name="T72" fmla="*/ 303 w 700"/>
                  <a:gd name="T73" fmla="*/ 1046 h 1106"/>
                  <a:gd name="T74" fmla="*/ 325 w 700"/>
                  <a:gd name="T75" fmla="*/ 1031 h 1106"/>
                  <a:gd name="T76" fmla="*/ 346 w 700"/>
                  <a:gd name="T77" fmla="*/ 1015 h 1106"/>
                  <a:gd name="T78" fmla="*/ 367 w 700"/>
                  <a:gd name="T79" fmla="*/ 998 h 1106"/>
                  <a:gd name="T80" fmla="*/ 386 w 700"/>
                  <a:gd name="T81" fmla="*/ 978 h 1106"/>
                  <a:gd name="T82" fmla="*/ 403 w 700"/>
                  <a:gd name="T83" fmla="*/ 958 h 1106"/>
                  <a:gd name="T84" fmla="*/ 419 w 700"/>
                  <a:gd name="T85" fmla="*/ 936 h 1106"/>
                  <a:gd name="T86" fmla="*/ 433 w 700"/>
                  <a:gd name="T87" fmla="*/ 914 h 1106"/>
                  <a:gd name="T88" fmla="*/ 447 w 700"/>
                  <a:gd name="T89" fmla="*/ 890 h 1106"/>
                  <a:gd name="T90" fmla="*/ 458 w 700"/>
                  <a:gd name="T91" fmla="*/ 866 h 1106"/>
                  <a:gd name="T92" fmla="*/ 467 w 700"/>
                  <a:gd name="T93" fmla="*/ 841 h 1106"/>
                  <a:gd name="T94" fmla="*/ 475 w 700"/>
                  <a:gd name="T95" fmla="*/ 816 h 1106"/>
                  <a:gd name="T96" fmla="*/ 482 w 700"/>
                  <a:gd name="T97" fmla="*/ 790 h 1106"/>
                  <a:gd name="T98" fmla="*/ 487 w 700"/>
                  <a:gd name="T99" fmla="*/ 763 h 1106"/>
                  <a:gd name="T100" fmla="*/ 489 w 700"/>
                  <a:gd name="T101" fmla="*/ 736 h 1106"/>
                  <a:gd name="T102" fmla="*/ 489 w 700"/>
                  <a:gd name="T103" fmla="*/ 733 h 1106"/>
                  <a:gd name="T104" fmla="*/ 489 w 700"/>
                  <a:gd name="T105" fmla="*/ 40 h 11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00"/>
                  <a:gd name="T160" fmla="*/ 0 h 1106"/>
                  <a:gd name="T161" fmla="*/ 700 w 700"/>
                  <a:gd name="T162" fmla="*/ 1106 h 110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00" h="1106">
                    <a:moveTo>
                      <a:pt x="489" y="40"/>
                    </a:moveTo>
                    <a:lnTo>
                      <a:pt x="699" y="40"/>
                    </a:lnTo>
                    <a:lnTo>
                      <a:pt x="699" y="0"/>
                    </a:lnTo>
                    <a:lnTo>
                      <a:pt x="439" y="0"/>
                    </a:lnTo>
                    <a:lnTo>
                      <a:pt x="439" y="733"/>
                    </a:lnTo>
                    <a:lnTo>
                      <a:pt x="439" y="749"/>
                    </a:lnTo>
                    <a:lnTo>
                      <a:pt x="437" y="773"/>
                    </a:lnTo>
                    <a:lnTo>
                      <a:pt x="433" y="798"/>
                    </a:lnTo>
                    <a:lnTo>
                      <a:pt x="427" y="821"/>
                    </a:lnTo>
                    <a:lnTo>
                      <a:pt x="420" y="844"/>
                    </a:lnTo>
                    <a:lnTo>
                      <a:pt x="411" y="866"/>
                    </a:lnTo>
                    <a:lnTo>
                      <a:pt x="401" y="888"/>
                    </a:lnTo>
                    <a:lnTo>
                      <a:pt x="388" y="908"/>
                    </a:lnTo>
                    <a:lnTo>
                      <a:pt x="374" y="928"/>
                    </a:lnTo>
                    <a:lnTo>
                      <a:pt x="359" y="947"/>
                    </a:lnTo>
                    <a:lnTo>
                      <a:pt x="342" y="965"/>
                    </a:lnTo>
                    <a:lnTo>
                      <a:pt x="324" y="981"/>
                    </a:lnTo>
                    <a:lnTo>
                      <a:pt x="304" y="996"/>
                    </a:lnTo>
                    <a:lnTo>
                      <a:pt x="285" y="1009"/>
                    </a:lnTo>
                    <a:lnTo>
                      <a:pt x="264" y="1020"/>
                    </a:lnTo>
                    <a:lnTo>
                      <a:pt x="242" y="1031"/>
                    </a:lnTo>
                    <a:lnTo>
                      <a:pt x="219" y="1039"/>
                    </a:lnTo>
                    <a:lnTo>
                      <a:pt x="195" y="1045"/>
                    </a:lnTo>
                    <a:lnTo>
                      <a:pt x="173" y="1051"/>
                    </a:lnTo>
                    <a:lnTo>
                      <a:pt x="148" y="1053"/>
                    </a:lnTo>
                    <a:lnTo>
                      <a:pt x="124" y="1055"/>
                    </a:lnTo>
                    <a:lnTo>
                      <a:pt x="0" y="1055"/>
                    </a:lnTo>
                    <a:lnTo>
                      <a:pt x="0" y="1105"/>
                    </a:lnTo>
                    <a:lnTo>
                      <a:pt x="100" y="1105"/>
                    </a:lnTo>
                    <a:lnTo>
                      <a:pt x="127" y="1104"/>
                    </a:lnTo>
                    <a:lnTo>
                      <a:pt x="154" y="1101"/>
                    </a:lnTo>
                    <a:lnTo>
                      <a:pt x="179" y="1096"/>
                    </a:lnTo>
                    <a:lnTo>
                      <a:pt x="205" y="1090"/>
                    </a:lnTo>
                    <a:lnTo>
                      <a:pt x="231" y="1081"/>
                    </a:lnTo>
                    <a:lnTo>
                      <a:pt x="256" y="1071"/>
                    </a:lnTo>
                    <a:lnTo>
                      <a:pt x="281" y="1059"/>
                    </a:lnTo>
                    <a:lnTo>
                      <a:pt x="303" y="1046"/>
                    </a:lnTo>
                    <a:lnTo>
                      <a:pt x="325" y="1031"/>
                    </a:lnTo>
                    <a:lnTo>
                      <a:pt x="346" y="1015"/>
                    </a:lnTo>
                    <a:lnTo>
                      <a:pt x="367" y="998"/>
                    </a:lnTo>
                    <a:lnTo>
                      <a:pt x="386" y="978"/>
                    </a:lnTo>
                    <a:lnTo>
                      <a:pt x="403" y="958"/>
                    </a:lnTo>
                    <a:lnTo>
                      <a:pt x="419" y="936"/>
                    </a:lnTo>
                    <a:lnTo>
                      <a:pt x="433" y="914"/>
                    </a:lnTo>
                    <a:lnTo>
                      <a:pt x="447" y="890"/>
                    </a:lnTo>
                    <a:lnTo>
                      <a:pt x="458" y="866"/>
                    </a:lnTo>
                    <a:lnTo>
                      <a:pt x="467" y="841"/>
                    </a:lnTo>
                    <a:lnTo>
                      <a:pt x="475" y="816"/>
                    </a:lnTo>
                    <a:lnTo>
                      <a:pt x="482" y="790"/>
                    </a:lnTo>
                    <a:lnTo>
                      <a:pt x="487" y="763"/>
                    </a:lnTo>
                    <a:lnTo>
                      <a:pt x="489" y="736"/>
                    </a:lnTo>
                    <a:lnTo>
                      <a:pt x="489" y="733"/>
                    </a:lnTo>
                    <a:lnTo>
                      <a:pt x="489" y="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Freeform 19"/>
              <p:cNvSpPr>
                <a:spLocks/>
              </p:cNvSpPr>
              <p:nvPr/>
            </p:nvSpPr>
            <p:spPr bwMode="auto">
              <a:xfrm>
                <a:off x="1272" y="1327"/>
                <a:ext cx="2199" cy="2248"/>
              </a:xfrm>
              <a:custGeom>
                <a:avLst/>
                <a:gdLst>
                  <a:gd name="T0" fmla="*/ 2198 w 2199"/>
                  <a:gd name="T1" fmla="*/ 1240 h 2248"/>
                  <a:gd name="T2" fmla="*/ 2198 w 2199"/>
                  <a:gd name="T3" fmla="*/ 2247 h 2248"/>
                  <a:gd name="T4" fmla="*/ 0 w 2199"/>
                  <a:gd name="T5" fmla="*/ 2247 h 2248"/>
                  <a:gd name="T6" fmla="*/ 0 w 2199"/>
                  <a:gd name="T7" fmla="*/ 0 h 2248"/>
                  <a:gd name="T8" fmla="*/ 2198 w 2199"/>
                  <a:gd name="T9" fmla="*/ 0 h 2248"/>
                  <a:gd name="T10" fmla="*/ 2198 w 2199"/>
                  <a:gd name="T11" fmla="*/ 584 h 2248"/>
                  <a:gd name="T12" fmla="*/ 2158 w 2199"/>
                  <a:gd name="T13" fmla="*/ 584 h 2248"/>
                  <a:gd name="T14" fmla="*/ 2158 w 2199"/>
                  <a:gd name="T15" fmla="*/ 41 h 2248"/>
                  <a:gd name="T16" fmla="*/ 41 w 2199"/>
                  <a:gd name="T17" fmla="*/ 41 h 2248"/>
                  <a:gd name="T18" fmla="*/ 41 w 2199"/>
                  <a:gd name="T19" fmla="*/ 2207 h 2248"/>
                  <a:gd name="T20" fmla="*/ 2158 w 2199"/>
                  <a:gd name="T21" fmla="*/ 2207 h 2248"/>
                  <a:gd name="T22" fmla="*/ 2158 w 2199"/>
                  <a:gd name="T23" fmla="*/ 1220 h 2248"/>
                  <a:gd name="T24" fmla="*/ 2198 w 2199"/>
                  <a:gd name="T25" fmla="*/ 1240 h 22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99"/>
                  <a:gd name="T40" fmla="*/ 0 h 2248"/>
                  <a:gd name="T41" fmla="*/ 2199 w 2199"/>
                  <a:gd name="T42" fmla="*/ 2248 h 224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99" h="2248">
                    <a:moveTo>
                      <a:pt x="2198" y="1240"/>
                    </a:moveTo>
                    <a:lnTo>
                      <a:pt x="2198" y="2247"/>
                    </a:lnTo>
                    <a:lnTo>
                      <a:pt x="0" y="2247"/>
                    </a:lnTo>
                    <a:lnTo>
                      <a:pt x="0" y="0"/>
                    </a:lnTo>
                    <a:lnTo>
                      <a:pt x="2198" y="0"/>
                    </a:lnTo>
                    <a:lnTo>
                      <a:pt x="2198" y="584"/>
                    </a:lnTo>
                    <a:lnTo>
                      <a:pt x="2158" y="584"/>
                    </a:lnTo>
                    <a:lnTo>
                      <a:pt x="2158" y="41"/>
                    </a:lnTo>
                    <a:lnTo>
                      <a:pt x="41" y="41"/>
                    </a:lnTo>
                    <a:lnTo>
                      <a:pt x="41" y="2207"/>
                    </a:lnTo>
                    <a:lnTo>
                      <a:pt x="2158" y="2207"/>
                    </a:lnTo>
                    <a:lnTo>
                      <a:pt x="2158" y="1220"/>
                    </a:lnTo>
                    <a:lnTo>
                      <a:pt x="2198" y="12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2" name="Rectangle 20"/>
            <p:cNvSpPr>
              <a:spLocks noChangeArrowheads="1"/>
            </p:cNvSpPr>
            <p:nvPr/>
          </p:nvSpPr>
          <p:spPr bwMode="auto">
            <a:xfrm>
              <a:off x="1385" y="1462"/>
              <a:ext cx="1931" cy="20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2800" b="1"/>
                <a:t>TRANSACTION 1</a:t>
              </a:r>
            </a:p>
            <a:p>
              <a:pPr algn="ctr" eaLnBrk="0" hangingPunct="0"/>
              <a:endParaRPr lang="en-US" sz="2800" b="1"/>
            </a:p>
            <a:p>
              <a:pPr algn="ctr" eaLnBrk="0" hangingPunct="0"/>
              <a:r>
                <a:rPr lang="en-US" sz="3000" b="1" i="1">
                  <a:solidFill>
                    <a:srgbClr val="CC0000"/>
                  </a:solidFill>
                </a:rPr>
                <a:t>Creating a bank</a:t>
              </a:r>
              <a:endParaRPr lang="en-US" sz="3000" b="1">
                <a:solidFill>
                  <a:srgbClr val="CC0000"/>
                </a:solidFill>
              </a:endParaRPr>
            </a:p>
            <a:p>
              <a:pPr algn="ctr" eaLnBrk="0" hangingPunct="0"/>
              <a:r>
                <a:rPr lang="en-US" sz="3200" b="1"/>
                <a:t>$250,000 Cash</a:t>
              </a:r>
            </a:p>
            <a:p>
              <a:pPr algn="ctr" eaLnBrk="0" hangingPunct="0"/>
              <a:r>
                <a:rPr lang="en-US" sz="3200" b="1"/>
                <a:t>for</a:t>
              </a:r>
            </a:p>
            <a:p>
              <a:pPr algn="ctr" eaLnBrk="0" hangingPunct="0"/>
              <a:r>
                <a:rPr lang="en-US" sz="3200" b="1"/>
                <a:t>Capital Stock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2" grpId="0" autoUpdateAnimBg="0"/>
      <p:bldP spid="410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24597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Reserves	 $ </a:t>
            </a:r>
            <a:r>
              <a:rPr lang="en-US" sz="2200" b="1">
                <a:solidFill>
                  <a:srgbClr val="FF6600"/>
                </a:solidFill>
              </a:rPr>
              <a:t>  </a:t>
            </a:r>
            <a:r>
              <a:rPr lang="en-US" sz="2200" b="1"/>
              <a:t>60,000</a:t>
            </a:r>
          </a:p>
          <a:p>
            <a:pPr eaLnBrk="0" hangingPunct="0"/>
            <a:r>
              <a:rPr lang="en-US" sz="2200" b="1"/>
              <a:t>Securities	      </a:t>
            </a:r>
            <a:r>
              <a:rPr lang="en-US" sz="2200" b="1">
                <a:solidFill>
                  <a:srgbClr val="CC0000"/>
                </a:solidFill>
              </a:rPr>
              <a:t>50,000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</a:t>
            </a:r>
            <a:r>
              <a:rPr lang="en-US" sz="2200" b="1">
                <a:solidFill>
                  <a:srgbClr val="CC0000"/>
                </a:solidFill>
              </a:rPr>
              <a:t>$100,000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2971800"/>
            <a:ext cx="5935663" cy="3594100"/>
            <a:chOff x="1272" y="1327"/>
            <a:chExt cx="3739" cy="2264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272" y="1327"/>
              <a:ext cx="3739" cy="2248"/>
              <a:chOff x="1272" y="1327"/>
              <a:chExt cx="3739" cy="2248"/>
            </a:xfrm>
          </p:grpSpPr>
          <p:sp>
            <p:nvSpPr>
              <p:cNvPr id="24587" name="Freeform 12"/>
              <p:cNvSpPr>
                <a:spLocks/>
              </p:cNvSpPr>
              <p:nvPr/>
            </p:nvSpPr>
            <p:spPr bwMode="auto">
              <a:xfrm>
                <a:off x="1302" y="1347"/>
                <a:ext cx="2149" cy="2208"/>
              </a:xfrm>
              <a:custGeom>
                <a:avLst/>
                <a:gdLst>
                  <a:gd name="T0" fmla="*/ 0 w 2149"/>
                  <a:gd name="T1" fmla="*/ 2207 h 2208"/>
                  <a:gd name="T2" fmla="*/ 2148 w 2149"/>
                  <a:gd name="T3" fmla="*/ 2207 h 2208"/>
                  <a:gd name="T4" fmla="*/ 2148 w 2149"/>
                  <a:gd name="T5" fmla="*/ 0 h 2208"/>
                  <a:gd name="T6" fmla="*/ 0 w 2149"/>
                  <a:gd name="T7" fmla="*/ 0 h 2208"/>
                  <a:gd name="T8" fmla="*/ 0 w 2149"/>
                  <a:gd name="T9" fmla="*/ 2207 h 2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9"/>
                  <a:gd name="T16" fmla="*/ 0 h 2208"/>
                  <a:gd name="T17" fmla="*/ 2149 w 2149"/>
                  <a:gd name="T18" fmla="*/ 2208 h 2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9" h="2208">
                    <a:moveTo>
                      <a:pt x="0" y="2207"/>
                    </a:moveTo>
                    <a:lnTo>
                      <a:pt x="2148" y="2207"/>
                    </a:lnTo>
                    <a:lnTo>
                      <a:pt x="2148" y="0"/>
                    </a:lnTo>
                    <a:lnTo>
                      <a:pt x="0" y="0"/>
                    </a:lnTo>
                    <a:lnTo>
                      <a:pt x="0" y="2207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Freeform 13"/>
              <p:cNvSpPr>
                <a:spLocks/>
              </p:cNvSpPr>
              <p:nvPr/>
            </p:nvSpPr>
            <p:spPr bwMode="auto">
              <a:xfrm>
                <a:off x="2782" y="1913"/>
                <a:ext cx="1132" cy="1056"/>
              </a:xfrm>
              <a:custGeom>
                <a:avLst/>
                <a:gdLst>
                  <a:gd name="T0" fmla="*/ 0 w 1132"/>
                  <a:gd name="T1" fmla="*/ 0 h 1056"/>
                  <a:gd name="T2" fmla="*/ 0 w 1132"/>
                  <a:gd name="T3" fmla="*/ 111 h 1056"/>
                  <a:gd name="T4" fmla="*/ 30 w 1132"/>
                  <a:gd name="T5" fmla="*/ 181 h 1056"/>
                  <a:gd name="T6" fmla="*/ 100 w 1132"/>
                  <a:gd name="T7" fmla="*/ 252 h 1056"/>
                  <a:gd name="T8" fmla="*/ 190 w 1132"/>
                  <a:gd name="T9" fmla="*/ 291 h 1056"/>
                  <a:gd name="T10" fmla="*/ 490 w 1132"/>
                  <a:gd name="T11" fmla="*/ 291 h 1056"/>
                  <a:gd name="T12" fmla="*/ 490 w 1132"/>
                  <a:gd name="T13" fmla="*/ 412 h 1056"/>
                  <a:gd name="T14" fmla="*/ 510 w 1132"/>
                  <a:gd name="T15" fmla="*/ 492 h 1056"/>
                  <a:gd name="T16" fmla="*/ 570 w 1132"/>
                  <a:gd name="T17" fmla="*/ 583 h 1056"/>
                  <a:gd name="T18" fmla="*/ 631 w 1132"/>
                  <a:gd name="T19" fmla="*/ 622 h 1056"/>
                  <a:gd name="T20" fmla="*/ 681 w 1132"/>
                  <a:gd name="T21" fmla="*/ 653 h 1056"/>
                  <a:gd name="T22" fmla="*/ 681 w 1132"/>
                  <a:gd name="T23" fmla="*/ 1055 h 1056"/>
                  <a:gd name="T24" fmla="*/ 821 w 1132"/>
                  <a:gd name="T25" fmla="*/ 1055 h 1056"/>
                  <a:gd name="T26" fmla="*/ 931 w 1132"/>
                  <a:gd name="T27" fmla="*/ 1025 h 1056"/>
                  <a:gd name="T28" fmla="*/ 1032 w 1132"/>
                  <a:gd name="T29" fmla="*/ 965 h 1056"/>
                  <a:gd name="T30" fmla="*/ 1131 w 1132"/>
                  <a:gd name="T31" fmla="*/ 834 h 1056"/>
                  <a:gd name="T32" fmla="*/ 1131 w 1132"/>
                  <a:gd name="T33" fmla="*/ 262 h 1056"/>
                  <a:gd name="T34" fmla="*/ 1071 w 1132"/>
                  <a:gd name="T35" fmla="*/ 141 h 1056"/>
                  <a:gd name="T36" fmla="*/ 992 w 1132"/>
                  <a:gd name="T37" fmla="*/ 61 h 1056"/>
                  <a:gd name="T38" fmla="*/ 891 w 1132"/>
                  <a:gd name="T39" fmla="*/ 11 h 1056"/>
                  <a:gd name="T40" fmla="*/ 811 w 1132"/>
                  <a:gd name="T41" fmla="*/ 0 h 1056"/>
                  <a:gd name="T42" fmla="*/ 0 w 1132"/>
                  <a:gd name="T43" fmla="*/ 0 h 10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32"/>
                  <a:gd name="T67" fmla="*/ 0 h 1056"/>
                  <a:gd name="T68" fmla="*/ 1132 w 1132"/>
                  <a:gd name="T69" fmla="*/ 1056 h 10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32" h="1056">
                    <a:moveTo>
                      <a:pt x="0" y="0"/>
                    </a:moveTo>
                    <a:lnTo>
                      <a:pt x="0" y="111"/>
                    </a:lnTo>
                    <a:lnTo>
                      <a:pt x="30" y="181"/>
                    </a:lnTo>
                    <a:lnTo>
                      <a:pt x="100" y="252"/>
                    </a:lnTo>
                    <a:lnTo>
                      <a:pt x="190" y="291"/>
                    </a:lnTo>
                    <a:lnTo>
                      <a:pt x="490" y="291"/>
                    </a:lnTo>
                    <a:lnTo>
                      <a:pt x="490" y="412"/>
                    </a:lnTo>
                    <a:lnTo>
                      <a:pt x="510" y="492"/>
                    </a:lnTo>
                    <a:lnTo>
                      <a:pt x="570" y="583"/>
                    </a:lnTo>
                    <a:lnTo>
                      <a:pt x="631" y="622"/>
                    </a:lnTo>
                    <a:lnTo>
                      <a:pt x="681" y="653"/>
                    </a:lnTo>
                    <a:lnTo>
                      <a:pt x="681" y="1055"/>
                    </a:lnTo>
                    <a:lnTo>
                      <a:pt x="821" y="1055"/>
                    </a:lnTo>
                    <a:lnTo>
                      <a:pt x="931" y="1025"/>
                    </a:lnTo>
                    <a:lnTo>
                      <a:pt x="1032" y="965"/>
                    </a:lnTo>
                    <a:lnTo>
                      <a:pt x="1131" y="834"/>
                    </a:lnTo>
                    <a:lnTo>
                      <a:pt x="1131" y="262"/>
                    </a:lnTo>
                    <a:lnTo>
                      <a:pt x="1071" y="141"/>
                    </a:lnTo>
                    <a:lnTo>
                      <a:pt x="992" y="61"/>
                    </a:lnTo>
                    <a:lnTo>
                      <a:pt x="891" y="11"/>
                    </a:lnTo>
                    <a:lnTo>
                      <a:pt x="81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98E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9" name="Freeform 14"/>
              <p:cNvSpPr>
                <a:spLocks/>
              </p:cNvSpPr>
              <p:nvPr/>
            </p:nvSpPr>
            <p:spPr bwMode="auto">
              <a:xfrm>
                <a:off x="3929" y="1913"/>
                <a:ext cx="216" cy="1106"/>
              </a:xfrm>
              <a:custGeom>
                <a:avLst/>
                <a:gdLst>
                  <a:gd name="T0" fmla="*/ 215 w 216"/>
                  <a:gd name="T1" fmla="*/ 1105 h 1106"/>
                  <a:gd name="T2" fmla="*/ 147 w 216"/>
                  <a:gd name="T3" fmla="*/ 1105 h 1106"/>
                  <a:gd name="T4" fmla="*/ 89 w 216"/>
                  <a:gd name="T5" fmla="*/ 1075 h 1106"/>
                  <a:gd name="T6" fmla="*/ 30 w 216"/>
                  <a:gd name="T7" fmla="*/ 1015 h 1106"/>
                  <a:gd name="T8" fmla="*/ 0 w 216"/>
                  <a:gd name="T9" fmla="*/ 955 h 1106"/>
                  <a:gd name="T10" fmla="*/ 0 w 216"/>
                  <a:gd name="T11" fmla="*/ 0 h 1106"/>
                  <a:gd name="T12" fmla="*/ 215 w 216"/>
                  <a:gd name="T13" fmla="*/ 0 h 1106"/>
                  <a:gd name="T14" fmla="*/ 215 w 216"/>
                  <a:gd name="T15" fmla="*/ 1105 h 11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1106"/>
                  <a:gd name="T26" fmla="*/ 216 w 216"/>
                  <a:gd name="T27" fmla="*/ 1106 h 11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1106">
                    <a:moveTo>
                      <a:pt x="215" y="1105"/>
                    </a:moveTo>
                    <a:lnTo>
                      <a:pt x="147" y="1105"/>
                    </a:lnTo>
                    <a:lnTo>
                      <a:pt x="89" y="1075"/>
                    </a:lnTo>
                    <a:lnTo>
                      <a:pt x="30" y="1015"/>
                    </a:lnTo>
                    <a:lnTo>
                      <a:pt x="0" y="955"/>
                    </a:lnTo>
                    <a:lnTo>
                      <a:pt x="0" y="0"/>
                    </a:lnTo>
                    <a:lnTo>
                      <a:pt x="215" y="0"/>
                    </a:lnTo>
                    <a:lnTo>
                      <a:pt x="215" y="1105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0" name="Freeform 15"/>
              <p:cNvSpPr>
                <a:spLocks/>
              </p:cNvSpPr>
              <p:nvPr/>
            </p:nvSpPr>
            <p:spPr bwMode="auto">
              <a:xfrm>
                <a:off x="4282" y="1823"/>
                <a:ext cx="508" cy="1297"/>
              </a:xfrm>
              <a:custGeom>
                <a:avLst/>
                <a:gdLst>
                  <a:gd name="T0" fmla="*/ 0 w 508"/>
                  <a:gd name="T1" fmla="*/ 1296 h 1297"/>
                  <a:gd name="T2" fmla="*/ 0 w 508"/>
                  <a:gd name="T3" fmla="*/ 0 h 1297"/>
                  <a:gd name="T4" fmla="*/ 507 w 508"/>
                  <a:gd name="T5" fmla="*/ 0 h 1297"/>
                  <a:gd name="T6" fmla="*/ 507 w 508"/>
                  <a:gd name="T7" fmla="*/ 1296 h 1297"/>
                  <a:gd name="T8" fmla="*/ 0 w 508"/>
                  <a:gd name="T9" fmla="*/ 1296 h 1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8"/>
                  <a:gd name="T16" fmla="*/ 0 h 1297"/>
                  <a:gd name="T17" fmla="*/ 508 w 508"/>
                  <a:gd name="T18" fmla="*/ 1297 h 1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8" h="1297">
                    <a:moveTo>
                      <a:pt x="0" y="1296"/>
                    </a:moveTo>
                    <a:lnTo>
                      <a:pt x="0" y="0"/>
                    </a:lnTo>
                    <a:lnTo>
                      <a:pt x="507" y="0"/>
                    </a:lnTo>
                    <a:lnTo>
                      <a:pt x="507" y="1296"/>
                    </a:lnTo>
                    <a:lnTo>
                      <a:pt x="0" y="1296"/>
                    </a:lnTo>
                  </a:path>
                </a:pathLst>
              </a:custGeom>
              <a:solidFill>
                <a:srgbClr val="FFEA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1" name="Freeform 16"/>
              <p:cNvSpPr>
                <a:spLocks/>
              </p:cNvSpPr>
              <p:nvPr/>
            </p:nvSpPr>
            <p:spPr bwMode="auto">
              <a:xfrm>
                <a:off x="4121" y="1801"/>
                <a:ext cx="890" cy="1340"/>
              </a:xfrm>
              <a:custGeom>
                <a:avLst/>
                <a:gdLst>
                  <a:gd name="T0" fmla="*/ 248 w 890"/>
                  <a:gd name="T1" fmla="*/ 0 h 1340"/>
                  <a:gd name="T2" fmla="*/ 273 w 890"/>
                  <a:gd name="T3" fmla="*/ 36 h 1340"/>
                  <a:gd name="T4" fmla="*/ 288 w 890"/>
                  <a:gd name="T5" fmla="*/ 72 h 1340"/>
                  <a:gd name="T6" fmla="*/ 297 w 890"/>
                  <a:gd name="T7" fmla="*/ 110 h 1340"/>
                  <a:gd name="T8" fmla="*/ 299 w 890"/>
                  <a:gd name="T9" fmla="*/ 148 h 1340"/>
                  <a:gd name="T10" fmla="*/ 292 w 890"/>
                  <a:gd name="T11" fmla="*/ 187 h 1340"/>
                  <a:gd name="T12" fmla="*/ 280 w 890"/>
                  <a:gd name="T13" fmla="*/ 224 h 1340"/>
                  <a:gd name="T14" fmla="*/ 260 w 890"/>
                  <a:gd name="T15" fmla="*/ 257 h 1340"/>
                  <a:gd name="T16" fmla="*/ 234 w 890"/>
                  <a:gd name="T17" fmla="*/ 291 h 1340"/>
                  <a:gd name="T18" fmla="*/ 216 w 890"/>
                  <a:gd name="T19" fmla="*/ 326 h 1340"/>
                  <a:gd name="T20" fmla="*/ 204 w 890"/>
                  <a:gd name="T21" fmla="*/ 362 h 1340"/>
                  <a:gd name="T22" fmla="*/ 199 w 890"/>
                  <a:gd name="T23" fmla="*/ 400 h 1340"/>
                  <a:gd name="T24" fmla="*/ 201 w 890"/>
                  <a:gd name="T25" fmla="*/ 439 h 1340"/>
                  <a:gd name="T26" fmla="*/ 210 w 890"/>
                  <a:gd name="T27" fmla="*/ 477 h 1340"/>
                  <a:gd name="T28" fmla="*/ 226 w 890"/>
                  <a:gd name="T29" fmla="*/ 513 h 1340"/>
                  <a:gd name="T30" fmla="*/ 248 w 890"/>
                  <a:gd name="T31" fmla="*/ 544 h 1340"/>
                  <a:gd name="T32" fmla="*/ 273 w 890"/>
                  <a:gd name="T33" fmla="*/ 579 h 1340"/>
                  <a:gd name="T34" fmla="*/ 288 w 890"/>
                  <a:gd name="T35" fmla="*/ 615 h 1340"/>
                  <a:gd name="T36" fmla="*/ 297 w 890"/>
                  <a:gd name="T37" fmla="*/ 653 h 1340"/>
                  <a:gd name="T38" fmla="*/ 299 w 890"/>
                  <a:gd name="T39" fmla="*/ 692 h 1340"/>
                  <a:gd name="T40" fmla="*/ 292 w 890"/>
                  <a:gd name="T41" fmla="*/ 730 h 1340"/>
                  <a:gd name="T42" fmla="*/ 280 w 890"/>
                  <a:gd name="T43" fmla="*/ 767 h 1340"/>
                  <a:gd name="T44" fmla="*/ 260 w 890"/>
                  <a:gd name="T45" fmla="*/ 800 h 1340"/>
                  <a:gd name="T46" fmla="*/ 235 w 890"/>
                  <a:gd name="T47" fmla="*/ 833 h 1340"/>
                  <a:gd name="T48" fmla="*/ 216 w 890"/>
                  <a:gd name="T49" fmla="*/ 868 h 1340"/>
                  <a:gd name="T50" fmla="*/ 204 w 890"/>
                  <a:gd name="T51" fmla="*/ 905 h 1340"/>
                  <a:gd name="T52" fmla="*/ 199 w 890"/>
                  <a:gd name="T53" fmla="*/ 943 h 1340"/>
                  <a:gd name="T54" fmla="*/ 202 w 890"/>
                  <a:gd name="T55" fmla="*/ 983 h 1340"/>
                  <a:gd name="T56" fmla="*/ 211 w 890"/>
                  <a:gd name="T57" fmla="*/ 1019 h 1340"/>
                  <a:gd name="T58" fmla="*/ 227 w 890"/>
                  <a:gd name="T59" fmla="*/ 1055 h 1340"/>
                  <a:gd name="T60" fmla="*/ 249 w 890"/>
                  <a:gd name="T61" fmla="*/ 1086 h 1340"/>
                  <a:gd name="T62" fmla="*/ 273 w 890"/>
                  <a:gd name="T63" fmla="*/ 1122 h 1340"/>
                  <a:gd name="T64" fmla="*/ 289 w 890"/>
                  <a:gd name="T65" fmla="*/ 1158 h 1340"/>
                  <a:gd name="T66" fmla="*/ 297 w 890"/>
                  <a:gd name="T67" fmla="*/ 1196 h 1340"/>
                  <a:gd name="T68" fmla="*/ 299 w 890"/>
                  <a:gd name="T69" fmla="*/ 1234 h 1340"/>
                  <a:gd name="T70" fmla="*/ 293 w 890"/>
                  <a:gd name="T71" fmla="*/ 1272 h 1340"/>
                  <a:gd name="T72" fmla="*/ 889 w 890"/>
                  <a:gd name="T73" fmla="*/ 1288 h 1340"/>
                  <a:gd name="T74" fmla="*/ 0 w 890"/>
                  <a:gd name="T75" fmla="*/ 1339 h 13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0"/>
                  <a:gd name="T116" fmla="*/ 890 w 890"/>
                  <a:gd name="T117" fmla="*/ 1340 h 134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0">
                    <a:moveTo>
                      <a:pt x="0" y="1"/>
                    </a:moveTo>
                    <a:lnTo>
                      <a:pt x="248" y="0"/>
                    </a:lnTo>
                    <a:lnTo>
                      <a:pt x="263" y="20"/>
                    </a:lnTo>
                    <a:lnTo>
                      <a:pt x="273" y="36"/>
                    </a:lnTo>
                    <a:lnTo>
                      <a:pt x="281" y="54"/>
                    </a:lnTo>
                    <a:lnTo>
                      <a:pt x="288" y="72"/>
                    </a:lnTo>
                    <a:lnTo>
                      <a:pt x="293" y="91"/>
                    </a:lnTo>
                    <a:lnTo>
                      <a:pt x="297" y="110"/>
                    </a:lnTo>
                    <a:lnTo>
                      <a:pt x="299" y="129"/>
                    </a:lnTo>
                    <a:lnTo>
                      <a:pt x="299" y="148"/>
                    </a:lnTo>
                    <a:lnTo>
                      <a:pt x="296" y="167"/>
                    </a:lnTo>
                    <a:lnTo>
                      <a:pt x="292" y="187"/>
                    </a:lnTo>
                    <a:lnTo>
                      <a:pt x="287" y="205"/>
                    </a:lnTo>
                    <a:lnTo>
                      <a:pt x="280" y="224"/>
                    </a:lnTo>
                    <a:lnTo>
                      <a:pt x="271" y="241"/>
                    </a:lnTo>
                    <a:lnTo>
                      <a:pt x="260" y="257"/>
                    </a:lnTo>
                    <a:lnTo>
                      <a:pt x="246" y="276"/>
                    </a:lnTo>
                    <a:lnTo>
                      <a:pt x="234" y="291"/>
                    </a:lnTo>
                    <a:lnTo>
                      <a:pt x="223" y="308"/>
                    </a:lnTo>
                    <a:lnTo>
                      <a:pt x="216" y="326"/>
                    </a:lnTo>
                    <a:lnTo>
                      <a:pt x="209" y="343"/>
                    </a:lnTo>
                    <a:lnTo>
                      <a:pt x="204" y="362"/>
                    </a:lnTo>
                    <a:lnTo>
                      <a:pt x="200" y="381"/>
                    </a:lnTo>
                    <a:lnTo>
                      <a:pt x="199" y="400"/>
                    </a:lnTo>
                    <a:lnTo>
                      <a:pt x="199" y="420"/>
                    </a:lnTo>
                    <a:lnTo>
                      <a:pt x="201" y="439"/>
                    </a:lnTo>
                    <a:lnTo>
                      <a:pt x="205" y="458"/>
                    </a:lnTo>
                    <a:lnTo>
                      <a:pt x="210" y="477"/>
                    </a:lnTo>
                    <a:lnTo>
                      <a:pt x="218" y="496"/>
                    </a:lnTo>
                    <a:lnTo>
                      <a:pt x="226" y="513"/>
                    </a:lnTo>
                    <a:lnTo>
                      <a:pt x="236" y="530"/>
                    </a:lnTo>
                    <a:lnTo>
                      <a:pt x="248" y="544"/>
                    </a:lnTo>
                    <a:lnTo>
                      <a:pt x="263" y="562"/>
                    </a:lnTo>
                    <a:lnTo>
                      <a:pt x="273" y="579"/>
                    </a:lnTo>
                    <a:lnTo>
                      <a:pt x="281" y="597"/>
                    </a:lnTo>
                    <a:lnTo>
                      <a:pt x="288" y="615"/>
                    </a:lnTo>
                    <a:lnTo>
                      <a:pt x="293" y="634"/>
                    </a:lnTo>
                    <a:lnTo>
                      <a:pt x="297" y="653"/>
                    </a:lnTo>
                    <a:lnTo>
                      <a:pt x="299" y="672"/>
                    </a:lnTo>
                    <a:lnTo>
                      <a:pt x="299" y="692"/>
                    </a:lnTo>
                    <a:lnTo>
                      <a:pt x="296" y="711"/>
                    </a:lnTo>
                    <a:lnTo>
                      <a:pt x="292" y="730"/>
                    </a:lnTo>
                    <a:lnTo>
                      <a:pt x="287" y="749"/>
                    </a:lnTo>
                    <a:lnTo>
                      <a:pt x="280" y="767"/>
                    </a:lnTo>
                    <a:lnTo>
                      <a:pt x="271" y="783"/>
                    </a:lnTo>
                    <a:lnTo>
                      <a:pt x="260" y="800"/>
                    </a:lnTo>
                    <a:lnTo>
                      <a:pt x="248" y="815"/>
                    </a:lnTo>
                    <a:lnTo>
                      <a:pt x="235" y="833"/>
                    </a:lnTo>
                    <a:lnTo>
                      <a:pt x="224" y="850"/>
                    </a:lnTo>
                    <a:lnTo>
                      <a:pt x="216" y="868"/>
                    </a:lnTo>
                    <a:lnTo>
                      <a:pt x="210" y="886"/>
                    </a:lnTo>
                    <a:lnTo>
                      <a:pt x="204" y="905"/>
                    </a:lnTo>
                    <a:lnTo>
                      <a:pt x="201" y="924"/>
                    </a:lnTo>
                    <a:lnTo>
                      <a:pt x="199" y="943"/>
                    </a:lnTo>
                    <a:lnTo>
                      <a:pt x="199" y="963"/>
                    </a:lnTo>
                    <a:lnTo>
                      <a:pt x="202" y="983"/>
                    </a:lnTo>
                    <a:lnTo>
                      <a:pt x="206" y="1001"/>
                    </a:lnTo>
                    <a:lnTo>
                      <a:pt x="211" y="1019"/>
                    </a:lnTo>
                    <a:lnTo>
                      <a:pt x="218" y="1038"/>
                    </a:lnTo>
                    <a:lnTo>
                      <a:pt x="227" y="1055"/>
                    </a:lnTo>
                    <a:lnTo>
                      <a:pt x="237" y="1072"/>
                    </a:lnTo>
                    <a:lnTo>
                      <a:pt x="249" y="1086"/>
                    </a:lnTo>
                    <a:lnTo>
                      <a:pt x="263" y="1105"/>
                    </a:lnTo>
                    <a:lnTo>
                      <a:pt x="273" y="1122"/>
                    </a:lnTo>
                    <a:lnTo>
                      <a:pt x="282" y="1140"/>
                    </a:lnTo>
                    <a:lnTo>
                      <a:pt x="289" y="1158"/>
                    </a:lnTo>
                    <a:lnTo>
                      <a:pt x="294" y="1177"/>
                    </a:lnTo>
                    <a:lnTo>
                      <a:pt x="297" y="1196"/>
                    </a:lnTo>
                    <a:lnTo>
                      <a:pt x="299" y="1215"/>
                    </a:lnTo>
                    <a:lnTo>
                      <a:pt x="299" y="1234"/>
                    </a:lnTo>
                    <a:lnTo>
                      <a:pt x="297" y="1253"/>
                    </a:lnTo>
                    <a:lnTo>
                      <a:pt x="293" y="1272"/>
                    </a:lnTo>
                    <a:lnTo>
                      <a:pt x="289" y="1288"/>
                    </a:lnTo>
                    <a:lnTo>
                      <a:pt x="889" y="1288"/>
                    </a:lnTo>
                    <a:lnTo>
                      <a:pt x="889" y="1339"/>
                    </a:lnTo>
                    <a:lnTo>
                      <a:pt x="0" y="1339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2" name="Freeform 17"/>
              <p:cNvSpPr>
                <a:spLocks/>
              </p:cNvSpPr>
              <p:nvPr/>
            </p:nvSpPr>
            <p:spPr bwMode="auto">
              <a:xfrm>
                <a:off x="4121" y="1802"/>
                <a:ext cx="890" cy="1343"/>
              </a:xfrm>
              <a:custGeom>
                <a:avLst/>
                <a:gdLst>
                  <a:gd name="T0" fmla="*/ 0 w 890"/>
                  <a:gd name="T1" fmla="*/ 51 h 1343"/>
                  <a:gd name="T2" fmla="*/ 577 w 890"/>
                  <a:gd name="T3" fmla="*/ 71 h 1343"/>
                  <a:gd name="T4" fmla="*/ 586 w 890"/>
                  <a:gd name="T5" fmla="*/ 109 h 1343"/>
                  <a:gd name="T6" fmla="*/ 588 w 890"/>
                  <a:gd name="T7" fmla="*/ 147 h 1343"/>
                  <a:gd name="T8" fmla="*/ 581 w 890"/>
                  <a:gd name="T9" fmla="*/ 186 h 1343"/>
                  <a:gd name="T10" fmla="*/ 569 w 890"/>
                  <a:gd name="T11" fmla="*/ 223 h 1343"/>
                  <a:gd name="T12" fmla="*/ 549 w 890"/>
                  <a:gd name="T13" fmla="*/ 256 h 1343"/>
                  <a:gd name="T14" fmla="*/ 523 w 890"/>
                  <a:gd name="T15" fmla="*/ 290 h 1343"/>
                  <a:gd name="T16" fmla="*/ 505 w 890"/>
                  <a:gd name="T17" fmla="*/ 325 h 1343"/>
                  <a:gd name="T18" fmla="*/ 493 w 890"/>
                  <a:gd name="T19" fmla="*/ 361 h 1343"/>
                  <a:gd name="T20" fmla="*/ 488 w 890"/>
                  <a:gd name="T21" fmla="*/ 399 h 1343"/>
                  <a:gd name="T22" fmla="*/ 490 w 890"/>
                  <a:gd name="T23" fmla="*/ 438 h 1343"/>
                  <a:gd name="T24" fmla="*/ 500 w 890"/>
                  <a:gd name="T25" fmla="*/ 476 h 1343"/>
                  <a:gd name="T26" fmla="*/ 516 w 890"/>
                  <a:gd name="T27" fmla="*/ 512 h 1343"/>
                  <a:gd name="T28" fmla="*/ 537 w 890"/>
                  <a:gd name="T29" fmla="*/ 543 h 1343"/>
                  <a:gd name="T30" fmla="*/ 562 w 890"/>
                  <a:gd name="T31" fmla="*/ 578 h 1343"/>
                  <a:gd name="T32" fmla="*/ 577 w 890"/>
                  <a:gd name="T33" fmla="*/ 614 h 1343"/>
                  <a:gd name="T34" fmla="*/ 586 w 890"/>
                  <a:gd name="T35" fmla="*/ 652 h 1343"/>
                  <a:gd name="T36" fmla="*/ 588 w 890"/>
                  <a:gd name="T37" fmla="*/ 691 h 1343"/>
                  <a:gd name="T38" fmla="*/ 581 w 890"/>
                  <a:gd name="T39" fmla="*/ 729 h 1343"/>
                  <a:gd name="T40" fmla="*/ 569 w 890"/>
                  <a:gd name="T41" fmla="*/ 766 h 1343"/>
                  <a:gd name="T42" fmla="*/ 549 w 890"/>
                  <a:gd name="T43" fmla="*/ 799 h 1343"/>
                  <a:gd name="T44" fmla="*/ 524 w 890"/>
                  <a:gd name="T45" fmla="*/ 832 h 1343"/>
                  <a:gd name="T46" fmla="*/ 506 w 890"/>
                  <a:gd name="T47" fmla="*/ 867 h 1343"/>
                  <a:gd name="T48" fmla="*/ 494 w 890"/>
                  <a:gd name="T49" fmla="*/ 904 h 1343"/>
                  <a:gd name="T50" fmla="*/ 488 w 890"/>
                  <a:gd name="T51" fmla="*/ 942 h 1343"/>
                  <a:gd name="T52" fmla="*/ 491 w 890"/>
                  <a:gd name="T53" fmla="*/ 982 h 1343"/>
                  <a:gd name="T54" fmla="*/ 500 w 890"/>
                  <a:gd name="T55" fmla="*/ 1018 h 1343"/>
                  <a:gd name="T56" fmla="*/ 517 w 890"/>
                  <a:gd name="T57" fmla="*/ 1054 h 1343"/>
                  <a:gd name="T58" fmla="*/ 538 w 890"/>
                  <a:gd name="T59" fmla="*/ 1085 h 1343"/>
                  <a:gd name="T60" fmla="*/ 563 w 890"/>
                  <a:gd name="T61" fmla="*/ 1121 h 1343"/>
                  <a:gd name="T62" fmla="*/ 578 w 890"/>
                  <a:gd name="T63" fmla="*/ 1157 h 1343"/>
                  <a:gd name="T64" fmla="*/ 587 w 890"/>
                  <a:gd name="T65" fmla="*/ 1195 h 1343"/>
                  <a:gd name="T66" fmla="*/ 589 w 890"/>
                  <a:gd name="T67" fmla="*/ 1233 h 1343"/>
                  <a:gd name="T68" fmla="*/ 582 w 890"/>
                  <a:gd name="T69" fmla="*/ 1271 h 1343"/>
                  <a:gd name="T70" fmla="*/ 569 w 890"/>
                  <a:gd name="T71" fmla="*/ 1308 h 1343"/>
                  <a:gd name="T72" fmla="*/ 550 w 890"/>
                  <a:gd name="T73" fmla="*/ 1342 h 1343"/>
                  <a:gd name="T74" fmla="*/ 889 w 890"/>
                  <a:gd name="T75" fmla="*/ 0 h 134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3"/>
                  <a:gd name="T116" fmla="*/ 890 w 890"/>
                  <a:gd name="T117" fmla="*/ 1343 h 134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3">
                    <a:moveTo>
                      <a:pt x="0" y="0"/>
                    </a:moveTo>
                    <a:lnTo>
                      <a:pt x="0" y="51"/>
                    </a:lnTo>
                    <a:lnTo>
                      <a:pt x="569" y="51"/>
                    </a:lnTo>
                    <a:lnTo>
                      <a:pt x="577" y="71"/>
                    </a:lnTo>
                    <a:lnTo>
                      <a:pt x="583" y="90"/>
                    </a:lnTo>
                    <a:lnTo>
                      <a:pt x="586" y="109"/>
                    </a:lnTo>
                    <a:lnTo>
                      <a:pt x="588" y="128"/>
                    </a:lnTo>
                    <a:lnTo>
                      <a:pt x="588" y="147"/>
                    </a:lnTo>
                    <a:lnTo>
                      <a:pt x="585" y="166"/>
                    </a:lnTo>
                    <a:lnTo>
                      <a:pt x="581" y="186"/>
                    </a:lnTo>
                    <a:lnTo>
                      <a:pt x="577" y="204"/>
                    </a:lnTo>
                    <a:lnTo>
                      <a:pt x="569" y="223"/>
                    </a:lnTo>
                    <a:lnTo>
                      <a:pt x="560" y="240"/>
                    </a:lnTo>
                    <a:lnTo>
                      <a:pt x="549" y="256"/>
                    </a:lnTo>
                    <a:lnTo>
                      <a:pt x="535" y="275"/>
                    </a:lnTo>
                    <a:lnTo>
                      <a:pt x="523" y="290"/>
                    </a:lnTo>
                    <a:lnTo>
                      <a:pt x="514" y="307"/>
                    </a:lnTo>
                    <a:lnTo>
                      <a:pt x="505" y="325"/>
                    </a:lnTo>
                    <a:lnTo>
                      <a:pt x="498" y="342"/>
                    </a:lnTo>
                    <a:lnTo>
                      <a:pt x="493" y="361"/>
                    </a:lnTo>
                    <a:lnTo>
                      <a:pt x="490" y="380"/>
                    </a:lnTo>
                    <a:lnTo>
                      <a:pt x="488" y="399"/>
                    </a:lnTo>
                    <a:lnTo>
                      <a:pt x="488" y="419"/>
                    </a:lnTo>
                    <a:lnTo>
                      <a:pt x="490" y="438"/>
                    </a:lnTo>
                    <a:lnTo>
                      <a:pt x="494" y="457"/>
                    </a:lnTo>
                    <a:lnTo>
                      <a:pt x="500" y="476"/>
                    </a:lnTo>
                    <a:lnTo>
                      <a:pt x="507" y="495"/>
                    </a:lnTo>
                    <a:lnTo>
                      <a:pt x="516" y="512"/>
                    </a:lnTo>
                    <a:lnTo>
                      <a:pt x="525" y="529"/>
                    </a:lnTo>
                    <a:lnTo>
                      <a:pt x="537" y="543"/>
                    </a:lnTo>
                    <a:lnTo>
                      <a:pt x="552" y="561"/>
                    </a:lnTo>
                    <a:lnTo>
                      <a:pt x="562" y="578"/>
                    </a:lnTo>
                    <a:lnTo>
                      <a:pt x="571" y="596"/>
                    </a:lnTo>
                    <a:lnTo>
                      <a:pt x="577" y="614"/>
                    </a:lnTo>
                    <a:lnTo>
                      <a:pt x="583" y="633"/>
                    </a:lnTo>
                    <a:lnTo>
                      <a:pt x="586" y="652"/>
                    </a:lnTo>
                    <a:lnTo>
                      <a:pt x="588" y="671"/>
                    </a:lnTo>
                    <a:lnTo>
                      <a:pt x="588" y="691"/>
                    </a:lnTo>
                    <a:lnTo>
                      <a:pt x="585" y="710"/>
                    </a:lnTo>
                    <a:lnTo>
                      <a:pt x="581" y="729"/>
                    </a:lnTo>
                    <a:lnTo>
                      <a:pt x="577" y="748"/>
                    </a:lnTo>
                    <a:lnTo>
                      <a:pt x="569" y="766"/>
                    </a:lnTo>
                    <a:lnTo>
                      <a:pt x="560" y="783"/>
                    </a:lnTo>
                    <a:lnTo>
                      <a:pt x="549" y="799"/>
                    </a:lnTo>
                    <a:lnTo>
                      <a:pt x="537" y="814"/>
                    </a:lnTo>
                    <a:lnTo>
                      <a:pt x="524" y="832"/>
                    </a:lnTo>
                    <a:lnTo>
                      <a:pt x="514" y="849"/>
                    </a:lnTo>
                    <a:lnTo>
                      <a:pt x="506" y="867"/>
                    </a:lnTo>
                    <a:lnTo>
                      <a:pt x="499" y="885"/>
                    </a:lnTo>
                    <a:lnTo>
                      <a:pt x="494" y="904"/>
                    </a:lnTo>
                    <a:lnTo>
                      <a:pt x="490" y="923"/>
                    </a:lnTo>
                    <a:lnTo>
                      <a:pt x="488" y="942"/>
                    </a:lnTo>
                    <a:lnTo>
                      <a:pt x="488" y="962"/>
                    </a:lnTo>
                    <a:lnTo>
                      <a:pt x="491" y="982"/>
                    </a:lnTo>
                    <a:lnTo>
                      <a:pt x="495" y="1000"/>
                    </a:lnTo>
                    <a:lnTo>
                      <a:pt x="500" y="1018"/>
                    </a:lnTo>
                    <a:lnTo>
                      <a:pt x="508" y="1037"/>
                    </a:lnTo>
                    <a:lnTo>
                      <a:pt x="517" y="1054"/>
                    </a:lnTo>
                    <a:lnTo>
                      <a:pt x="526" y="1071"/>
                    </a:lnTo>
                    <a:lnTo>
                      <a:pt x="538" y="1085"/>
                    </a:lnTo>
                    <a:lnTo>
                      <a:pt x="552" y="1104"/>
                    </a:lnTo>
                    <a:lnTo>
                      <a:pt x="563" y="1121"/>
                    </a:lnTo>
                    <a:lnTo>
                      <a:pt x="571" y="1139"/>
                    </a:lnTo>
                    <a:lnTo>
                      <a:pt x="578" y="1157"/>
                    </a:lnTo>
                    <a:lnTo>
                      <a:pt x="583" y="1176"/>
                    </a:lnTo>
                    <a:lnTo>
                      <a:pt x="587" y="1195"/>
                    </a:lnTo>
                    <a:lnTo>
                      <a:pt x="589" y="1214"/>
                    </a:lnTo>
                    <a:lnTo>
                      <a:pt x="589" y="1233"/>
                    </a:lnTo>
                    <a:lnTo>
                      <a:pt x="586" y="1252"/>
                    </a:lnTo>
                    <a:lnTo>
                      <a:pt x="582" y="1271"/>
                    </a:lnTo>
                    <a:lnTo>
                      <a:pt x="577" y="1290"/>
                    </a:lnTo>
                    <a:lnTo>
                      <a:pt x="569" y="1308"/>
                    </a:lnTo>
                    <a:lnTo>
                      <a:pt x="561" y="1326"/>
                    </a:lnTo>
                    <a:lnTo>
                      <a:pt x="550" y="1342"/>
                    </a:lnTo>
                    <a:lnTo>
                      <a:pt x="889" y="1338"/>
                    </a:lnTo>
                    <a:lnTo>
                      <a:pt x="88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3" name="Freeform 18"/>
              <p:cNvSpPr>
                <a:spLocks/>
              </p:cNvSpPr>
              <p:nvPr/>
            </p:nvSpPr>
            <p:spPr bwMode="auto">
              <a:xfrm>
                <a:off x="4441" y="1801"/>
                <a:ext cx="147" cy="1344"/>
              </a:xfrm>
              <a:custGeom>
                <a:avLst/>
                <a:gdLst>
                  <a:gd name="T0" fmla="*/ 128 w 147"/>
                  <a:gd name="T1" fmla="*/ 1309 h 1344"/>
                  <a:gd name="T2" fmla="*/ 144 w 147"/>
                  <a:gd name="T3" fmla="*/ 1253 h 1344"/>
                  <a:gd name="T4" fmla="*/ 144 w 147"/>
                  <a:gd name="T5" fmla="*/ 1196 h 1344"/>
                  <a:gd name="T6" fmla="*/ 130 w 147"/>
                  <a:gd name="T7" fmla="*/ 1140 h 1344"/>
                  <a:gd name="T8" fmla="*/ 97 w 147"/>
                  <a:gd name="T9" fmla="*/ 1086 h 1344"/>
                  <a:gd name="T10" fmla="*/ 67 w 147"/>
                  <a:gd name="T11" fmla="*/ 1038 h 1344"/>
                  <a:gd name="T12" fmla="*/ 51 w 147"/>
                  <a:gd name="T13" fmla="*/ 983 h 1344"/>
                  <a:gd name="T14" fmla="*/ 51 w 147"/>
                  <a:gd name="T15" fmla="*/ 924 h 1344"/>
                  <a:gd name="T16" fmla="*/ 65 w 147"/>
                  <a:gd name="T17" fmla="*/ 868 h 1344"/>
                  <a:gd name="T18" fmla="*/ 97 w 147"/>
                  <a:gd name="T19" fmla="*/ 815 h 1344"/>
                  <a:gd name="T20" fmla="*/ 128 w 147"/>
                  <a:gd name="T21" fmla="*/ 767 h 1344"/>
                  <a:gd name="T22" fmla="*/ 143 w 147"/>
                  <a:gd name="T23" fmla="*/ 711 h 1344"/>
                  <a:gd name="T24" fmla="*/ 144 w 147"/>
                  <a:gd name="T25" fmla="*/ 653 h 1344"/>
                  <a:gd name="T26" fmla="*/ 129 w 147"/>
                  <a:gd name="T27" fmla="*/ 597 h 1344"/>
                  <a:gd name="T28" fmla="*/ 97 w 147"/>
                  <a:gd name="T29" fmla="*/ 544 h 1344"/>
                  <a:gd name="T30" fmla="*/ 66 w 147"/>
                  <a:gd name="T31" fmla="*/ 496 h 1344"/>
                  <a:gd name="T32" fmla="*/ 51 w 147"/>
                  <a:gd name="T33" fmla="*/ 439 h 1344"/>
                  <a:gd name="T34" fmla="*/ 50 w 147"/>
                  <a:gd name="T35" fmla="*/ 381 h 1344"/>
                  <a:gd name="T36" fmla="*/ 65 w 147"/>
                  <a:gd name="T37" fmla="*/ 326 h 1344"/>
                  <a:gd name="T38" fmla="*/ 95 w 147"/>
                  <a:gd name="T39" fmla="*/ 276 h 1344"/>
                  <a:gd name="T40" fmla="*/ 128 w 147"/>
                  <a:gd name="T41" fmla="*/ 224 h 1344"/>
                  <a:gd name="T42" fmla="*/ 143 w 147"/>
                  <a:gd name="T43" fmla="*/ 167 h 1344"/>
                  <a:gd name="T44" fmla="*/ 144 w 147"/>
                  <a:gd name="T45" fmla="*/ 110 h 1344"/>
                  <a:gd name="T46" fmla="*/ 129 w 147"/>
                  <a:gd name="T47" fmla="*/ 54 h 1344"/>
                  <a:gd name="T48" fmla="*/ 97 w 147"/>
                  <a:gd name="T49" fmla="*/ 0 h 1344"/>
                  <a:gd name="T50" fmla="*/ 72 w 147"/>
                  <a:gd name="T51" fmla="*/ 36 h 1344"/>
                  <a:gd name="T52" fmla="*/ 92 w 147"/>
                  <a:gd name="T53" fmla="*/ 91 h 1344"/>
                  <a:gd name="T54" fmla="*/ 97 w 147"/>
                  <a:gd name="T55" fmla="*/ 148 h 1344"/>
                  <a:gd name="T56" fmla="*/ 85 w 147"/>
                  <a:gd name="T57" fmla="*/ 205 h 1344"/>
                  <a:gd name="T58" fmla="*/ 61 w 147"/>
                  <a:gd name="T59" fmla="*/ 257 h 1344"/>
                  <a:gd name="T60" fmla="*/ 25 w 147"/>
                  <a:gd name="T61" fmla="*/ 308 h 1344"/>
                  <a:gd name="T62" fmla="*/ 5 w 147"/>
                  <a:gd name="T63" fmla="*/ 362 h 1344"/>
                  <a:gd name="T64" fmla="*/ 0 w 147"/>
                  <a:gd name="T65" fmla="*/ 420 h 1344"/>
                  <a:gd name="T66" fmla="*/ 12 w 147"/>
                  <a:gd name="T67" fmla="*/ 477 h 1344"/>
                  <a:gd name="T68" fmla="*/ 37 w 147"/>
                  <a:gd name="T69" fmla="*/ 530 h 1344"/>
                  <a:gd name="T70" fmla="*/ 72 w 147"/>
                  <a:gd name="T71" fmla="*/ 579 h 1344"/>
                  <a:gd name="T72" fmla="*/ 92 w 147"/>
                  <a:gd name="T73" fmla="*/ 634 h 1344"/>
                  <a:gd name="T74" fmla="*/ 97 w 147"/>
                  <a:gd name="T75" fmla="*/ 692 h 1344"/>
                  <a:gd name="T76" fmla="*/ 85 w 147"/>
                  <a:gd name="T77" fmla="*/ 749 h 1344"/>
                  <a:gd name="T78" fmla="*/ 61 w 147"/>
                  <a:gd name="T79" fmla="*/ 800 h 1344"/>
                  <a:gd name="T80" fmla="*/ 26 w 147"/>
                  <a:gd name="T81" fmla="*/ 850 h 1344"/>
                  <a:gd name="T82" fmla="*/ 6 w 147"/>
                  <a:gd name="T83" fmla="*/ 905 h 1344"/>
                  <a:gd name="T84" fmla="*/ 1 w 147"/>
                  <a:gd name="T85" fmla="*/ 963 h 1344"/>
                  <a:gd name="T86" fmla="*/ 12 w 147"/>
                  <a:gd name="T87" fmla="*/ 1019 h 1344"/>
                  <a:gd name="T88" fmla="*/ 37 w 147"/>
                  <a:gd name="T89" fmla="*/ 1072 h 1344"/>
                  <a:gd name="T90" fmla="*/ 73 w 147"/>
                  <a:gd name="T91" fmla="*/ 1122 h 1344"/>
                  <a:gd name="T92" fmla="*/ 93 w 147"/>
                  <a:gd name="T93" fmla="*/ 1177 h 1344"/>
                  <a:gd name="T94" fmla="*/ 97 w 147"/>
                  <a:gd name="T95" fmla="*/ 1234 h 1344"/>
                  <a:gd name="T96" fmla="*/ 86 w 147"/>
                  <a:gd name="T97" fmla="*/ 1291 h 1344"/>
                  <a:gd name="T98" fmla="*/ 61 w 147"/>
                  <a:gd name="T99" fmla="*/ 1343 h 134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47"/>
                  <a:gd name="T151" fmla="*/ 0 h 1344"/>
                  <a:gd name="T152" fmla="*/ 147 w 147"/>
                  <a:gd name="T153" fmla="*/ 1344 h 134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47" h="1344">
                    <a:moveTo>
                      <a:pt x="109" y="1343"/>
                    </a:moveTo>
                    <a:lnTo>
                      <a:pt x="119" y="1327"/>
                    </a:lnTo>
                    <a:lnTo>
                      <a:pt x="128" y="1309"/>
                    </a:lnTo>
                    <a:lnTo>
                      <a:pt x="135" y="1291"/>
                    </a:lnTo>
                    <a:lnTo>
                      <a:pt x="140" y="1272"/>
                    </a:lnTo>
                    <a:lnTo>
                      <a:pt x="144" y="1253"/>
                    </a:lnTo>
                    <a:lnTo>
                      <a:pt x="146" y="1234"/>
                    </a:lnTo>
                    <a:lnTo>
                      <a:pt x="146" y="1215"/>
                    </a:lnTo>
                    <a:lnTo>
                      <a:pt x="144" y="1196"/>
                    </a:lnTo>
                    <a:lnTo>
                      <a:pt x="141" y="1177"/>
                    </a:lnTo>
                    <a:lnTo>
                      <a:pt x="136" y="1158"/>
                    </a:lnTo>
                    <a:lnTo>
                      <a:pt x="130" y="1140"/>
                    </a:lnTo>
                    <a:lnTo>
                      <a:pt x="121" y="1122"/>
                    </a:lnTo>
                    <a:lnTo>
                      <a:pt x="111" y="1105"/>
                    </a:lnTo>
                    <a:lnTo>
                      <a:pt x="97" y="1086"/>
                    </a:lnTo>
                    <a:lnTo>
                      <a:pt x="85" y="1072"/>
                    </a:lnTo>
                    <a:lnTo>
                      <a:pt x="76" y="1055"/>
                    </a:lnTo>
                    <a:lnTo>
                      <a:pt x="67" y="1038"/>
                    </a:lnTo>
                    <a:lnTo>
                      <a:pt x="61" y="1019"/>
                    </a:lnTo>
                    <a:lnTo>
                      <a:pt x="55" y="1001"/>
                    </a:lnTo>
                    <a:lnTo>
                      <a:pt x="51" y="983"/>
                    </a:lnTo>
                    <a:lnTo>
                      <a:pt x="49" y="963"/>
                    </a:lnTo>
                    <a:lnTo>
                      <a:pt x="49" y="943"/>
                    </a:lnTo>
                    <a:lnTo>
                      <a:pt x="51" y="924"/>
                    </a:lnTo>
                    <a:lnTo>
                      <a:pt x="54" y="905"/>
                    </a:lnTo>
                    <a:lnTo>
                      <a:pt x="59" y="886"/>
                    </a:lnTo>
                    <a:lnTo>
                      <a:pt x="65" y="868"/>
                    </a:lnTo>
                    <a:lnTo>
                      <a:pt x="74" y="850"/>
                    </a:lnTo>
                    <a:lnTo>
                      <a:pt x="84" y="833"/>
                    </a:lnTo>
                    <a:lnTo>
                      <a:pt x="97" y="815"/>
                    </a:lnTo>
                    <a:lnTo>
                      <a:pt x="109" y="800"/>
                    </a:lnTo>
                    <a:lnTo>
                      <a:pt x="118" y="783"/>
                    </a:lnTo>
                    <a:lnTo>
                      <a:pt x="128" y="767"/>
                    </a:lnTo>
                    <a:lnTo>
                      <a:pt x="134" y="749"/>
                    </a:lnTo>
                    <a:lnTo>
                      <a:pt x="139" y="730"/>
                    </a:lnTo>
                    <a:lnTo>
                      <a:pt x="143" y="711"/>
                    </a:lnTo>
                    <a:lnTo>
                      <a:pt x="145" y="692"/>
                    </a:lnTo>
                    <a:lnTo>
                      <a:pt x="145" y="672"/>
                    </a:lnTo>
                    <a:lnTo>
                      <a:pt x="144" y="653"/>
                    </a:lnTo>
                    <a:lnTo>
                      <a:pt x="140" y="634"/>
                    </a:lnTo>
                    <a:lnTo>
                      <a:pt x="135" y="615"/>
                    </a:lnTo>
                    <a:lnTo>
                      <a:pt x="129" y="597"/>
                    </a:lnTo>
                    <a:lnTo>
                      <a:pt x="121" y="579"/>
                    </a:lnTo>
                    <a:lnTo>
                      <a:pt x="110" y="562"/>
                    </a:lnTo>
                    <a:lnTo>
                      <a:pt x="97" y="544"/>
                    </a:lnTo>
                    <a:lnTo>
                      <a:pt x="85" y="530"/>
                    </a:lnTo>
                    <a:lnTo>
                      <a:pt x="76" y="513"/>
                    </a:lnTo>
                    <a:lnTo>
                      <a:pt x="66" y="496"/>
                    </a:lnTo>
                    <a:lnTo>
                      <a:pt x="60" y="477"/>
                    </a:lnTo>
                    <a:lnTo>
                      <a:pt x="55" y="458"/>
                    </a:lnTo>
                    <a:lnTo>
                      <a:pt x="51" y="439"/>
                    </a:lnTo>
                    <a:lnTo>
                      <a:pt x="49" y="420"/>
                    </a:lnTo>
                    <a:lnTo>
                      <a:pt x="49" y="400"/>
                    </a:lnTo>
                    <a:lnTo>
                      <a:pt x="50" y="381"/>
                    </a:lnTo>
                    <a:lnTo>
                      <a:pt x="54" y="362"/>
                    </a:lnTo>
                    <a:lnTo>
                      <a:pt x="59" y="343"/>
                    </a:lnTo>
                    <a:lnTo>
                      <a:pt x="65" y="326"/>
                    </a:lnTo>
                    <a:lnTo>
                      <a:pt x="74" y="308"/>
                    </a:lnTo>
                    <a:lnTo>
                      <a:pt x="84" y="291"/>
                    </a:lnTo>
                    <a:lnTo>
                      <a:pt x="95" y="276"/>
                    </a:lnTo>
                    <a:lnTo>
                      <a:pt x="109" y="257"/>
                    </a:lnTo>
                    <a:lnTo>
                      <a:pt x="118" y="241"/>
                    </a:lnTo>
                    <a:lnTo>
                      <a:pt x="128" y="224"/>
                    </a:lnTo>
                    <a:lnTo>
                      <a:pt x="134" y="205"/>
                    </a:lnTo>
                    <a:lnTo>
                      <a:pt x="139" y="187"/>
                    </a:lnTo>
                    <a:lnTo>
                      <a:pt x="143" y="167"/>
                    </a:lnTo>
                    <a:lnTo>
                      <a:pt x="145" y="148"/>
                    </a:lnTo>
                    <a:lnTo>
                      <a:pt x="145" y="129"/>
                    </a:lnTo>
                    <a:lnTo>
                      <a:pt x="144" y="110"/>
                    </a:lnTo>
                    <a:lnTo>
                      <a:pt x="140" y="91"/>
                    </a:lnTo>
                    <a:lnTo>
                      <a:pt x="135" y="72"/>
                    </a:lnTo>
                    <a:lnTo>
                      <a:pt x="129" y="54"/>
                    </a:lnTo>
                    <a:lnTo>
                      <a:pt x="121" y="36"/>
                    </a:lnTo>
                    <a:lnTo>
                      <a:pt x="110" y="20"/>
                    </a:lnTo>
                    <a:lnTo>
                      <a:pt x="97" y="0"/>
                    </a:lnTo>
                    <a:lnTo>
                      <a:pt x="49" y="0"/>
                    </a:lnTo>
                    <a:lnTo>
                      <a:pt x="62" y="20"/>
                    </a:lnTo>
                    <a:lnTo>
                      <a:pt x="72" y="36"/>
                    </a:lnTo>
                    <a:lnTo>
                      <a:pt x="81" y="54"/>
                    </a:lnTo>
                    <a:lnTo>
                      <a:pt x="87" y="72"/>
                    </a:lnTo>
                    <a:lnTo>
                      <a:pt x="92" y="91"/>
                    </a:lnTo>
                    <a:lnTo>
                      <a:pt x="95" y="110"/>
                    </a:lnTo>
                    <a:lnTo>
                      <a:pt x="97" y="129"/>
                    </a:lnTo>
                    <a:lnTo>
                      <a:pt x="97" y="148"/>
                    </a:lnTo>
                    <a:lnTo>
                      <a:pt x="95" y="167"/>
                    </a:lnTo>
                    <a:lnTo>
                      <a:pt x="91" y="187"/>
                    </a:lnTo>
                    <a:lnTo>
                      <a:pt x="85" y="205"/>
                    </a:lnTo>
                    <a:lnTo>
                      <a:pt x="79" y="224"/>
                    </a:lnTo>
                    <a:lnTo>
                      <a:pt x="70" y="241"/>
                    </a:lnTo>
                    <a:lnTo>
                      <a:pt x="61" y="257"/>
                    </a:lnTo>
                    <a:lnTo>
                      <a:pt x="46" y="276"/>
                    </a:lnTo>
                    <a:lnTo>
                      <a:pt x="35" y="291"/>
                    </a:lnTo>
                    <a:lnTo>
                      <a:pt x="25" y="308"/>
                    </a:lnTo>
                    <a:lnTo>
                      <a:pt x="16" y="326"/>
                    </a:lnTo>
                    <a:lnTo>
                      <a:pt x="10" y="343"/>
                    </a:lnTo>
                    <a:lnTo>
                      <a:pt x="5" y="362"/>
                    </a:lnTo>
                    <a:lnTo>
                      <a:pt x="2" y="381"/>
                    </a:lnTo>
                    <a:lnTo>
                      <a:pt x="0" y="400"/>
                    </a:lnTo>
                    <a:lnTo>
                      <a:pt x="0" y="420"/>
                    </a:lnTo>
                    <a:lnTo>
                      <a:pt x="2" y="439"/>
                    </a:lnTo>
                    <a:lnTo>
                      <a:pt x="6" y="458"/>
                    </a:lnTo>
                    <a:lnTo>
                      <a:pt x="12" y="477"/>
                    </a:lnTo>
                    <a:lnTo>
                      <a:pt x="18" y="496"/>
                    </a:lnTo>
                    <a:lnTo>
                      <a:pt x="27" y="513"/>
                    </a:lnTo>
                    <a:lnTo>
                      <a:pt x="37" y="530"/>
                    </a:lnTo>
                    <a:lnTo>
                      <a:pt x="49" y="544"/>
                    </a:lnTo>
                    <a:lnTo>
                      <a:pt x="62" y="562"/>
                    </a:lnTo>
                    <a:lnTo>
                      <a:pt x="72" y="579"/>
                    </a:lnTo>
                    <a:lnTo>
                      <a:pt x="81" y="597"/>
                    </a:lnTo>
                    <a:lnTo>
                      <a:pt x="87" y="615"/>
                    </a:lnTo>
                    <a:lnTo>
                      <a:pt x="92" y="634"/>
                    </a:lnTo>
                    <a:lnTo>
                      <a:pt x="95" y="653"/>
                    </a:lnTo>
                    <a:lnTo>
                      <a:pt x="97" y="672"/>
                    </a:lnTo>
                    <a:lnTo>
                      <a:pt x="97" y="692"/>
                    </a:lnTo>
                    <a:lnTo>
                      <a:pt x="95" y="711"/>
                    </a:lnTo>
                    <a:lnTo>
                      <a:pt x="91" y="730"/>
                    </a:lnTo>
                    <a:lnTo>
                      <a:pt x="85" y="749"/>
                    </a:lnTo>
                    <a:lnTo>
                      <a:pt x="79" y="767"/>
                    </a:lnTo>
                    <a:lnTo>
                      <a:pt x="70" y="783"/>
                    </a:lnTo>
                    <a:lnTo>
                      <a:pt x="61" y="800"/>
                    </a:lnTo>
                    <a:lnTo>
                      <a:pt x="49" y="815"/>
                    </a:lnTo>
                    <a:lnTo>
                      <a:pt x="36" y="833"/>
                    </a:lnTo>
                    <a:lnTo>
                      <a:pt x="26" y="850"/>
                    </a:lnTo>
                    <a:lnTo>
                      <a:pt x="17" y="868"/>
                    </a:lnTo>
                    <a:lnTo>
                      <a:pt x="11" y="886"/>
                    </a:lnTo>
                    <a:lnTo>
                      <a:pt x="6" y="905"/>
                    </a:lnTo>
                    <a:lnTo>
                      <a:pt x="2" y="924"/>
                    </a:lnTo>
                    <a:lnTo>
                      <a:pt x="1" y="943"/>
                    </a:lnTo>
                    <a:lnTo>
                      <a:pt x="1" y="963"/>
                    </a:lnTo>
                    <a:lnTo>
                      <a:pt x="3" y="983"/>
                    </a:lnTo>
                    <a:lnTo>
                      <a:pt x="7" y="1001"/>
                    </a:lnTo>
                    <a:lnTo>
                      <a:pt x="12" y="1019"/>
                    </a:lnTo>
                    <a:lnTo>
                      <a:pt x="19" y="1038"/>
                    </a:lnTo>
                    <a:lnTo>
                      <a:pt x="28" y="1055"/>
                    </a:lnTo>
                    <a:lnTo>
                      <a:pt x="37" y="1072"/>
                    </a:lnTo>
                    <a:lnTo>
                      <a:pt x="49" y="1086"/>
                    </a:lnTo>
                    <a:lnTo>
                      <a:pt x="62" y="1105"/>
                    </a:lnTo>
                    <a:lnTo>
                      <a:pt x="73" y="1122"/>
                    </a:lnTo>
                    <a:lnTo>
                      <a:pt x="82" y="1140"/>
                    </a:lnTo>
                    <a:lnTo>
                      <a:pt x="87" y="1158"/>
                    </a:lnTo>
                    <a:lnTo>
                      <a:pt x="93" y="1177"/>
                    </a:lnTo>
                    <a:lnTo>
                      <a:pt x="96" y="1196"/>
                    </a:lnTo>
                    <a:lnTo>
                      <a:pt x="97" y="1215"/>
                    </a:lnTo>
                    <a:lnTo>
                      <a:pt x="97" y="1234"/>
                    </a:lnTo>
                    <a:lnTo>
                      <a:pt x="95" y="1253"/>
                    </a:lnTo>
                    <a:lnTo>
                      <a:pt x="91" y="1272"/>
                    </a:lnTo>
                    <a:lnTo>
                      <a:pt x="86" y="1291"/>
                    </a:lnTo>
                    <a:lnTo>
                      <a:pt x="80" y="1309"/>
                    </a:lnTo>
                    <a:lnTo>
                      <a:pt x="70" y="1327"/>
                    </a:lnTo>
                    <a:lnTo>
                      <a:pt x="61" y="1343"/>
                    </a:lnTo>
                    <a:lnTo>
                      <a:pt x="109" y="1343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4" name="Freeform 19"/>
              <p:cNvSpPr>
                <a:spLocks/>
              </p:cNvSpPr>
              <p:nvPr/>
            </p:nvSpPr>
            <p:spPr bwMode="auto">
              <a:xfrm>
                <a:off x="2762" y="1893"/>
                <a:ext cx="1374" cy="1166"/>
              </a:xfrm>
              <a:custGeom>
                <a:avLst/>
                <a:gdLst>
                  <a:gd name="T0" fmla="*/ 494 w 1374"/>
                  <a:gd name="T1" fmla="*/ 440 h 1166"/>
                  <a:gd name="T2" fmla="*/ 521 w 1374"/>
                  <a:gd name="T3" fmla="*/ 530 h 1166"/>
                  <a:gd name="T4" fmla="*/ 573 w 1374"/>
                  <a:gd name="T5" fmla="*/ 609 h 1166"/>
                  <a:gd name="T6" fmla="*/ 648 w 1374"/>
                  <a:gd name="T7" fmla="*/ 668 h 1166"/>
                  <a:gd name="T8" fmla="*/ 737 w 1374"/>
                  <a:gd name="T9" fmla="*/ 700 h 1166"/>
                  <a:gd name="T10" fmla="*/ 831 w 1374"/>
                  <a:gd name="T11" fmla="*/ 705 h 1166"/>
                  <a:gd name="T12" fmla="*/ 923 w 1374"/>
                  <a:gd name="T13" fmla="*/ 682 h 1166"/>
                  <a:gd name="T14" fmla="*/ 1003 w 1374"/>
                  <a:gd name="T15" fmla="*/ 632 h 1166"/>
                  <a:gd name="T16" fmla="*/ 1062 w 1374"/>
                  <a:gd name="T17" fmla="*/ 562 h 1166"/>
                  <a:gd name="T18" fmla="*/ 1004 w 1374"/>
                  <a:gd name="T19" fmla="*/ 572 h 1166"/>
                  <a:gd name="T20" fmla="*/ 935 w 1374"/>
                  <a:gd name="T21" fmla="*/ 628 h 1166"/>
                  <a:gd name="T22" fmla="*/ 852 w 1374"/>
                  <a:gd name="T23" fmla="*/ 659 h 1166"/>
                  <a:gd name="T24" fmla="*/ 764 w 1374"/>
                  <a:gd name="T25" fmla="*/ 662 h 1166"/>
                  <a:gd name="T26" fmla="*/ 679 w 1374"/>
                  <a:gd name="T27" fmla="*/ 636 h 1166"/>
                  <a:gd name="T28" fmla="*/ 608 w 1374"/>
                  <a:gd name="T29" fmla="*/ 583 h 1166"/>
                  <a:gd name="T30" fmla="*/ 558 w 1374"/>
                  <a:gd name="T31" fmla="*/ 511 h 1166"/>
                  <a:gd name="T32" fmla="*/ 533 w 1374"/>
                  <a:gd name="T33" fmla="*/ 426 h 1166"/>
                  <a:gd name="T34" fmla="*/ 240 w 1374"/>
                  <a:gd name="T35" fmla="*/ 291 h 1166"/>
                  <a:gd name="T36" fmla="*/ 180 w 1374"/>
                  <a:gd name="T37" fmla="*/ 286 h 1166"/>
                  <a:gd name="T38" fmla="*/ 114 w 1374"/>
                  <a:gd name="T39" fmla="*/ 253 h 1166"/>
                  <a:gd name="T40" fmla="*/ 65 w 1374"/>
                  <a:gd name="T41" fmla="*/ 198 h 1166"/>
                  <a:gd name="T42" fmla="*/ 41 w 1374"/>
                  <a:gd name="T43" fmla="*/ 127 h 1166"/>
                  <a:gd name="T44" fmla="*/ 752 w 1374"/>
                  <a:gd name="T45" fmla="*/ 40 h 1166"/>
                  <a:gd name="T46" fmla="*/ 858 w 1374"/>
                  <a:gd name="T47" fmla="*/ 47 h 1166"/>
                  <a:gd name="T48" fmla="*/ 952 w 1374"/>
                  <a:gd name="T49" fmla="*/ 80 h 1166"/>
                  <a:gd name="T50" fmla="*/ 1032 w 1374"/>
                  <a:gd name="T51" fmla="*/ 139 h 1166"/>
                  <a:gd name="T52" fmla="*/ 1092 w 1374"/>
                  <a:gd name="T53" fmla="*/ 219 h 1166"/>
                  <a:gd name="T54" fmla="*/ 1126 w 1374"/>
                  <a:gd name="T55" fmla="*/ 312 h 1166"/>
                  <a:gd name="T56" fmla="*/ 1132 w 1374"/>
                  <a:gd name="T57" fmla="*/ 916 h 1166"/>
                  <a:gd name="T58" fmla="*/ 1152 w 1374"/>
                  <a:gd name="T59" fmla="*/ 1004 h 1166"/>
                  <a:gd name="T60" fmla="*/ 1201 w 1374"/>
                  <a:gd name="T61" fmla="*/ 1080 h 1166"/>
                  <a:gd name="T62" fmla="*/ 1271 w 1374"/>
                  <a:gd name="T63" fmla="*/ 1136 h 1166"/>
                  <a:gd name="T64" fmla="*/ 1359 w 1374"/>
                  <a:gd name="T65" fmla="*/ 1163 h 1166"/>
                  <a:gd name="T66" fmla="*/ 1340 w 1374"/>
                  <a:gd name="T67" fmla="*/ 1103 h 1166"/>
                  <a:gd name="T68" fmla="*/ 1271 w 1374"/>
                  <a:gd name="T69" fmla="*/ 1077 h 1166"/>
                  <a:gd name="T70" fmla="*/ 1218 w 1374"/>
                  <a:gd name="T71" fmla="*/ 1027 h 1166"/>
                  <a:gd name="T72" fmla="*/ 1187 w 1374"/>
                  <a:gd name="T73" fmla="*/ 959 h 1166"/>
                  <a:gd name="T74" fmla="*/ 1182 w 1374"/>
                  <a:gd name="T75" fmla="*/ 362 h 1166"/>
                  <a:gd name="T76" fmla="*/ 1164 w 1374"/>
                  <a:gd name="T77" fmla="*/ 259 h 1166"/>
                  <a:gd name="T78" fmla="*/ 1118 w 1374"/>
                  <a:gd name="T79" fmla="*/ 165 h 1166"/>
                  <a:gd name="T80" fmla="*/ 1047 w 1374"/>
                  <a:gd name="T81" fmla="*/ 88 h 1166"/>
                  <a:gd name="T82" fmla="*/ 959 w 1374"/>
                  <a:gd name="T83" fmla="*/ 33 h 1166"/>
                  <a:gd name="T84" fmla="*/ 858 w 1374"/>
                  <a:gd name="T85" fmla="*/ 4 h 1166"/>
                  <a:gd name="T86" fmla="*/ 0 w 1374"/>
                  <a:gd name="T87" fmla="*/ 91 h 1166"/>
                  <a:gd name="T88" fmla="*/ 14 w 1374"/>
                  <a:gd name="T89" fmla="*/ 172 h 1166"/>
                  <a:gd name="T90" fmla="*/ 54 w 1374"/>
                  <a:gd name="T91" fmla="*/ 245 h 1166"/>
                  <a:gd name="T92" fmla="*/ 117 w 1374"/>
                  <a:gd name="T93" fmla="*/ 299 h 1166"/>
                  <a:gd name="T94" fmla="*/ 196 w 1374"/>
                  <a:gd name="T95" fmla="*/ 328 h 116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74"/>
                  <a:gd name="T145" fmla="*/ 0 h 1166"/>
                  <a:gd name="T146" fmla="*/ 1374 w 1374"/>
                  <a:gd name="T147" fmla="*/ 1166 h 116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74" h="1166">
                    <a:moveTo>
                      <a:pt x="491" y="331"/>
                    </a:moveTo>
                    <a:lnTo>
                      <a:pt x="491" y="392"/>
                    </a:lnTo>
                    <a:lnTo>
                      <a:pt x="491" y="416"/>
                    </a:lnTo>
                    <a:lnTo>
                      <a:pt x="494" y="440"/>
                    </a:lnTo>
                    <a:lnTo>
                      <a:pt x="498" y="463"/>
                    </a:lnTo>
                    <a:lnTo>
                      <a:pt x="504" y="485"/>
                    </a:lnTo>
                    <a:lnTo>
                      <a:pt x="511" y="508"/>
                    </a:lnTo>
                    <a:lnTo>
                      <a:pt x="521" y="530"/>
                    </a:lnTo>
                    <a:lnTo>
                      <a:pt x="532" y="551"/>
                    </a:lnTo>
                    <a:lnTo>
                      <a:pt x="544" y="572"/>
                    </a:lnTo>
                    <a:lnTo>
                      <a:pt x="558" y="590"/>
                    </a:lnTo>
                    <a:lnTo>
                      <a:pt x="573" y="609"/>
                    </a:lnTo>
                    <a:lnTo>
                      <a:pt x="590" y="626"/>
                    </a:lnTo>
                    <a:lnTo>
                      <a:pt x="608" y="641"/>
                    </a:lnTo>
                    <a:lnTo>
                      <a:pt x="627" y="655"/>
                    </a:lnTo>
                    <a:lnTo>
                      <a:pt x="648" y="668"/>
                    </a:lnTo>
                    <a:lnTo>
                      <a:pt x="669" y="679"/>
                    </a:lnTo>
                    <a:lnTo>
                      <a:pt x="691" y="687"/>
                    </a:lnTo>
                    <a:lnTo>
                      <a:pt x="714" y="695"/>
                    </a:lnTo>
                    <a:lnTo>
                      <a:pt x="737" y="700"/>
                    </a:lnTo>
                    <a:lnTo>
                      <a:pt x="760" y="704"/>
                    </a:lnTo>
                    <a:lnTo>
                      <a:pt x="784" y="707"/>
                    </a:lnTo>
                    <a:lnTo>
                      <a:pt x="807" y="707"/>
                    </a:lnTo>
                    <a:lnTo>
                      <a:pt x="831" y="705"/>
                    </a:lnTo>
                    <a:lnTo>
                      <a:pt x="854" y="703"/>
                    </a:lnTo>
                    <a:lnTo>
                      <a:pt x="878" y="697"/>
                    </a:lnTo>
                    <a:lnTo>
                      <a:pt x="900" y="691"/>
                    </a:lnTo>
                    <a:lnTo>
                      <a:pt x="923" y="682"/>
                    </a:lnTo>
                    <a:lnTo>
                      <a:pt x="944" y="672"/>
                    </a:lnTo>
                    <a:lnTo>
                      <a:pt x="965" y="660"/>
                    </a:lnTo>
                    <a:lnTo>
                      <a:pt x="985" y="647"/>
                    </a:lnTo>
                    <a:lnTo>
                      <a:pt x="1003" y="632"/>
                    </a:lnTo>
                    <a:lnTo>
                      <a:pt x="1021" y="616"/>
                    </a:lnTo>
                    <a:lnTo>
                      <a:pt x="1036" y="598"/>
                    </a:lnTo>
                    <a:lnTo>
                      <a:pt x="1050" y="579"/>
                    </a:lnTo>
                    <a:lnTo>
                      <a:pt x="1062" y="562"/>
                    </a:lnTo>
                    <a:lnTo>
                      <a:pt x="1032" y="532"/>
                    </a:lnTo>
                    <a:lnTo>
                      <a:pt x="1030" y="536"/>
                    </a:lnTo>
                    <a:lnTo>
                      <a:pt x="1018" y="554"/>
                    </a:lnTo>
                    <a:lnTo>
                      <a:pt x="1004" y="572"/>
                    </a:lnTo>
                    <a:lnTo>
                      <a:pt x="989" y="588"/>
                    </a:lnTo>
                    <a:lnTo>
                      <a:pt x="972" y="603"/>
                    </a:lnTo>
                    <a:lnTo>
                      <a:pt x="954" y="616"/>
                    </a:lnTo>
                    <a:lnTo>
                      <a:pt x="935" y="628"/>
                    </a:lnTo>
                    <a:lnTo>
                      <a:pt x="916" y="639"/>
                    </a:lnTo>
                    <a:lnTo>
                      <a:pt x="895" y="647"/>
                    </a:lnTo>
                    <a:lnTo>
                      <a:pt x="874" y="654"/>
                    </a:lnTo>
                    <a:lnTo>
                      <a:pt x="852" y="659"/>
                    </a:lnTo>
                    <a:lnTo>
                      <a:pt x="830" y="663"/>
                    </a:lnTo>
                    <a:lnTo>
                      <a:pt x="808" y="664"/>
                    </a:lnTo>
                    <a:lnTo>
                      <a:pt x="786" y="664"/>
                    </a:lnTo>
                    <a:lnTo>
                      <a:pt x="764" y="662"/>
                    </a:lnTo>
                    <a:lnTo>
                      <a:pt x="742" y="658"/>
                    </a:lnTo>
                    <a:lnTo>
                      <a:pt x="720" y="652"/>
                    </a:lnTo>
                    <a:lnTo>
                      <a:pt x="700" y="645"/>
                    </a:lnTo>
                    <a:lnTo>
                      <a:pt x="679" y="636"/>
                    </a:lnTo>
                    <a:lnTo>
                      <a:pt x="660" y="625"/>
                    </a:lnTo>
                    <a:lnTo>
                      <a:pt x="642" y="612"/>
                    </a:lnTo>
                    <a:lnTo>
                      <a:pt x="624" y="598"/>
                    </a:lnTo>
                    <a:lnTo>
                      <a:pt x="608" y="583"/>
                    </a:lnTo>
                    <a:lnTo>
                      <a:pt x="593" y="567"/>
                    </a:lnTo>
                    <a:lnTo>
                      <a:pt x="579" y="549"/>
                    </a:lnTo>
                    <a:lnTo>
                      <a:pt x="568" y="530"/>
                    </a:lnTo>
                    <a:lnTo>
                      <a:pt x="558" y="511"/>
                    </a:lnTo>
                    <a:lnTo>
                      <a:pt x="549" y="490"/>
                    </a:lnTo>
                    <a:lnTo>
                      <a:pt x="541" y="470"/>
                    </a:lnTo>
                    <a:lnTo>
                      <a:pt x="536" y="448"/>
                    </a:lnTo>
                    <a:lnTo>
                      <a:pt x="533" y="426"/>
                    </a:lnTo>
                    <a:lnTo>
                      <a:pt x="531" y="404"/>
                    </a:lnTo>
                    <a:lnTo>
                      <a:pt x="531" y="382"/>
                    </a:lnTo>
                    <a:lnTo>
                      <a:pt x="531" y="291"/>
                    </a:lnTo>
                    <a:lnTo>
                      <a:pt x="240" y="291"/>
                    </a:lnTo>
                    <a:lnTo>
                      <a:pt x="236" y="291"/>
                    </a:lnTo>
                    <a:lnTo>
                      <a:pt x="217" y="291"/>
                    </a:lnTo>
                    <a:lnTo>
                      <a:pt x="198" y="290"/>
                    </a:lnTo>
                    <a:lnTo>
                      <a:pt x="180" y="286"/>
                    </a:lnTo>
                    <a:lnTo>
                      <a:pt x="162" y="280"/>
                    </a:lnTo>
                    <a:lnTo>
                      <a:pt x="145" y="273"/>
                    </a:lnTo>
                    <a:lnTo>
                      <a:pt x="128" y="264"/>
                    </a:lnTo>
                    <a:lnTo>
                      <a:pt x="114" y="253"/>
                    </a:lnTo>
                    <a:lnTo>
                      <a:pt x="100" y="241"/>
                    </a:lnTo>
                    <a:lnTo>
                      <a:pt x="87" y="228"/>
                    </a:lnTo>
                    <a:lnTo>
                      <a:pt x="76" y="213"/>
                    </a:lnTo>
                    <a:lnTo>
                      <a:pt x="65" y="198"/>
                    </a:lnTo>
                    <a:lnTo>
                      <a:pt x="57" y="181"/>
                    </a:lnTo>
                    <a:lnTo>
                      <a:pt x="50" y="164"/>
                    </a:lnTo>
                    <a:lnTo>
                      <a:pt x="45" y="145"/>
                    </a:lnTo>
                    <a:lnTo>
                      <a:pt x="41" y="127"/>
                    </a:lnTo>
                    <a:lnTo>
                      <a:pt x="39" y="109"/>
                    </a:lnTo>
                    <a:lnTo>
                      <a:pt x="40" y="91"/>
                    </a:lnTo>
                    <a:lnTo>
                      <a:pt x="40" y="40"/>
                    </a:lnTo>
                    <a:lnTo>
                      <a:pt x="752" y="40"/>
                    </a:lnTo>
                    <a:lnTo>
                      <a:pt x="801" y="40"/>
                    </a:lnTo>
                    <a:lnTo>
                      <a:pt x="809" y="41"/>
                    </a:lnTo>
                    <a:lnTo>
                      <a:pt x="833" y="43"/>
                    </a:lnTo>
                    <a:lnTo>
                      <a:pt x="858" y="47"/>
                    </a:lnTo>
                    <a:lnTo>
                      <a:pt x="883" y="53"/>
                    </a:lnTo>
                    <a:lnTo>
                      <a:pt x="907" y="60"/>
                    </a:lnTo>
                    <a:lnTo>
                      <a:pt x="930" y="70"/>
                    </a:lnTo>
                    <a:lnTo>
                      <a:pt x="952" y="80"/>
                    </a:lnTo>
                    <a:lnTo>
                      <a:pt x="974" y="93"/>
                    </a:lnTo>
                    <a:lnTo>
                      <a:pt x="995" y="107"/>
                    </a:lnTo>
                    <a:lnTo>
                      <a:pt x="1014" y="122"/>
                    </a:lnTo>
                    <a:lnTo>
                      <a:pt x="1032" y="139"/>
                    </a:lnTo>
                    <a:lnTo>
                      <a:pt x="1049" y="157"/>
                    </a:lnTo>
                    <a:lnTo>
                      <a:pt x="1065" y="177"/>
                    </a:lnTo>
                    <a:lnTo>
                      <a:pt x="1079" y="198"/>
                    </a:lnTo>
                    <a:lnTo>
                      <a:pt x="1092" y="219"/>
                    </a:lnTo>
                    <a:lnTo>
                      <a:pt x="1103" y="242"/>
                    </a:lnTo>
                    <a:lnTo>
                      <a:pt x="1112" y="265"/>
                    </a:lnTo>
                    <a:lnTo>
                      <a:pt x="1120" y="289"/>
                    </a:lnTo>
                    <a:lnTo>
                      <a:pt x="1126" y="312"/>
                    </a:lnTo>
                    <a:lnTo>
                      <a:pt x="1130" y="337"/>
                    </a:lnTo>
                    <a:lnTo>
                      <a:pt x="1132" y="362"/>
                    </a:lnTo>
                    <a:lnTo>
                      <a:pt x="1132" y="894"/>
                    </a:lnTo>
                    <a:lnTo>
                      <a:pt x="1132" y="916"/>
                    </a:lnTo>
                    <a:lnTo>
                      <a:pt x="1134" y="939"/>
                    </a:lnTo>
                    <a:lnTo>
                      <a:pt x="1138" y="961"/>
                    </a:lnTo>
                    <a:lnTo>
                      <a:pt x="1144" y="983"/>
                    </a:lnTo>
                    <a:lnTo>
                      <a:pt x="1152" y="1004"/>
                    </a:lnTo>
                    <a:lnTo>
                      <a:pt x="1161" y="1026"/>
                    </a:lnTo>
                    <a:lnTo>
                      <a:pt x="1172" y="1044"/>
                    </a:lnTo>
                    <a:lnTo>
                      <a:pt x="1186" y="1064"/>
                    </a:lnTo>
                    <a:lnTo>
                      <a:pt x="1201" y="1080"/>
                    </a:lnTo>
                    <a:lnTo>
                      <a:pt x="1217" y="1096"/>
                    </a:lnTo>
                    <a:lnTo>
                      <a:pt x="1234" y="1111"/>
                    </a:lnTo>
                    <a:lnTo>
                      <a:pt x="1253" y="1124"/>
                    </a:lnTo>
                    <a:lnTo>
                      <a:pt x="1271" y="1136"/>
                    </a:lnTo>
                    <a:lnTo>
                      <a:pt x="1293" y="1145"/>
                    </a:lnTo>
                    <a:lnTo>
                      <a:pt x="1315" y="1153"/>
                    </a:lnTo>
                    <a:lnTo>
                      <a:pt x="1336" y="1160"/>
                    </a:lnTo>
                    <a:lnTo>
                      <a:pt x="1359" y="1163"/>
                    </a:lnTo>
                    <a:lnTo>
                      <a:pt x="1373" y="1165"/>
                    </a:lnTo>
                    <a:lnTo>
                      <a:pt x="1373" y="1105"/>
                    </a:lnTo>
                    <a:lnTo>
                      <a:pt x="1359" y="1105"/>
                    </a:lnTo>
                    <a:lnTo>
                      <a:pt x="1340" y="1103"/>
                    </a:lnTo>
                    <a:lnTo>
                      <a:pt x="1322" y="1099"/>
                    </a:lnTo>
                    <a:lnTo>
                      <a:pt x="1305" y="1093"/>
                    </a:lnTo>
                    <a:lnTo>
                      <a:pt x="1287" y="1086"/>
                    </a:lnTo>
                    <a:lnTo>
                      <a:pt x="1271" y="1077"/>
                    </a:lnTo>
                    <a:lnTo>
                      <a:pt x="1257" y="1067"/>
                    </a:lnTo>
                    <a:lnTo>
                      <a:pt x="1243" y="1055"/>
                    </a:lnTo>
                    <a:lnTo>
                      <a:pt x="1229" y="1042"/>
                    </a:lnTo>
                    <a:lnTo>
                      <a:pt x="1218" y="1027"/>
                    </a:lnTo>
                    <a:lnTo>
                      <a:pt x="1208" y="1012"/>
                    </a:lnTo>
                    <a:lnTo>
                      <a:pt x="1199" y="995"/>
                    </a:lnTo>
                    <a:lnTo>
                      <a:pt x="1192" y="978"/>
                    </a:lnTo>
                    <a:lnTo>
                      <a:pt x="1187" y="959"/>
                    </a:lnTo>
                    <a:lnTo>
                      <a:pt x="1184" y="941"/>
                    </a:lnTo>
                    <a:lnTo>
                      <a:pt x="1182" y="923"/>
                    </a:lnTo>
                    <a:lnTo>
                      <a:pt x="1182" y="904"/>
                    </a:lnTo>
                    <a:lnTo>
                      <a:pt x="1182" y="362"/>
                    </a:lnTo>
                    <a:lnTo>
                      <a:pt x="1181" y="335"/>
                    </a:lnTo>
                    <a:lnTo>
                      <a:pt x="1177" y="310"/>
                    </a:lnTo>
                    <a:lnTo>
                      <a:pt x="1172" y="285"/>
                    </a:lnTo>
                    <a:lnTo>
                      <a:pt x="1164" y="259"/>
                    </a:lnTo>
                    <a:lnTo>
                      <a:pt x="1155" y="235"/>
                    </a:lnTo>
                    <a:lnTo>
                      <a:pt x="1144" y="211"/>
                    </a:lnTo>
                    <a:lnTo>
                      <a:pt x="1131" y="187"/>
                    </a:lnTo>
                    <a:lnTo>
                      <a:pt x="1118" y="165"/>
                    </a:lnTo>
                    <a:lnTo>
                      <a:pt x="1102" y="144"/>
                    </a:lnTo>
                    <a:lnTo>
                      <a:pt x="1085" y="124"/>
                    </a:lnTo>
                    <a:lnTo>
                      <a:pt x="1067" y="105"/>
                    </a:lnTo>
                    <a:lnTo>
                      <a:pt x="1047" y="88"/>
                    </a:lnTo>
                    <a:lnTo>
                      <a:pt x="1027" y="72"/>
                    </a:lnTo>
                    <a:lnTo>
                      <a:pt x="1005" y="58"/>
                    </a:lnTo>
                    <a:lnTo>
                      <a:pt x="983" y="44"/>
                    </a:lnTo>
                    <a:lnTo>
                      <a:pt x="959" y="33"/>
                    </a:lnTo>
                    <a:lnTo>
                      <a:pt x="935" y="23"/>
                    </a:lnTo>
                    <a:lnTo>
                      <a:pt x="909" y="15"/>
                    </a:lnTo>
                    <a:lnTo>
                      <a:pt x="883" y="8"/>
                    </a:lnTo>
                    <a:lnTo>
                      <a:pt x="858" y="4"/>
                    </a:lnTo>
                    <a:lnTo>
                      <a:pt x="831" y="1"/>
                    </a:lnTo>
                    <a:lnTo>
                      <a:pt x="811" y="0"/>
                    </a:lnTo>
                    <a:lnTo>
                      <a:pt x="0" y="0"/>
                    </a:lnTo>
                    <a:lnTo>
                      <a:pt x="0" y="91"/>
                    </a:lnTo>
                    <a:lnTo>
                      <a:pt x="1" y="111"/>
                    </a:lnTo>
                    <a:lnTo>
                      <a:pt x="3" y="132"/>
                    </a:lnTo>
                    <a:lnTo>
                      <a:pt x="7" y="152"/>
                    </a:lnTo>
                    <a:lnTo>
                      <a:pt x="14" y="172"/>
                    </a:lnTo>
                    <a:lnTo>
                      <a:pt x="21" y="192"/>
                    </a:lnTo>
                    <a:lnTo>
                      <a:pt x="31" y="211"/>
                    </a:lnTo>
                    <a:lnTo>
                      <a:pt x="42" y="229"/>
                    </a:lnTo>
                    <a:lnTo>
                      <a:pt x="54" y="245"/>
                    </a:lnTo>
                    <a:lnTo>
                      <a:pt x="69" y="261"/>
                    </a:lnTo>
                    <a:lnTo>
                      <a:pt x="84" y="275"/>
                    </a:lnTo>
                    <a:lnTo>
                      <a:pt x="100" y="288"/>
                    </a:lnTo>
                    <a:lnTo>
                      <a:pt x="117" y="299"/>
                    </a:lnTo>
                    <a:lnTo>
                      <a:pt x="136" y="308"/>
                    </a:lnTo>
                    <a:lnTo>
                      <a:pt x="155" y="316"/>
                    </a:lnTo>
                    <a:lnTo>
                      <a:pt x="175" y="323"/>
                    </a:lnTo>
                    <a:lnTo>
                      <a:pt x="196" y="328"/>
                    </a:lnTo>
                    <a:lnTo>
                      <a:pt x="216" y="331"/>
                    </a:lnTo>
                    <a:lnTo>
                      <a:pt x="230" y="331"/>
                    </a:lnTo>
                    <a:lnTo>
                      <a:pt x="491" y="33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Freeform 20"/>
              <p:cNvSpPr>
                <a:spLocks/>
              </p:cNvSpPr>
              <p:nvPr/>
            </p:nvSpPr>
            <p:spPr bwMode="auto">
              <a:xfrm>
                <a:off x="3456" y="1893"/>
                <a:ext cx="700" cy="1106"/>
              </a:xfrm>
              <a:custGeom>
                <a:avLst/>
                <a:gdLst>
                  <a:gd name="T0" fmla="*/ 489 w 700"/>
                  <a:gd name="T1" fmla="*/ 40 h 1106"/>
                  <a:gd name="T2" fmla="*/ 699 w 700"/>
                  <a:gd name="T3" fmla="*/ 40 h 1106"/>
                  <a:gd name="T4" fmla="*/ 699 w 700"/>
                  <a:gd name="T5" fmla="*/ 0 h 1106"/>
                  <a:gd name="T6" fmla="*/ 439 w 700"/>
                  <a:gd name="T7" fmla="*/ 0 h 1106"/>
                  <a:gd name="T8" fmla="*/ 439 w 700"/>
                  <a:gd name="T9" fmla="*/ 733 h 1106"/>
                  <a:gd name="T10" fmla="*/ 439 w 700"/>
                  <a:gd name="T11" fmla="*/ 749 h 1106"/>
                  <a:gd name="T12" fmla="*/ 437 w 700"/>
                  <a:gd name="T13" fmla="*/ 773 h 1106"/>
                  <a:gd name="T14" fmla="*/ 433 w 700"/>
                  <a:gd name="T15" fmla="*/ 798 h 1106"/>
                  <a:gd name="T16" fmla="*/ 427 w 700"/>
                  <a:gd name="T17" fmla="*/ 821 h 1106"/>
                  <a:gd name="T18" fmla="*/ 420 w 700"/>
                  <a:gd name="T19" fmla="*/ 844 h 1106"/>
                  <a:gd name="T20" fmla="*/ 411 w 700"/>
                  <a:gd name="T21" fmla="*/ 866 h 1106"/>
                  <a:gd name="T22" fmla="*/ 401 w 700"/>
                  <a:gd name="T23" fmla="*/ 888 h 1106"/>
                  <a:gd name="T24" fmla="*/ 388 w 700"/>
                  <a:gd name="T25" fmla="*/ 908 h 1106"/>
                  <a:gd name="T26" fmla="*/ 374 w 700"/>
                  <a:gd name="T27" fmla="*/ 928 h 1106"/>
                  <a:gd name="T28" fmla="*/ 359 w 700"/>
                  <a:gd name="T29" fmla="*/ 947 h 1106"/>
                  <a:gd name="T30" fmla="*/ 342 w 700"/>
                  <a:gd name="T31" fmla="*/ 965 h 1106"/>
                  <a:gd name="T32" fmla="*/ 324 w 700"/>
                  <a:gd name="T33" fmla="*/ 981 h 1106"/>
                  <a:gd name="T34" fmla="*/ 304 w 700"/>
                  <a:gd name="T35" fmla="*/ 996 h 1106"/>
                  <a:gd name="T36" fmla="*/ 285 w 700"/>
                  <a:gd name="T37" fmla="*/ 1009 h 1106"/>
                  <a:gd name="T38" fmla="*/ 264 w 700"/>
                  <a:gd name="T39" fmla="*/ 1020 h 1106"/>
                  <a:gd name="T40" fmla="*/ 242 w 700"/>
                  <a:gd name="T41" fmla="*/ 1031 h 1106"/>
                  <a:gd name="T42" fmla="*/ 219 w 700"/>
                  <a:gd name="T43" fmla="*/ 1039 h 1106"/>
                  <a:gd name="T44" fmla="*/ 195 w 700"/>
                  <a:gd name="T45" fmla="*/ 1045 h 1106"/>
                  <a:gd name="T46" fmla="*/ 173 w 700"/>
                  <a:gd name="T47" fmla="*/ 1051 h 1106"/>
                  <a:gd name="T48" fmla="*/ 148 w 700"/>
                  <a:gd name="T49" fmla="*/ 1053 h 1106"/>
                  <a:gd name="T50" fmla="*/ 124 w 700"/>
                  <a:gd name="T51" fmla="*/ 1055 h 1106"/>
                  <a:gd name="T52" fmla="*/ 0 w 700"/>
                  <a:gd name="T53" fmla="*/ 1055 h 1106"/>
                  <a:gd name="T54" fmla="*/ 0 w 700"/>
                  <a:gd name="T55" fmla="*/ 1105 h 1106"/>
                  <a:gd name="T56" fmla="*/ 100 w 700"/>
                  <a:gd name="T57" fmla="*/ 1105 h 1106"/>
                  <a:gd name="T58" fmla="*/ 127 w 700"/>
                  <a:gd name="T59" fmla="*/ 1104 h 1106"/>
                  <a:gd name="T60" fmla="*/ 154 w 700"/>
                  <a:gd name="T61" fmla="*/ 1101 h 1106"/>
                  <a:gd name="T62" fmla="*/ 179 w 700"/>
                  <a:gd name="T63" fmla="*/ 1096 h 1106"/>
                  <a:gd name="T64" fmla="*/ 205 w 700"/>
                  <a:gd name="T65" fmla="*/ 1090 h 1106"/>
                  <a:gd name="T66" fmla="*/ 231 w 700"/>
                  <a:gd name="T67" fmla="*/ 1081 h 1106"/>
                  <a:gd name="T68" fmla="*/ 256 w 700"/>
                  <a:gd name="T69" fmla="*/ 1071 h 1106"/>
                  <a:gd name="T70" fmla="*/ 281 w 700"/>
                  <a:gd name="T71" fmla="*/ 1059 h 1106"/>
                  <a:gd name="T72" fmla="*/ 303 w 700"/>
                  <a:gd name="T73" fmla="*/ 1046 h 1106"/>
                  <a:gd name="T74" fmla="*/ 325 w 700"/>
                  <a:gd name="T75" fmla="*/ 1031 h 1106"/>
                  <a:gd name="T76" fmla="*/ 346 w 700"/>
                  <a:gd name="T77" fmla="*/ 1015 h 1106"/>
                  <a:gd name="T78" fmla="*/ 367 w 700"/>
                  <a:gd name="T79" fmla="*/ 998 h 1106"/>
                  <a:gd name="T80" fmla="*/ 386 w 700"/>
                  <a:gd name="T81" fmla="*/ 978 h 1106"/>
                  <a:gd name="T82" fmla="*/ 403 w 700"/>
                  <a:gd name="T83" fmla="*/ 958 h 1106"/>
                  <a:gd name="T84" fmla="*/ 419 w 700"/>
                  <a:gd name="T85" fmla="*/ 936 h 1106"/>
                  <a:gd name="T86" fmla="*/ 433 w 700"/>
                  <a:gd name="T87" fmla="*/ 914 h 1106"/>
                  <a:gd name="T88" fmla="*/ 447 w 700"/>
                  <a:gd name="T89" fmla="*/ 890 h 1106"/>
                  <a:gd name="T90" fmla="*/ 458 w 700"/>
                  <a:gd name="T91" fmla="*/ 866 h 1106"/>
                  <a:gd name="T92" fmla="*/ 467 w 700"/>
                  <a:gd name="T93" fmla="*/ 841 h 1106"/>
                  <a:gd name="T94" fmla="*/ 475 w 700"/>
                  <a:gd name="T95" fmla="*/ 816 h 1106"/>
                  <a:gd name="T96" fmla="*/ 482 w 700"/>
                  <a:gd name="T97" fmla="*/ 790 h 1106"/>
                  <a:gd name="T98" fmla="*/ 487 w 700"/>
                  <a:gd name="T99" fmla="*/ 763 h 1106"/>
                  <a:gd name="T100" fmla="*/ 489 w 700"/>
                  <a:gd name="T101" fmla="*/ 736 h 1106"/>
                  <a:gd name="T102" fmla="*/ 489 w 700"/>
                  <a:gd name="T103" fmla="*/ 733 h 1106"/>
                  <a:gd name="T104" fmla="*/ 489 w 700"/>
                  <a:gd name="T105" fmla="*/ 40 h 11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00"/>
                  <a:gd name="T160" fmla="*/ 0 h 1106"/>
                  <a:gd name="T161" fmla="*/ 700 w 700"/>
                  <a:gd name="T162" fmla="*/ 1106 h 110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00" h="1106">
                    <a:moveTo>
                      <a:pt x="489" y="40"/>
                    </a:moveTo>
                    <a:lnTo>
                      <a:pt x="699" y="40"/>
                    </a:lnTo>
                    <a:lnTo>
                      <a:pt x="699" y="0"/>
                    </a:lnTo>
                    <a:lnTo>
                      <a:pt x="439" y="0"/>
                    </a:lnTo>
                    <a:lnTo>
                      <a:pt x="439" y="733"/>
                    </a:lnTo>
                    <a:lnTo>
                      <a:pt x="439" y="749"/>
                    </a:lnTo>
                    <a:lnTo>
                      <a:pt x="437" y="773"/>
                    </a:lnTo>
                    <a:lnTo>
                      <a:pt x="433" y="798"/>
                    </a:lnTo>
                    <a:lnTo>
                      <a:pt x="427" y="821"/>
                    </a:lnTo>
                    <a:lnTo>
                      <a:pt x="420" y="844"/>
                    </a:lnTo>
                    <a:lnTo>
                      <a:pt x="411" y="866"/>
                    </a:lnTo>
                    <a:lnTo>
                      <a:pt x="401" y="888"/>
                    </a:lnTo>
                    <a:lnTo>
                      <a:pt x="388" y="908"/>
                    </a:lnTo>
                    <a:lnTo>
                      <a:pt x="374" y="928"/>
                    </a:lnTo>
                    <a:lnTo>
                      <a:pt x="359" y="947"/>
                    </a:lnTo>
                    <a:lnTo>
                      <a:pt x="342" y="965"/>
                    </a:lnTo>
                    <a:lnTo>
                      <a:pt x="324" y="981"/>
                    </a:lnTo>
                    <a:lnTo>
                      <a:pt x="304" y="996"/>
                    </a:lnTo>
                    <a:lnTo>
                      <a:pt x="285" y="1009"/>
                    </a:lnTo>
                    <a:lnTo>
                      <a:pt x="264" y="1020"/>
                    </a:lnTo>
                    <a:lnTo>
                      <a:pt x="242" y="1031"/>
                    </a:lnTo>
                    <a:lnTo>
                      <a:pt x="219" y="1039"/>
                    </a:lnTo>
                    <a:lnTo>
                      <a:pt x="195" y="1045"/>
                    </a:lnTo>
                    <a:lnTo>
                      <a:pt x="173" y="1051"/>
                    </a:lnTo>
                    <a:lnTo>
                      <a:pt x="148" y="1053"/>
                    </a:lnTo>
                    <a:lnTo>
                      <a:pt x="124" y="1055"/>
                    </a:lnTo>
                    <a:lnTo>
                      <a:pt x="0" y="1055"/>
                    </a:lnTo>
                    <a:lnTo>
                      <a:pt x="0" y="1105"/>
                    </a:lnTo>
                    <a:lnTo>
                      <a:pt x="100" y="1105"/>
                    </a:lnTo>
                    <a:lnTo>
                      <a:pt x="127" y="1104"/>
                    </a:lnTo>
                    <a:lnTo>
                      <a:pt x="154" y="1101"/>
                    </a:lnTo>
                    <a:lnTo>
                      <a:pt x="179" y="1096"/>
                    </a:lnTo>
                    <a:lnTo>
                      <a:pt x="205" y="1090"/>
                    </a:lnTo>
                    <a:lnTo>
                      <a:pt x="231" y="1081"/>
                    </a:lnTo>
                    <a:lnTo>
                      <a:pt x="256" y="1071"/>
                    </a:lnTo>
                    <a:lnTo>
                      <a:pt x="281" y="1059"/>
                    </a:lnTo>
                    <a:lnTo>
                      <a:pt x="303" y="1046"/>
                    </a:lnTo>
                    <a:lnTo>
                      <a:pt x="325" y="1031"/>
                    </a:lnTo>
                    <a:lnTo>
                      <a:pt x="346" y="1015"/>
                    </a:lnTo>
                    <a:lnTo>
                      <a:pt x="367" y="998"/>
                    </a:lnTo>
                    <a:lnTo>
                      <a:pt x="386" y="978"/>
                    </a:lnTo>
                    <a:lnTo>
                      <a:pt x="403" y="958"/>
                    </a:lnTo>
                    <a:lnTo>
                      <a:pt x="419" y="936"/>
                    </a:lnTo>
                    <a:lnTo>
                      <a:pt x="433" y="914"/>
                    </a:lnTo>
                    <a:lnTo>
                      <a:pt x="447" y="890"/>
                    </a:lnTo>
                    <a:lnTo>
                      <a:pt x="458" y="866"/>
                    </a:lnTo>
                    <a:lnTo>
                      <a:pt x="467" y="841"/>
                    </a:lnTo>
                    <a:lnTo>
                      <a:pt x="475" y="816"/>
                    </a:lnTo>
                    <a:lnTo>
                      <a:pt x="482" y="790"/>
                    </a:lnTo>
                    <a:lnTo>
                      <a:pt x="487" y="763"/>
                    </a:lnTo>
                    <a:lnTo>
                      <a:pt x="489" y="736"/>
                    </a:lnTo>
                    <a:lnTo>
                      <a:pt x="489" y="733"/>
                    </a:lnTo>
                    <a:lnTo>
                      <a:pt x="489" y="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Freeform 21"/>
              <p:cNvSpPr>
                <a:spLocks/>
              </p:cNvSpPr>
              <p:nvPr/>
            </p:nvSpPr>
            <p:spPr bwMode="auto">
              <a:xfrm>
                <a:off x="1272" y="1327"/>
                <a:ext cx="2199" cy="2248"/>
              </a:xfrm>
              <a:custGeom>
                <a:avLst/>
                <a:gdLst>
                  <a:gd name="T0" fmla="*/ 2198 w 2199"/>
                  <a:gd name="T1" fmla="*/ 1240 h 2248"/>
                  <a:gd name="T2" fmla="*/ 2198 w 2199"/>
                  <a:gd name="T3" fmla="*/ 2247 h 2248"/>
                  <a:gd name="T4" fmla="*/ 0 w 2199"/>
                  <a:gd name="T5" fmla="*/ 2247 h 2248"/>
                  <a:gd name="T6" fmla="*/ 0 w 2199"/>
                  <a:gd name="T7" fmla="*/ 0 h 2248"/>
                  <a:gd name="T8" fmla="*/ 2198 w 2199"/>
                  <a:gd name="T9" fmla="*/ 0 h 2248"/>
                  <a:gd name="T10" fmla="*/ 2198 w 2199"/>
                  <a:gd name="T11" fmla="*/ 584 h 2248"/>
                  <a:gd name="T12" fmla="*/ 2158 w 2199"/>
                  <a:gd name="T13" fmla="*/ 584 h 2248"/>
                  <a:gd name="T14" fmla="*/ 2158 w 2199"/>
                  <a:gd name="T15" fmla="*/ 41 h 2248"/>
                  <a:gd name="T16" fmla="*/ 41 w 2199"/>
                  <a:gd name="T17" fmla="*/ 41 h 2248"/>
                  <a:gd name="T18" fmla="*/ 41 w 2199"/>
                  <a:gd name="T19" fmla="*/ 2207 h 2248"/>
                  <a:gd name="T20" fmla="*/ 2158 w 2199"/>
                  <a:gd name="T21" fmla="*/ 2207 h 2248"/>
                  <a:gd name="T22" fmla="*/ 2158 w 2199"/>
                  <a:gd name="T23" fmla="*/ 1220 h 2248"/>
                  <a:gd name="T24" fmla="*/ 2198 w 2199"/>
                  <a:gd name="T25" fmla="*/ 1240 h 22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99"/>
                  <a:gd name="T40" fmla="*/ 0 h 2248"/>
                  <a:gd name="T41" fmla="*/ 2199 w 2199"/>
                  <a:gd name="T42" fmla="*/ 2248 h 224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99" h="2248">
                    <a:moveTo>
                      <a:pt x="2198" y="1240"/>
                    </a:moveTo>
                    <a:lnTo>
                      <a:pt x="2198" y="2247"/>
                    </a:lnTo>
                    <a:lnTo>
                      <a:pt x="0" y="2247"/>
                    </a:lnTo>
                    <a:lnTo>
                      <a:pt x="0" y="0"/>
                    </a:lnTo>
                    <a:lnTo>
                      <a:pt x="2198" y="0"/>
                    </a:lnTo>
                    <a:lnTo>
                      <a:pt x="2198" y="584"/>
                    </a:lnTo>
                    <a:lnTo>
                      <a:pt x="2158" y="584"/>
                    </a:lnTo>
                    <a:lnTo>
                      <a:pt x="2158" y="41"/>
                    </a:lnTo>
                    <a:lnTo>
                      <a:pt x="41" y="41"/>
                    </a:lnTo>
                    <a:lnTo>
                      <a:pt x="41" y="2207"/>
                    </a:lnTo>
                    <a:lnTo>
                      <a:pt x="2158" y="2207"/>
                    </a:lnTo>
                    <a:lnTo>
                      <a:pt x="2158" y="1220"/>
                    </a:lnTo>
                    <a:lnTo>
                      <a:pt x="2198" y="12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86" name="Rectangle 22"/>
            <p:cNvSpPr>
              <a:spLocks noChangeArrowheads="1"/>
            </p:cNvSpPr>
            <p:nvPr/>
          </p:nvSpPr>
          <p:spPr bwMode="auto">
            <a:xfrm>
              <a:off x="1394" y="1462"/>
              <a:ext cx="1931" cy="2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2800" b="1" dirty="0"/>
                <a:t>TRANSACTION 8</a:t>
              </a:r>
              <a:endParaRPr lang="en-US" sz="1000" b="1" dirty="0"/>
            </a:p>
            <a:p>
              <a:pPr algn="ctr" eaLnBrk="0" hangingPunct="0"/>
              <a:endParaRPr lang="en-US" sz="2400" b="1" i="1" dirty="0"/>
            </a:p>
            <a:p>
              <a:pPr algn="ctr" eaLnBrk="0" hangingPunct="0"/>
              <a:r>
                <a:rPr lang="en-US" sz="2400" b="1" i="1" dirty="0"/>
                <a:t>(Assume previous balance sheet)</a:t>
              </a:r>
              <a:endParaRPr lang="en-US" sz="2800" b="1" dirty="0"/>
            </a:p>
            <a:p>
              <a:pPr algn="ctr" eaLnBrk="0" hangingPunct="0"/>
              <a:r>
                <a:rPr lang="en-US" sz="2800" b="1" i="1" dirty="0">
                  <a:solidFill>
                    <a:srgbClr val="CC0000"/>
                  </a:solidFill>
                </a:rPr>
                <a:t>Buy Government</a:t>
              </a:r>
            </a:p>
            <a:p>
              <a:pPr algn="ctr" eaLnBrk="0" hangingPunct="0"/>
              <a:r>
                <a:rPr lang="en-US" sz="2800" b="1" i="1" dirty="0">
                  <a:solidFill>
                    <a:srgbClr val="CC0000"/>
                  </a:solidFill>
                </a:rPr>
                <a:t>Securities</a:t>
              </a:r>
              <a:endParaRPr lang="en-US" sz="2800" b="1" dirty="0">
                <a:solidFill>
                  <a:srgbClr val="CC0000"/>
                </a:solidFill>
              </a:endParaRPr>
            </a:p>
            <a:p>
              <a:pPr algn="ctr" eaLnBrk="0" hangingPunct="0"/>
              <a:r>
                <a:rPr lang="en-US" sz="3200" b="1" dirty="0"/>
                <a:t>$50,000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25612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Reserves	 $ </a:t>
            </a:r>
            <a:r>
              <a:rPr lang="en-US" sz="2200" b="1">
                <a:solidFill>
                  <a:srgbClr val="FF6600"/>
                </a:solidFill>
              </a:rPr>
              <a:t>  </a:t>
            </a:r>
            <a:r>
              <a:rPr lang="en-US" sz="2200" b="1"/>
              <a:t>60,000</a:t>
            </a:r>
          </a:p>
          <a:p>
            <a:pPr eaLnBrk="0" hangingPunct="0"/>
            <a:r>
              <a:rPr lang="en-US" sz="2200" b="1"/>
              <a:t>Securities	     </a:t>
            </a:r>
            <a:r>
              <a:rPr lang="en-US" sz="2200" b="1">
                <a:solidFill>
                  <a:srgbClr val="CC0000"/>
                </a:solidFill>
              </a:rPr>
              <a:t> 50,000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</a:t>
            </a:r>
            <a:r>
              <a:rPr lang="en-US" sz="2200" b="1">
                <a:solidFill>
                  <a:srgbClr val="CC0000"/>
                </a:solidFill>
              </a:rPr>
              <a:t>$100,000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931988" y="4406900"/>
            <a:ext cx="6846887" cy="20780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2090738" y="4406900"/>
            <a:ext cx="6630987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 b="1"/>
              <a:t>Bankers pursue two conflicting goals:</a:t>
            </a:r>
          </a:p>
          <a:p>
            <a:pPr algn="ctr" eaLnBrk="0" hangingPunct="0"/>
            <a:r>
              <a:rPr lang="en-US" sz="2800" b="1" i="1">
                <a:solidFill>
                  <a:srgbClr val="000099"/>
                </a:solidFill>
              </a:rPr>
              <a:t>Profits and Liquidity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2159000" y="5167313"/>
            <a:ext cx="6481763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4400">
                <a:solidFill>
                  <a:srgbClr val="CC0000"/>
                </a:solidFill>
                <a:latin typeface="Brush Script MT" pitchFamily="66" charset="0"/>
              </a:rPr>
              <a:t>Use of Federal Funds Market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159000" y="5738813"/>
            <a:ext cx="6481763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4400">
                <a:solidFill>
                  <a:srgbClr val="CC0000"/>
                </a:solidFill>
                <a:latin typeface="Brush Script MT" pitchFamily="66" charset="0"/>
              </a:rPr>
              <a:t>Federal Funds Rate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 animBg="1"/>
      <p:bldP spid="23563" grpId="0" autoUpdateAnimBg="0"/>
      <p:bldP spid="23564" grpId="0" autoUpdateAnimBg="0"/>
      <p:bldP spid="2356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881188" y="2254250"/>
            <a:ext cx="7027862" cy="287338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881188" y="1949450"/>
            <a:ext cx="7027862" cy="287338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868488" y="1631950"/>
            <a:ext cx="7027862" cy="287338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113463" y="1646238"/>
            <a:ext cx="1489075" cy="287337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321550" y="6269038"/>
            <a:ext cx="1449388" cy="287337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836738" y="63500"/>
            <a:ext cx="7110412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600" b="1">
                <a:solidFill>
                  <a:srgbClr val="000099"/>
                </a:solidFill>
                <a:latin typeface="Times New Roman" pitchFamily="18" charset="0"/>
              </a:rPr>
              <a:t>MULTIPLE DEPOSIT EXPANSION PROCESS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01813" y="611188"/>
            <a:ext cx="7218362" cy="822325"/>
            <a:chOff x="1135" y="385"/>
            <a:chExt cx="4547" cy="518"/>
          </a:xfrm>
        </p:grpSpPr>
        <p:sp>
          <p:nvSpPr>
            <p:cNvPr id="26644" name="Rectangle 9"/>
            <p:cNvSpPr>
              <a:spLocks noChangeArrowheads="1"/>
            </p:cNvSpPr>
            <p:nvPr/>
          </p:nvSpPr>
          <p:spPr bwMode="auto">
            <a:xfrm>
              <a:off x="1135" y="693"/>
              <a:ext cx="42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 b="1"/>
                <a:t>Bank</a:t>
              </a:r>
            </a:p>
          </p:txBody>
        </p:sp>
        <p:sp>
          <p:nvSpPr>
            <p:cNvPr id="26645" name="Rectangle 10"/>
            <p:cNvSpPr>
              <a:spLocks noChangeArrowheads="1"/>
            </p:cNvSpPr>
            <p:nvPr/>
          </p:nvSpPr>
          <p:spPr bwMode="auto">
            <a:xfrm>
              <a:off x="1826" y="539"/>
              <a:ext cx="123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 b="1"/>
                <a:t>Acquired reserves</a:t>
              </a:r>
            </a:p>
            <a:p>
              <a:pPr algn="ctr" eaLnBrk="0" hangingPunct="0"/>
              <a:r>
                <a:rPr lang="en-US" sz="1600" b="1"/>
                <a:t>and deposits</a:t>
              </a:r>
            </a:p>
          </p:txBody>
        </p:sp>
        <p:sp>
          <p:nvSpPr>
            <p:cNvPr id="26646" name="Rectangle 11"/>
            <p:cNvSpPr>
              <a:spLocks noChangeArrowheads="1"/>
            </p:cNvSpPr>
            <p:nvPr/>
          </p:nvSpPr>
          <p:spPr bwMode="auto">
            <a:xfrm>
              <a:off x="3057" y="539"/>
              <a:ext cx="668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 b="1"/>
                <a:t>Required</a:t>
              </a:r>
            </a:p>
            <a:p>
              <a:pPr algn="ctr" eaLnBrk="0" hangingPunct="0"/>
              <a:r>
                <a:rPr lang="en-US" sz="1600" b="1"/>
                <a:t>reserves</a:t>
              </a:r>
            </a:p>
          </p:txBody>
        </p:sp>
        <p:sp>
          <p:nvSpPr>
            <p:cNvPr id="26647" name="Rectangle 12"/>
            <p:cNvSpPr>
              <a:spLocks noChangeArrowheads="1"/>
            </p:cNvSpPr>
            <p:nvPr/>
          </p:nvSpPr>
          <p:spPr bwMode="auto">
            <a:xfrm>
              <a:off x="3819" y="539"/>
              <a:ext cx="64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 b="1"/>
                <a:t>Excess</a:t>
              </a:r>
            </a:p>
            <a:p>
              <a:pPr algn="ctr" eaLnBrk="0" hangingPunct="0"/>
              <a:r>
                <a:rPr lang="en-US" sz="1600" b="1"/>
                <a:t>reserves</a:t>
              </a:r>
            </a:p>
          </p:txBody>
        </p:sp>
        <p:sp>
          <p:nvSpPr>
            <p:cNvPr id="26648" name="Rectangle 13"/>
            <p:cNvSpPr>
              <a:spLocks noChangeArrowheads="1"/>
            </p:cNvSpPr>
            <p:nvPr/>
          </p:nvSpPr>
          <p:spPr bwMode="auto">
            <a:xfrm>
              <a:off x="4665" y="385"/>
              <a:ext cx="1017" cy="5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 b="1"/>
                <a:t>Amount bank</a:t>
              </a:r>
            </a:p>
            <a:p>
              <a:pPr algn="ctr" eaLnBrk="0" hangingPunct="0"/>
              <a:r>
                <a:rPr lang="en-US" sz="1600" b="1"/>
                <a:t>can lend - New</a:t>
              </a:r>
            </a:p>
            <a:p>
              <a:pPr algn="ctr" eaLnBrk="0" hangingPunct="0"/>
              <a:r>
                <a:rPr lang="en-US" sz="1600" b="1"/>
                <a:t>money created</a:t>
              </a:r>
            </a:p>
          </p:txBody>
        </p:sp>
      </p:grp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1897063" y="1504950"/>
            <a:ext cx="6919912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31988" y="1571625"/>
            <a:ext cx="6759575" cy="4675188"/>
            <a:chOff x="1217" y="990"/>
            <a:chExt cx="4258" cy="2945"/>
          </a:xfrm>
        </p:grpSpPr>
        <p:sp>
          <p:nvSpPr>
            <p:cNvPr id="26639" name="Rectangle 16"/>
            <p:cNvSpPr>
              <a:spLocks noChangeArrowheads="1"/>
            </p:cNvSpPr>
            <p:nvPr/>
          </p:nvSpPr>
          <p:spPr bwMode="auto">
            <a:xfrm>
              <a:off x="1217" y="999"/>
              <a:ext cx="1047" cy="2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/>
                <a:t>A</a:t>
              </a:r>
            </a:p>
            <a:p>
              <a:pPr eaLnBrk="0" hangingPunct="0"/>
              <a:r>
                <a:rPr lang="en-US" sz="2000" b="1"/>
                <a:t>B</a:t>
              </a:r>
            </a:p>
            <a:p>
              <a:pPr eaLnBrk="0" hangingPunct="0"/>
              <a:r>
                <a:rPr lang="en-US" sz="2000" b="1"/>
                <a:t>C</a:t>
              </a:r>
            </a:p>
            <a:p>
              <a:pPr eaLnBrk="0" hangingPunct="0"/>
              <a:r>
                <a:rPr lang="en-US" sz="2000" b="1"/>
                <a:t>D</a:t>
              </a:r>
            </a:p>
            <a:p>
              <a:pPr eaLnBrk="0" hangingPunct="0"/>
              <a:r>
                <a:rPr lang="en-US" sz="2000" b="1"/>
                <a:t>E</a:t>
              </a:r>
            </a:p>
            <a:p>
              <a:pPr eaLnBrk="0" hangingPunct="0"/>
              <a:r>
                <a:rPr lang="en-US" sz="2000" b="1"/>
                <a:t>F</a:t>
              </a:r>
            </a:p>
            <a:p>
              <a:pPr eaLnBrk="0" hangingPunct="0"/>
              <a:r>
                <a:rPr lang="en-US" sz="2000" b="1"/>
                <a:t>G</a:t>
              </a:r>
            </a:p>
            <a:p>
              <a:pPr eaLnBrk="0" hangingPunct="0"/>
              <a:r>
                <a:rPr lang="en-US" sz="2000" b="1"/>
                <a:t>H</a:t>
              </a:r>
            </a:p>
            <a:p>
              <a:pPr eaLnBrk="0" hangingPunct="0"/>
              <a:r>
                <a:rPr lang="en-US" sz="2000" b="1"/>
                <a:t>I</a:t>
              </a:r>
            </a:p>
            <a:p>
              <a:pPr eaLnBrk="0" hangingPunct="0"/>
              <a:r>
                <a:rPr lang="en-US" sz="2000" b="1"/>
                <a:t>J</a:t>
              </a:r>
            </a:p>
            <a:p>
              <a:pPr eaLnBrk="0" hangingPunct="0"/>
              <a:r>
                <a:rPr lang="en-US" sz="2000" b="1"/>
                <a:t>K</a:t>
              </a:r>
            </a:p>
            <a:p>
              <a:pPr eaLnBrk="0" hangingPunct="0"/>
              <a:r>
                <a:rPr lang="en-US" sz="2000" b="1"/>
                <a:t>L</a:t>
              </a:r>
            </a:p>
            <a:p>
              <a:pPr eaLnBrk="0" hangingPunct="0"/>
              <a:r>
                <a:rPr lang="en-US" sz="2000" b="1"/>
                <a:t>M</a:t>
              </a:r>
            </a:p>
            <a:p>
              <a:pPr eaLnBrk="0" hangingPunct="0"/>
              <a:r>
                <a:rPr lang="en-US" sz="2000" b="1"/>
                <a:t>N</a:t>
              </a:r>
            </a:p>
            <a:p>
              <a:pPr eaLnBrk="0" hangingPunct="0"/>
              <a:r>
                <a:rPr lang="en-US" sz="2000" b="1"/>
                <a:t>Other banks</a:t>
              </a:r>
            </a:p>
          </p:txBody>
        </p:sp>
        <p:sp>
          <p:nvSpPr>
            <p:cNvPr id="26640" name="Rectangle 17"/>
            <p:cNvSpPr>
              <a:spLocks noChangeArrowheads="1"/>
            </p:cNvSpPr>
            <p:nvPr/>
          </p:nvSpPr>
          <p:spPr bwMode="auto">
            <a:xfrm>
              <a:off x="2095" y="999"/>
              <a:ext cx="692" cy="2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/>
                <a:t>$100.00</a:t>
              </a:r>
            </a:p>
            <a:p>
              <a:pPr eaLnBrk="0" hangingPunct="0"/>
              <a:r>
                <a:rPr lang="en-US" sz="2000" b="1"/>
                <a:t>    80.00</a:t>
              </a:r>
            </a:p>
            <a:p>
              <a:pPr eaLnBrk="0" hangingPunct="0"/>
              <a:r>
                <a:rPr lang="en-US" sz="2000" b="1"/>
                <a:t>    64.00</a:t>
              </a:r>
            </a:p>
            <a:p>
              <a:pPr eaLnBrk="0" hangingPunct="0"/>
              <a:r>
                <a:rPr lang="en-US" sz="2000" b="1"/>
                <a:t>    51.20</a:t>
              </a:r>
            </a:p>
            <a:p>
              <a:pPr eaLnBrk="0" hangingPunct="0"/>
              <a:r>
                <a:rPr lang="en-US" sz="2000" b="1"/>
                <a:t>    40.96</a:t>
              </a:r>
            </a:p>
            <a:p>
              <a:pPr eaLnBrk="0" hangingPunct="0"/>
              <a:r>
                <a:rPr lang="en-US" sz="2000" b="1"/>
                <a:t>    32.77</a:t>
              </a:r>
            </a:p>
            <a:p>
              <a:pPr eaLnBrk="0" hangingPunct="0"/>
              <a:r>
                <a:rPr lang="en-US" sz="2000" b="1"/>
                <a:t>    26.21</a:t>
              </a:r>
            </a:p>
            <a:p>
              <a:pPr eaLnBrk="0" hangingPunct="0"/>
              <a:r>
                <a:rPr lang="en-US" sz="2000" b="1"/>
                <a:t>    20.97</a:t>
              </a:r>
            </a:p>
            <a:p>
              <a:pPr eaLnBrk="0" hangingPunct="0"/>
              <a:r>
                <a:rPr lang="en-US" sz="2000" b="1"/>
                <a:t>    16.78</a:t>
              </a:r>
            </a:p>
            <a:p>
              <a:pPr eaLnBrk="0" hangingPunct="0"/>
              <a:r>
                <a:rPr lang="en-US" sz="2000" b="1"/>
                <a:t>    13.42</a:t>
              </a:r>
            </a:p>
            <a:p>
              <a:pPr eaLnBrk="0" hangingPunct="0"/>
              <a:r>
                <a:rPr lang="en-US" sz="2000" b="1"/>
                <a:t>    10.74</a:t>
              </a:r>
            </a:p>
            <a:p>
              <a:pPr eaLnBrk="0" hangingPunct="0"/>
              <a:r>
                <a:rPr lang="en-US" sz="2000" b="1"/>
                <a:t>      8.59</a:t>
              </a:r>
            </a:p>
            <a:p>
              <a:pPr eaLnBrk="0" hangingPunct="0"/>
              <a:r>
                <a:rPr lang="en-US" sz="2000" b="1"/>
                <a:t>      6.87</a:t>
              </a:r>
            </a:p>
            <a:p>
              <a:pPr eaLnBrk="0" hangingPunct="0"/>
              <a:r>
                <a:rPr lang="en-US" sz="2000" b="1"/>
                <a:t>      5.50</a:t>
              </a:r>
            </a:p>
            <a:p>
              <a:pPr eaLnBrk="0" hangingPunct="0"/>
              <a:r>
                <a:rPr lang="en-US" sz="2000" b="1"/>
                <a:t>    21.99</a:t>
              </a:r>
            </a:p>
          </p:txBody>
        </p:sp>
        <p:sp>
          <p:nvSpPr>
            <p:cNvPr id="26641" name="Rectangle 18"/>
            <p:cNvSpPr>
              <a:spLocks noChangeArrowheads="1"/>
            </p:cNvSpPr>
            <p:nvPr/>
          </p:nvSpPr>
          <p:spPr bwMode="auto">
            <a:xfrm>
              <a:off x="3089" y="999"/>
              <a:ext cx="603" cy="2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/>
                <a:t>$20.00</a:t>
              </a:r>
            </a:p>
            <a:p>
              <a:pPr eaLnBrk="0" hangingPunct="0"/>
              <a:r>
                <a:rPr lang="en-US" sz="2000" b="1"/>
                <a:t>  16.00</a:t>
              </a:r>
            </a:p>
            <a:p>
              <a:pPr eaLnBrk="0" hangingPunct="0"/>
              <a:r>
                <a:rPr lang="en-US" sz="2000" b="1"/>
                <a:t>  12.80</a:t>
              </a:r>
            </a:p>
            <a:p>
              <a:pPr eaLnBrk="0" hangingPunct="0"/>
              <a:r>
                <a:rPr lang="en-US" sz="2000" b="1"/>
                <a:t>  10.24</a:t>
              </a:r>
            </a:p>
            <a:p>
              <a:pPr eaLnBrk="0" hangingPunct="0"/>
              <a:r>
                <a:rPr lang="en-US" sz="2000" b="1"/>
                <a:t>    8.19</a:t>
              </a:r>
            </a:p>
            <a:p>
              <a:pPr eaLnBrk="0" hangingPunct="0"/>
              <a:r>
                <a:rPr lang="en-US" sz="2000" b="1"/>
                <a:t>    6.55</a:t>
              </a:r>
            </a:p>
            <a:p>
              <a:pPr eaLnBrk="0" hangingPunct="0"/>
              <a:r>
                <a:rPr lang="en-US" sz="2000" b="1"/>
                <a:t>    5.24</a:t>
              </a:r>
            </a:p>
            <a:p>
              <a:pPr eaLnBrk="0" hangingPunct="0"/>
              <a:r>
                <a:rPr lang="en-US" sz="2000" b="1"/>
                <a:t>    4.20</a:t>
              </a:r>
            </a:p>
            <a:p>
              <a:pPr eaLnBrk="0" hangingPunct="0"/>
              <a:r>
                <a:rPr lang="en-US" sz="2000" b="1"/>
                <a:t>    3.36</a:t>
              </a:r>
            </a:p>
            <a:p>
              <a:pPr eaLnBrk="0" hangingPunct="0"/>
              <a:r>
                <a:rPr lang="en-US" sz="2000" b="1"/>
                <a:t>    2.68</a:t>
              </a:r>
            </a:p>
            <a:p>
              <a:pPr eaLnBrk="0" hangingPunct="0"/>
              <a:r>
                <a:rPr lang="en-US" sz="2000" b="1"/>
                <a:t>    2.15</a:t>
              </a:r>
            </a:p>
            <a:p>
              <a:pPr eaLnBrk="0" hangingPunct="0"/>
              <a:r>
                <a:rPr lang="en-US" sz="2000" b="1"/>
                <a:t>    1.72</a:t>
              </a:r>
            </a:p>
            <a:p>
              <a:pPr eaLnBrk="0" hangingPunct="0"/>
              <a:r>
                <a:rPr lang="en-US" sz="2000" b="1"/>
                <a:t>    1.37</a:t>
              </a:r>
            </a:p>
            <a:p>
              <a:pPr eaLnBrk="0" hangingPunct="0"/>
              <a:r>
                <a:rPr lang="en-US" sz="2000" b="1"/>
                <a:t>    1.10</a:t>
              </a:r>
            </a:p>
            <a:p>
              <a:pPr eaLnBrk="0" hangingPunct="0"/>
              <a:r>
                <a:rPr lang="en-US" sz="2000" b="1"/>
                <a:t>    4.40</a:t>
              </a:r>
            </a:p>
          </p:txBody>
        </p:sp>
        <p:sp>
          <p:nvSpPr>
            <p:cNvPr id="26642" name="Rectangle 19"/>
            <p:cNvSpPr>
              <a:spLocks noChangeArrowheads="1"/>
            </p:cNvSpPr>
            <p:nvPr/>
          </p:nvSpPr>
          <p:spPr bwMode="auto">
            <a:xfrm>
              <a:off x="3837" y="999"/>
              <a:ext cx="603" cy="2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/>
                <a:t>$80.00</a:t>
              </a:r>
            </a:p>
            <a:p>
              <a:pPr eaLnBrk="0" hangingPunct="0"/>
              <a:r>
                <a:rPr lang="en-US" sz="2000" b="1"/>
                <a:t>  64.00</a:t>
              </a:r>
            </a:p>
            <a:p>
              <a:pPr eaLnBrk="0" hangingPunct="0"/>
              <a:r>
                <a:rPr lang="en-US" sz="2000" b="1"/>
                <a:t>  51.20</a:t>
              </a:r>
            </a:p>
            <a:p>
              <a:pPr eaLnBrk="0" hangingPunct="0"/>
              <a:r>
                <a:rPr lang="en-US" sz="2000" b="1"/>
                <a:t>  40.96</a:t>
              </a:r>
            </a:p>
            <a:p>
              <a:pPr eaLnBrk="0" hangingPunct="0"/>
              <a:r>
                <a:rPr lang="en-US" sz="2000" b="1"/>
                <a:t>  32.77</a:t>
              </a:r>
            </a:p>
            <a:p>
              <a:pPr eaLnBrk="0" hangingPunct="0"/>
              <a:r>
                <a:rPr lang="en-US" sz="2000" b="1"/>
                <a:t>  26.21</a:t>
              </a:r>
            </a:p>
            <a:p>
              <a:pPr eaLnBrk="0" hangingPunct="0"/>
              <a:r>
                <a:rPr lang="en-US" sz="2000" b="1"/>
                <a:t>  20.97</a:t>
              </a:r>
            </a:p>
            <a:p>
              <a:pPr eaLnBrk="0" hangingPunct="0"/>
              <a:r>
                <a:rPr lang="en-US" sz="2000" b="1"/>
                <a:t>  16.78</a:t>
              </a:r>
            </a:p>
            <a:p>
              <a:pPr eaLnBrk="0" hangingPunct="0"/>
              <a:r>
                <a:rPr lang="en-US" sz="2000" b="1"/>
                <a:t>  13.42</a:t>
              </a:r>
            </a:p>
            <a:p>
              <a:pPr eaLnBrk="0" hangingPunct="0"/>
              <a:r>
                <a:rPr lang="en-US" sz="2000" b="1"/>
                <a:t>  10.74</a:t>
              </a:r>
            </a:p>
            <a:p>
              <a:pPr eaLnBrk="0" hangingPunct="0"/>
              <a:r>
                <a:rPr lang="en-US" sz="2000" b="1"/>
                <a:t>    8.59</a:t>
              </a:r>
            </a:p>
            <a:p>
              <a:pPr eaLnBrk="0" hangingPunct="0"/>
              <a:r>
                <a:rPr lang="en-US" sz="2000" b="1"/>
                <a:t>    6.87</a:t>
              </a:r>
            </a:p>
            <a:p>
              <a:pPr eaLnBrk="0" hangingPunct="0"/>
              <a:r>
                <a:rPr lang="en-US" sz="2000" b="1"/>
                <a:t>    5.50</a:t>
              </a:r>
            </a:p>
            <a:p>
              <a:pPr eaLnBrk="0" hangingPunct="0"/>
              <a:r>
                <a:rPr lang="en-US" sz="2000" b="1"/>
                <a:t>    4.40</a:t>
              </a:r>
            </a:p>
            <a:p>
              <a:pPr eaLnBrk="0" hangingPunct="0"/>
              <a:r>
                <a:rPr lang="en-US" sz="2000" b="1"/>
                <a:t>  17.59</a:t>
              </a:r>
            </a:p>
          </p:txBody>
        </p:sp>
        <p:sp>
          <p:nvSpPr>
            <p:cNvPr id="26643" name="Rectangle 20"/>
            <p:cNvSpPr>
              <a:spLocks noChangeArrowheads="1"/>
            </p:cNvSpPr>
            <p:nvPr/>
          </p:nvSpPr>
          <p:spPr bwMode="auto">
            <a:xfrm>
              <a:off x="4872" y="990"/>
              <a:ext cx="603" cy="2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/>
                <a:t>$80.00</a:t>
              </a:r>
            </a:p>
            <a:p>
              <a:pPr eaLnBrk="0" hangingPunct="0"/>
              <a:r>
                <a:rPr lang="en-US" sz="2000" b="1"/>
                <a:t>  64.00</a:t>
              </a:r>
            </a:p>
            <a:p>
              <a:pPr eaLnBrk="0" hangingPunct="0"/>
              <a:r>
                <a:rPr lang="en-US" sz="2000" b="1"/>
                <a:t>  51.20</a:t>
              </a:r>
            </a:p>
            <a:p>
              <a:pPr eaLnBrk="0" hangingPunct="0"/>
              <a:r>
                <a:rPr lang="en-US" sz="2000" b="1"/>
                <a:t>  40.96</a:t>
              </a:r>
            </a:p>
            <a:p>
              <a:pPr eaLnBrk="0" hangingPunct="0"/>
              <a:r>
                <a:rPr lang="en-US" sz="2000" b="1"/>
                <a:t>  32.77</a:t>
              </a:r>
            </a:p>
            <a:p>
              <a:pPr eaLnBrk="0" hangingPunct="0"/>
              <a:r>
                <a:rPr lang="en-US" sz="2000" b="1"/>
                <a:t>  26.21</a:t>
              </a:r>
            </a:p>
            <a:p>
              <a:pPr eaLnBrk="0" hangingPunct="0"/>
              <a:r>
                <a:rPr lang="en-US" sz="2000" b="1"/>
                <a:t>  20.97</a:t>
              </a:r>
            </a:p>
            <a:p>
              <a:pPr eaLnBrk="0" hangingPunct="0"/>
              <a:r>
                <a:rPr lang="en-US" sz="2000" b="1"/>
                <a:t>  16.78</a:t>
              </a:r>
            </a:p>
            <a:p>
              <a:pPr eaLnBrk="0" hangingPunct="0"/>
              <a:r>
                <a:rPr lang="en-US" sz="2000" b="1"/>
                <a:t>  13.42</a:t>
              </a:r>
            </a:p>
            <a:p>
              <a:pPr eaLnBrk="0" hangingPunct="0"/>
              <a:r>
                <a:rPr lang="en-US" sz="2000" b="1"/>
                <a:t>  10.74</a:t>
              </a:r>
            </a:p>
            <a:p>
              <a:pPr eaLnBrk="0" hangingPunct="0"/>
              <a:r>
                <a:rPr lang="en-US" sz="2000" b="1"/>
                <a:t>    8.59</a:t>
              </a:r>
            </a:p>
            <a:p>
              <a:pPr eaLnBrk="0" hangingPunct="0"/>
              <a:r>
                <a:rPr lang="en-US" sz="2000" b="1"/>
                <a:t>    6.87</a:t>
              </a:r>
            </a:p>
            <a:p>
              <a:pPr eaLnBrk="0" hangingPunct="0"/>
              <a:r>
                <a:rPr lang="en-US" sz="2000" b="1"/>
                <a:t>    5.50</a:t>
              </a:r>
            </a:p>
            <a:p>
              <a:pPr eaLnBrk="0" hangingPunct="0"/>
              <a:r>
                <a:rPr lang="en-US" sz="2000" b="1"/>
                <a:t>    4.40</a:t>
              </a:r>
            </a:p>
            <a:p>
              <a:pPr eaLnBrk="0" hangingPunct="0"/>
              <a:r>
                <a:rPr lang="en-US" sz="2000" b="1"/>
                <a:t>  17.59</a:t>
              </a:r>
            </a:p>
          </p:txBody>
        </p:sp>
      </p:grp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7742238" y="6197600"/>
            <a:ext cx="985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7596188" y="6213475"/>
            <a:ext cx="1098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CC0000"/>
                </a:solidFill>
              </a:rPr>
              <a:t>$400.00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 rot="5400000">
            <a:off x="5004594" y="3961607"/>
            <a:ext cx="4899025" cy="28733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99CC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1811338" y="6224588"/>
            <a:ext cx="5780087" cy="347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CC0000"/>
                </a:solidFill>
              </a:rPr>
              <a:t>Total amount of money created by the banking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0" grpId="0" animBg="1"/>
      <p:bldP spid="24581" grpId="0" animBg="1"/>
      <p:bldP spid="24582" grpId="0" animBg="1"/>
      <p:bldP spid="24583" grpId="0" autoUpdateAnimBg="0"/>
      <p:bldP spid="24590" grpId="0" animBg="1"/>
      <p:bldP spid="24597" grpId="0" animBg="1"/>
      <p:bldP spid="24598" grpId="0" autoUpdateAnimBg="0"/>
      <p:bldP spid="24599" grpId="0" animBg="1"/>
      <p:bldP spid="2460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113463" y="1646238"/>
            <a:ext cx="1489075" cy="287337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321550" y="6269038"/>
            <a:ext cx="1449388" cy="287337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836738" y="63500"/>
            <a:ext cx="7110412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600" b="1">
                <a:solidFill>
                  <a:srgbClr val="000099"/>
                </a:solidFill>
                <a:latin typeface="Times New Roman" pitchFamily="18" charset="0"/>
              </a:rPr>
              <a:t>MULTIPLE DEPOSIT EXPANSION PROCESS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01813" y="611188"/>
            <a:ext cx="7218362" cy="822325"/>
            <a:chOff x="1135" y="385"/>
            <a:chExt cx="4547" cy="518"/>
          </a:xfrm>
        </p:grpSpPr>
        <p:sp>
          <p:nvSpPr>
            <p:cNvPr id="27668" name="Rectangle 6"/>
            <p:cNvSpPr>
              <a:spLocks noChangeArrowheads="1"/>
            </p:cNvSpPr>
            <p:nvPr/>
          </p:nvSpPr>
          <p:spPr bwMode="auto">
            <a:xfrm>
              <a:off x="1135" y="693"/>
              <a:ext cx="42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 b="1"/>
                <a:t>Bank</a:t>
              </a:r>
            </a:p>
          </p:txBody>
        </p:sp>
        <p:sp>
          <p:nvSpPr>
            <p:cNvPr id="27669" name="Rectangle 7"/>
            <p:cNvSpPr>
              <a:spLocks noChangeArrowheads="1"/>
            </p:cNvSpPr>
            <p:nvPr/>
          </p:nvSpPr>
          <p:spPr bwMode="auto">
            <a:xfrm>
              <a:off x="1826" y="539"/>
              <a:ext cx="123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 b="1"/>
                <a:t>Acquired reserves</a:t>
              </a:r>
            </a:p>
            <a:p>
              <a:pPr algn="ctr" eaLnBrk="0" hangingPunct="0"/>
              <a:r>
                <a:rPr lang="en-US" sz="1600" b="1"/>
                <a:t>and deposits</a:t>
              </a:r>
            </a:p>
          </p:txBody>
        </p:sp>
        <p:sp>
          <p:nvSpPr>
            <p:cNvPr id="27670" name="Rectangle 8"/>
            <p:cNvSpPr>
              <a:spLocks noChangeArrowheads="1"/>
            </p:cNvSpPr>
            <p:nvPr/>
          </p:nvSpPr>
          <p:spPr bwMode="auto">
            <a:xfrm>
              <a:off x="3057" y="539"/>
              <a:ext cx="668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 b="1"/>
                <a:t>Required</a:t>
              </a:r>
            </a:p>
            <a:p>
              <a:pPr algn="ctr" eaLnBrk="0" hangingPunct="0"/>
              <a:r>
                <a:rPr lang="en-US" sz="1600" b="1"/>
                <a:t>reserves</a:t>
              </a:r>
            </a:p>
          </p:txBody>
        </p:sp>
        <p:sp>
          <p:nvSpPr>
            <p:cNvPr id="27671" name="Rectangle 9"/>
            <p:cNvSpPr>
              <a:spLocks noChangeArrowheads="1"/>
            </p:cNvSpPr>
            <p:nvPr/>
          </p:nvSpPr>
          <p:spPr bwMode="auto">
            <a:xfrm>
              <a:off x="3819" y="539"/>
              <a:ext cx="64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 b="1"/>
                <a:t>Excess</a:t>
              </a:r>
            </a:p>
            <a:p>
              <a:pPr algn="ctr" eaLnBrk="0" hangingPunct="0"/>
              <a:r>
                <a:rPr lang="en-US" sz="1600" b="1"/>
                <a:t>reserves</a:t>
              </a:r>
            </a:p>
          </p:txBody>
        </p:sp>
        <p:sp>
          <p:nvSpPr>
            <p:cNvPr id="27672" name="Rectangle 10"/>
            <p:cNvSpPr>
              <a:spLocks noChangeArrowheads="1"/>
            </p:cNvSpPr>
            <p:nvPr/>
          </p:nvSpPr>
          <p:spPr bwMode="auto">
            <a:xfrm>
              <a:off x="4665" y="385"/>
              <a:ext cx="1017" cy="5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 b="1"/>
                <a:t>Amount bank</a:t>
              </a:r>
            </a:p>
            <a:p>
              <a:pPr algn="ctr" eaLnBrk="0" hangingPunct="0"/>
              <a:r>
                <a:rPr lang="en-US" sz="1600" b="1"/>
                <a:t>can lend - New</a:t>
              </a:r>
            </a:p>
            <a:p>
              <a:pPr algn="ctr" eaLnBrk="0" hangingPunct="0"/>
              <a:r>
                <a:rPr lang="en-US" sz="1600" b="1"/>
                <a:t>money created</a:t>
              </a:r>
            </a:p>
          </p:txBody>
        </p:sp>
      </p:grpSp>
      <p:sp>
        <p:nvSpPr>
          <p:cNvPr id="27654" name="Line 11"/>
          <p:cNvSpPr>
            <a:spLocks noChangeShapeType="1"/>
          </p:cNvSpPr>
          <p:nvPr/>
        </p:nvSpPr>
        <p:spPr bwMode="auto">
          <a:xfrm>
            <a:off x="1897063" y="1504950"/>
            <a:ext cx="6919912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931988" y="1571625"/>
            <a:ext cx="6759575" cy="4675188"/>
            <a:chOff x="1217" y="990"/>
            <a:chExt cx="4258" cy="2945"/>
          </a:xfrm>
        </p:grpSpPr>
        <p:sp>
          <p:nvSpPr>
            <p:cNvPr id="27663" name="Rectangle 13"/>
            <p:cNvSpPr>
              <a:spLocks noChangeArrowheads="1"/>
            </p:cNvSpPr>
            <p:nvPr/>
          </p:nvSpPr>
          <p:spPr bwMode="auto">
            <a:xfrm>
              <a:off x="1217" y="999"/>
              <a:ext cx="1047" cy="2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/>
                <a:t>A</a:t>
              </a:r>
            </a:p>
            <a:p>
              <a:pPr eaLnBrk="0" hangingPunct="0"/>
              <a:r>
                <a:rPr lang="en-US" sz="2000" b="1"/>
                <a:t>B</a:t>
              </a:r>
            </a:p>
            <a:p>
              <a:pPr eaLnBrk="0" hangingPunct="0"/>
              <a:r>
                <a:rPr lang="en-US" sz="2000" b="1"/>
                <a:t>C</a:t>
              </a:r>
            </a:p>
            <a:p>
              <a:pPr eaLnBrk="0" hangingPunct="0"/>
              <a:r>
                <a:rPr lang="en-US" sz="2000" b="1"/>
                <a:t>D</a:t>
              </a:r>
            </a:p>
            <a:p>
              <a:pPr eaLnBrk="0" hangingPunct="0"/>
              <a:r>
                <a:rPr lang="en-US" sz="2000" b="1"/>
                <a:t>E</a:t>
              </a:r>
            </a:p>
            <a:p>
              <a:pPr eaLnBrk="0" hangingPunct="0"/>
              <a:r>
                <a:rPr lang="en-US" sz="2000" b="1"/>
                <a:t>F</a:t>
              </a:r>
            </a:p>
            <a:p>
              <a:pPr eaLnBrk="0" hangingPunct="0"/>
              <a:r>
                <a:rPr lang="en-US" sz="2000" b="1"/>
                <a:t>G</a:t>
              </a:r>
            </a:p>
            <a:p>
              <a:pPr eaLnBrk="0" hangingPunct="0"/>
              <a:r>
                <a:rPr lang="en-US" sz="2000" b="1"/>
                <a:t>H</a:t>
              </a:r>
            </a:p>
            <a:p>
              <a:pPr eaLnBrk="0" hangingPunct="0"/>
              <a:r>
                <a:rPr lang="en-US" sz="2000" b="1"/>
                <a:t>I</a:t>
              </a:r>
            </a:p>
            <a:p>
              <a:pPr eaLnBrk="0" hangingPunct="0"/>
              <a:r>
                <a:rPr lang="en-US" sz="2000" b="1"/>
                <a:t>J</a:t>
              </a:r>
            </a:p>
            <a:p>
              <a:pPr eaLnBrk="0" hangingPunct="0"/>
              <a:r>
                <a:rPr lang="en-US" sz="2000" b="1"/>
                <a:t>K</a:t>
              </a:r>
            </a:p>
            <a:p>
              <a:pPr eaLnBrk="0" hangingPunct="0"/>
              <a:r>
                <a:rPr lang="en-US" sz="2000" b="1"/>
                <a:t>L</a:t>
              </a:r>
            </a:p>
            <a:p>
              <a:pPr eaLnBrk="0" hangingPunct="0"/>
              <a:r>
                <a:rPr lang="en-US" sz="2000" b="1"/>
                <a:t>M</a:t>
              </a:r>
            </a:p>
            <a:p>
              <a:pPr eaLnBrk="0" hangingPunct="0"/>
              <a:r>
                <a:rPr lang="en-US" sz="2000" b="1"/>
                <a:t>N</a:t>
              </a:r>
            </a:p>
            <a:p>
              <a:pPr eaLnBrk="0" hangingPunct="0"/>
              <a:r>
                <a:rPr lang="en-US" sz="2000" b="1"/>
                <a:t>Other banks</a:t>
              </a:r>
            </a:p>
          </p:txBody>
        </p:sp>
        <p:sp>
          <p:nvSpPr>
            <p:cNvPr id="27664" name="Rectangle 14"/>
            <p:cNvSpPr>
              <a:spLocks noChangeArrowheads="1"/>
            </p:cNvSpPr>
            <p:nvPr/>
          </p:nvSpPr>
          <p:spPr bwMode="auto">
            <a:xfrm>
              <a:off x="2095" y="999"/>
              <a:ext cx="692" cy="2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/>
                <a:t>$100.00</a:t>
              </a:r>
            </a:p>
            <a:p>
              <a:pPr eaLnBrk="0" hangingPunct="0"/>
              <a:r>
                <a:rPr lang="en-US" sz="2000" b="1"/>
                <a:t>    80.00</a:t>
              </a:r>
            </a:p>
            <a:p>
              <a:pPr eaLnBrk="0" hangingPunct="0"/>
              <a:r>
                <a:rPr lang="en-US" sz="2000" b="1"/>
                <a:t>    64.00</a:t>
              </a:r>
            </a:p>
            <a:p>
              <a:pPr eaLnBrk="0" hangingPunct="0"/>
              <a:r>
                <a:rPr lang="en-US" sz="2000" b="1"/>
                <a:t>    51.20</a:t>
              </a:r>
            </a:p>
            <a:p>
              <a:pPr eaLnBrk="0" hangingPunct="0"/>
              <a:r>
                <a:rPr lang="en-US" sz="2000" b="1"/>
                <a:t>    40.96</a:t>
              </a:r>
            </a:p>
            <a:p>
              <a:pPr eaLnBrk="0" hangingPunct="0"/>
              <a:r>
                <a:rPr lang="en-US" sz="2000" b="1"/>
                <a:t>    32.77</a:t>
              </a:r>
            </a:p>
            <a:p>
              <a:pPr eaLnBrk="0" hangingPunct="0"/>
              <a:r>
                <a:rPr lang="en-US" sz="2000" b="1"/>
                <a:t>    26.21</a:t>
              </a:r>
            </a:p>
            <a:p>
              <a:pPr eaLnBrk="0" hangingPunct="0"/>
              <a:r>
                <a:rPr lang="en-US" sz="2000" b="1"/>
                <a:t>    20.97</a:t>
              </a:r>
            </a:p>
            <a:p>
              <a:pPr eaLnBrk="0" hangingPunct="0"/>
              <a:r>
                <a:rPr lang="en-US" sz="2000" b="1"/>
                <a:t>    16.78</a:t>
              </a:r>
            </a:p>
            <a:p>
              <a:pPr eaLnBrk="0" hangingPunct="0"/>
              <a:r>
                <a:rPr lang="en-US" sz="2000" b="1"/>
                <a:t>    13.42</a:t>
              </a:r>
            </a:p>
            <a:p>
              <a:pPr eaLnBrk="0" hangingPunct="0"/>
              <a:r>
                <a:rPr lang="en-US" sz="2000" b="1"/>
                <a:t>    10.74</a:t>
              </a:r>
            </a:p>
            <a:p>
              <a:pPr eaLnBrk="0" hangingPunct="0"/>
              <a:r>
                <a:rPr lang="en-US" sz="2000" b="1"/>
                <a:t>      8.59</a:t>
              </a:r>
            </a:p>
            <a:p>
              <a:pPr eaLnBrk="0" hangingPunct="0"/>
              <a:r>
                <a:rPr lang="en-US" sz="2000" b="1"/>
                <a:t>      6.87</a:t>
              </a:r>
            </a:p>
            <a:p>
              <a:pPr eaLnBrk="0" hangingPunct="0"/>
              <a:r>
                <a:rPr lang="en-US" sz="2000" b="1"/>
                <a:t>      5.50</a:t>
              </a:r>
            </a:p>
            <a:p>
              <a:pPr eaLnBrk="0" hangingPunct="0"/>
              <a:r>
                <a:rPr lang="en-US" sz="2000" b="1"/>
                <a:t>    21.99</a:t>
              </a:r>
            </a:p>
          </p:txBody>
        </p:sp>
        <p:sp>
          <p:nvSpPr>
            <p:cNvPr id="27665" name="Rectangle 15"/>
            <p:cNvSpPr>
              <a:spLocks noChangeArrowheads="1"/>
            </p:cNvSpPr>
            <p:nvPr/>
          </p:nvSpPr>
          <p:spPr bwMode="auto">
            <a:xfrm>
              <a:off x="3089" y="999"/>
              <a:ext cx="603" cy="2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/>
                <a:t>$20.00</a:t>
              </a:r>
            </a:p>
            <a:p>
              <a:pPr eaLnBrk="0" hangingPunct="0"/>
              <a:r>
                <a:rPr lang="en-US" sz="2000" b="1"/>
                <a:t>  16.00</a:t>
              </a:r>
            </a:p>
            <a:p>
              <a:pPr eaLnBrk="0" hangingPunct="0"/>
              <a:r>
                <a:rPr lang="en-US" sz="2000" b="1"/>
                <a:t>  12.80</a:t>
              </a:r>
            </a:p>
            <a:p>
              <a:pPr eaLnBrk="0" hangingPunct="0"/>
              <a:r>
                <a:rPr lang="en-US" sz="2000" b="1"/>
                <a:t>  10.24</a:t>
              </a:r>
            </a:p>
            <a:p>
              <a:pPr eaLnBrk="0" hangingPunct="0"/>
              <a:r>
                <a:rPr lang="en-US" sz="2000" b="1"/>
                <a:t>    8.19</a:t>
              </a:r>
            </a:p>
            <a:p>
              <a:pPr eaLnBrk="0" hangingPunct="0"/>
              <a:r>
                <a:rPr lang="en-US" sz="2000" b="1"/>
                <a:t>    6.55</a:t>
              </a:r>
            </a:p>
            <a:p>
              <a:pPr eaLnBrk="0" hangingPunct="0"/>
              <a:r>
                <a:rPr lang="en-US" sz="2000" b="1"/>
                <a:t>    5.24</a:t>
              </a:r>
            </a:p>
            <a:p>
              <a:pPr eaLnBrk="0" hangingPunct="0"/>
              <a:r>
                <a:rPr lang="en-US" sz="2000" b="1"/>
                <a:t>    4.20</a:t>
              </a:r>
            </a:p>
            <a:p>
              <a:pPr eaLnBrk="0" hangingPunct="0"/>
              <a:r>
                <a:rPr lang="en-US" sz="2000" b="1"/>
                <a:t>    3.36</a:t>
              </a:r>
            </a:p>
            <a:p>
              <a:pPr eaLnBrk="0" hangingPunct="0"/>
              <a:r>
                <a:rPr lang="en-US" sz="2000" b="1"/>
                <a:t>    2.68</a:t>
              </a:r>
            </a:p>
            <a:p>
              <a:pPr eaLnBrk="0" hangingPunct="0"/>
              <a:r>
                <a:rPr lang="en-US" sz="2000" b="1"/>
                <a:t>    2.15</a:t>
              </a:r>
            </a:p>
            <a:p>
              <a:pPr eaLnBrk="0" hangingPunct="0"/>
              <a:r>
                <a:rPr lang="en-US" sz="2000" b="1"/>
                <a:t>    1.72</a:t>
              </a:r>
            </a:p>
            <a:p>
              <a:pPr eaLnBrk="0" hangingPunct="0"/>
              <a:r>
                <a:rPr lang="en-US" sz="2000" b="1"/>
                <a:t>    1.37</a:t>
              </a:r>
            </a:p>
            <a:p>
              <a:pPr eaLnBrk="0" hangingPunct="0"/>
              <a:r>
                <a:rPr lang="en-US" sz="2000" b="1"/>
                <a:t>    1.10</a:t>
              </a:r>
            </a:p>
            <a:p>
              <a:pPr eaLnBrk="0" hangingPunct="0"/>
              <a:r>
                <a:rPr lang="en-US" sz="2000" b="1"/>
                <a:t>    4.40</a:t>
              </a:r>
            </a:p>
          </p:txBody>
        </p:sp>
        <p:sp>
          <p:nvSpPr>
            <p:cNvPr id="27666" name="Rectangle 16"/>
            <p:cNvSpPr>
              <a:spLocks noChangeArrowheads="1"/>
            </p:cNvSpPr>
            <p:nvPr/>
          </p:nvSpPr>
          <p:spPr bwMode="auto">
            <a:xfrm>
              <a:off x="3837" y="999"/>
              <a:ext cx="603" cy="2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/>
                <a:t>$80.00</a:t>
              </a:r>
            </a:p>
            <a:p>
              <a:pPr eaLnBrk="0" hangingPunct="0"/>
              <a:r>
                <a:rPr lang="en-US" sz="2000" b="1"/>
                <a:t>  64.00</a:t>
              </a:r>
            </a:p>
            <a:p>
              <a:pPr eaLnBrk="0" hangingPunct="0"/>
              <a:r>
                <a:rPr lang="en-US" sz="2000" b="1"/>
                <a:t>  51.20</a:t>
              </a:r>
            </a:p>
            <a:p>
              <a:pPr eaLnBrk="0" hangingPunct="0"/>
              <a:r>
                <a:rPr lang="en-US" sz="2000" b="1"/>
                <a:t>  40.96</a:t>
              </a:r>
            </a:p>
            <a:p>
              <a:pPr eaLnBrk="0" hangingPunct="0"/>
              <a:r>
                <a:rPr lang="en-US" sz="2000" b="1"/>
                <a:t>  32.77</a:t>
              </a:r>
            </a:p>
            <a:p>
              <a:pPr eaLnBrk="0" hangingPunct="0"/>
              <a:r>
                <a:rPr lang="en-US" sz="2000" b="1"/>
                <a:t>  26.21</a:t>
              </a:r>
            </a:p>
            <a:p>
              <a:pPr eaLnBrk="0" hangingPunct="0"/>
              <a:r>
                <a:rPr lang="en-US" sz="2000" b="1"/>
                <a:t>  20.97</a:t>
              </a:r>
            </a:p>
            <a:p>
              <a:pPr eaLnBrk="0" hangingPunct="0"/>
              <a:r>
                <a:rPr lang="en-US" sz="2000" b="1"/>
                <a:t>  16.78</a:t>
              </a:r>
            </a:p>
            <a:p>
              <a:pPr eaLnBrk="0" hangingPunct="0"/>
              <a:r>
                <a:rPr lang="en-US" sz="2000" b="1"/>
                <a:t>  13.42</a:t>
              </a:r>
            </a:p>
            <a:p>
              <a:pPr eaLnBrk="0" hangingPunct="0"/>
              <a:r>
                <a:rPr lang="en-US" sz="2000" b="1"/>
                <a:t>  10.74</a:t>
              </a:r>
            </a:p>
            <a:p>
              <a:pPr eaLnBrk="0" hangingPunct="0"/>
              <a:r>
                <a:rPr lang="en-US" sz="2000" b="1"/>
                <a:t>    8.59</a:t>
              </a:r>
            </a:p>
            <a:p>
              <a:pPr eaLnBrk="0" hangingPunct="0"/>
              <a:r>
                <a:rPr lang="en-US" sz="2000" b="1"/>
                <a:t>    6.87</a:t>
              </a:r>
            </a:p>
            <a:p>
              <a:pPr eaLnBrk="0" hangingPunct="0"/>
              <a:r>
                <a:rPr lang="en-US" sz="2000" b="1"/>
                <a:t>    5.50</a:t>
              </a:r>
            </a:p>
            <a:p>
              <a:pPr eaLnBrk="0" hangingPunct="0"/>
              <a:r>
                <a:rPr lang="en-US" sz="2000" b="1"/>
                <a:t>    4.40</a:t>
              </a:r>
            </a:p>
            <a:p>
              <a:pPr eaLnBrk="0" hangingPunct="0"/>
              <a:r>
                <a:rPr lang="en-US" sz="2000" b="1"/>
                <a:t>  17.59</a:t>
              </a:r>
            </a:p>
          </p:txBody>
        </p:sp>
        <p:sp>
          <p:nvSpPr>
            <p:cNvPr id="27667" name="Rectangle 17"/>
            <p:cNvSpPr>
              <a:spLocks noChangeArrowheads="1"/>
            </p:cNvSpPr>
            <p:nvPr/>
          </p:nvSpPr>
          <p:spPr bwMode="auto">
            <a:xfrm>
              <a:off x="4872" y="990"/>
              <a:ext cx="603" cy="2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/>
                <a:t>$80.00</a:t>
              </a:r>
            </a:p>
            <a:p>
              <a:pPr eaLnBrk="0" hangingPunct="0"/>
              <a:r>
                <a:rPr lang="en-US" sz="2000" b="1"/>
                <a:t>  64.00</a:t>
              </a:r>
            </a:p>
            <a:p>
              <a:pPr eaLnBrk="0" hangingPunct="0"/>
              <a:r>
                <a:rPr lang="en-US" sz="2000" b="1"/>
                <a:t>  51.20</a:t>
              </a:r>
            </a:p>
            <a:p>
              <a:pPr eaLnBrk="0" hangingPunct="0"/>
              <a:r>
                <a:rPr lang="en-US" sz="2000" b="1"/>
                <a:t>  40.96</a:t>
              </a:r>
            </a:p>
            <a:p>
              <a:pPr eaLnBrk="0" hangingPunct="0"/>
              <a:r>
                <a:rPr lang="en-US" sz="2000" b="1"/>
                <a:t>  32.77</a:t>
              </a:r>
            </a:p>
            <a:p>
              <a:pPr eaLnBrk="0" hangingPunct="0"/>
              <a:r>
                <a:rPr lang="en-US" sz="2000" b="1"/>
                <a:t>  26.21</a:t>
              </a:r>
            </a:p>
            <a:p>
              <a:pPr eaLnBrk="0" hangingPunct="0"/>
              <a:r>
                <a:rPr lang="en-US" sz="2000" b="1"/>
                <a:t>  20.97</a:t>
              </a:r>
            </a:p>
            <a:p>
              <a:pPr eaLnBrk="0" hangingPunct="0"/>
              <a:r>
                <a:rPr lang="en-US" sz="2000" b="1"/>
                <a:t>  16.78</a:t>
              </a:r>
            </a:p>
            <a:p>
              <a:pPr eaLnBrk="0" hangingPunct="0"/>
              <a:r>
                <a:rPr lang="en-US" sz="2000" b="1"/>
                <a:t>  13.42</a:t>
              </a:r>
            </a:p>
            <a:p>
              <a:pPr eaLnBrk="0" hangingPunct="0"/>
              <a:r>
                <a:rPr lang="en-US" sz="2000" b="1"/>
                <a:t>  10.74</a:t>
              </a:r>
            </a:p>
            <a:p>
              <a:pPr eaLnBrk="0" hangingPunct="0"/>
              <a:r>
                <a:rPr lang="en-US" sz="2000" b="1"/>
                <a:t>    8.59</a:t>
              </a:r>
            </a:p>
            <a:p>
              <a:pPr eaLnBrk="0" hangingPunct="0"/>
              <a:r>
                <a:rPr lang="en-US" sz="2000" b="1"/>
                <a:t>    6.87</a:t>
              </a:r>
            </a:p>
            <a:p>
              <a:pPr eaLnBrk="0" hangingPunct="0"/>
              <a:r>
                <a:rPr lang="en-US" sz="2000" b="1"/>
                <a:t>    5.50</a:t>
              </a:r>
            </a:p>
            <a:p>
              <a:pPr eaLnBrk="0" hangingPunct="0"/>
              <a:r>
                <a:rPr lang="en-US" sz="2000" b="1"/>
                <a:t>    4.40</a:t>
              </a:r>
            </a:p>
            <a:p>
              <a:pPr eaLnBrk="0" hangingPunct="0"/>
              <a:r>
                <a:rPr lang="en-US" sz="2000" b="1"/>
                <a:t>  17.59</a:t>
              </a:r>
            </a:p>
          </p:txBody>
        </p:sp>
      </p:grpSp>
      <p:sp>
        <p:nvSpPr>
          <p:cNvPr id="27656" name="Line 18"/>
          <p:cNvSpPr>
            <a:spLocks noChangeShapeType="1"/>
          </p:cNvSpPr>
          <p:nvPr/>
        </p:nvSpPr>
        <p:spPr bwMode="auto">
          <a:xfrm>
            <a:off x="7742238" y="6197600"/>
            <a:ext cx="985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19"/>
          <p:cNvSpPr>
            <a:spLocks noChangeArrowheads="1"/>
          </p:cNvSpPr>
          <p:nvPr/>
        </p:nvSpPr>
        <p:spPr bwMode="auto">
          <a:xfrm>
            <a:off x="7596188" y="6213475"/>
            <a:ext cx="1098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rgbClr val="CC0000"/>
                </a:solidFill>
              </a:rPr>
              <a:t>$400.00</a:t>
            </a:r>
          </a:p>
        </p:txBody>
      </p:sp>
      <p:sp>
        <p:nvSpPr>
          <p:cNvPr id="27658" name="Rectangle 20"/>
          <p:cNvSpPr>
            <a:spLocks noChangeArrowheads="1"/>
          </p:cNvSpPr>
          <p:nvPr/>
        </p:nvSpPr>
        <p:spPr bwMode="auto">
          <a:xfrm rot="5400000">
            <a:off x="5004594" y="3961607"/>
            <a:ext cx="4899025" cy="28733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99CCFF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21"/>
          <p:cNvSpPr>
            <a:spLocks noChangeArrowheads="1"/>
          </p:cNvSpPr>
          <p:nvPr/>
        </p:nvSpPr>
        <p:spPr bwMode="auto">
          <a:xfrm>
            <a:off x="1811338" y="6224588"/>
            <a:ext cx="5780087" cy="347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CC0000"/>
                </a:solidFill>
              </a:rPr>
              <a:t>Total amount of money created by the banking system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787525" y="1936750"/>
            <a:ext cx="6681788" cy="3614738"/>
            <a:chOff x="920" y="1022"/>
            <a:chExt cx="4209" cy="2277"/>
          </a:xfrm>
        </p:grpSpPr>
        <p:sp>
          <p:nvSpPr>
            <p:cNvPr id="27661" name="AutoShape 23"/>
            <p:cNvSpPr>
              <a:spLocks noChangeArrowheads="1"/>
            </p:cNvSpPr>
            <p:nvPr/>
          </p:nvSpPr>
          <p:spPr bwMode="auto">
            <a:xfrm>
              <a:off x="920" y="1022"/>
              <a:ext cx="4209" cy="2277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7662" name="Rectangle 24"/>
            <p:cNvSpPr>
              <a:spLocks noChangeArrowheads="1"/>
            </p:cNvSpPr>
            <p:nvPr/>
          </p:nvSpPr>
          <p:spPr bwMode="auto">
            <a:xfrm>
              <a:off x="1673" y="1300"/>
              <a:ext cx="2702" cy="15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4000" b="1">
                  <a:solidFill>
                    <a:srgbClr val="CC0000"/>
                  </a:solidFill>
                  <a:latin typeface="Times New Roman" pitchFamily="18" charset="0"/>
                </a:rPr>
                <a:t>Money</a:t>
              </a:r>
            </a:p>
            <a:p>
              <a:pPr algn="ctr" eaLnBrk="0" hangingPunct="0"/>
              <a:r>
                <a:rPr lang="en-US" sz="4000" b="1">
                  <a:solidFill>
                    <a:srgbClr val="CC0000"/>
                  </a:solidFill>
                  <a:latin typeface="Times New Roman" pitchFamily="18" charset="0"/>
                </a:rPr>
                <a:t>destruction works</a:t>
              </a:r>
            </a:p>
            <a:p>
              <a:pPr algn="ctr" eaLnBrk="0" hangingPunct="0"/>
              <a:r>
                <a:rPr lang="en-US" sz="4000" b="1">
                  <a:solidFill>
                    <a:srgbClr val="CC0000"/>
                  </a:solidFill>
                  <a:latin typeface="Times New Roman" pitchFamily="18" charset="0"/>
                </a:rPr>
                <a:t>in exactly the same</a:t>
              </a:r>
            </a:p>
            <a:p>
              <a:pPr algn="ctr" eaLnBrk="0" hangingPunct="0"/>
              <a:r>
                <a:rPr lang="en-US" sz="4000" b="1">
                  <a:solidFill>
                    <a:srgbClr val="CC0000"/>
                  </a:solidFill>
                  <a:latin typeface="Times New Roman" pitchFamily="18" charset="0"/>
                </a:rPr>
                <a:t>multiple way!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57375" y="4143375"/>
            <a:ext cx="6915150" cy="1797050"/>
            <a:chOff x="1170" y="2610"/>
            <a:chExt cx="4356" cy="1132"/>
          </a:xfrm>
        </p:grpSpPr>
        <p:sp>
          <p:nvSpPr>
            <p:cNvPr id="28683" name="Rectangle 3"/>
            <p:cNvSpPr>
              <a:spLocks noChangeArrowheads="1"/>
            </p:cNvSpPr>
            <p:nvPr/>
          </p:nvSpPr>
          <p:spPr bwMode="auto">
            <a:xfrm>
              <a:off x="1170" y="2610"/>
              <a:ext cx="1275" cy="11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800" b="1"/>
                <a:t>Maximum</a:t>
              </a:r>
            </a:p>
            <a:p>
              <a:pPr algn="ctr" eaLnBrk="0" hangingPunct="0"/>
              <a:r>
                <a:rPr lang="en-US" sz="2800" b="1"/>
                <a:t>checkable-</a:t>
              </a:r>
            </a:p>
            <a:p>
              <a:pPr algn="ctr" eaLnBrk="0" hangingPunct="0"/>
              <a:r>
                <a:rPr lang="en-US" sz="2800" b="1"/>
                <a:t>deposit</a:t>
              </a:r>
            </a:p>
            <a:p>
              <a:pPr algn="ctr" eaLnBrk="0" hangingPunct="0"/>
              <a:r>
                <a:rPr lang="en-US" sz="2800" b="1"/>
                <a:t>creation</a:t>
              </a:r>
            </a:p>
          </p:txBody>
        </p:sp>
        <p:sp>
          <p:nvSpPr>
            <p:cNvPr id="28684" name="Rectangle 4"/>
            <p:cNvSpPr>
              <a:spLocks noChangeArrowheads="1"/>
            </p:cNvSpPr>
            <p:nvPr/>
          </p:nvSpPr>
          <p:spPr bwMode="auto">
            <a:xfrm>
              <a:off x="2451" y="2802"/>
              <a:ext cx="450" cy="7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7200" b="1"/>
                <a:t>=</a:t>
              </a:r>
            </a:p>
          </p:txBody>
        </p:sp>
        <p:sp>
          <p:nvSpPr>
            <p:cNvPr id="28685" name="Rectangle 5"/>
            <p:cNvSpPr>
              <a:spLocks noChangeArrowheads="1"/>
            </p:cNvSpPr>
            <p:nvPr/>
          </p:nvSpPr>
          <p:spPr bwMode="auto">
            <a:xfrm>
              <a:off x="2901" y="2879"/>
              <a:ext cx="1038" cy="5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800" b="1"/>
                <a:t>Excess</a:t>
              </a:r>
            </a:p>
            <a:p>
              <a:pPr algn="ctr" eaLnBrk="0" hangingPunct="0"/>
              <a:r>
                <a:rPr lang="en-US" sz="2800" b="1"/>
                <a:t>reserves</a:t>
              </a:r>
            </a:p>
          </p:txBody>
        </p:sp>
        <p:sp>
          <p:nvSpPr>
            <p:cNvPr id="28686" name="Rectangle 6"/>
            <p:cNvSpPr>
              <a:spLocks noChangeArrowheads="1"/>
            </p:cNvSpPr>
            <p:nvPr/>
          </p:nvSpPr>
          <p:spPr bwMode="auto">
            <a:xfrm>
              <a:off x="3945" y="2730"/>
              <a:ext cx="434" cy="7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7200" b="1"/>
                <a:t>x</a:t>
              </a:r>
            </a:p>
          </p:txBody>
        </p:sp>
        <p:sp>
          <p:nvSpPr>
            <p:cNvPr id="28687" name="Rectangle 7"/>
            <p:cNvSpPr>
              <a:spLocks noChangeArrowheads="1"/>
            </p:cNvSpPr>
            <p:nvPr/>
          </p:nvSpPr>
          <p:spPr bwMode="auto">
            <a:xfrm>
              <a:off x="4414" y="2879"/>
              <a:ext cx="1112" cy="5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800" b="1"/>
                <a:t>Deposit</a:t>
              </a:r>
            </a:p>
            <a:p>
              <a:pPr algn="ctr" eaLnBrk="0" hangingPunct="0"/>
              <a:r>
                <a:rPr lang="en-US" sz="2800" b="1"/>
                <a:t>Multiplier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870075" y="1622425"/>
            <a:ext cx="6899275" cy="1268413"/>
            <a:chOff x="1178" y="1022"/>
            <a:chExt cx="4346" cy="799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1178" y="1150"/>
              <a:ext cx="1112" cy="5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800" b="1"/>
                <a:t>Deposit</a:t>
              </a:r>
            </a:p>
            <a:p>
              <a:pPr algn="ctr" eaLnBrk="0" hangingPunct="0"/>
              <a:r>
                <a:rPr lang="en-US" sz="2800" b="1"/>
                <a:t>Multiplier</a:t>
              </a:r>
            </a:p>
          </p:txBody>
        </p:sp>
        <p:sp>
          <p:nvSpPr>
            <p:cNvPr id="28679" name="Rectangle 10"/>
            <p:cNvSpPr>
              <a:spLocks noChangeArrowheads="1"/>
            </p:cNvSpPr>
            <p:nvPr/>
          </p:nvSpPr>
          <p:spPr bwMode="auto">
            <a:xfrm>
              <a:off x="2788" y="1446"/>
              <a:ext cx="2659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000" b="1"/>
                <a:t>Required reserve ratio</a:t>
              </a:r>
            </a:p>
          </p:txBody>
        </p:sp>
        <p:sp>
          <p:nvSpPr>
            <p:cNvPr id="28680" name="Rectangle 11"/>
            <p:cNvSpPr>
              <a:spLocks noChangeArrowheads="1"/>
            </p:cNvSpPr>
            <p:nvPr/>
          </p:nvSpPr>
          <p:spPr bwMode="auto">
            <a:xfrm>
              <a:off x="3964" y="1022"/>
              <a:ext cx="256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 b="1"/>
                <a:t>1</a:t>
              </a:r>
            </a:p>
          </p:txBody>
        </p:sp>
        <p:sp>
          <p:nvSpPr>
            <p:cNvPr id="28681" name="Rectangle 12"/>
            <p:cNvSpPr>
              <a:spLocks noChangeArrowheads="1"/>
            </p:cNvSpPr>
            <p:nvPr/>
          </p:nvSpPr>
          <p:spPr bwMode="auto">
            <a:xfrm>
              <a:off x="2330" y="1074"/>
              <a:ext cx="450" cy="7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7200" b="1"/>
                <a:t>=</a:t>
              </a:r>
            </a:p>
          </p:txBody>
        </p:sp>
        <p:sp>
          <p:nvSpPr>
            <p:cNvPr id="28682" name="Line 13"/>
            <p:cNvSpPr>
              <a:spLocks noChangeShapeType="1"/>
            </p:cNvSpPr>
            <p:nvPr/>
          </p:nvSpPr>
          <p:spPr bwMode="auto">
            <a:xfrm>
              <a:off x="2817" y="1447"/>
              <a:ext cx="270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719263" y="109538"/>
            <a:ext cx="6677025" cy="671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000099"/>
                </a:solidFill>
                <a:latin typeface="Times New Roman" pitchFamily="18" charset="0"/>
              </a:rPr>
              <a:t>THE DEPOSIT MULTIPLIER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 rot="1501345">
            <a:off x="3365500" y="3308350"/>
            <a:ext cx="4473575" cy="785813"/>
          </a:xfrm>
          <a:prstGeom prst="rightArrow">
            <a:avLst>
              <a:gd name="adj1" fmla="val 50000"/>
              <a:gd name="adj2" fmla="val 142323"/>
            </a:avLst>
          </a:prstGeom>
          <a:gradFill rotWithShape="1">
            <a:gsLst>
              <a:gs pos="0">
                <a:schemeClr val="tx1"/>
              </a:gs>
              <a:gs pos="100000">
                <a:srgbClr val="CC00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8" grpId="0" autoUpdateAnimBg="0"/>
      <p:bldP spid="266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151063" y="4438650"/>
            <a:ext cx="6289675" cy="1155700"/>
          </a:xfrm>
          <a:prstGeom prst="rect">
            <a:avLst/>
          </a:prstGeom>
          <a:solidFill>
            <a:srgbClr val="99CCFF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496175" y="1212850"/>
            <a:ext cx="1501775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 b="1"/>
              <a:t>$20</a:t>
            </a:r>
          </a:p>
          <a:p>
            <a:pPr algn="ctr" eaLnBrk="0" hangingPunct="0"/>
            <a:r>
              <a:rPr lang="en-US" sz="2400" b="1"/>
              <a:t>Required</a:t>
            </a:r>
          </a:p>
          <a:p>
            <a:pPr algn="ctr" eaLnBrk="0" hangingPunct="0"/>
            <a:r>
              <a:rPr lang="en-US" sz="2400" b="1"/>
              <a:t>reserves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222750" y="862013"/>
            <a:ext cx="21494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 b="1"/>
              <a:t>$100</a:t>
            </a:r>
          </a:p>
          <a:p>
            <a:pPr algn="ctr" eaLnBrk="0" hangingPunct="0"/>
            <a:r>
              <a:rPr lang="en-US" sz="2400" b="1"/>
              <a:t>New reserves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286625" y="4473575"/>
            <a:ext cx="1169988" cy="1117600"/>
          </a:xfrm>
          <a:prstGeom prst="rect">
            <a:avLst/>
          </a:prstGeom>
          <a:solidFill>
            <a:schemeClr val="folHlink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200" b="1"/>
              <a:t>$100</a:t>
            </a:r>
          </a:p>
          <a:p>
            <a:pPr algn="ctr" eaLnBrk="0" hangingPunct="0"/>
            <a:r>
              <a:rPr lang="en-US" sz="2200" b="1"/>
              <a:t>Initial</a:t>
            </a:r>
          </a:p>
          <a:p>
            <a:pPr algn="ctr" eaLnBrk="0" hangingPunct="0"/>
            <a:r>
              <a:rPr lang="en-US" sz="2200" b="1"/>
              <a:t>Deposit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705100" y="4454525"/>
            <a:ext cx="42386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200" b="1"/>
              <a:t>$400</a:t>
            </a:r>
          </a:p>
          <a:p>
            <a:pPr algn="ctr" eaLnBrk="0" hangingPunct="0"/>
            <a:r>
              <a:rPr lang="en-US" sz="3200" b="1"/>
              <a:t>Bank system lending</a:t>
            </a:r>
          </a:p>
        </p:txBody>
      </p:sp>
      <p:pic>
        <p:nvPicPr>
          <p:cNvPr id="27655" name="Picture 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0113" y="5643563"/>
            <a:ext cx="5170487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51238" y="6018213"/>
            <a:ext cx="23669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/>
              <a:t>Money Created</a:t>
            </a:r>
          </a:p>
        </p:txBody>
      </p:sp>
      <p:sp>
        <p:nvSpPr>
          <p:cNvPr id="27657" name="Freeform 9"/>
          <p:cNvSpPr>
            <a:spLocks/>
          </p:cNvSpPr>
          <p:nvPr/>
        </p:nvSpPr>
        <p:spPr bwMode="auto">
          <a:xfrm>
            <a:off x="5830888" y="2595563"/>
            <a:ext cx="2640012" cy="1841500"/>
          </a:xfrm>
          <a:custGeom>
            <a:avLst/>
            <a:gdLst>
              <a:gd name="T0" fmla="*/ 0 w 1663"/>
              <a:gd name="T1" fmla="*/ 0 h 1160"/>
              <a:gd name="T2" fmla="*/ 914 w 1663"/>
              <a:gd name="T3" fmla="*/ 1160 h 1160"/>
              <a:gd name="T4" fmla="*/ 1663 w 1663"/>
              <a:gd name="T5" fmla="*/ 1152 h 1160"/>
              <a:gd name="T6" fmla="*/ 206 w 1663"/>
              <a:gd name="T7" fmla="*/ 0 h 1160"/>
              <a:gd name="T8" fmla="*/ 0 w 1663"/>
              <a:gd name="T9" fmla="*/ 0 h 1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"/>
              <a:gd name="T16" fmla="*/ 0 h 1160"/>
              <a:gd name="T17" fmla="*/ 1663 w 1663"/>
              <a:gd name="T18" fmla="*/ 1160 h 1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" h="1160">
                <a:moveTo>
                  <a:pt x="0" y="0"/>
                </a:moveTo>
                <a:lnTo>
                  <a:pt x="914" y="1160"/>
                </a:lnTo>
                <a:lnTo>
                  <a:pt x="1663" y="1152"/>
                </a:lnTo>
                <a:lnTo>
                  <a:pt x="206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99CCFF"/>
              </a:gs>
              <a:gs pos="100000">
                <a:schemeClr val="folHlink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Freeform 10"/>
          <p:cNvSpPr>
            <a:spLocks/>
          </p:cNvSpPr>
          <p:nvPr/>
        </p:nvSpPr>
        <p:spPr bwMode="auto">
          <a:xfrm>
            <a:off x="2120900" y="2635250"/>
            <a:ext cx="5133975" cy="1801813"/>
          </a:xfrm>
          <a:custGeom>
            <a:avLst/>
            <a:gdLst>
              <a:gd name="T0" fmla="*/ 1449 w 3234"/>
              <a:gd name="T1" fmla="*/ 0 h 1135"/>
              <a:gd name="T2" fmla="*/ 2337 w 3234"/>
              <a:gd name="T3" fmla="*/ 0 h 1135"/>
              <a:gd name="T4" fmla="*/ 3234 w 3234"/>
              <a:gd name="T5" fmla="*/ 1135 h 1135"/>
              <a:gd name="T6" fmla="*/ 0 w 3234"/>
              <a:gd name="T7" fmla="*/ 1135 h 1135"/>
              <a:gd name="T8" fmla="*/ 1449 w 3234"/>
              <a:gd name="T9" fmla="*/ 0 h 11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34"/>
              <a:gd name="T16" fmla="*/ 0 h 1135"/>
              <a:gd name="T17" fmla="*/ 3234 w 3234"/>
              <a:gd name="T18" fmla="*/ 1135 h 11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34" h="1135">
                <a:moveTo>
                  <a:pt x="1449" y="0"/>
                </a:moveTo>
                <a:lnTo>
                  <a:pt x="2337" y="0"/>
                </a:lnTo>
                <a:lnTo>
                  <a:pt x="3234" y="1135"/>
                </a:lnTo>
                <a:lnTo>
                  <a:pt x="0" y="1135"/>
                </a:lnTo>
                <a:lnTo>
                  <a:pt x="1449" y="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4414838" y="1706563"/>
            <a:ext cx="1787525" cy="925512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5832475" y="1708150"/>
            <a:ext cx="352425" cy="914400"/>
          </a:xfrm>
          <a:prstGeom prst="rect">
            <a:avLst/>
          </a:prstGeom>
          <a:solidFill>
            <a:srgbClr val="99CC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4532313" y="1660525"/>
            <a:ext cx="122555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1"/>
              <a:t>$80</a:t>
            </a:r>
          </a:p>
          <a:p>
            <a:pPr algn="ctr" eaLnBrk="0" hangingPunct="0"/>
            <a:r>
              <a:rPr lang="en-US" sz="2000" b="1"/>
              <a:t>Excess</a:t>
            </a:r>
          </a:p>
          <a:p>
            <a:pPr algn="ctr" eaLnBrk="0" hangingPunct="0"/>
            <a:r>
              <a:rPr lang="en-US" sz="2000" b="1"/>
              <a:t>reserves</a:t>
            </a:r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5932488" y="1939925"/>
            <a:ext cx="1557337" cy="136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912938" y="101600"/>
            <a:ext cx="7151687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OUTCOME OF MONEY EXPANSION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1" grpId="0" autoUpdateAnimBg="0"/>
      <p:bldP spid="27652" grpId="0" autoUpdateAnimBg="0"/>
      <p:bldP spid="27653" grpId="0" animBg="1" autoUpdateAnimBg="0"/>
      <p:bldP spid="27654" grpId="0" autoUpdateAnimBg="0"/>
      <p:bldP spid="27656" grpId="0" autoUpdateAnimBg="0"/>
      <p:bldP spid="27657" grpId="0" animBg="1"/>
      <p:bldP spid="27658" grpId="0" animBg="1"/>
      <p:bldP spid="27659" grpId="0" animBg="1"/>
      <p:bldP spid="27660" grpId="0" animBg="1"/>
      <p:bldP spid="27661" grpId="0" autoUpdateAnimBg="0"/>
      <p:bldP spid="27662" grpId="0" animBg="1"/>
      <p:bldP spid="2766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151063" y="4438650"/>
            <a:ext cx="6289675" cy="1155700"/>
          </a:xfrm>
          <a:prstGeom prst="rect">
            <a:avLst/>
          </a:prstGeom>
          <a:solidFill>
            <a:srgbClr val="99CCFF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496175" y="1212850"/>
            <a:ext cx="1501775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 b="1"/>
              <a:t>$20</a:t>
            </a:r>
          </a:p>
          <a:p>
            <a:pPr algn="ctr" eaLnBrk="0" hangingPunct="0"/>
            <a:r>
              <a:rPr lang="en-US" sz="2400" b="1"/>
              <a:t>Required</a:t>
            </a:r>
          </a:p>
          <a:p>
            <a:pPr algn="ctr" eaLnBrk="0" hangingPunct="0"/>
            <a:r>
              <a:rPr lang="en-US" sz="2400" b="1"/>
              <a:t>reserves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222750" y="862013"/>
            <a:ext cx="21494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 b="1"/>
              <a:t>$100</a:t>
            </a:r>
          </a:p>
          <a:p>
            <a:pPr algn="ctr" eaLnBrk="0" hangingPunct="0"/>
            <a:r>
              <a:rPr lang="en-US" sz="2400" b="1"/>
              <a:t>New reserves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286625" y="4473575"/>
            <a:ext cx="1169988" cy="1117600"/>
          </a:xfrm>
          <a:prstGeom prst="rect">
            <a:avLst/>
          </a:prstGeom>
          <a:solidFill>
            <a:schemeClr val="folHlink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200" b="1"/>
              <a:t>$100</a:t>
            </a:r>
          </a:p>
          <a:p>
            <a:pPr algn="ctr" eaLnBrk="0" hangingPunct="0"/>
            <a:r>
              <a:rPr lang="en-US" sz="2200" b="1"/>
              <a:t>Initial</a:t>
            </a:r>
          </a:p>
          <a:p>
            <a:pPr algn="ctr" eaLnBrk="0" hangingPunct="0"/>
            <a:r>
              <a:rPr lang="en-US" sz="2200" b="1"/>
              <a:t>Deposit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705100" y="4454525"/>
            <a:ext cx="42386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200" b="1"/>
              <a:t>$400</a:t>
            </a:r>
          </a:p>
          <a:p>
            <a:pPr algn="ctr" eaLnBrk="0" hangingPunct="0"/>
            <a:r>
              <a:rPr lang="en-US" sz="3200" b="1"/>
              <a:t>Bank system lending</a:t>
            </a:r>
          </a:p>
        </p:txBody>
      </p:sp>
      <p:pic>
        <p:nvPicPr>
          <p:cNvPr id="30727" name="Picture 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0113" y="5643563"/>
            <a:ext cx="5170487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551238" y="6018213"/>
            <a:ext cx="23669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/>
              <a:t>Money Created</a:t>
            </a:r>
          </a:p>
        </p:txBody>
      </p:sp>
      <p:sp>
        <p:nvSpPr>
          <p:cNvPr id="30729" name="Freeform 9"/>
          <p:cNvSpPr>
            <a:spLocks/>
          </p:cNvSpPr>
          <p:nvPr/>
        </p:nvSpPr>
        <p:spPr bwMode="auto">
          <a:xfrm>
            <a:off x="5830888" y="2595563"/>
            <a:ext cx="2640012" cy="1841500"/>
          </a:xfrm>
          <a:custGeom>
            <a:avLst/>
            <a:gdLst>
              <a:gd name="T0" fmla="*/ 0 w 1663"/>
              <a:gd name="T1" fmla="*/ 0 h 1160"/>
              <a:gd name="T2" fmla="*/ 914 w 1663"/>
              <a:gd name="T3" fmla="*/ 1160 h 1160"/>
              <a:gd name="T4" fmla="*/ 1663 w 1663"/>
              <a:gd name="T5" fmla="*/ 1152 h 1160"/>
              <a:gd name="T6" fmla="*/ 206 w 1663"/>
              <a:gd name="T7" fmla="*/ 0 h 1160"/>
              <a:gd name="T8" fmla="*/ 0 w 1663"/>
              <a:gd name="T9" fmla="*/ 0 h 1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3"/>
              <a:gd name="T16" fmla="*/ 0 h 1160"/>
              <a:gd name="T17" fmla="*/ 1663 w 1663"/>
              <a:gd name="T18" fmla="*/ 1160 h 1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3" h="1160">
                <a:moveTo>
                  <a:pt x="0" y="0"/>
                </a:moveTo>
                <a:lnTo>
                  <a:pt x="914" y="1160"/>
                </a:lnTo>
                <a:lnTo>
                  <a:pt x="1663" y="1152"/>
                </a:lnTo>
                <a:lnTo>
                  <a:pt x="206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99CCFF"/>
              </a:gs>
              <a:gs pos="100000">
                <a:schemeClr val="folHlink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Freeform 10"/>
          <p:cNvSpPr>
            <a:spLocks/>
          </p:cNvSpPr>
          <p:nvPr/>
        </p:nvSpPr>
        <p:spPr bwMode="auto">
          <a:xfrm>
            <a:off x="2120900" y="2635250"/>
            <a:ext cx="5133975" cy="1801813"/>
          </a:xfrm>
          <a:custGeom>
            <a:avLst/>
            <a:gdLst>
              <a:gd name="T0" fmla="*/ 1449 w 3234"/>
              <a:gd name="T1" fmla="*/ 0 h 1135"/>
              <a:gd name="T2" fmla="*/ 2337 w 3234"/>
              <a:gd name="T3" fmla="*/ 0 h 1135"/>
              <a:gd name="T4" fmla="*/ 3234 w 3234"/>
              <a:gd name="T5" fmla="*/ 1135 h 1135"/>
              <a:gd name="T6" fmla="*/ 0 w 3234"/>
              <a:gd name="T7" fmla="*/ 1135 h 1135"/>
              <a:gd name="T8" fmla="*/ 1449 w 3234"/>
              <a:gd name="T9" fmla="*/ 0 h 11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34"/>
              <a:gd name="T16" fmla="*/ 0 h 1135"/>
              <a:gd name="T17" fmla="*/ 3234 w 3234"/>
              <a:gd name="T18" fmla="*/ 1135 h 11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34" h="1135">
                <a:moveTo>
                  <a:pt x="1449" y="0"/>
                </a:moveTo>
                <a:lnTo>
                  <a:pt x="2337" y="0"/>
                </a:lnTo>
                <a:lnTo>
                  <a:pt x="3234" y="1135"/>
                </a:lnTo>
                <a:lnTo>
                  <a:pt x="0" y="1135"/>
                </a:lnTo>
                <a:lnTo>
                  <a:pt x="1449" y="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rgbClr val="99CCFF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4414838" y="1706563"/>
            <a:ext cx="1787525" cy="925512"/>
          </a:xfrm>
          <a:prstGeom prst="rect">
            <a:avLst/>
          </a:prstGeom>
          <a:solidFill>
            <a:schemeClr val="folHlink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832475" y="1708150"/>
            <a:ext cx="352425" cy="914400"/>
          </a:xfrm>
          <a:prstGeom prst="rect">
            <a:avLst/>
          </a:prstGeom>
          <a:solidFill>
            <a:srgbClr val="99CC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532313" y="1660525"/>
            <a:ext cx="122555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1"/>
              <a:t>$80</a:t>
            </a:r>
          </a:p>
          <a:p>
            <a:pPr algn="ctr" eaLnBrk="0" hangingPunct="0"/>
            <a:r>
              <a:rPr lang="en-US" sz="2000" b="1"/>
              <a:t>Excess</a:t>
            </a:r>
          </a:p>
          <a:p>
            <a:pPr algn="ctr" eaLnBrk="0" hangingPunct="0"/>
            <a:r>
              <a:rPr lang="en-US" sz="2000" b="1"/>
              <a:t>reserves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5932488" y="1939925"/>
            <a:ext cx="1557337" cy="136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1912938" y="101600"/>
            <a:ext cx="7151687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OUTCOME OF MONEY EXPANSION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11313" y="1333500"/>
            <a:ext cx="7032625" cy="4314825"/>
            <a:chOff x="1001" y="830"/>
            <a:chExt cx="4430" cy="2718"/>
          </a:xfrm>
        </p:grpSpPr>
        <p:sp>
          <p:nvSpPr>
            <p:cNvPr id="30737" name="Oval 17"/>
            <p:cNvSpPr>
              <a:spLocks noChangeArrowheads="1"/>
            </p:cNvSpPr>
            <p:nvPr/>
          </p:nvSpPr>
          <p:spPr bwMode="auto">
            <a:xfrm>
              <a:off x="1001" y="830"/>
              <a:ext cx="4430" cy="271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1118" y="1255"/>
              <a:ext cx="3884" cy="17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6400" i="1">
                  <a:solidFill>
                    <a:srgbClr val="000099"/>
                  </a:solidFill>
                  <a:latin typeface="Brush Script MT" pitchFamily="66" charset="0"/>
                </a:rPr>
                <a:t>Leakages exist...</a:t>
              </a:r>
              <a:endParaRPr lang="en-US" sz="6400" i="1">
                <a:solidFill>
                  <a:srgbClr val="CC0000"/>
                </a:solidFill>
                <a:latin typeface="Brush Script MT" pitchFamily="66" charset="0"/>
              </a:endParaRPr>
            </a:p>
            <a:p>
              <a:pPr algn="ctr" eaLnBrk="0" hangingPunct="0"/>
              <a:r>
                <a:rPr lang="en-US" sz="5400" b="1" i="1">
                  <a:solidFill>
                    <a:srgbClr val="CC0000"/>
                  </a:solidFill>
                  <a:latin typeface="Parade" pitchFamily="66" charset="0"/>
                </a:rPr>
                <a:t>    </a:t>
              </a:r>
              <a:r>
                <a:rPr lang="en-US" sz="5400" b="1" i="1">
                  <a:solidFill>
                    <a:srgbClr val="CC0000"/>
                  </a:solidFill>
                  <a:latin typeface="Times New Roman" pitchFamily="18" charset="0"/>
                </a:rPr>
                <a:t>Currency Drains</a:t>
              </a:r>
            </a:p>
            <a:p>
              <a:pPr algn="ctr" eaLnBrk="0" hangingPunct="0"/>
              <a:r>
                <a:rPr lang="en-US" sz="5400" b="1" i="1">
                  <a:solidFill>
                    <a:srgbClr val="CC0000"/>
                  </a:solidFill>
                  <a:latin typeface="Times New Roman" pitchFamily="18" charset="0"/>
                </a:rPr>
                <a:t>    Excess Reserves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7178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Cash		  </a:t>
            </a:r>
            <a:r>
              <a:rPr lang="en-US" sz="2200" b="1">
                <a:solidFill>
                  <a:srgbClr val="CC0000"/>
                </a:solidFill>
              </a:rPr>
              <a:t>$250,000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Capital Stock      </a:t>
            </a:r>
            <a:r>
              <a:rPr lang="en-US" sz="2200" b="1">
                <a:solidFill>
                  <a:srgbClr val="CC0000"/>
                </a:solidFill>
              </a:rPr>
              <a:t>$250,000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092325" y="5511800"/>
            <a:ext cx="62245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Deposit Added to Vault Cash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 flipV="1">
            <a:off x="4259263" y="2246313"/>
            <a:ext cx="247650" cy="31480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autoUpdateAnimBg="0"/>
      <p:bldP spid="5130" grpId="0" autoUpdateAnimBg="0"/>
      <p:bldP spid="5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8213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Cash		  </a:t>
            </a:r>
            <a:r>
              <a:rPr lang="en-US" sz="2200" b="1">
                <a:solidFill>
                  <a:srgbClr val="CC0000"/>
                </a:solidFill>
              </a:rPr>
              <a:t>$250,000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Capital Stock      </a:t>
            </a:r>
            <a:r>
              <a:rPr lang="en-US" sz="2200" b="1">
                <a:solidFill>
                  <a:srgbClr val="CC0000"/>
                </a:solidFill>
              </a:rPr>
              <a:t>$250,000</a:t>
            </a: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19300" y="2106613"/>
            <a:ext cx="5935663" cy="3568700"/>
            <a:chOff x="1272" y="1327"/>
            <a:chExt cx="3739" cy="2248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272" y="1327"/>
              <a:ext cx="3739" cy="2248"/>
              <a:chOff x="1272" y="1327"/>
              <a:chExt cx="3739" cy="2248"/>
            </a:xfrm>
          </p:grpSpPr>
          <p:sp>
            <p:nvSpPr>
              <p:cNvPr id="8203" name="Freeform 12"/>
              <p:cNvSpPr>
                <a:spLocks/>
              </p:cNvSpPr>
              <p:nvPr/>
            </p:nvSpPr>
            <p:spPr bwMode="auto">
              <a:xfrm>
                <a:off x="1302" y="1347"/>
                <a:ext cx="2149" cy="2208"/>
              </a:xfrm>
              <a:custGeom>
                <a:avLst/>
                <a:gdLst>
                  <a:gd name="T0" fmla="*/ 0 w 2149"/>
                  <a:gd name="T1" fmla="*/ 2207 h 2208"/>
                  <a:gd name="T2" fmla="*/ 2148 w 2149"/>
                  <a:gd name="T3" fmla="*/ 2207 h 2208"/>
                  <a:gd name="T4" fmla="*/ 2148 w 2149"/>
                  <a:gd name="T5" fmla="*/ 0 h 2208"/>
                  <a:gd name="T6" fmla="*/ 0 w 2149"/>
                  <a:gd name="T7" fmla="*/ 0 h 2208"/>
                  <a:gd name="T8" fmla="*/ 0 w 2149"/>
                  <a:gd name="T9" fmla="*/ 2207 h 2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9"/>
                  <a:gd name="T16" fmla="*/ 0 h 2208"/>
                  <a:gd name="T17" fmla="*/ 2149 w 2149"/>
                  <a:gd name="T18" fmla="*/ 2208 h 2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9" h="2208">
                    <a:moveTo>
                      <a:pt x="0" y="2207"/>
                    </a:moveTo>
                    <a:lnTo>
                      <a:pt x="2148" y="2207"/>
                    </a:lnTo>
                    <a:lnTo>
                      <a:pt x="2148" y="0"/>
                    </a:lnTo>
                    <a:lnTo>
                      <a:pt x="0" y="0"/>
                    </a:lnTo>
                    <a:lnTo>
                      <a:pt x="0" y="2207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13"/>
              <p:cNvSpPr>
                <a:spLocks/>
              </p:cNvSpPr>
              <p:nvPr/>
            </p:nvSpPr>
            <p:spPr bwMode="auto">
              <a:xfrm>
                <a:off x="2782" y="1913"/>
                <a:ext cx="1132" cy="1056"/>
              </a:xfrm>
              <a:custGeom>
                <a:avLst/>
                <a:gdLst>
                  <a:gd name="T0" fmla="*/ 0 w 1132"/>
                  <a:gd name="T1" fmla="*/ 0 h 1056"/>
                  <a:gd name="T2" fmla="*/ 0 w 1132"/>
                  <a:gd name="T3" fmla="*/ 111 h 1056"/>
                  <a:gd name="T4" fmla="*/ 30 w 1132"/>
                  <a:gd name="T5" fmla="*/ 181 h 1056"/>
                  <a:gd name="T6" fmla="*/ 100 w 1132"/>
                  <a:gd name="T7" fmla="*/ 252 h 1056"/>
                  <a:gd name="T8" fmla="*/ 190 w 1132"/>
                  <a:gd name="T9" fmla="*/ 291 h 1056"/>
                  <a:gd name="T10" fmla="*/ 490 w 1132"/>
                  <a:gd name="T11" fmla="*/ 291 h 1056"/>
                  <a:gd name="T12" fmla="*/ 490 w 1132"/>
                  <a:gd name="T13" fmla="*/ 412 h 1056"/>
                  <a:gd name="T14" fmla="*/ 510 w 1132"/>
                  <a:gd name="T15" fmla="*/ 492 h 1056"/>
                  <a:gd name="T16" fmla="*/ 570 w 1132"/>
                  <a:gd name="T17" fmla="*/ 583 h 1056"/>
                  <a:gd name="T18" fmla="*/ 631 w 1132"/>
                  <a:gd name="T19" fmla="*/ 622 h 1056"/>
                  <a:gd name="T20" fmla="*/ 681 w 1132"/>
                  <a:gd name="T21" fmla="*/ 653 h 1056"/>
                  <a:gd name="T22" fmla="*/ 681 w 1132"/>
                  <a:gd name="T23" fmla="*/ 1055 h 1056"/>
                  <a:gd name="T24" fmla="*/ 821 w 1132"/>
                  <a:gd name="T25" fmla="*/ 1055 h 1056"/>
                  <a:gd name="T26" fmla="*/ 931 w 1132"/>
                  <a:gd name="T27" fmla="*/ 1025 h 1056"/>
                  <a:gd name="T28" fmla="*/ 1032 w 1132"/>
                  <a:gd name="T29" fmla="*/ 965 h 1056"/>
                  <a:gd name="T30" fmla="*/ 1131 w 1132"/>
                  <a:gd name="T31" fmla="*/ 834 h 1056"/>
                  <a:gd name="T32" fmla="*/ 1131 w 1132"/>
                  <a:gd name="T33" fmla="*/ 262 h 1056"/>
                  <a:gd name="T34" fmla="*/ 1071 w 1132"/>
                  <a:gd name="T35" fmla="*/ 141 h 1056"/>
                  <a:gd name="T36" fmla="*/ 992 w 1132"/>
                  <a:gd name="T37" fmla="*/ 61 h 1056"/>
                  <a:gd name="T38" fmla="*/ 891 w 1132"/>
                  <a:gd name="T39" fmla="*/ 11 h 1056"/>
                  <a:gd name="T40" fmla="*/ 811 w 1132"/>
                  <a:gd name="T41" fmla="*/ 0 h 1056"/>
                  <a:gd name="T42" fmla="*/ 0 w 1132"/>
                  <a:gd name="T43" fmla="*/ 0 h 10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32"/>
                  <a:gd name="T67" fmla="*/ 0 h 1056"/>
                  <a:gd name="T68" fmla="*/ 1132 w 1132"/>
                  <a:gd name="T69" fmla="*/ 1056 h 10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32" h="1056">
                    <a:moveTo>
                      <a:pt x="0" y="0"/>
                    </a:moveTo>
                    <a:lnTo>
                      <a:pt x="0" y="111"/>
                    </a:lnTo>
                    <a:lnTo>
                      <a:pt x="30" y="181"/>
                    </a:lnTo>
                    <a:lnTo>
                      <a:pt x="100" y="252"/>
                    </a:lnTo>
                    <a:lnTo>
                      <a:pt x="190" y="291"/>
                    </a:lnTo>
                    <a:lnTo>
                      <a:pt x="490" y="291"/>
                    </a:lnTo>
                    <a:lnTo>
                      <a:pt x="490" y="412"/>
                    </a:lnTo>
                    <a:lnTo>
                      <a:pt x="510" y="492"/>
                    </a:lnTo>
                    <a:lnTo>
                      <a:pt x="570" y="583"/>
                    </a:lnTo>
                    <a:lnTo>
                      <a:pt x="631" y="622"/>
                    </a:lnTo>
                    <a:lnTo>
                      <a:pt x="681" y="653"/>
                    </a:lnTo>
                    <a:lnTo>
                      <a:pt x="681" y="1055"/>
                    </a:lnTo>
                    <a:lnTo>
                      <a:pt x="821" y="1055"/>
                    </a:lnTo>
                    <a:lnTo>
                      <a:pt x="931" y="1025"/>
                    </a:lnTo>
                    <a:lnTo>
                      <a:pt x="1032" y="965"/>
                    </a:lnTo>
                    <a:lnTo>
                      <a:pt x="1131" y="834"/>
                    </a:lnTo>
                    <a:lnTo>
                      <a:pt x="1131" y="262"/>
                    </a:lnTo>
                    <a:lnTo>
                      <a:pt x="1071" y="141"/>
                    </a:lnTo>
                    <a:lnTo>
                      <a:pt x="992" y="61"/>
                    </a:lnTo>
                    <a:lnTo>
                      <a:pt x="891" y="11"/>
                    </a:lnTo>
                    <a:lnTo>
                      <a:pt x="81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98E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14"/>
              <p:cNvSpPr>
                <a:spLocks/>
              </p:cNvSpPr>
              <p:nvPr/>
            </p:nvSpPr>
            <p:spPr bwMode="auto">
              <a:xfrm>
                <a:off x="3929" y="1913"/>
                <a:ext cx="216" cy="1106"/>
              </a:xfrm>
              <a:custGeom>
                <a:avLst/>
                <a:gdLst>
                  <a:gd name="T0" fmla="*/ 215 w 216"/>
                  <a:gd name="T1" fmla="*/ 1105 h 1106"/>
                  <a:gd name="T2" fmla="*/ 147 w 216"/>
                  <a:gd name="T3" fmla="*/ 1105 h 1106"/>
                  <a:gd name="T4" fmla="*/ 89 w 216"/>
                  <a:gd name="T5" fmla="*/ 1075 h 1106"/>
                  <a:gd name="T6" fmla="*/ 30 w 216"/>
                  <a:gd name="T7" fmla="*/ 1015 h 1106"/>
                  <a:gd name="T8" fmla="*/ 0 w 216"/>
                  <a:gd name="T9" fmla="*/ 955 h 1106"/>
                  <a:gd name="T10" fmla="*/ 0 w 216"/>
                  <a:gd name="T11" fmla="*/ 0 h 1106"/>
                  <a:gd name="T12" fmla="*/ 215 w 216"/>
                  <a:gd name="T13" fmla="*/ 0 h 1106"/>
                  <a:gd name="T14" fmla="*/ 215 w 216"/>
                  <a:gd name="T15" fmla="*/ 1105 h 11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1106"/>
                  <a:gd name="T26" fmla="*/ 216 w 216"/>
                  <a:gd name="T27" fmla="*/ 1106 h 11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1106">
                    <a:moveTo>
                      <a:pt x="215" y="1105"/>
                    </a:moveTo>
                    <a:lnTo>
                      <a:pt x="147" y="1105"/>
                    </a:lnTo>
                    <a:lnTo>
                      <a:pt x="89" y="1075"/>
                    </a:lnTo>
                    <a:lnTo>
                      <a:pt x="30" y="1015"/>
                    </a:lnTo>
                    <a:lnTo>
                      <a:pt x="0" y="955"/>
                    </a:lnTo>
                    <a:lnTo>
                      <a:pt x="0" y="0"/>
                    </a:lnTo>
                    <a:lnTo>
                      <a:pt x="215" y="0"/>
                    </a:lnTo>
                    <a:lnTo>
                      <a:pt x="215" y="1105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15"/>
              <p:cNvSpPr>
                <a:spLocks/>
              </p:cNvSpPr>
              <p:nvPr/>
            </p:nvSpPr>
            <p:spPr bwMode="auto">
              <a:xfrm>
                <a:off x="4282" y="1823"/>
                <a:ext cx="508" cy="1297"/>
              </a:xfrm>
              <a:custGeom>
                <a:avLst/>
                <a:gdLst>
                  <a:gd name="T0" fmla="*/ 0 w 508"/>
                  <a:gd name="T1" fmla="*/ 1296 h 1297"/>
                  <a:gd name="T2" fmla="*/ 0 w 508"/>
                  <a:gd name="T3" fmla="*/ 0 h 1297"/>
                  <a:gd name="T4" fmla="*/ 507 w 508"/>
                  <a:gd name="T5" fmla="*/ 0 h 1297"/>
                  <a:gd name="T6" fmla="*/ 507 w 508"/>
                  <a:gd name="T7" fmla="*/ 1296 h 1297"/>
                  <a:gd name="T8" fmla="*/ 0 w 508"/>
                  <a:gd name="T9" fmla="*/ 1296 h 1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8"/>
                  <a:gd name="T16" fmla="*/ 0 h 1297"/>
                  <a:gd name="T17" fmla="*/ 508 w 508"/>
                  <a:gd name="T18" fmla="*/ 1297 h 1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8" h="1297">
                    <a:moveTo>
                      <a:pt x="0" y="1296"/>
                    </a:moveTo>
                    <a:lnTo>
                      <a:pt x="0" y="0"/>
                    </a:lnTo>
                    <a:lnTo>
                      <a:pt x="507" y="0"/>
                    </a:lnTo>
                    <a:lnTo>
                      <a:pt x="507" y="1296"/>
                    </a:lnTo>
                    <a:lnTo>
                      <a:pt x="0" y="1296"/>
                    </a:lnTo>
                  </a:path>
                </a:pathLst>
              </a:custGeom>
              <a:solidFill>
                <a:srgbClr val="FFEA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Freeform 16"/>
              <p:cNvSpPr>
                <a:spLocks/>
              </p:cNvSpPr>
              <p:nvPr/>
            </p:nvSpPr>
            <p:spPr bwMode="auto">
              <a:xfrm>
                <a:off x="4121" y="1801"/>
                <a:ext cx="890" cy="1340"/>
              </a:xfrm>
              <a:custGeom>
                <a:avLst/>
                <a:gdLst>
                  <a:gd name="T0" fmla="*/ 248 w 890"/>
                  <a:gd name="T1" fmla="*/ 0 h 1340"/>
                  <a:gd name="T2" fmla="*/ 273 w 890"/>
                  <a:gd name="T3" fmla="*/ 36 h 1340"/>
                  <a:gd name="T4" fmla="*/ 288 w 890"/>
                  <a:gd name="T5" fmla="*/ 72 h 1340"/>
                  <a:gd name="T6" fmla="*/ 297 w 890"/>
                  <a:gd name="T7" fmla="*/ 110 h 1340"/>
                  <a:gd name="T8" fmla="*/ 299 w 890"/>
                  <a:gd name="T9" fmla="*/ 148 h 1340"/>
                  <a:gd name="T10" fmla="*/ 292 w 890"/>
                  <a:gd name="T11" fmla="*/ 187 h 1340"/>
                  <a:gd name="T12" fmla="*/ 280 w 890"/>
                  <a:gd name="T13" fmla="*/ 224 h 1340"/>
                  <a:gd name="T14" fmla="*/ 260 w 890"/>
                  <a:gd name="T15" fmla="*/ 257 h 1340"/>
                  <a:gd name="T16" fmla="*/ 234 w 890"/>
                  <a:gd name="T17" fmla="*/ 291 h 1340"/>
                  <a:gd name="T18" fmla="*/ 216 w 890"/>
                  <a:gd name="T19" fmla="*/ 326 h 1340"/>
                  <a:gd name="T20" fmla="*/ 204 w 890"/>
                  <a:gd name="T21" fmla="*/ 362 h 1340"/>
                  <a:gd name="T22" fmla="*/ 199 w 890"/>
                  <a:gd name="T23" fmla="*/ 400 h 1340"/>
                  <a:gd name="T24" fmla="*/ 201 w 890"/>
                  <a:gd name="T25" fmla="*/ 439 h 1340"/>
                  <a:gd name="T26" fmla="*/ 210 w 890"/>
                  <a:gd name="T27" fmla="*/ 477 h 1340"/>
                  <a:gd name="T28" fmla="*/ 226 w 890"/>
                  <a:gd name="T29" fmla="*/ 513 h 1340"/>
                  <a:gd name="T30" fmla="*/ 248 w 890"/>
                  <a:gd name="T31" fmla="*/ 544 h 1340"/>
                  <a:gd name="T32" fmla="*/ 273 w 890"/>
                  <a:gd name="T33" fmla="*/ 579 h 1340"/>
                  <a:gd name="T34" fmla="*/ 288 w 890"/>
                  <a:gd name="T35" fmla="*/ 615 h 1340"/>
                  <a:gd name="T36" fmla="*/ 297 w 890"/>
                  <a:gd name="T37" fmla="*/ 653 h 1340"/>
                  <a:gd name="T38" fmla="*/ 299 w 890"/>
                  <a:gd name="T39" fmla="*/ 692 h 1340"/>
                  <a:gd name="T40" fmla="*/ 292 w 890"/>
                  <a:gd name="T41" fmla="*/ 730 h 1340"/>
                  <a:gd name="T42" fmla="*/ 280 w 890"/>
                  <a:gd name="T43" fmla="*/ 767 h 1340"/>
                  <a:gd name="T44" fmla="*/ 260 w 890"/>
                  <a:gd name="T45" fmla="*/ 800 h 1340"/>
                  <a:gd name="T46" fmla="*/ 235 w 890"/>
                  <a:gd name="T47" fmla="*/ 833 h 1340"/>
                  <a:gd name="T48" fmla="*/ 216 w 890"/>
                  <a:gd name="T49" fmla="*/ 868 h 1340"/>
                  <a:gd name="T50" fmla="*/ 204 w 890"/>
                  <a:gd name="T51" fmla="*/ 905 h 1340"/>
                  <a:gd name="T52" fmla="*/ 199 w 890"/>
                  <a:gd name="T53" fmla="*/ 943 h 1340"/>
                  <a:gd name="T54" fmla="*/ 202 w 890"/>
                  <a:gd name="T55" fmla="*/ 983 h 1340"/>
                  <a:gd name="T56" fmla="*/ 211 w 890"/>
                  <a:gd name="T57" fmla="*/ 1019 h 1340"/>
                  <a:gd name="T58" fmla="*/ 227 w 890"/>
                  <a:gd name="T59" fmla="*/ 1055 h 1340"/>
                  <a:gd name="T60" fmla="*/ 249 w 890"/>
                  <a:gd name="T61" fmla="*/ 1086 h 1340"/>
                  <a:gd name="T62" fmla="*/ 273 w 890"/>
                  <a:gd name="T63" fmla="*/ 1122 h 1340"/>
                  <a:gd name="T64" fmla="*/ 289 w 890"/>
                  <a:gd name="T65" fmla="*/ 1158 h 1340"/>
                  <a:gd name="T66" fmla="*/ 297 w 890"/>
                  <a:gd name="T67" fmla="*/ 1196 h 1340"/>
                  <a:gd name="T68" fmla="*/ 299 w 890"/>
                  <a:gd name="T69" fmla="*/ 1234 h 1340"/>
                  <a:gd name="T70" fmla="*/ 293 w 890"/>
                  <a:gd name="T71" fmla="*/ 1272 h 1340"/>
                  <a:gd name="T72" fmla="*/ 889 w 890"/>
                  <a:gd name="T73" fmla="*/ 1288 h 1340"/>
                  <a:gd name="T74" fmla="*/ 0 w 890"/>
                  <a:gd name="T75" fmla="*/ 1339 h 13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0"/>
                  <a:gd name="T116" fmla="*/ 890 w 890"/>
                  <a:gd name="T117" fmla="*/ 1340 h 134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0">
                    <a:moveTo>
                      <a:pt x="0" y="1"/>
                    </a:moveTo>
                    <a:lnTo>
                      <a:pt x="248" y="0"/>
                    </a:lnTo>
                    <a:lnTo>
                      <a:pt x="263" y="20"/>
                    </a:lnTo>
                    <a:lnTo>
                      <a:pt x="273" y="36"/>
                    </a:lnTo>
                    <a:lnTo>
                      <a:pt x="281" y="54"/>
                    </a:lnTo>
                    <a:lnTo>
                      <a:pt x="288" y="72"/>
                    </a:lnTo>
                    <a:lnTo>
                      <a:pt x="293" y="91"/>
                    </a:lnTo>
                    <a:lnTo>
                      <a:pt x="297" y="110"/>
                    </a:lnTo>
                    <a:lnTo>
                      <a:pt x="299" y="129"/>
                    </a:lnTo>
                    <a:lnTo>
                      <a:pt x="299" y="148"/>
                    </a:lnTo>
                    <a:lnTo>
                      <a:pt x="296" y="167"/>
                    </a:lnTo>
                    <a:lnTo>
                      <a:pt x="292" y="187"/>
                    </a:lnTo>
                    <a:lnTo>
                      <a:pt x="287" y="205"/>
                    </a:lnTo>
                    <a:lnTo>
                      <a:pt x="280" y="224"/>
                    </a:lnTo>
                    <a:lnTo>
                      <a:pt x="271" y="241"/>
                    </a:lnTo>
                    <a:lnTo>
                      <a:pt x="260" y="257"/>
                    </a:lnTo>
                    <a:lnTo>
                      <a:pt x="246" y="276"/>
                    </a:lnTo>
                    <a:lnTo>
                      <a:pt x="234" y="291"/>
                    </a:lnTo>
                    <a:lnTo>
                      <a:pt x="223" y="308"/>
                    </a:lnTo>
                    <a:lnTo>
                      <a:pt x="216" y="326"/>
                    </a:lnTo>
                    <a:lnTo>
                      <a:pt x="209" y="343"/>
                    </a:lnTo>
                    <a:lnTo>
                      <a:pt x="204" y="362"/>
                    </a:lnTo>
                    <a:lnTo>
                      <a:pt x="200" y="381"/>
                    </a:lnTo>
                    <a:lnTo>
                      <a:pt x="199" y="400"/>
                    </a:lnTo>
                    <a:lnTo>
                      <a:pt x="199" y="420"/>
                    </a:lnTo>
                    <a:lnTo>
                      <a:pt x="201" y="439"/>
                    </a:lnTo>
                    <a:lnTo>
                      <a:pt x="205" y="458"/>
                    </a:lnTo>
                    <a:lnTo>
                      <a:pt x="210" y="477"/>
                    </a:lnTo>
                    <a:lnTo>
                      <a:pt x="218" y="496"/>
                    </a:lnTo>
                    <a:lnTo>
                      <a:pt x="226" y="513"/>
                    </a:lnTo>
                    <a:lnTo>
                      <a:pt x="236" y="530"/>
                    </a:lnTo>
                    <a:lnTo>
                      <a:pt x="248" y="544"/>
                    </a:lnTo>
                    <a:lnTo>
                      <a:pt x="263" y="562"/>
                    </a:lnTo>
                    <a:lnTo>
                      <a:pt x="273" y="579"/>
                    </a:lnTo>
                    <a:lnTo>
                      <a:pt x="281" y="597"/>
                    </a:lnTo>
                    <a:lnTo>
                      <a:pt x="288" y="615"/>
                    </a:lnTo>
                    <a:lnTo>
                      <a:pt x="293" y="634"/>
                    </a:lnTo>
                    <a:lnTo>
                      <a:pt x="297" y="653"/>
                    </a:lnTo>
                    <a:lnTo>
                      <a:pt x="299" y="672"/>
                    </a:lnTo>
                    <a:lnTo>
                      <a:pt x="299" y="692"/>
                    </a:lnTo>
                    <a:lnTo>
                      <a:pt x="296" y="711"/>
                    </a:lnTo>
                    <a:lnTo>
                      <a:pt x="292" y="730"/>
                    </a:lnTo>
                    <a:lnTo>
                      <a:pt x="287" y="749"/>
                    </a:lnTo>
                    <a:lnTo>
                      <a:pt x="280" y="767"/>
                    </a:lnTo>
                    <a:lnTo>
                      <a:pt x="271" y="783"/>
                    </a:lnTo>
                    <a:lnTo>
                      <a:pt x="260" y="800"/>
                    </a:lnTo>
                    <a:lnTo>
                      <a:pt x="248" y="815"/>
                    </a:lnTo>
                    <a:lnTo>
                      <a:pt x="235" y="833"/>
                    </a:lnTo>
                    <a:lnTo>
                      <a:pt x="224" y="850"/>
                    </a:lnTo>
                    <a:lnTo>
                      <a:pt x="216" y="868"/>
                    </a:lnTo>
                    <a:lnTo>
                      <a:pt x="210" y="886"/>
                    </a:lnTo>
                    <a:lnTo>
                      <a:pt x="204" y="905"/>
                    </a:lnTo>
                    <a:lnTo>
                      <a:pt x="201" y="924"/>
                    </a:lnTo>
                    <a:lnTo>
                      <a:pt x="199" y="943"/>
                    </a:lnTo>
                    <a:lnTo>
                      <a:pt x="199" y="963"/>
                    </a:lnTo>
                    <a:lnTo>
                      <a:pt x="202" y="983"/>
                    </a:lnTo>
                    <a:lnTo>
                      <a:pt x="206" y="1001"/>
                    </a:lnTo>
                    <a:lnTo>
                      <a:pt x="211" y="1019"/>
                    </a:lnTo>
                    <a:lnTo>
                      <a:pt x="218" y="1038"/>
                    </a:lnTo>
                    <a:lnTo>
                      <a:pt x="227" y="1055"/>
                    </a:lnTo>
                    <a:lnTo>
                      <a:pt x="237" y="1072"/>
                    </a:lnTo>
                    <a:lnTo>
                      <a:pt x="249" y="1086"/>
                    </a:lnTo>
                    <a:lnTo>
                      <a:pt x="263" y="1105"/>
                    </a:lnTo>
                    <a:lnTo>
                      <a:pt x="273" y="1122"/>
                    </a:lnTo>
                    <a:lnTo>
                      <a:pt x="282" y="1140"/>
                    </a:lnTo>
                    <a:lnTo>
                      <a:pt x="289" y="1158"/>
                    </a:lnTo>
                    <a:lnTo>
                      <a:pt x="294" y="1177"/>
                    </a:lnTo>
                    <a:lnTo>
                      <a:pt x="297" y="1196"/>
                    </a:lnTo>
                    <a:lnTo>
                      <a:pt x="299" y="1215"/>
                    </a:lnTo>
                    <a:lnTo>
                      <a:pt x="299" y="1234"/>
                    </a:lnTo>
                    <a:lnTo>
                      <a:pt x="297" y="1253"/>
                    </a:lnTo>
                    <a:lnTo>
                      <a:pt x="293" y="1272"/>
                    </a:lnTo>
                    <a:lnTo>
                      <a:pt x="289" y="1288"/>
                    </a:lnTo>
                    <a:lnTo>
                      <a:pt x="889" y="1288"/>
                    </a:lnTo>
                    <a:lnTo>
                      <a:pt x="889" y="1339"/>
                    </a:lnTo>
                    <a:lnTo>
                      <a:pt x="0" y="1339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Freeform 17"/>
              <p:cNvSpPr>
                <a:spLocks/>
              </p:cNvSpPr>
              <p:nvPr/>
            </p:nvSpPr>
            <p:spPr bwMode="auto">
              <a:xfrm>
                <a:off x="4121" y="1802"/>
                <a:ext cx="890" cy="1343"/>
              </a:xfrm>
              <a:custGeom>
                <a:avLst/>
                <a:gdLst>
                  <a:gd name="T0" fmla="*/ 0 w 890"/>
                  <a:gd name="T1" fmla="*/ 51 h 1343"/>
                  <a:gd name="T2" fmla="*/ 577 w 890"/>
                  <a:gd name="T3" fmla="*/ 71 h 1343"/>
                  <a:gd name="T4" fmla="*/ 586 w 890"/>
                  <a:gd name="T5" fmla="*/ 109 h 1343"/>
                  <a:gd name="T6" fmla="*/ 588 w 890"/>
                  <a:gd name="T7" fmla="*/ 147 h 1343"/>
                  <a:gd name="T8" fmla="*/ 581 w 890"/>
                  <a:gd name="T9" fmla="*/ 186 h 1343"/>
                  <a:gd name="T10" fmla="*/ 569 w 890"/>
                  <a:gd name="T11" fmla="*/ 223 h 1343"/>
                  <a:gd name="T12" fmla="*/ 549 w 890"/>
                  <a:gd name="T13" fmla="*/ 256 h 1343"/>
                  <a:gd name="T14" fmla="*/ 523 w 890"/>
                  <a:gd name="T15" fmla="*/ 290 h 1343"/>
                  <a:gd name="T16" fmla="*/ 505 w 890"/>
                  <a:gd name="T17" fmla="*/ 325 h 1343"/>
                  <a:gd name="T18" fmla="*/ 493 w 890"/>
                  <a:gd name="T19" fmla="*/ 361 h 1343"/>
                  <a:gd name="T20" fmla="*/ 488 w 890"/>
                  <a:gd name="T21" fmla="*/ 399 h 1343"/>
                  <a:gd name="T22" fmla="*/ 490 w 890"/>
                  <a:gd name="T23" fmla="*/ 438 h 1343"/>
                  <a:gd name="T24" fmla="*/ 500 w 890"/>
                  <a:gd name="T25" fmla="*/ 476 h 1343"/>
                  <a:gd name="T26" fmla="*/ 516 w 890"/>
                  <a:gd name="T27" fmla="*/ 512 h 1343"/>
                  <a:gd name="T28" fmla="*/ 537 w 890"/>
                  <a:gd name="T29" fmla="*/ 543 h 1343"/>
                  <a:gd name="T30" fmla="*/ 562 w 890"/>
                  <a:gd name="T31" fmla="*/ 578 h 1343"/>
                  <a:gd name="T32" fmla="*/ 577 w 890"/>
                  <a:gd name="T33" fmla="*/ 614 h 1343"/>
                  <a:gd name="T34" fmla="*/ 586 w 890"/>
                  <a:gd name="T35" fmla="*/ 652 h 1343"/>
                  <a:gd name="T36" fmla="*/ 588 w 890"/>
                  <a:gd name="T37" fmla="*/ 691 h 1343"/>
                  <a:gd name="T38" fmla="*/ 581 w 890"/>
                  <a:gd name="T39" fmla="*/ 729 h 1343"/>
                  <a:gd name="T40" fmla="*/ 569 w 890"/>
                  <a:gd name="T41" fmla="*/ 766 h 1343"/>
                  <a:gd name="T42" fmla="*/ 549 w 890"/>
                  <a:gd name="T43" fmla="*/ 799 h 1343"/>
                  <a:gd name="T44" fmla="*/ 524 w 890"/>
                  <a:gd name="T45" fmla="*/ 832 h 1343"/>
                  <a:gd name="T46" fmla="*/ 506 w 890"/>
                  <a:gd name="T47" fmla="*/ 867 h 1343"/>
                  <a:gd name="T48" fmla="*/ 494 w 890"/>
                  <a:gd name="T49" fmla="*/ 904 h 1343"/>
                  <a:gd name="T50" fmla="*/ 488 w 890"/>
                  <a:gd name="T51" fmla="*/ 942 h 1343"/>
                  <a:gd name="T52" fmla="*/ 491 w 890"/>
                  <a:gd name="T53" fmla="*/ 982 h 1343"/>
                  <a:gd name="T54" fmla="*/ 500 w 890"/>
                  <a:gd name="T55" fmla="*/ 1018 h 1343"/>
                  <a:gd name="T56" fmla="*/ 517 w 890"/>
                  <a:gd name="T57" fmla="*/ 1054 h 1343"/>
                  <a:gd name="T58" fmla="*/ 538 w 890"/>
                  <a:gd name="T59" fmla="*/ 1085 h 1343"/>
                  <a:gd name="T60" fmla="*/ 563 w 890"/>
                  <a:gd name="T61" fmla="*/ 1121 h 1343"/>
                  <a:gd name="T62" fmla="*/ 578 w 890"/>
                  <a:gd name="T63" fmla="*/ 1157 h 1343"/>
                  <a:gd name="T64" fmla="*/ 587 w 890"/>
                  <a:gd name="T65" fmla="*/ 1195 h 1343"/>
                  <a:gd name="T66" fmla="*/ 589 w 890"/>
                  <a:gd name="T67" fmla="*/ 1233 h 1343"/>
                  <a:gd name="T68" fmla="*/ 582 w 890"/>
                  <a:gd name="T69" fmla="*/ 1271 h 1343"/>
                  <a:gd name="T70" fmla="*/ 569 w 890"/>
                  <a:gd name="T71" fmla="*/ 1308 h 1343"/>
                  <a:gd name="T72" fmla="*/ 550 w 890"/>
                  <a:gd name="T73" fmla="*/ 1342 h 1343"/>
                  <a:gd name="T74" fmla="*/ 889 w 890"/>
                  <a:gd name="T75" fmla="*/ 0 h 134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3"/>
                  <a:gd name="T116" fmla="*/ 890 w 890"/>
                  <a:gd name="T117" fmla="*/ 1343 h 134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3">
                    <a:moveTo>
                      <a:pt x="0" y="0"/>
                    </a:moveTo>
                    <a:lnTo>
                      <a:pt x="0" y="51"/>
                    </a:lnTo>
                    <a:lnTo>
                      <a:pt x="569" y="51"/>
                    </a:lnTo>
                    <a:lnTo>
                      <a:pt x="577" y="71"/>
                    </a:lnTo>
                    <a:lnTo>
                      <a:pt x="583" y="90"/>
                    </a:lnTo>
                    <a:lnTo>
                      <a:pt x="586" y="109"/>
                    </a:lnTo>
                    <a:lnTo>
                      <a:pt x="588" y="128"/>
                    </a:lnTo>
                    <a:lnTo>
                      <a:pt x="588" y="147"/>
                    </a:lnTo>
                    <a:lnTo>
                      <a:pt x="585" y="166"/>
                    </a:lnTo>
                    <a:lnTo>
                      <a:pt x="581" y="186"/>
                    </a:lnTo>
                    <a:lnTo>
                      <a:pt x="577" y="204"/>
                    </a:lnTo>
                    <a:lnTo>
                      <a:pt x="569" y="223"/>
                    </a:lnTo>
                    <a:lnTo>
                      <a:pt x="560" y="240"/>
                    </a:lnTo>
                    <a:lnTo>
                      <a:pt x="549" y="256"/>
                    </a:lnTo>
                    <a:lnTo>
                      <a:pt x="535" y="275"/>
                    </a:lnTo>
                    <a:lnTo>
                      <a:pt x="523" y="290"/>
                    </a:lnTo>
                    <a:lnTo>
                      <a:pt x="514" y="307"/>
                    </a:lnTo>
                    <a:lnTo>
                      <a:pt x="505" y="325"/>
                    </a:lnTo>
                    <a:lnTo>
                      <a:pt x="498" y="342"/>
                    </a:lnTo>
                    <a:lnTo>
                      <a:pt x="493" y="361"/>
                    </a:lnTo>
                    <a:lnTo>
                      <a:pt x="490" y="380"/>
                    </a:lnTo>
                    <a:lnTo>
                      <a:pt x="488" y="399"/>
                    </a:lnTo>
                    <a:lnTo>
                      <a:pt x="488" y="419"/>
                    </a:lnTo>
                    <a:lnTo>
                      <a:pt x="490" y="438"/>
                    </a:lnTo>
                    <a:lnTo>
                      <a:pt x="494" y="457"/>
                    </a:lnTo>
                    <a:lnTo>
                      <a:pt x="500" y="476"/>
                    </a:lnTo>
                    <a:lnTo>
                      <a:pt x="507" y="495"/>
                    </a:lnTo>
                    <a:lnTo>
                      <a:pt x="516" y="512"/>
                    </a:lnTo>
                    <a:lnTo>
                      <a:pt x="525" y="529"/>
                    </a:lnTo>
                    <a:lnTo>
                      <a:pt x="537" y="543"/>
                    </a:lnTo>
                    <a:lnTo>
                      <a:pt x="552" y="561"/>
                    </a:lnTo>
                    <a:lnTo>
                      <a:pt x="562" y="578"/>
                    </a:lnTo>
                    <a:lnTo>
                      <a:pt x="571" y="596"/>
                    </a:lnTo>
                    <a:lnTo>
                      <a:pt x="577" y="614"/>
                    </a:lnTo>
                    <a:lnTo>
                      <a:pt x="583" y="633"/>
                    </a:lnTo>
                    <a:lnTo>
                      <a:pt x="586" y="652"/>
                    </a:lnTo>
                    <a:lnTo>
                      <a:pt x="588" y="671"/>
                    </a:lnTo>
                    <a:lnTo>
                      <a:pt x="588" y="691"/>
                    </a:lnTo>
                    <a:lnTo>
                      <a:pt x="585" y="710"/>
                    </a:lnTo>
                    <a:lnTo>
                      <a:pt x="581" y="729"/>
                    </a:lnTo>
                    <a:lnTo>
                      <a:pt x="577" y="748"/>
                    </a:lnTo>
                    <a:lnTo>
                      <a:pt x="569" y="766"/>
                    </a:lnTo>
                    <a:lnTo>
                      <a:pt x="560" y="783"/>
                    </a:lnTo>
                    <a:lnTo>
                      <a:pt x="549" y="799"/>
                    </a:lnTo>
                    <a:lnTo>
                      <a:pt x="537" y="814"/>
                    </a:lnTo>
                    <a:lnTo>
                      <a:pt x="524" y="832"/>
                    </a:lnTo>
                    <a:lnTo>
                      <a:pt x="514" y="849"/>
                    </a:lnTo>
                    <a:lnTo>
                      <a:pt x="506" y="867"/>
                    </a:lnTo>
                    <a:lnTo>
                      <a:pt x="499" y="885"/>
                    </a:lnTo>
                    <a:lnTo>
                      <a:pt x="494" y="904"/>
                    </a:lnTo>
                    <a:lnTo>
                      <a:pt x="490" y="923"/>
                    </a:lnTo>
                    <a:lnTo>
                      <a:pt x="488" y="942"/>
                    </a:lnTo>
                    <a:lnTo>
                      <a:pt x="488" y="962"/>
                    </a:lnTo>
                    <a:lnTo>
                      <a:pt x="491" y="982"/>
                    </a:lnTo>
                    <a:lnTo>
                      <a:pt x="495" y="1000"/>
                    </a:lnTo>
                    <a:lnTo>
                      <a:pt x="500" y="1018"/>
                    </a:lnTo>
                    <a:lnTo>
                      <a:pt x="508" y="1037"/>
                    </a:lnTo>
                    <a:lnTo>
                      <a:pt x="517" y="1054"/>
                    </a:lnTo>
                    <a:lnTo>
                      <a:pt x="526" y="1071"/>
                    </a:lnTo>
                    <a:lnTo>
                      <a:pt x="538" y="1085"/>
                    </a:lnTo>
                    <a:lnTo>
                      <a:pt x="552" y="1104"/>
                    </a:lnTo>
                    <a:lnTo>
                      <a:pt x="563" y="1121"/>
                    </a:lnTo>
                    <a:lnTo>
                      <a:pt x="571" y="1139"/>
                    </a:lnTo>
                    <a:lnTo>
                      <a:pt x="578" y="1157"/>
                    </a:lnTo>
                    <a:lnTo>
                      <a:pt x="583" y="1176"/>
                    </a:lnTo>
                    <a:lnTo>
                      <a:pt x="587" y="1195"/>
                    </a:lnTo>
                    <a:lnTo>
                      <a:pt x="589" y="1214"/>
                    </a:lnTo>
                    <a:lnTo>
                      <a:pt x="589" y="1233"/>
                    </a:lnTo>
                    <a:lnTo>
                      <a:pt x="586" y="1252"/>
                    </a:lnTo>
                    <a:lnTo>
                      <a:pt x="582" y="1271"/>
                    </a:lnTo>
                    <a:lnTo>
                      <a:pt x="577" y="1290"/>
                    </a:lnTo>
                    <a:lnTo>
                      <a:pt x="569" y="1308"/>
                    </a:lnTo>
                    <a:lnTo>
                      <a:pt x="561" y="1326"/>
                    </a:lnTo>
                    <a:lnTo>
                      <a:pt x="550" y="1342"/>
                    </a:lnTo>
                    <a:lnTo>
                      <a:pt x="889" y="1338"/>
                    </a:lnTo>
                    <a:lnTo>
                      <a:pt x="88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Freeform 18"/>
              <p:cNvSpPr>
                <a:spLocks/>
              </p:cNvSpPr>
              <p:nvPr/>
            </p:nvSpPr>
            <p:spPr bwMode="auto">
              <a:xfrm>
                <a:off x="4441" y="1801"/>
                <a:ext cx="147" cy="1344"/>
              </a:xfrm>
              <a:custGeom>
                <a:avLst/>
                <a:gdLst>
                  <a:gd name="T0" fmla="*/ 128 w 147"/>
                  <a:gd name="T1" fmla="*/ 1309 h 1344"/>
                  <a:gd name="T2" fmla="*/ 144 w 147"/>
                  <a:gd name="T3" fmla="*/ 1253 h 1344"/>
                  <a:gd name="T4" fmla="*/ 144 w 147"/>
                  <a:gd name="T5" fmla="*/ 1196 h 1344"/>
                  <a:gd name="T6" fmla="*/ 130 w 147"/>
                  <a:gd name="T7" fmla="*/ 1140 h 1344"/>
                  <a:gd name="T8" fmla="*/ 97 w 147"/>
                  <a:gd name="T9" fmla="*/ 1086 h 1344"/>
                  <a:gd name="T10" fmla="*/ 67 w 147"/>
                  <a:gd name="T11" fmla="*/ 1038 h 1344"/>
                  <a:gd name="T12" fmla="*/ 51 w 147"/>
                  <a:gd name="T13" fmla="*/ 983 h 1344"/>
                  <a:gd name="T14" fmla="*/ 51 w 147"/>
                  <a:gd name="T15" fmla="*/ 924 h 1344"/>
                  <a:gd name="T16" fmla="*/ 65 w 147"/>
                  <a:gd name="T17" fmla="*/ 868 h 1344"/>
                  <a:gd name="T18" fmla="*/ 97 w 147"/>
                  <a:gd name="T19" fmla="*/ 815 h 1344"/>
                  <a:gd name="T20" fmla="*/ 128 w 147"/>
                  <a:gd name="T21" fmla="*/ 767 h 1344"/>
                  <a:gd name="T22" fmla="*/ 143 w 147"/>
                  <a:gd name="T23" fmla="*/ 711 h 1344"/>
                  <a:gd name="T24" fmla="*/ 144 w 147"/>
                  <a:gd name="T25" fmla="*/ 653 h 1344"/>
                  <a:gd name="T26" fmla="*/ 129 w 147"/>
                  <a:gd name="T27" fmla="*/ 597 h 1344"/>
                  <a:gd name="T28" fmla="*/ 97 w 147"/>
                  <a:gd name="T29" fmla="*/ 544 h 1344"/>
                  <a:gd name="T30" fmla="*/ 66 w 147"/>
                  <a:gd name="T31" fmla="*/ 496 h 1344"/>
                  <a:gd name="T32" fmla="*/ 51 w 147"/>
                  <a:gd name="T33" fmla="*/ 439 h 1344"/>
                  <a:gd name="T34" fmla="*/ 50 w 147"/>
                  <a:gd name="T35" fmla="*/ 381 h 1344"/>
                  <a:gd name="T36" fmla="*/ 65 w 147"/>
                  <a:gd name="T37" fmla="*/ 326 h 1344"/>
                  <a:gd name="T38" fmla="*/ 95 w 147"/>
                  <a:gd name="T39" fmla="*/ 276 h 1344"/>
                  <a:gd name="T40" fmla="*/ 128 w 147"/>
                  <a:gd name="T41" fmla="*/ 224 h 1344"/>
                  <a:gd name="T42" fmla="*/ 143 w 147"/>
                  <a:gd name="T43" fmla="*/ 167 h 1344"/>
                  <a:gd name="T44" fmla="*/ 144 w 147"/>
                  <a:gd name="T45" fmla="*/ 110 h 1344"/>
                  <a:gd name="T46" fmla="*/ 129 w 147"/>
                  <a:gd name="T47" fmla="*/ 54 h 1344"/>
                  <a:gd name="T48" fmla="*/ 97 w 147"/>
                  <a:gd name="T49" fmla="*/ 0 h 1344"/>
                  <a:gd name="T50" fmla="*/ 72 w 147"/>
                  <a:gd name="T51" fmla="*/ 36 h 1344"/>
                  <a:gd name="T52" fmla="*/ 92 w 147"/>
                  <a:gd name="T53" fmla="*/ 91 h 1344"/>
                  <a:gd name="T54" fmla="*/ 97 w 147"/>
                  <a:gd name="T55" fmla="*/ 148 h 1344"/>
                  <a:gd name="T56" fmla="*/ 85 w 147"/>
                  <a:gd name="T57" fmla="*/ 205 h 1344"/>
                  <a:gd name="T58" fmla="*/ 61 w 147"/>
                  <a:gd name="T59" fmla="*/ 257 h 1344"/>
                  <a:gd name="T60" fmla="*/ 25 w 147"/>
                  <a:gd name="T61" fmla="*/ 308 h 1344"/>
                  <a:gd name="T62" fmla="*/ 5 w 147"/>
                  <a:gd name="T63" fmla="*/ 362 h 1344"/>
                  <a:gd name="T64" fmla="*/ 0 w 147"/>
                  <a:gd name="T65" fmla="*/ 420 h 1344"/>
                  <a:gd name="T66" fmla="*/ 12 w 147"/>
                  <a:gd name="T67" fmla="*/ 477 h 1344"/>
                  <a:gd name="T68" fmla="*/ 37 w 147"/>
                  <a:gd name="T69" fmla="*/ 530 h 1344"/>
                  <a:gd name="T70" fmla="*/ 72 w 147"/>
                  <a:gd name="T71" fmla="*/ 579 h 1344"/>
                  <a:gd name="T72" fmla="*/ 92 w 147"/>
                  <a:gd name="T73" fmla="*/ 634 h 1344"/>
                  <a:gd name="T74" fmla="*/ 97 w 147"/>
                  <a:gd name="T75" fmla="*/ 692 h 1344"/>
                  <a:gd name="T76" fmla="*/ 85 w 147"/>
                  <a:gd name="T77" fmla="*/ 749 h 1344"/>
                  <a:gd name="T78" fmla="*/ 61 w 147"/>
                  <a:gd name="T79" fmla="*/ 800 h 1344"/>
                  <a:gd name="T80" fmla="*/ 26 w 147"/>
                  <a:gd name="T81" fmla="*/ 850 h 1344"/>
                  <a:gd name="T82" fmla="*/ 6 w 147"/>
                  <a:gd name="T83" fmla="*/ 905 h 1344"/>
                  <a:gd name="T84" fmla="*/ 1 w 147"/>
                  <a:gd name="T85" fmla="*/ 963 h 1344"/>
                  <a:gd name="T86" fmla="*/ 12 w 147"/>
                  <a:gd name="T87" fmla="*/ 1019 h 1344"/>
                  <a:gd name="T88" fmla="*/ 37 w 147"/>
                  <a:gd name="T89" fmla="*/ 1072 h 1344"/>
                  <a:gd name="T90" fmla="*/ 73 w 147"/>
                  <a:gd name="T91" fmla="*/ 1122 h 1344"/>
                  <a:gd name="T92" fmla="*/ 93 w 147"/>
                  <a:gd name="T93" fmla="*/ 1177 h 1344"/>
                  <a:gd name="T94" fmla="*/ 97 w 147"/>
                  <a:gd name="T95" fmla="*/ 1234 h 1344"/>
                  <a:gd name="T96" fmla="*/ 86 w 147"/>
                  <a:gd name="T97" fmla="*/ 1291 h 1344"/>
                  <a:gd name="T98" fmla="*/ 61 w 147"/>
                  <a:gd name="T99" fmla="*/ 1343 h 134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47"/>
                  <a:gd name="T151" fmla="*/ 0 h 1344"/>
                  <a:gd name="T152" fmla="*/ 147 w 147"/>
                  <a:gd name="T153" fmla="*/ 1344 h 134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47" h="1344">
                    <a:moveTo>
                      <a:pt x="109" y="1343"/>
                    </a:moveTo>
                    <a:lnTo>
                      <a:pt x="119" y="1327"/>
                    </a:lnTo>
                    <a:lnTo>
                      <a:pt x="128" y="1309"/>
                    </a:lnTo>
                    <a:lnTo>
                      <a:pt x="135" y="1291"/>
                    </a:lnTo>
                    <a:lnTo>
                      <a:pt x="140" y="1272"/>
                    </a:lnTo>
                    <a:lnTo>
                      <a:pt x="144" y="1253"/>
                    </a:lnTo>
                    <a:lnTo>
                      <a:pt x="146" y="1234"/>
                    </a:lnTo>
                    <a:lnTo>
                      <a:pt x="146" y="1215"/>
                    </a:lnTo>
                    <a:lnTo>
                      <a:pt x="144" y="1196"/>
                    </a:lnTo>
                    <a:lnTo>
                      <a:pt x="141" y="1177"/>
                    </a:lnTo>
                    <a:lnTo>
                      <a:pt x="136" y="1158"/>
                    </a:lnTo>
                    <a:lnTo>
                      <a:pt x="130" y="1140"/>
                    </a:lnTo>
                    <a:lnTo>
                      <a:pt x="121" y="1122"/>
                    </a:lnTo>
                    <a:lnTo>
                      <a:pt x="111" y="1105"/>
                    </a:lnTo>
                    <a:lnTo>
                      <a:pt x="97" y="1086"/>
                    </a:lnTo>
                    <a:lnTo>
                      <a:pt x="85" y="1072"/>
                    </a:lnTo>
                    <a:lnTo>
                      <a:pt x="76" y="1055"/>
                    </a:lnTo>
                    <a:lnTo>
                      <a:pt x="67" y="1038"/>
                    </a:lnTo>
                    <a:lnTo>
                      <a:pt x="61" y="1019"/>
                    </a:lnTo>
                    <a:lnTo>
                      <a:pt x="55" y="1001"/>
                    </a:lnTo>
                    <a:lnTo>
                      <a:pt x="51" y="983"/>
                    </a:lnTo>
                    <a:lnTo>
                      <a:pt x="49" y="963"/>
                    </a:lnTo>
                    <a:lnTo>
                      <a:pt x="49" y="943"/>
                    </a:lnTo>
                    <a:lnTo>
                      <a:pt x="51" y="924"/>
                    </a:lnTo>
                    <a:lnTo>
                      <a:pt x="54" y="905"/>
                    </a:lnTo>
                    <a:lnTo>
                      <a:pt x="59" y="886"/>
                    </a:lnTo>
                    <a:lnTo>
                      <a:pt x="65" y="868"/>
                    </a:lnTo>
                    <a:lnTo>
                      <a:pt x="74" y="850"/>
                    </a:lnTo>
                    <a:lnTo>
                      <a:pt x="84" y="833"/>
                    </a:lnTo>
                    <a:lnTo>
                      <a:pt x="97" y="815"/>
                    </a:lnTo>
                    <a:lnTo>
                      <a:pt x="109" y="800"/>
                    </a:lnTo>
                    <a:lnTo>
                      <a:pt x="118" y="783"/>
                    </a:lnTo>
                    <a:lnTo>
                      <a:pt x="128" y="767"/>
                    </a:lnTo>
                    <a:lnTo>
                      <a:pt x="134" y="749"/>
                    </a:lnTo>
                    <a:lnTo>
                      <a:pt x="139" y="730"/>
                    </a:lnTo>
                    <a:lnTo>
                      <a:pt x="143" y="711"/>
                    </a:lnTo>
                    <a:lnTo>
                      <a:pt x="145" y="692"/>
                    </a:lnTo>
                    <a:lnTo>
                      <a:pt x="145" y="672"/>
                    </a:lnTo>
                    <a:lnTo>
                      <a:pt x="144" y="653"/>
                    </a:lnTo>
                    <a:lnTo>
                      <a:pt x="140" y="634"/>
                    </a:lnTo>
                    <a:lnTo>
                      <a:pt x="135" y="615"/>
                    </a:lnTo>
                    <a:lnTo>
                      <a:pt x="129" y="597"/>
                    </a:lnTo>
                    <a:lnTo>
                      <a:pt x="121" y="579"/>
                    </a:lnTo>
                    <a:lnTo>
                      <a:pt x="110" y="562"/>
                    </a:lnTo>
                    <a:lnTo>
                      <a:pt x="97" y="544"/>
                    </a:lnTo>
                    <a:lnTo>
                      <a:pt x="85" y="530"/>
                    </a:lnTo>
                    <a:lnTo>
                      <a:pt x="76" y="513"/>
                    </a:lnTo>
                    <a:lnTo>
                      <a:pt x="66" y="496"/>
                    </a:lnTo>
                    <a:lnTo>
                      <a:pt x="60" y="477"/>
                    </a:lnTo>
                    <a:lnTo>
                      <a:pt x="55" y="458"/>
                    </a:lnTo>
                    <a:lnTo>
                      <a:pt x="51" y="439"/>
                    </a:lnTo>
                    <a:lnTo>
                      <a:pt x="49" y="420"/>
                    </a:lnTo>
                    <a:lnTo>
                      <a:pt x="49" y="400"/>
                    </a:lnTo>
                    <a:lnTo>
                      <a:pt x="50" y="381"/>
                    </a:lnTo>
                    <a:lnTo>
                      <a:pt x="54" y="362"/>
                    </a:lnTo>
                    <a:lnTo>
                      <a:pt x="59" y="343"/>
                    </a:lnTo>
                    <a:lnTo>
                      <a:pt x="65" y="326"/>
                    </a:lnTo>
                    <a:lnTo>
                      <a:pt x="74" y="308"/>
                    </a:lnTo>
                    <a:lnTo>
                      <a:pt x="84" y="291"/>
                    </a:lnTo>
                    <a:lnTo>
                      <a:pt x="95" y="276"/>
                    </a:lnTo>
                    <a:lnTo>
                      <a:pt x="109" y="257"/>
                    </a:lnTo>
                    <a:lnTo>
                      <a:pt x="118" y="241"/>
                    </a:lnTo>
                    <a:lnTo>
                      <a:pt x="128" y="224"/>
                    </a:lnTo>
                    <a:lnTo>
                      <a:pt x="134" y="205"/>
                    </a:lnTo>
                    <a:lnTo>
                      <a:pt x="139" y="187"/>
                    </a:lnTo>
                    <a:lnTo>
                      <a:pt x="143" y="167"/>
                    </a:lnTo>
                    <a:lnTo>
                      <a:pt x="145" y="148"/>
                    </a:lnTo>
                    <a:lnTo>
                      <a:pt x="145" y="129"/>
                    </a:lnTo>
                    <a:lnTo>
                      <a:pt x="144" y="110"/>
                    </a:lnTo>
                    <a:lnTo>
                      <a:pt x="140" y="91"/>
                    </a:lnTo>
                    <a:lnTo>
                      <a:pt x="135" y="72"/>
                    </a:lnTo>
                    <a:lnTo>
                      <a:pt x="129" y="54"/>
                    </a:lnTo>
                    <a:lnTo>
                      <a:pt x="121" y="36"/>
                    </a:lnTo>
                    <a:lnTo>
                      <a:pt x="110" y="20"/>
                    </a:lnTo>
                    <a:lnTo>
                      <a:pt x="97" y="0"/>
                    </a:lnTo>
                    <a:lnTo>
                      <a:pt x="49" y="0"/>
                    </a:lnTo>
                    <a:lnTo>
                      <a:pt x="62" y="20"/>
                    </a:lnTo>
                    <a:lnTo>
                      <a:pt x="72" y="36"/>
                    </a:lnTo>
                    <a:lnTo>
                      <a:pt x="81" y="54"/>
                    </a:lnTo>
                    <a:lnTo>
                      <a:pt x="87" y="72"/>
                    </a:lnTo>
                    <a:lnTo>
                      <a:pt x="92" y="91"/>
                    </a:lnTo>
                    <a:lnTo>
                      <a:pt x="95" y="110"/>
                    </a:lnTo>
                    <a:lnTo>
                      <a:pt x="97" y="129"/>
                    </a:lnTo>
                    <a:lnTo>
                      <a:pt x="97" y="148"/>
                    </a:lnTo>
                    <a:lnTo>
                      <a:pt x="95" y="167"/>
                    </a:lnTo>
                    <a:lnTo>
                      <a:pt x="91" y="187"/>
                    </a:lnTo>
                    <a:lnTo>
                      <a:pt x="85" y="205"/>
                    </a:lnTo>
                    <a:lnTo>
                      <a:pt x="79" y="224"/>
                    </a:lnTo>
                    <a:lnTo>
                      <a:pt x="70" y="241"/>
                    </a:lnTo>
                    <a:lnTo>
                      <a:pt x="61" y="257"/>
                    </a:lnTo>
                    <a:lnTo>
                      <a:pt x="46" y="276"/>
                    </a:lnTo>
                    <a:lnTo>
                      <a:pt x="35" y="291"/>
                    </a:lnTo>
                    <a:lnTo>
                      <a:pt x="25" y="308"/>
                    </a:lnTo>
                    <a:lnTo>
                      <a:pt x="16" y="326"/>
                    </a:lnTo>
                    <a:lnTo>
                      <a:pt x="10" y="343"/>
                    </a:lnTo>
                    <a:lnTo>
                      <a:pt x="5" y="362"/>
                    </a:lnTo>
                    <a:lnTo>
                      <a:pt x="2" y="381"/>
                    </a:lnTo>
                    <a:lnTo>
                      <a:pt x="0" y="400"/>
                    </a:lnTo>
                    <a:lnTo>
                      <a:pt x="0" y="420"/>
                    </a:lnTo>
                    <a:lnTo>
                      <a:pt x="2" y="439"/>
                    </a:lnTo>
                    <a:lnTo>
                      <a:pt x="6" y="458"/>
                    </a:lnTo>
                    <a:lnTo>
                      <a:pt x="12" y="477"/>
                    </a:lnTo>
                    <a:lnTo>
                      <a:pt x="18" y="496"/>
                    </a:lnTo>
                    <a:lnTo>
                      <a:pt x="27" y="513"/>
                    </a:lnTo>
                    <a:lnTo>
                      <a:pt x="37" y="530"/>
                    </a:lnTo>
                    <a:lnTo>
                      <a:pt x="49" y="544"/>
                    </a:lnTo>
                    <a:lnTo>
                      <a:pt x="62" y="562"/>
                    </a:lnTo>
                    <a:lnTo>
                      <a:pt x="72" y="579"/>
                    </a:lnTo>
                    <a:lnTo>
                      <a:pt x="81" y="597"/>
                    </a:lnTo>
                    <a:lnTo>
                      <a:pt x="87" y="615"/>
                    </a:lnTo>
                    <a:lnTo>
                      <a:pt x="92" y="634"/>
                    </a:lnTo>
                    <a:lnTo>
                      <a:pt x="95" y="653"/>
                    </a:lnTo>
                    <a:lnTo>
                      <a:pt x="97" y="672"/>
                    </a:lnTo>
                    <a:lnTo>
                      <a:pt x="97" y="692"/>
                    </a:lnTo>
                    <a:lnTo>
                      <a:pt x="95" y="711"/>
                    </a:lnTo>
                    <a:lnTo>
                      <a:pt x="91" y="730"/>
                    </a:lnTo>
                    <a:lnTo>
                      <a:pt x="85" y="749"/>
                    </a:lnTo>
                    <a:lnTo>
                      <a:pt x="79" y="767"/>
                    </a:lnTo>
                    <a:lnTo>
                      <a:pt x="70" y="783"/>
                    </a:lnTo>
                    <a:lnTo>
                      <a:pt x="61" y="800"/>
                    </a:lnTo>
                    <a:lnTo>
                      <a:pt x="49" y="815"/>
                    </a:lnTo>
                    <a:lnTo>
                      <a:pt x="36" y="833"/>
                    </a:lnTo>
                    <a:lnTo>
                      <a:pt x="26" y="850"/>
                    </a:lnTo>
                    <a:lnTo>
                      <a:pt x="17" y="868"/>
                    </a:lnTo>
                    <a:lnTo>
                      <a:pt x="11" y="886"/>
                    </a:lnTo>
                    <a:lnTo>
                      <a:pt x="6" y="905"/>
                    </a:lnTo>
                    <a:lnTo>
                      <a:pt x="2" y="924"/>
                    </a:lnTo>
                    <a:lnTo>
                      <a:pt x="1" y="943"/>
                    </a:lnTo>
                    <a:lnTo>
                      <a:pt x="1" y="963"/>
                    </a:lnTo>
                    <a:lnTo>
                      <a:pt x="3" y="983"/>
                    </a:lnTo>
                    <a:lnTo>
                      <a:pt x="7" y="1001"/>
                    </a:lnTo>
                    <a:lnTo>
                      <a:pt x="12" y="1019"/>
                    </a:lnTo>
                    <a:lnTo>
                      <a:pt x="19" y="1038"/>
                    </a:lnTo>
                    <a:lnTo>
                      <a:pt x="28" y="1055"/>
                    </a:lnTo>
                    <a:lnTo>
                      <a:pt x="37" y="1072"/>
                    </a:lnTo>
                    <a:lnTo>
                      <a:pt x="49" y="1086"/>
                    </a:lnTo>
                    <a:lnTo>
                      <a:pt x="62" y="1105"/>
                    </a:lnTo>
                    <a:lnTo>
                      <a:pt x="73" y="1122"/>
                    </a:lnTo>
                    <a:lnTo>
                      <a:pt x="82" y="1140"/>
                    </a:lnTo>
                    <a:lnTo>
                      <a:pt x="87" y="1158"/>
                    </a:lnTo>
                    <a:lnTo>
                      <a:pt x="93" y="1177"/>
                    </a:lnTo>
                    <a:lnTo>
                      <a:pt x="96" y="1196"/>
                    </a:lnTo>
                    <a:lnTo>
                      <a:pt x="97" y="1215"/>
                    </a:lnTo>
                    <a:lnTo>
                      <a:pt x="97" y="1234"/>
                    </a:lnTo>
                    <a:lnTo>
                      <a:pt x="95" y="1253"/>
                    </a:lnTo>
                    <a:lnTo>
                      <a:pt x="91" y="1272"/>
                    </a:lnTo>
                    <a:lnTo>
                      <a:pt x="86" y="1291"/>
                    </a:lnTo>
                    <a:lnTo>
                      <a:pt x="80" y="1309"/>
                    </a:lnTo>
                    <a:lnTo>
                      <a:pt x="70" y="1327"/>
                    </a:lnTo>
                    <a:lnTo>
                      <a:pt x="61" y="1343"/>
                    </a:lnTo>
                    <a:lnTo>
                      <a:pt x="109" y="1343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Freeform 19"/>
              <p:cNvSpPr>
                <a:spLocks/>
              </p:cNvSpPr>
              <p:nvPr/>
            </p:nvSpPr>
            <p:spPr bwMode="auto">
              <a:xfrm>
                <a:off x="2762" y="1893"/>
                <a:ext cx="1374" cy="1166"/>
              </a:xfrm>
              <a:custGeom>
                <a:avLst/>
                <a:gdLst>
                  <a:gd name="T0" fmla="*/ 494 w 1374"/>
                  <a:gd name="T1" fmla="*/ 440 h 1166"/>
                  <a:gd name="T2" fmla="*/ 521 w 1374"/>
                  <a:gd name="T3" fmla="*/ 530 h 1166"/>
                  <a:gd name="T4" fmla="*/ 573 w 1374"/>
                  <a:gd name="T5" fmla="*/ 609 h 1166"/>
                  <a:gd name="T6" fmla="*/ 648 w 1374"/>
                  <a:gd name="T7" fmla="*/ 668 h 1166"/>
                  <a:gd name="T8" fmla="*/ 737 w 1374"/>
                  <a:gd name="T9" fmla="*/ 700 h 1166"/>
                  <a:gd name="T10" fmla="*/ 831 w 1374"/>
                  <a:gd name="T11" fmla="*/ 705 h 1166"/>
                  <a:gd name="T12" fmla="*/ 923 w 1374"/>
                  <a:gd name="T13" fmla="*/ 682 h 1166"/>
                  <a:gd name="T14" fmla="*/ 1003 w 1374"/>
                  <a:gd name="T15" fmla="*/ 632 h 1166"/>
                  <a:gd name="T16" fmla="*/ 1062 w 1374"/>
                  <a:gd name="T17" fmla="*/ 562 h 1166"/>
                  <a:gd name="T18" fmla="*/ 1004 w 1374"/>
                  <a:gd name="T19" fmla="*/ 572 h 1166"/>
                  <a:gd name="T20" fmla="*/ 935 w 1374"/>
                  <a:gd name="T21" fmla="*/ 628 h 1166"/>
                  <a:gd name="T22" fmla="*/ 852 w 1374"/>
                  <a:gd name="T23" fmla="*/ 659 h 1166"/>
                  <a:gd name="T24" fmla="*/ 764 w 1374"/>
                  <a:gd name="T25" fmla="*/ 662 h 1166"/>
                  <a:gd name="T26" fmla="*/ 679 w 1374"/>
                  <a:gd name="T27" fmla="*/ 636 h 1166"/>
                  <a:gd name="T28" fmla="*/ 608 w 1374"/>
                  <a:gd name="T29" fmla="*/ 583 h 1166"/>
                  <a:gd name="T30" fmla="*/ 558 w 1374"/>
                  <a:gd name="T31" fmla="*/ 511 h 1166"/>
                  <a:gd name="T32" fmla="*/ 533 w 1374"/>
                  <a:gd name="T33" fmla="*/ 426 h 1166"/>
                  <a:gd name="T34" fmla="*/ 240 w 1374"/>
                  <a:gd name="T35" fmla="*/ 291 h 1166"/>
                  <a:gd name="T36" fmla="*/ 180 w 1374"/>
                  <a:gd name="T37" fmla="*/ 286 h 1166"/>
                  <a:gd name="T38" fmla="*/ 114 w 1374"/>
                  <a:gd name="T39" fmla="*/ 253 h 1166"/>
                  <a:gd name="T40" fmla="*/ 65 w 1374"/>
                  <a:gd name="T41" fmla="*/ 198 h 1166"/>
                  <a:gd name="T42" fmla="*/ 41 w 1374"/>
                  <a:gd name="T43" fmla="*/ 127 h 1166"/>
                  <a:gd name="T44" fmla="*/ 752 w 1374"/>
                  <a:gd name="T45" fmla="*/ 40 h 1166"/>
                  <a:gd name="T46" fmla="*/ 858 w 1374"/>
                  <a:gd name="T47" fmla="*/ 47 h 1166"/>
                  <a:gd name="T48" fmla="*/ 952 w 1374"/>
                  <a:gd name="T49" fmla="*/ 80 h 1166"/>
                  <a:gd name="T50" fmla="*/ 1032 w 1374"/>
                  <a:gd name="T51" fmla="*/ 139 h 1166"/>
                  <a:gd name="T52" fmla="*/ 1092 w 1374"/>
                  <a:gd name="T53" fmla="*/ 219 h 1166"/>
                  <a:gd name="T54" fmla="*/ 1126 w 1374"/>
                  <a:gd name="T55" fmla="*/ 312 h 1166"/>
                  <a:gd name="T56" fmla="*/ 1132 w 1374"/>
                  <a:gd name="T57" fmla="*/ 916 h 1166"/>
                  <a:gd name="T58" fmla="*/ 1152 w 1374"/>
                  <a:gd name="T59" fmla="*/ 1004 h 1166"/>
                  <a:gd name="T60" fmla="*/ 1201 w 1374"/>
                  <a:gd name="T61" fmla="*/ 1080 h 1166"/>
                  <a:gd name="T62" fmla="*/ 1271 w 1374"/>
                  <a:gd name="T63" fmla="*/ 1136 h 1166"/>
                  <a:gd name="T64" fmla="*/ 1359 w 1374"/>
                  <a:gd name="T65" fmla="*/ 1163 h 1166"/>
                  <a:gd name="T66" fmla="*/ 1340 w 1374"/>
                  <a:gd name="T67" fmla="*/ 1103 h 1166"/>
                  <a:gd name="T68" fmla="*/ 1271 w 1374"/>
                  <a:gd name="T69" fmla="*/ 1077 h 1166"/>
                  <a:gd name="T70" fmla="*/ 1218 w 1374"/>
                  <a:gd name="T71" fmla="*/ 1027 h 1166"/>
                  <a:gd name="T72" fmla="*/ 1187 w 1374"/>
                  <a:gd name="T73" fmla="*/ 959 h 1166"/>
                  <a:gd name="T74" fmla="*/ 1182 w 1374"/>
                  <a:gd name="T75" fmla="*/ 362 h 1166"/>
                  <a:gd name="T76" fmla="*/ 1164 w 1374"/>
                  <a:gd name="T77" fmla="*/ 259 h 1166"/>
                  <a:gd name="T78" fmla="*/ 1118 w 1374"/>
                  <a:gd name="T79" fmla="*/ 165 h 1166"/>
                  <a:gd name="T80" fmla="*/ 1047 w 1374"/>
                  <a:gd name="T81" fmla="*/ 88 h 1166"/>
                  <a:gd name="T82" fmla="*/ 959 w 1374"/>
                  <a:gd name="T83" fmla="*/ 33 h 1166"/>
                  <a:gd name="T84" fmla="*/ 858 w 1374"/>
                  <a:gd name="T85" fmla="*/ 4 h 1166"/>
                  <a:gd name="T86" fmla="*/ 0 w 1374"/>
                  <a:gd name="T87" fmla="*/ 91 h 1166"/>
                  <a:gd name="T88" fmla="*/ 14 w 1374"/>
                  <a:gd name="T89" fmla="*/ 172 h 1166"/>
                  <a:gd name="T90" fmla="*/ 54 w 1374"/>
                  <a:gd name="T91" fmla="*/ 245 h 1166"/>
                  <a:gd name="T92" fmla="*/ 117 w 1374"/>
                  <a:gd name="T93" fmla="*/ 299 h 1166"/>
                  <a:gd name="T94" fmla="*/ 196 w 1374"/>
                  <a:gd name="T95" fmla="*/ 328 h 116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74"/>
                  <a:gd name="T145" fmla="*/ 0 h 1166"/>
                  <a:gd name="T146" fmla="*/ 1374 w 1374"/>
                  <a:gd name="T147" fmla="*/ 1166 h 116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74" h="1166">
                    <a:moveTo>
                      <a:pt x="491" y="331"/>
                    </a:moveTo>
                    <a:lnTo>
                      <a:pt x="491" y="392"/>
                    </a:lnTo>
                    <a:lnTo>
                      <a:pt x="491" y="416"/>
                    </a:lnTo>
                    <a:lnTo>
                      <a:pt x="494" y="440"/>
                    </a:lnTo>
                    <a:lnTo>
                      <a:pt x="498" y="463"/>
                    </a:lnTo>
                    <a:lnTo>
                      <a:pt x="504" y="485"/>
                    </a:lnTo>
                    <a:lnTo>
                      <a:pt x="511" y="508"/>
                    </a:lnTo>
                    <a:lnTo>
                      <a:pt x="521" y="530"/>
                    </a:lnTo>
                    <a:lnTo>
                      <a:pt x="532" y="551"/>
                    </a:lnTo>
                    <a:lnTo>
                      <a:pt x="544" y="572"/>
                    </a:lnTo>
                    <a:lnTo>
                      <a:pt x="558" y="590"/>
                    </a:lnTo>
                    <a:lnTo>
                      <a:pt x="573" y="609"/>
                    </a:lnTo>
                    <a:lnTo>
                      <a:pt x="590" y="626"/>
                    </a:lnTo>
                    <a:lnTo>
                      <a:pt x="608" y="641"/>
                    </a:lnTo>
                    <a:lnTo>
                      <a:pt x="627" y="655"/>
                    </a:lnTo>
                    <a:lnTo>
                      <a:pt x="648" y="668"/>
                    </a:lnTo>
                    <a:lnTo>
                      <a:pt x="669" y="679"/>
                    </a:lnTo>
                    <a:lnTo>
                      <a:pt x="691" y="687"/>
                    </a:lnTo>
                    <a:lnTo>
                      <a:pt x="714" y="695"/>
                    </a:lnTo>
                    <a:lnTo>
                      <a:pt x="737" y="700"/>
                    </a:lnTo>
                    <a:lnTo>
                      <a:pt x="760" y="704"/>
                    </a:lnTo>
                    <a:lnTo>
                      <a:pt x="784" y="707"/>
                    </a:lnTo>
                    <a:lnTo>
                      <a:pt x="807" y="707"/>
                    </a:lnTo>
                    <a:lnTo>
                      <a:pt x="831" y="705"/>
                    </a:lnTo>
                    <a:lnTo>
                      <a:pt x="854" y="703"/>
                    </a:lnTo>
                    <a:lnTo>
                      <a:pt x="878" y="697"/>
                    </a:lnTo>
                    <a:lnTo>
                      <a:pt x="900" y="691"/>
                    </a:lnTo>
                    <a:lnTo>
                      <a:pt x="923" y="682"/>
                    </a:lnTo>
                    <a:lnTo>
                      <a:pt x="944" y="672"/>
                    </a:lnTo>
                    <a:lnTo>
                      <a:pt x="965" y="660"/>
                    </a:lnTo>
                    <a:lnTo>
                      <a:pt x="985" y="647"/>
                    </a:lnTo>
                    <a:lnTo>
                      <a:pt x="1003" y="632"/>
                    </a:lnTo>
                    <a:lnTo>
                      <a:pt x="1021" y="616"/>
                    </a:lnTo>
                    <a:lnTo>
                      <a:pt x="1036" y="598"/>
                    </a:lnTo>
                    <a:lnTo>
                      <a:pt x="1050" y="579"/>
                    </a:lnTo>
                    <a:lnTo>
                      <a:pt x="1062" y="562"/>
                    </a:lnTo>
                    <a:lnTo>
                      <a:pt x="1032" y="532"/>
                    </a:lnTo>
                    <a:lnTo>
                      <a:pt x="1030" y="536"/>
                    </a:lnTo>
                    <a:lnTo>
                      <a:pt x="1018" y="554"/>
                    </a:lnTo>
                    <a:lnTo>
                      <a:pt x="1004" y="572"/>
                    </a:lnTo>
                    <a:lnTo>
                      <a:pt x="989" y="588"/>
                    </a:lnTo>
                    <a:lnTo>
                      <a:pt x="972" y="603"/>
                    </a:lnTo>
                    <a:lnTo>
                      <a:pt x="954" y="616"/>
                    </a:lnTo>
                    <a:lnTo>
                      <a:pt x="935" y="628"/>
                    </a:lnTo>
                    <a:lnTo>
                      <a:pt x="916" y="639"/>
                    </a:lnTo>
                    <a:lnTo>
                      <a:pt x="895" y="647"/>
                    </a:lnTo>
                    <a:lnTo>
                      <a:pt x="874" y="654"/>
                    </a:lnTo>
                    <a:lnTo>
                      <a:pt x="852" y="659"/>
                    </a:lnTo>
                    <a:lnTo>
                      <a:pt x="830" y="663"/>
                    </a:lnTo>
                    <a:lnTo>
                      <a:pt x="808" y="664"/>
                    </a:lnTo>
                    <a:lnTo>
                      <a:pt x="786" y="664"/>
                    </a:lnTo>
                    <a:lnTo>
                      <a:pt x="764" y="662"/>
                    </a:lnTo>
                    <a:lnTo>
                      <a:pt x="742" y="658"/>
                    </a:lnTo>
                    <a:lnTo>
                      <a:pt x="720" y="652"/>
                    </a:lnTo>
                    <a:lnTo>
                      <a:pt x="700" y="645"/>
                    </a:lnTo>
                    <a:lnTo>
                      <a:pt x="679" y="636"/>
                    </a:lnTo>
                    <a:lnTo>
                      <a:pt x="660" y="625"/>
                    </a:lnTo>
                    <a:lnTo>
                      <a:pt x="642" y="612"/>
                    </a:lnTo>
                    <a:lnTo>
                      <a:pt x="624" y="598"/>
                    </a:lnTo>
                    <a:lnTo>
                      <a:pt x="608" y="583"/>
                    </a:lnTo>
                    <a:lnTo>
                      <a:pt x="593" y="567"/>
                    </a:lnTo>
                    <a:lnTo>
                      <a:pt x="579" y="549"/>
                    </a:lnTo>
                    <a:lnTo>
                      <a:pt x="568" y="530"/>
                    </a:lnTo>
                    <a:lnTo>
                      <a:pt x="558" y="511"/>
                    </a:lnTo>
                    <a:lnTo>
                      <a:pt x="549" y="490"/>
                    </a:lnTo>
                    <a:lnTo>
                      <a:pt x="541" y="470"/>
                    </a:lnTo>
                    <a:lnTo>
                      <a:pt x="536" y="448"/>
                    </a:lnTo>
                    <a:lnTo>
                      <a:pt x="533" y="426"/>
                    </a:lnTo>
                    <a:lnTo>
                      <a:pt x="531" y="404"/>
                    </a:lnTo>
                    <a:lnTo>
                      <a:pt x="531" y="382"/>
                    </a:lnTo>
                    <a:lnTo>
                      <a:pt x="531" y="291"/>
                    </a:lnTo>
                    <a:lnTo>
                      <a:pt x="240" y="291"/>
                    </a:lnTo>
                    <a:lnTo>
                      <a:pt x="236" y="291"/>
                    </a:lnTo>
                    <a:lnTo>
                      <a:pt x="217" y="291"/>
                    </a:lnTo>
                    <a:lnTo>
                      <a:pt x="198" y="290"/>
                    </a:lnTo>
                    <a:lnTo>
                      <a:pt x="180" y="286"/>
                    </a:lnTo>
                    <a:lnTo>
                      <a:pt x="162" y="280"/>
                    </a:lnTo>
                    <a:lnTo>
                      <a:pt x="145" y="273"/>
                    </a:lnTo>
                    <a:lnTo>
                      <a:pt x="128" y="264"/>
                    </a:lnTo>
                    <a:lnTo>
                      <a:pt x="114" y="253"/>
                    </a:lnTo>
                    <a:lnTo>
                      <a:pt x="100" y="241"/>
                    </a:lnTo>
                    <a:lnTo>
                      <a:pt x="87" y="228"/>
                    </a:lnTo>
                    <a:lnTo>
                      <a:pt x="76" y="213"/>
                    </a:lnTo>
                    <a:lnTo>
                      <a:pt x="65" y="198"/>
                    </a:lnTo>
                    <a:lnTo>
                      <a:pt x="57" y="181"/>
                    </a:lnTo>
                    <a:lnTo>
                      <a:pt x="50" y="164"/>
                    </a:lnTo>
                    <a:lnTo>
                      <a:pt x="45" y="145"/>
                    </a:lnTo>
                    <a:lnTo>
                      <a:pt x="41" y="127"/>
                    </a:lnTo>
                    <a:lnTo>
                      <a:pt x="39" y="109"/>
                    </a:lnTo>
                    <a:lnTo>
                      <a:pt x="40" y="91"/>
                    </a:lnTo>
                    <a:lnTo>
                      <a:pt x="40" y="40"/>
                    </a:lnTo>
                    <a:lnTo>
                      <a:pt x="752" y="40"/>
                    </a:lnTo>
                    <a:lnTo>
                      <a:pt x="801" y="40"/>
                    </a:lnTo>
                    <a:lnTo>
                      <a:pt x="809" y="41"/>
                    </a:lnTo>
                    <a:lnTo>
                      <a:pt x="833" y="43"/>
                    </a:lnTo>
                    <a:lnTo>
                      <a:pt x="858" y="47"/>
                    </a:lnTo>
                    <a:lnTo>
                      <a:pt x="883" y="53"/>
                    </a:lnTo>
                    <a:lnTo>
                      <a:pt x="907" y="60"/>
                    </a:lnTo>
                    <a:lnTo>
                      <a:pt x="930" y="70"/>
                    </a:lnTo>
                    <a:lnTo>
                      <a:pt x="952" y="80"/>
                    </a:lnTo>
                    <a:lnTo>
                      <a:pt x="974" y="93"/>
                    </a:lnTo>
                    <a:lnTo>
                      <a:pt x="995" y="107"/>
                    </a:lnTo>
                    <a:lnTo>
                      <a:pt x="1014" y="122"/>
                    </a:lnTo>
                    <a:lnTo>
                      <a:pt x="1032" y="139"/>
                    </a:lnTo>
                    <a:lnTo>
                      <a:pt x="1049" y="157"/>
                    </a:lnTo>
                    <a:lnTo>
                      <a:pt x="1065" y="177"/>
                    </a:lnTo>
                    <a:lnTo>
                      <a:pt x="1079" y="198"/>
                    </a:lnTo>
                    <a:lnTo>
                      <a:pt x="1092" y="219"/>
                    </a:lnTo>
                    <a:lnTo>
                      <a:pt x="1103" y="242"/>
                    </a:lnTo>
                    <a:lnTo>
                      <a:pt x="1112" y="265"/>
                    </a:lnTo>
                    <a:lnTo>
                      <a:pt x="1120" y="289"/>
                    </a:lnTo>
                    <a:lnTo>
                      <a:pt x="1126" y="312"/>
                    </a:lnTo>
                    <a:lnTo>
                      <a:pt x="1130" y="337"/>
                    </a:lnTo>
                    <a:lnTo>
                      <a:pt x="1132" y="362"/>
                    </a:lnTo>
                    <a:lnTo>
                      <a:pt x="1132" y="894"/>
                    </a:lnTo>
                    <a:lnTo>
                      <a:pt x="1132" y="916"/>
                    </a:lnTo>
                    <a:lnTo>
                      <a:pt x="1134" y="939"/>
                    </a:lnTo>
                    <a:lnTo>
                      <a:pt x="1138" y="961"/>
                    </a:lnTo>
                    <a:lnTo>
                      <a:pt x="1144" y="983"/>
                    </a:lnTo>
                    <a:lnTo>
                      <a:pt x="1152" y="1004"/>
                    </a:lnTo>
                    <a:lnTo>
                      <a:pt x="1161" y="1026"/>
                    </a:lnTo>
                    <a:lnTo>
                      <a:pt x="1172" y="1044"/>
                    </a:lnTo>
                    <a:lnTo>
                      <a:pt x="1186" y="1064"/>
                    </a:lnTo>
                    <a:lnTo>
                      <a:pt x="1201" y="1080"/>
                    </a:lnTo>
                    <a:lnTo>
                      <a:pt x="1217" y="1096"/>
                    </a:lnTo>
                    <a:lnTo>
                      <a:pt x="1234" y="1111"/>
                    </a:lnTo>
                    <a:lnTo>
                      <a:pt x="1253" y="1124"/>
                    </a:lnTo>
                    <a:lnTo>
                      <a:pt x="1271" y="1136"/>
                    </a:lnTo>
                    <a:lnTo>
                      <a:pt x="1293" y="1145"/>
                    </a:lnTo>
                    <a:lnTo>
                      <a:pt x="1315" y="1153"/>
                    </a:lnTo>
                    <a:lnTo>
                      <a:pt x="1336" y="1160"/>
                    </a:lnTo>
                    <a:lnTo>
                      <a:pt x="1359" y="1163"/>
                    </a:lnTo>
                    <a:lnTo>
                      <a:pt x="1373" y="1165"/>
                    </a:lnTo>
                    <a:lnTo>
                      <a:pt x="1373" y="1105"/>
                    </a:lnTo>
                    <a:lnTo>
                      <a:pt x="1359" y="1105"/>
                    </a:lnTo>
                    <a:lnTo>
                      <a:pt x="1340" y="1103"/>
                    </a:lnTo>
                    <a:lnTo>
                      <a:pt x="1322" y="1099"/>
                    </a:lnTo>
                    <a:lnTo>
                      <a:pt x="1305" y="1093"/>
                    </a:lnTo>
                    <a:lnTo>
                      <a:pt x="1287" y="1086"/>
                    </a:lnTo>
                    <a:lnTo>
                      <a:pt x="1271" y="1077"/>
                    </a:lnTo>
                    <a:lnTo>
                      <a:pt x="1257" y="1067"/>
                    </a:lnTo>
                    <a:lnTo>
                      <a:pt x="1243" y="1055"/>
                    </a:lnTo>
                    <a:lnTo>
                      <a:pt x="1229" y="1042"/>
                    </a:lnTo>
                    <a:lnTo>
                      <a:pt x="1218" y="1027"/>
                    </a:lnTo>
                    <a:lnTo>
                      <a:pt x="1208" y="1012"/>
                    </a:lnTo>
                    <a:lnTo>
                      <a:pt x="1199" y="995"/>
                    </a:lnTo>
                    <a:lnTo>
                      <a:pt x="1192" y="978"/>
                    </a:lnTo>
                    <a:lnTo>
                      <a:pt x="1187" y="959"/>
                    </a:lnTo>
                    <a:lnTo>
                      <a:pt x="1184" y="941"/>
                    </a:lnTo>
                    <a:lnTo>
                      <a:pt x="1182" y="923"/>
                    </a:lnTo>
                    <a:lnTo>
                      <a:pt x="1182" y="904"/>
                    </a:lnTo>
                    <a:lnTo>
                      <a:pt x="1182" y="362"/>
                    </a:lnTo>
                    <a:lnTo>
                      <a:pt x="1181" y="335"/>
                    </a:lnTo>
                    <a:lnTo>
                      <a:pt x="1177" y="310"/>
                    </a:lnTo>
                    <a:lnTo>
                      <a:pt x="1172" y="285"/>
                    </a:lnTo>
                    <a:lnTo>
                      <a:pt x="1164" y="259"/>
                    </a:lnTo>
                    <a:lnTo>
                      <a:pt x="1155" y="235"/>
                    </a:lnTo>
                    <a:lnTo>
                      <a:pt x="1144" y="211"/>
                    </a:lnTo>
                    <a:lnTo>
                      <a:pt x="1131" y="187"/>
                    </a:lnTo>
                    <a:lnTo>
                      <a:pt x="1118" y="165"/>
                    </a:lnTo>
                    <a:lnTo>
                      <a:pt x="1102" y="144"/>
                    </a:lnTo>
                    <a:lnTo>
                      <a:pt x="1085" y="124"/>
                    </a:lnTo>
                    <a:lnTo>
                      <a:pt x="1067" y="105"/>
                    </a:lnTo>
                    <a:lnTo>
                      <a:pt x="1047" y="88"/>
                    </a:lnTo>
                    <a:lnTo>
                      <a:pt x="1027" y="72"/>
                    </a:lnTo>
                    <a:lnTo>
                      <a:pt x="1005" y="58"/>
                    </a:lnTo>
                    <a:lnTo>
                      <a:pt x="983" y="44"/>
                    </a:lnTo>
                    <a:lnTo>
                      <a:pt x="959" y="33"/>
                    </a:lnTo>
                    <a:lnTo>
                      <a:pt x="935" y="23"/>
                    </a:lnTo>
                    <a:lnTo>
                      <a:pt x="909" y="15"/>
                    </a:lnTo>
                    <a:lnTo>
                      <a:pt x="883" y="8"/>
                    </a:lnTo>
                    <a:lnTo>
                      <a:pt x="858" y="4"/>
                    </a:lnTo>
                    <a:lnTo>
                      <a:pt x="831" y="1"/>
                    </a:lnTo>
                    <a:lnTo>
                      <a:pt x="811" y="0"/>
                    </a:lnTo>
                    <a:lnTo>
                      <a:pt x="0" y="0"/>
                    </a:lnTo>
                    <a:lnTo>
                      <a:pt x="0" y="91"/>
                    </a:lnTo>
                    <a:lnTo>
                      <a:pt x="1" y="111"/>
                    </a:lnTo>
                    <a:lnTo>
                      <a:pt x="3" y="132"/>
                    </a:lnTo>
                    <a:lnTo>
                      <a:pt x="7" y="152"/>
                    </a:lnTo>
                    <a:lnTo>
                      <a:pt x="14" y="172"/>
                    </a:lnTo>
                    <a:lnTo>
                      <a:pt x="21" y="192"/>
                    </a:lnTo>
                    <a:lnTo>
                      <a:pt x="31" y="211"/>
                    </a:lnTo>
                    <a:lnTo>
                      <a:pt x="42" y="229"/>
                    </a:lnTo>
                    <a:lnTo>
                      <a:pt x="54" y="245"/>
                    </a:lnTo>
                    <a:lnTo>
                      <a:pt x="69" y="261"/>
                    </a:lnTo>
                    <a:lnTo>
                      <a:pt x="84" y="275"/>
                    </a:lnTo>
                    <a:lnTo>
                      <a:pt x="100" y="288"/>
                    </a:lnTo>
                    <a:lnTo>
                      <a:pt x="117" y="299"/>
                    </a:lnTo>
                    <a:lnTo>
                      <a:pt x="136" y="308"/>
                    </a:lnTo>
                    <a:lnTo>
                      <a:pt x="155" y="316"/>
                    </a:lnTo>
                    <a:lnTo>
                      <a:pt x="175" y="323"/>
                    </a:lnTo>
                    <a:lnTo>
                      <a:pt x="196" y="328"/>
                    </a:lnTo>
                    <a:lnTo>
                      <a:pt x="216" y="331"/>
                    </a:lnTo>
                    <a:lnTo>
                      <a:pt x="230" y="331"/>
                    </a:lnTo>
                    <a:lnTo>
                      <a:pt x="491" y="33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20"/>
              <p:cNvSpPr>
                <a:spLocks/>
              </p:cNvSpPr>
              <p:nvPr/>
            </p:nvSpPr>
            <p:spPr bwMode="auto">
              <a:xfrm>
                <a:off x="3456" y="1893"/>
                <a:ext cx="700" cy="1106"/>
              </a:xfrm>
              <a:custGeom>
                <a:avLst/>
                <a:gdLst>
                  <a:gd name="T0" fmla="*/ 489 w 700"/>
                  <a:gd name="T1" fmla="*/ 40 h 1106"/>
                  <a:gd name="T2" fmla="*/ 699 w 700"/>
                  <a:gd name="T3" fmla="*/ 40 h 1106"/>
                  <a:gd name="T4" fmla="*/ 699 w 700"/>
                  <a:gd name="T5" fmla="*/ 0 h 1106"/>
                  <a:gd name="T6" fmla="*/ 439 w 700"/>
                  <a:gd name="T7" fmla="*/ 0 h 1106"/>
                  <a:gd name="T8" fmla="*/ 439 w 700"/>
                  <a:gd name="T9" fmla="*/ 733 h 1106"/>
                  <a:gd name="T10" fmla="*/ 439 w 700"/>
                  <a:gd name="T11" fmla="*/ 749 h 1106"/>
                  <a:gd name="T12" fmla="*/ 437 w 700"/>
                  <a:gd name="T13" fmla="*/ 773 h 1106"/>
                  <a:gd name="T14" fmla="*/ 433 w 700"/>
                  <a:gd name="T15" fmla="*/ 798 h 1106"/>
                  <a:gd name="T16" fmla="*/ 427 w 700"/>
                  <a:gd name="T17" fmla="*/ 821 h 1106"/>
                  <a:gd name="T18" fmla="*/ 420 w 700"/>
                  <a:gd name="T19" fmla="*/ 844 h 1106"/>
                  <a:gd name="T20" fmla="*/ 411 w 700"/>
                  <a:gd name="T21" fmla="*/ 866 h 1106"/>
                  <a:gd name="T22" fmla="*/ 401 w 700"/>
                  <a:gd name="T23" fmla="*/ 888 h 1106"/>
                  <a:gd name="T24" fmla="*/ 388 w 700"/>
                  <a:gd name="T25" fmla="*/ 908 h 1106"/>
                  <a:gd name="T26" fmla="*/ 374 w 700"/>
                  <a:gd name="T27" fmla="*/ 928 h 1106"/>
                  <a:gd name="T28" fmla="*/ 359 w 700"/>
                  <a:gd name="T29" fmla="*/ 947 h 1106"/>
                  <a:gd name="T30" fmla="*/ 342 w 700"/>
                  <a:gd name="T31" fmla="*/ 965 h 1106"/>
                  <a:gd name="T32" fmla="*/ 324 w 700"/>
                  <a:gd name="T33" fmla="*/ 981 h 1106"/>
                  <a:gd name="T34" fmla="*/ 304 w 700"/>
                  <a:gd name="T35" fmla="*/ 996 h 1106"/>
                  <a:gd name="T36" fmla="*/ 285 w 700"/>
                  <a:gd name="T37" fmla="*/ 1009 h 1106"/>
                  <a:gd name="T38" fmla="*/ 264 w 700"/>
                  <a:gd name="T39" fmla="*/ 1020 h 1106"/>
                  <a:gd name="T40" fmla="*/ 242 w 700"/>
                  <a:gd name="T41" fmla="*/ 1031 h 1106"/>
                  <a:gd name="T42" fmla="*/ 219 w 700"/>
                  <a:gd name="T43" fmla="*/ 1039 h 1106"/>
                  <a:gd name="T44" fmla="*/ 195 w 700"/>
                  <a:gd name="T45" fmla="*/ 1045 h 1106"/>
                  <a:gd name="T46" fmla="*/ 173 w 700"/>
                  <a:gd name="T47" fmla="*/ 1051 h 1106"/>
                  <a:gd name="T48" fmla="*/ 148 w 700"/>
                  <a:gd name="T49" fmla="*/ 1053 h 1106"/>
                  <a:gd name="T50" fmla="*/ 124 w 700"/>
                  <a:gd name="T51" fmla="*/ 1055 h 1106"/>
                  <a:gd name="T52" fmla="*/ 0 w 700"/>
                  <a:gd name="T53" fmla="*/ 1055 h 1106"/>
                  <a:gd name="T54" fmla="*/ 0 w 700"/>
                  <a:gd name="T55" fmla="*/ 1105 h 1106"/>
                  <a:gd name="T56" fmla="*/ 100 w 700"/>
                  <a:gd name="T57" fmla="*/ 1105 h 1106"/>
                  <a:gd name="T58" fmla="*/ 127 w 700"/>
                  <a:gd name="T59" fmla="*/ 1104 h 1106"/>
                  <a:gd name="T60" fmla="*/ 154 w 700"/>
                  <a:gd name="T61" fmla="*/ 1101 h 1106"/>
                  <a:gd name="T62" fmla="*/ 179 w 700"/>
                  <a:gd name="T63" fmla="*/ 1096 h 1106"/>
                  <a:gd name="T64" fmla="*/ 205 w 700"/>
                  <a:gd name="T65" fmla="*/ 1090 h 1106"/>
                  <a:gd name="T66" fmla="*/ 231 w 700"/>
                  <a:gd name="T67" fmla="*/ 1081 h 1106"/>
                  <a:gd name="T68" fmla="*/ 256 w 700"/>
                  <a:gd name="T69" fmla="*/ 1071 h 1106"/>
                  <a:gd name="T70" fmla="*/ 281 w 700"/>
                  <a:gd name="T71" fmla="*/ 1059 h 1106"/>
                  <a:gd name="T72" fmla="*/ 303 w 700"/>
                  <a:gd name="T73" fmla="*/ 1046 h 1106"/>
                  <a:gd name="T74" fmla="*/ 325 w 700"/>
                  <a:gd name="T75" fmla="*/ 1031 h 1106"/>
                  <a:gd name="T76" fmla="*/ 346 w 700"/>
                  <a:gd name="T77" fmla="*/ 1015 h 1106"/>
                  <a:gd name="T78" fmla="*/ 367 w 700"/>
                  <a:gd name="T79" fmla="*/ 998 h 1106"/>
                  <a:gd name="T80" fmla="*/ 386 w 700"/>
                  <a:gd name="T81" fmla="*/ 978 h 1106"/>
                  <a:gd name="T82" fmla="*/ 403 w 700"/>
                  <a:gd name="T83" fmla="*/ 958 h 1106"/>
                  <a:gd name="T84" fmla="*/ 419 w 700"/>
                  <a:gd name="T85" fmla="*/ 936 h 1106"/>
                  <a:gd name="T86" fmla="*/ 433 w 700"/>
                  <a:gd name="T87" fmla="*/ 914 h 1106"/>
                  <a:gd name="T88" fmla="*/ 447 w 700"/>
                  <a:gd name="T89" fmla="*/ 890 h 1106"/>
                  <a:gd name="T90" fmla="*/ 458 w 700"/>
                  <a:gd name="T91" fmla="*/ 866 h 1106"/>
                  <a:gd name="T92" fmla="*/ 467 w 700"/>
                  <a:gd name="T93" fmla="*/ 841 h 1106"/>
                  <a:gd name="T94" fmla="*/ 475 w 700"/>
                  <a:gd name="T95" fmla="*/ 816 h 1106"/>
                  <a:gd name="T96" fmla="*/ 482 w 700"/>
                  <a:gd name="T97" fmla="*/ 790 h 1106"/>
                  <a:gd name="T98" fmla="*/ 487 w 700"/>
                  <a:gd name="T99" fmla="*/ 763 h 1106"/>
                  <a:gd name="T100" fmla="*/ 489 w 700"/>
                  <a:gd name="T101" fmla="*/ 736 h 1106"/>
                  <a:gd name="T102" fmla="*/ 489 w 700"/>
                  <a:gd name="T103" fmla="*/ 733 h 1106"/>
                  <a:gd name="T104" fmla="*/ 489 w 700"/>
                  <a:gd name="T105" fmla="*/ 40 h 11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00"/>
                  <a:gd name="T160" fmla="*/ 0 h 1106"/>
                  <a:gd name="T161" fmla="*/ 700 w 700"/>
                  <a:gd name="T162" fmla="*/ 1106 h 110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00" h="1106">
                    <a:moveTo>
                      <a:pt x="489" y="40"/>
                    </a:moveTo>
                    <a:lnTo>
                      <a:pt x="699" y="40"/>
                    </a:lnTo>
                    <a:lnTo>
                      <a:pt x="699" y="0"/>
                    </a:lnTo>
                    <a:lnTo>
                      <a:pt x="439" y="0"/>
                    </a:lnTo>
                    <a:lnTo>
                      <a:pt x="439" y="733"/>
                    </a:lnTo>
                    <a:lnTo>
                      <a:pt x="439" y="749"/>
                    </a:lnTo>
                    <a:lnTo>
                      <a:pt x="437" y="773"/>
                    </a:lnTo>
                    <a:lnTo>
                      <a:pt x="433" y="798"/>
                    </a:lnTo>
                    <a:lnTo>
                      <a:pt x="427" y="821"/>
                    </a:lnTo>
                    <a:lnTo>
                      <a:pt x="420" y="844"/>
                    </a:lnTo>
                    <a:lnTo>
                      <a:pt x="411" y="866"/>
                    </a:lnTo>
                    <a:lnTo>
                      <a:pt x="401" y="888"/>
                    </a:lnTo>
                    <a:lnTo>
                      <a:pt x="388" y="908"/>
                    </a:lnTo>
                    <a:lnTo>
                      <a:pt x="374" y="928"/>
                    </a:lnTo>
                    <a:lnTo>
                      <a:pt x="359" y="947"/>
                    </a:lnTo>
                    <a:lnTo>
                      <a:pt x="342" y="965"/>
                    </a:lnTo>
                    <a:lnTo>
                      <a:pt x="324" y="981"/>
                    </a:lnTo>
                    <a:lnTo>
                      <a:pt x="304" y="996"/>
                    </a:lnTo>
                    <a:lnTo>
                      <a:pt x="285" y="1009"/>
                    </a:lnTo>
                    <a:lnTo>
                      <a:pt x="264" y="1020"/>
                    </a:lnTo>
                    <a:lnTo>
                      <a:pt x="242" y="1031"/>
                    </a:lnTo>
                    <a:lnTo>
                      <a:pt x="219" y="1039"/>
                    </a:lnTo>
                    <a:lnTo>
                      <a:pt x="195" y="1045"/>
                    </a:lnTo>
                    <a:lnTo>
                      <a:pt x="173" y="1051"/>
                    </a:lnTo>
                    <a:lnTo>
                      <a:pt x="148" y="1053"/>
                    </a:lnTo>
                    <a:lnTo>
                      <a:pt x="124" y="1055"/>
                    </a:lnTo>
                    <a:lnTo>
                      <a:pt x="0" y="1055"/>
                    </a:lnTo>
                    <a:lnTo>
                      <a:pt x="0" y="1105"/>
                    </a:lnTo>
                    <a:lnTo>
                      <a:pt x="100" y="1105"/>
                    </a:lnTo>
                    <a:lnTo>
                      <a:pt x="127" y="1104"/>
                    </a:lnTo>
                    <a:lnTo>
                      <a:pt x="154" y="1101"/>
                    </a:lnTo>
                    <a:lnTo>
                      <a:pt x="179" y="1096"/>
                    </a:lnTo>
                    <a:lnTo>
                      <a:pt x="205" y="1090"/>
                    </a:lnTo>
                    <a:lnTo>
                      <a:pt x="231" y="1081"/>
                    </a:lnTo>
                    <a:lnTo>
                      <a:pt x="256" y="1071"/>
                    </a:lnTo>
                    <a:lnTo>
                      <a:pt x="281" y="1059"/>
                    </a:lnTo>
                    <a:lnTo>
                      <a:pt x="303" y="1046"/>
                    </a:lnTo>
                    <a:lnTo>
                      <a:pt x="325" y="1031"/>
                    </a:lnTo>
                    <a:lnTo>
                      <a:pt x="346" y="1015"/>
                    </a:lnTo>
                    <a:lnTo>
                      <a:pt x="367" y="998"/>
                    </a:lnTo>
                    <a:lnTo>
                      <a:pt x="386" y="978"/>
                    </a:lnTo>
                    <a:lnTo>
                      <a:pt x="403" y="958"/>
                    </a:lnTo>
                    <a:lnTo>
                      <a:pt x="419" y="936"/>
                    </a:lnTo>
                    <a:lnTo>
                      <a:pt x="433" y="914"/>
                    </a:lnTo>
                    <a:lnTo>
                      <a:pt x="447" y="890"/>
                    </a:lnTo>
                    <a:lnTo>
                      <a:pt x="458" y="866"/>
                    </a:lnTo>
                    <a:lnTo>
                      <a:pt x="467" y="841"/>
                    </a:lnTo>
                    <a:lnTo>
                      <a:pt x="475" y="816"/>
                    </a:lnTo>
                    <a:lnTo>
                      <a:pt x="482" y="790"/>
                    </a:lnTo>
                    <a:lnTo>
                      <a:pt x="487" y="763"/>
                    </a:lnTo>
                    <a:lnTo>
                      <a:pt x="489" y="736"/>
                    </a:lnTo>
                    <a:lnTo>
                      <a:pt x="489" y="733"/>
                    </a:lnTo>
                    <a:lnTo>
                      <a:pt x="489" y="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Freeform 21"/>
              <p:cNvSpPr>
                <a:spLocks/>
              </p:cNvSpPr>
              <p:nvPr/>
            </p:nvSpPr>
            <p:spPr bwMode="auto">
              <a:xfrm>
                <a:off x="1272" y="1327"/>
                <a:ext cx="2199" cy="2248"/>
              </a:xfrm>
              <a:custGeom>
                <a:avLst/>
                <a:gdLst>
                  <a:gd name="T0" fmla="*/ 2198 w 2199"/>
                  <a:gd name="T1" fmla="*/ 1240 h 2248"/>
                  <a:gd name="T2" fmla="*/ 2198 w 2199"/>
                  <a:gd name="T3" fmla="*/ 2247 h 2248"/>
                  <a:gd name="T4" fmla="*/ 0 w 2199"/>
                  <a:gd name="T5" fmla="*/ 2247 h 2248"/>
                  <a:gd name="T6" fmla="*/ 0 w 2199"/>
                  <a:gd name="T7" fmla="*/ 0 h 2248"/>
                  <a:gd name="T8" fmla="*/ 2198 w 2199"/>
                  <a:gd name="T9" fmla="*/ 0 h 2248"/>
                  <a:gd name="T10" fmla="*/ 2198 w 2199"/>
                  <a:gd name="T11" fmla="*/ 584 h 2248"/>
                  <a:gd name="T12" fmla="*/ 2158 w 2199"/>
                  <a:gd name="T13" fmla="*/ 584 h 2248"/>
                  <a:gd name="T14" fmla="*/ 2158 w 2199"/>
                  <a:gd name="T15" fmla="*/ 41 h 2248"/>
                  <a:gd name="T16" fmla="*/ 41 w 2199"/>
                  <a:gd name="T17" fmla="*/ 41 h 2248"/>
                  <a:gd name="T18" fmla="*/ 41 w 2199"/>
                  <a:gd name="T19" fmla="*/ 2207 h 2248"/>
                  <a:gd name="T20" fmla="*/ 2158 w 2199"/>
                  <a:gd name="T21" fmla="*/ 2207 h 2248"/>
                  <a:gd name="T22" fmla="*/ 2158 w 2199"/>
                  <a:gd name="T23" fmla="*/ 1220 h 2248"/>
                  <a:gd name="T24" fmla="*/ 2198 w 2199"/>
                  <a:gd name="T25" fmla="*/ 1240 h 22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99"/>
                  <a:gd name="T40" fmla="*/ 0 h 2248"/>
                  <a:gd name="T41" fmla="*/ 2199 w 2199"/>
                  <a:gd name="T42" fmla="*/ 2248 h 224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99" h="2248">
                    <a:moveTo>
                      <a:pt x="2198" y="1240"/>
                    </a:moveTo>
                    <a:lnTo>
                      <a:pt x="2198" y="2247"/>
                    </a:lnTo>
                    <a:lnTo>
                      <a:pt x="0" y="2247"/>
                    </a:lnTo>
                    <a:lnTo>
                      <a:pt x="0" y="0"/>
                    </a:lnTo>
                    <a:lnTo>
                      <a:pt x="2198" y="0"/>
                    </a:lnTo>
                    <a:lnTo>
                      <a:pt x="2198" y="584"/>
                    </a:lnTo>
                    <a:lnTo>
                      <a:pt x="2158" y="584"/>
                    </a:lnTo>
                    <a:lnTo>
                      <a:pt x="2158" y="41"/>
                    </a:lnTo>
                    <a:lnTo>
                      <a:pt x="41" y="41"/>
                    </a:lnTo>
                    <a:lnTo>
                      <a:pt x="41" y="2207"/>
                    </a:lnTo>
                    <a:lnTo>
                      <a:pt x="2158" y="2207"/>
                    </a:lnTo>
                    <a:lnTo>
                      <a:pt x="2158" y="1220"/>
                    </a:lnTo>
                    <a:lnTo>
                      <a:pt x="2198" y="12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2" name="Rectangle 22"/>
            <p:cNvSpPr>
              <a:spLocks noChangeArrowheads="1"/>
            </p:cNvSpPr>
            <p:nvPr/>
          </p:nvSpPr>
          <p:spPr bwMode="auto">
            <a:xfrm>
              <a:off x="1385" y="1462"/>
              <a:ext cx="1931" cy="20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2800" b="1"/>
                <a:t>TRANSACTION 2</a:t>
              </a:r>
            </a:p>
            <a:p>
              <a:pPr algn="ctr" eaLnBrk="0" hangingPunct="0"/>
              <a:endParaRPr lang="en-US" sz="2800" b="1"/>
            </a:p>
            <a:p>
              <a:pPr algn="ctr" eaLnBrk="0" hangingPunct="0"/>
              <a:r>
                <a:rPr lang="en-US" sz="3000" b="1" i="1">
                  <a:solidFill>
                    <a:srgbClr val="CC0000"/>
                  </a:solidFill>
                </a:rPr>
                <a:t>Acquiring Property and</a:t>
              </a:r>
            </a:p>
            <a:p>
              <a:pPr algn="ctr" eaLnBrk="0" hangingPunct="0"/>
              <a:r>
                <a:rPr lang="en-US" sz="3000" b="1" i="1">
                  <a:solidFill>
                    <a:srgbClr val="CC0000"/>
                  </a:solidFill>
                </a:rPr>
                <a:t>Equipment</a:t>
              </a:r>
              <a:endParaRPr lang="en-US" sz="3000" b="1">
                <a:solidFill>
                  <a:srgbClr val="CC0000"/>
                </a:solidFill>
              </a:endParaRPr>
            </a:p>
            <a:p>
              <a:pPr algn="ctr" eaLnBrk="0" hangingPunct="0"/>
              <a:r>
                <a:rPr lang="en-US" sz="3200" b="1"/>
                <a:t>$240,000 Cash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9224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Cash		  </a:t>
            </a:r>
            <a:r>
              <a:rPr lang="en-US" sz="2200" b="1">
                <a:solidFill>
                  <a:srgbClr val="CC0000"/>
                </a:solidFill>
              </a:rPr>
              <a:t>$  10,000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>
                <a:solidFill>
                  <a:srgbClr val="CC0000"/>
                </a:solidFill>
              </a:rPr>
              <a:t>240,000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Capital Stock      $250,000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10261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Cash		  </a:t>
            </a:r>
            <a:r>
              <a:rPr lang="en-US" sz="2200" b="1">
                <a:solidFill>
                  <a:srgbClr val="CC0000"/>
                </a:solidFill>
              </a:rPr>
              <a:t>$  10,000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>
                <a:solidFill>
                  <a:srgbClr val="CC0000"/>
                </a:solidFill>
              </a:rPr>
              <a:t>240,000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Capital Stock      $250,000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19300" y="2106613"/>
            <a:ext cx="5935663" cy="3568700"/>
            <a:chOff x="1272" y="1327"/>
            <a:chExt cx="3739" cy="2248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272" y="1327"/>
              <a:ext cx="3739" cy="2248"/>
              <a:chOff x="1272" y="1327"/>
              <a:chExt cx="3739" cy="2248"/>
            </a:xfrm>
          </p:grpSpPr>
          <p:sp>
            <p:nvSpPr>
              <p:cNvPr id="10251" name="Freeform 12"/>
              <p:cNvSpPr>
                <a:spLocks/>
              </p:cNvSpPr>
              <p:nvPr/>
            </p:nvSpPr>
            <p:spPr bwMode="auto">
              <a:xfrm>
                <a:off x="1302" y="1347"/>
                <a:ext cx="2149" cy="2208"/>
              </a:xfrm>
              <a:custGeom>
                <a:avLst/>
                <a:gdLst>
                  <a:gd name="T0" fmla="*/ 0 w 2149"/>
                  <a:gd name="T1" fmla="*/ 2207 h 2208"/>
                  <a:gd name="T2" fmla="*/ 2148 w 2149"/>
                  <a:gd name="T3" fmla="*/ 2207 h 2208"/>
                  <a:gd name="T4" fmla="*/ 2148 w 2149"/>
                  <a:gd name="T5" fmla="*/ 0 h 2208"/>
                  <a:gd name="T6" fmla="*/ 0 w 2149"/>
                  <a:gd name="T7" fmla="*/ 0 h 2208"/>
                  <a:gd name="T8" fmla="*/ 0 w 2149"/>
                  <a:gd name="T9" fmla="*/ 2207 h 2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9"/>
                  <a:gd name="T16" fmla="*/ 0 h 2208"/>
                  <a:gd name="T17" fmla="*/ 2149 w 2149"/>
                  <a:gd name="T18" fmla="*/ 2208 h 2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9" h="2208">
                    <a:moveTo>
                      <a:pt x="0" y="2207"/>
                    </a:moveTo>
                    <a:lnTo>
                      <a:pt x="2148" y="2207"/>
                    </a:lnTo>
                    <a:lnTo>
                      <a:pt x="2148" y="0"/>
                    </a:lnTo>
                    <a:lnTo>
                      <a:pt x="0" y="0"/>
                    </a:lnTo>
                    <a:lnTo>
                      <a:pt x="0" y="2207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3"/>
              <p:cNvSpPr>
                <a:spLocks/>
              </p:cNvSpPr>
              <p:nvPr/>
            </p:nvSpPr>
            <p:spPr bwMode="auto">
              <a:xfrm>
                <a:off x="2782" y="1913"/>
                <a:ext cx="1132" cy="1056"/>
              </a:xfrm>
              <a:custGeom>
                <a:avLst/>
                <a:gdLst>
                  <a:gd name="T0" fmla="*/ 0 w 1132"/>
                  <a:gd name="T1" fmla="*/ 0 h 1056"/>
                  <a:gd name="T2" fmla="*/ 0 w 1132"/>
                  <a:gd name="T3" fmla="*/ 111 h 1056"/>
                  <a:gd name="T4" fmla="*/ 30 w 1132"/>
                  <a:gd name="T5" fmla="*/ 181 h 1056"/>
                  <a:gd name="T6" fmla="*/ 100 w 1132"/>
                  <a:gd name="T7" fmla="*/ 252 h 1056"/>
                  <a:gd name="T8" fmla="*/ 190 w 1132"/>
                  <a:gd name="T9" fmla="*/ 291 h 1056"/>
                  <a:gd name="T10" fmla="*/ 490 w 1132"/>
                  <a:gd name="T11" fmla="*/ 291 h 1056"/>
                  <a:gd name="T12" fmla="*/ 490 w 1132"/>
                  <a:gd name="T13" fmla="*/ 412 h 1056"/>
                  <a:gd name="T14" fmla="*/ 510 w 1132"/>
                  <a:gd name="T15" fmla="*/ 492 h 1056"/>
                  <a:gd name="T16" fmla="*/ 570 w 1132"/>
                  <a:gd name="T17" fmla="*/ 583 h 1056"/>
                  <a:gd name="T18" fmla="*/ 631 w 1132"/>
                  <a:gd name="T19" fmla="*/ 622 h 1056"/>
                  <a:gd name="T20" fmla="*/ 681 w 1132"/>
                  <a:gd name="T21" fmla="*/ 653 h 1056"/>
                  <a:gd name="T22" fmla="*/ 681 w 1132"/>
                  <a:gd name="T23" fmla="*/ 1055 h 1056"/>
                  <a:gd name="T24" fmla="*/ 821 w 1132"/>
                  <a:gd name="T25" fmla="*/ 1055 h 1056"/>
                  <a:gd name="T26" fmla="*/ 931 w 1132"/>
                  <a:gd name="T27" fmla="*/ 1025 h 1056"/>
                  <a:gd name="T28" fmla="*/ 1032 w 1132"/>
                  <a:gd name="T29" fmla="*/ 965 h 1056"/>
                  <a:gd name="T30" fmla="*/ 1131 w 1132"/>
                  <a:gd name="T31" fmla="*/ 834 h 1056"/>
                  <a:gd name="T32" fmla="*/ 1131 w 1132"/>
                  <a:gd name="T33" fmla="*/ 262 h 1056"/>
                  <a:gd name="T34" fmla="*/ 1071 w 1132"/>
                  <a:gd name="T35" fmla="*/ 141 h 1056"/>
                  <a:gd name="T36" fmla="*/ 992 w 1132"/>
                  <a:gd name="T37" fmla="*/ 61 h 1056"/>
                  <a:gd name="T38" fmla="*/ 891 w 1132"/>
                  <a:gd name="T39" fmla="*/ 11 h 1056"/>
                  <a:gd name="T40" fmla="*/ 811 w 1132"/>
                  <a:gd name="T41" fmla="*/ 0 h 1056"/>
                  <a:gd name="T42" fmla="*/ 0 w 1132"/>
                  <a:gd name="T43" fmla="*/ 0 h 10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32"/>
                  <a:gd name="T67" fmla="*/ 0 h 1056"/>
                  <a:gd name="T68" fmla="*/ 1132 w 1132"/>
                  <a:gd name="T69" fmla="*/ 1056 h 10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32" h="1056">
                    <a:moveTo>
                      <a:pt x="0" y="0"/>
                    </a:moveTo>
                    <a:lnTo>
                      <a:pt x="0" y="111"/>
                    </a:lnTo>
                    <a:lnTo>
                      <a:pt x="30" y="181"/>
                    </a:lnTo>
                    <a:lnTo>
                      <a:pt x="100" y="252"/>
                    </a:lnTo>
                    <a:lnTo>
                      <a:pt x="190" y="291"/>
                    </a:lnTo>
                    <a:lnTo>
                      <a:pt x="490" y="291"/>
                    </a:lnTo>
                    <a:lnTo>
                      <a:pt x="490" y="412"/>
                    </a:lnTo>
                    <a:lnTo>
                      <a:pt x="510" y="492"/>
                    </a:lnTo>
                    <a:lnTo>
                      <a:pt x="570" y="583"/>
                    </a:lnTo>
                    <a:lnTo>
                      <a:pt x="631" y="622"/>
                    </a:lnTo>
                    <a:lnTo>
                      <a:pt x="681" y="653"/>
                    </a:lnTo>
                    <a:lnTo>
                      <a:pt x="681" y="1055"/>
                    </a:lnTo>
                    <a:lnTo>
                      <a:pt x="821" y="1055"/>
                    </a:lnTo>
                    <a:lnTo>
                      <a:pt x="931" y="1025"/>
                    </a:lnTo>
                    <a:lnTo>
                      <a:pt x="1032" y="965"/>
                    </a:lnTo>
                    <a:lnTo>
                      <a:pt x="1131" y="834"/>
                    </a:lnTo>
                    <a:lnTo>
                      <a:pt x="1131" y="262"/>
                    </a:lnTo>
                    <a:lnTo>
                      <a:pt x="1071" y="141"/>
                    </a:lnTo>
                    <a:lnTo>
                      <a:pt x="992" y="61"/>
                    </a:lnTo>
                    <a:lnTo>
                      <a:pt x="891" y="11"/>
                    </a:lnTo>
                    <a:lnTo>
                      <a:pt x="81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98E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4"/>
              <p:cNvSpPr>
                <a:spLocks/>
              </p:cNvSpPr>
              <p:nvPr/>
            </p:nvSpPr>
            <p:spPr bwMode="auto">
              <a:xfrm>
                <a:off x="3929" y="1913"/>
                <a:ext cx="216" cy="1106"/>
              </a:xfrm>
              <a:custGeom>
                <a:avLst/>
                <a:gdLst>
                  <a:gd name="T0" fmla="*/ 215 w 216"/>
                  <a:gd name="T1" fmla="*/ 1105 h 1106"/>
                  <a:gd name="T2" fmla="*/ 147 w 216"/>
                  <a:gd name="T3" fmla="*/ 1105 h 1106"/>
                  <a:gd name="T4" fmla="*/ 89 w 216"/>
                  <a:gd name="T5" fmla="*/ 1075 h 1106"/>
                  <a:gd name="T6" fmla="*/ 30 w 216"/>
                  <a:gd name="T7" fmla="*/ 1015 h 1106"/>
                  <a:gd name="T8" fmla="*/ 0 w 216"/>
                  <a:gd name="T9" fmla="*/ 955 h 1106"/>
                  <a:gd name="T10" fmla="*/ 0 w 216"/>
                  <a:gd name="T11" fmla="*/ 0 h 1106"/>
                  <a:gd name="T12" fmla="*/ 215 w 216"/>
                  <a:gd name="T13" fmla="*/ 0 h 1106"/>
                  <a:gd name="T14" fmla="*/ 215 w 216"/>
                  <a:gd name="T15" fmla="*/ 1105 h 11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1106"/>
                  <a:gd name="T26" fmla="*/ 216 w 216"/>
                  <a:gd name="T27" fmla="*/ 1106 h 11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1106">
                    <a:moveTo>
                      <a:pt x="215" y="1105"/>
                    </a:moveTo>
                    <a:lnTo>
                      <a:pt x="147" y="1105"/>
                    </a:lnTo>
                    <a:lnTo>
                      <a:pt x="89" y="1075"/>
                    </a:lnTo>
                    <a:lnTo>
                      <a:pt x="30" y="1015"/>
                    </a:lnTo>
                    <a:lnTo>
                      <a:pt x="0" y="955"/>
                    </a:lnTo>
                    <a:lnTo>
                      <a:pt x="0" y="0"/>
                    </a:lnTo>
                    <a:lnTo>
                      <a:pt x="215" y="0"/>
                    </a:lnTo>
                    <a:lnTo>
                      <a:pt x="215" y="1105"/>
                    </a:lnTo>
                  </a:path>
                </a:pathLst>
              </a:custGeom>
              <a:solidFill>
                <a:srgbClr val="FFFFFF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5"/>
              <p:cNvSpPr>
                <a:spLocks/>
              </p:cNvSpPr>
              <p:nvPr/>
            </p:nvSpPr>
            <p:spPr bwMode="auto">
              <a:xfrm>
                <a:off x="4282" y="1823"/>
                <a:ext cx="508" cy="1297"/>
              </a:xfrm>
              <a:custGeom>
                <a:avLst/>
                <a:gdLst>
                  <a:gd name="T0" fmla="*/ 0 w 508"/>
                  <a:gd name="T1" fmla="*/ 1296 h 1297"/>
                  <a:gd name="T2" fmla="*/ 0 w 508"/>
                  <a:gd name="T3" fmla="*/ 0 h 1297"/>
                  <a:gd name="T4" fmla="*/ 507 w 508"/>
                  <a:gd name="T5" fmla="*/ 0 h 1297"/>
                  <a:gd name="T6" fmla="*/ 507 w 508"/>
                  <a:gd name="T7" fmla="*/ 1296 h 1297"/>
                  <a:gd name="T8" fmla="*/ 0 w 508"/>
                  <a:gd name="T9" fmla="*/ 1296 h 1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8"/>
                  <a:gd name="T16" fmla="*/ 0 h 1297"/>
                  <a:gd name="T17" fmla="*/ 508 w 508"/>
                  <a:gd name="T18" fmla="*/ 1297 h 1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8" h="1297">
                    <a:moveTo>
                      <a:pt x="0" y="1296"/>
                    </a:moveTo>
                    <a:lnTo>
                      <a:pt x="0" y="0"/>
                    </a:lnTo>
                    <a:lnTo>
                      <a:pt x="507" y="0"/>
                    </a:lnTo>
                    <a:lnTo>
                      <a:pt x="507" y="1296"/>
                    </a:lnTo>
                    <a:lnTo>
                      <a:pt x="0" y="1296"/>
                    </a:lnTo>
                  </a:path>
                </a:pathLst>
              </a:custGeom>
              <a:solidFill>
                <a:srgbClr val="FFEA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6"/>
              <p:cNvSpPr>
                <a:spLocks/>
              </p:cNvSpPr>
              <p:nvPr/>
            </p:nvSpPr>
            <p:spPr bwMode="auto">
              <a:xfrm>
                <a:off x="4121" y="1801"/>
                <a:ext cx="890" cy="1340"/>
              </a:xfrm>
              <a:custGeom>
                <a:avLst/>
                <a:gdLst>
                  <a:gd name="T0" fmla="*/ 248 w 890"/>
                  <a:gd name="T1" fmla="*/ 0 h 1340"/>
                  <a:gd name="T2" fmla="*/ 273 w 890"/>
                  <a:gd name="T3" fmla="*/ 36 h 1340"/>
                  <a:gd name="T4" fmla="*/ 288 w 890"/>
                  <a:gd name="T5" fmla="*/ 72 h 1340"/>
                  <a:gd name="T6" fmla="*/ 297 w 890"/>
                  <a:gd name="T7" fmla="*/ 110 h 1340"/>
                  <a:gd name="T8" fmla="*/ 299 w 890"/>
                  <a:gd name="T9" fmla="*/ 148 h 1340"/>
                  <a:gd name="T10" fmla="*/ 292 w 890"/>
                  <a:gd name="T11" fmla="*/ 187 h 1340"/>
                  <a:gd name="T12" fmla="*/ 280 w 890"/>
                  <a:gd name="T13" fmla="*/ 224 h 1340"/>
                  <a:gd name="T14" fmla="*/ 260 w 890"/>
                  <a:gd name="T15" fmla="*/ 257 h 1340"/>
                  <a:gd name="T16" fmla="*/ 234 w 890"/>
                  <a:gd name="T17" fmla="*/ 291 h 1340"/>
                  <a:gd name="T18" fmla="*/ 216 w 890"/>
                  <a:gd name="T19" fmla="*/ 326 h 1340"/>
                  <a:gd name="T20" fmla="*/ 204 w 890"/>
                  <a:gd name="T21" fmla="*/ 362 h 1340"/>
                  <a:gd name="T22" fmla="*/ 199 w 890"/>
                  <a:gd name="T23" fmla="*/ 400 h 1340"/>
                  <a:gd name="T24" fmla="*/ 201 w 890"/>
                  <a:gd name="T25" fmla="*/ 439 h 1340"/>
                  <a:gd name="T26" fmla="*/ 210 w 890"/>
                  <a:gd name="T27" fmla="*/ 477 h 1340"/>
                  <a:gd name="T28" fmla="*/ 226 w 890"/>
                  <a:gd name="T29" fmla="*/ 513 h 1340"/>
                  <a:gd name="T30" fmla="*/ 248 w 890"/>
                  <a:gd name="T31" fmla="*/ 544 h 1340"/>
                  <a:gd name="T32" fmla="*/ 273 w 890"/>
                  <a:gd name="T33" fmla="*/ 579 h 1340"/>
                  <a:gd name="T34" fmla="*/ 288 w 890"/>
                  <a:gd name="T35" fmla="*/ 615 h 1340"/>
                  <a:gd name="T36" fmla="*/ 297 w 890"/>
                  <a:gd name="T37" fmla="*/ 653 h 1340"/>
                  <a:gd name="T38" fmla="*/ 299 w 890"/>
                  <a:gd name="T39" fmla="*/ 692 h 1340"/>
                  <a:gd name="T40" fmla="*/ 292 w 890"/>
                  <a:gd name="T41" fmla="*/ 730 h 1340"/>
                  <a:gd name="T42" fmla="*/ 280 w 890"/>
                  <a:gd name="T43" fmla="*/ 767 h 1340"/>
                  <a:gd name="T44" fmla="*/ 260 w 890"/>
                  <a:gd name="T45" fmla="*/ 800 h 1340"/>
                  <a:gd name="T46" fmla="*/ 235 w 890"/>
                  <a:gd name="T47" fmla="*/ 833 h 1340"/>
                  <a:gd name="T48" fmla="*/ 216 w 890"/>
                  <a:gd name="T49" fmla="*/ 868 h 1340"/>
                  <a:gd name="T50" fmla="*/ 204 w 890"/>
                  <a:gd name="T51" fmla="*/ 905 h 1340"/>
                  <a:gd name="T52" fmla="*/ 199 w 890"/>
                  <a:gd name="T53" fmla="*/ 943 h 1340"/>
                  <a:gd name="T54" fmla="*/ 202 w 890"/>
                  <a:gd name="T55" fmla="*/ 983 h 1340"/>
                  <a:gd name="T56" fmla="*/ 211 w 890"/>
                  <a:gd name="T57" fmla="*/ 1019 h 1340"/>
                  <a:gd name="T58" fmla="*/ 227 w 890"/>
                  <a:gd name="T59" fmla="*/ 1055 h 1340"/>
                  <a:gd name="T60" fmla="*/ 249 w 890"/>
                  <a:gd name="T61" fmla="*/ 1086 h 1340"/>
                  <a:gd name="T62" fmla="*/ 273 w 890"/>
                  <a:gd name="T63" fmla="*/ 1122 h 1340"/>
                  <a:gd name="T64" fmla="*/ 289 w 890"/>
                  <a:gd name="T65" fmla="*/ 1158 h 1340"/>
                  <a:gd name="T66" fmla="*/ 297 w 890"/>
                  <a:gd name="T67" fmla="*/ 1196 h 1340"/>
                  <a:gd name="T68" fmla="*/ 299 w 890"/>
                  <a:gd name="T69" fmla="*/ 1234 h 1340"/>
                  <a:gd name="T70" fmla="*/ 293 w 890"/>
                  <a:gd name="T71" fmla="*/ 1272 h 1340"/>
                  <a:gd name="T72" fmla="*/ 889 w 890"/>
                  <a:gd name="T73" fmla="*/ 1288 h 1340"/>
                  <a:gd name="T74" fmla="*/ 0 w 890"/>
                  <a:gd name="T75" fmla="*/ 1339 h 13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0"/>
                  <a:gd name="T116" fmla="*/ 890 w 890"/>
                  <a:gd name="T117" fmla="*/ 1340 h 134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0">
                    <a:moveTo>
                      <a:pt x="0" y="1"/>
                    </a:moveTo>
                    <a:lnTo>
                      <a:pt x="248" y="0"/>
                    </a:lnTo>
                    <a:lnTo>
                      <a:pt x="263" y="20"/>
                    </a:lnTo>
                    <a:lnTo>
                      <a:pt x="273" y="36"/>
                    </a:lnTo>
                    <a:lnTo>
                      <a:pt x="281" y="54"/>
                    </a:lnTo>
                    <a:lnTo>
                      <a:pt x="288" y="72"/>
                    </a:lnTo>
                    <a:lnTo>
                      <a:pt x="293" y="91"/>
                    </a:lnTo>
                    <a:lnTo>
                      <a:pt x="297" y="110"/>
                    </a:lnTo>
                    <a:lnTo>
                      <a:pt x="299" y="129"/>
                    </a:lnTo>
                    <a:lnTo>
                      <a:pt x="299" y="148"/>
                    </a:lnTo>
                    <a:lnTo>
                      <a:pt x="296" y="167"/>
                    </a:lnTo>
                    <a:lnTo>
                      <a:pt x="292" y="187"/>
                    </a:lnTo>
                    <a:lnTo>
                      <a:pt x="287" y="205"/>
                    </a:lnTo>
                    <a:lnTo>
                      <a:pt x="280" y="224"/>
                    </a:lnTo>
                    <a:lnTo>
                      <a:pt x="271" y="241"/>
                    </a:lnTo>
                    <a:lnTo>
                      <a:pt x="260" y="257"/>
                    </a:lnTo>
                    <a:lnTo>
                      <a:pt x="246" y="276"/>
                    </a:lnTo>
                    <a:lnTo>
                      <a:pt x="234" y="291"/>
                    </a:lnTo>
                    <a:lnTo>
                      <a:pt x="223" y="308"/>
                    </a:lnTo>
                    <a:lnTo>
                      <a:pt x="216" y="326"/>
                    </a:lnTo>
                    <a:lnTo>
                      <a:pt x="209" y="343"/>
                    </a:lnTo>
                    <a:lnTo>
                      <a:pt x="204" y="362"/>
                    </a:lnTo>
                    <a:lnTo>
                      <a:pt x="200" y="381"/>
                    </a:lnTo>
                    <a:lnTo>
                      <a:pt x="199" y="400"/>
                    </a:lnTo>
                    <a:lnTo>
                      <a:pt x="199" y="420"/>
                    </a:lnTo>
                    <a:lnTo>
                      <a:pt x="201" y="439"/>
                    </a:lnTo>
                    <a:lnTo>
                      <a:pt x="205" y="458"/>
                    </a:lnTo>
                    <a:lnTo>
                      <a:pt x="210" y="477"/>
                    </a:lnTo>
                    <a:lnTo>
                      <a:pt x="218" y="496"/>
                    </a:lnTo>
                    <a:lnTo>
                      <a:pt x="226" y="513"/>
                    </a:lnTo>
                    <a:lnTo>
                      <a:pt x="236" y="530"/>
                    </a:lnTo>
                    <a:lnTo>
                      <a:pt x="248" y="544"/>
                    </a:lnTo>
                    <a:lnTo>
                      <a:pt x="263" y="562"/>
                    </a:lnTo>
                    <a:lnTo>
                      <a:pt x="273" y="579"/>
                    </a:lnTo>
                    <a:lnTo>
                      <a:pt x="281" y="597"/>
                    </a:lnTo>
                    <a:lnTo>
                      <a:pt x="288" y="615"/>
                    </a:lnTo>
                    <a:lnTo>
                      <a:pt x="293" y="634"/>
                    </a:lnTo>
                    <a:lnTo>
                      <a:pt x="297" y="653"/>
                    </a:lnTo>
                    <a:lnTo>
                      <a:pt x="299" y="672"/>
                    </a:lnTo>
                    <a:lnTo>
                      <a:pt x="299" y="692"/>
                    </a:lnTo>
                    <a:lnTo>
                      <a:pt x="296" y="711"/>
                    </a:lnTo>
                    <a:lnTo>
                      <a:pt x="292" y="730"/>
                    </a:lnTo>
                    <a:lnTo>
                      <a:pt x="287" y="749"/>
                    </a:lnTo>
                    <a:lnTo>
                      <a:pt x="280" y="767"/>
                    </a:lnTo>
                    <a:lnTo>
                      <a:pt x="271" y="783"/>
                    </a:lnTo>
                    <a:lnTo>
                      <a:pt x="260" y="800"/>
                    </a:lnTo>
                    <a:lnTo>
                      <a:pt x="248" y="815"/>
                    </a:lnTo>
                    <a:lnTo>
                      <a:pt x="235" y="833"/>
                    </a:lnTo>
                    <a:lnTo>
                      <a:pt x="224" y="850"/>
                    </a:lnTo>
                    <a:lnTo>
                      <a:pt x="216" y="868"/>
                    </a:lnTo>
                    <a:lnTo>
                      <a:pt x="210" y="886"/>
                    </a:lnTo>
                    <a:lnTo>
                      <a:pt x="204" y="905"/>
                    </a:lnTo>
                    <a:lnTo>
                      <a:pt x="201" y="924"/>
                    </a:lnTo>
                    <a:lnTo>
                      <a:pt x="199" y="943"/>
                    </a:lnTo>
                    <a:lnTo>
                      <a:pt x="199" y="963"/>
                    </a:lnTo>
                    <a:lnTo>
                      <a:pt x="202" y="983"/>
                    </a:lnTo>
                    <a:lnTo>
                      <a:pt x="206" y="1001"/>
                    </a:lnTo>
                    <a:lnTo>
                      <a:pt x="211" y="1019"/>
                    </a:lnTo>
                    <a:lnTo>
                      <a:pt x="218" y="1038"/>
                    </a:lnTo>
                    <a:lnTo>
                      <a:pt x="227" y="1055"/>
                    </a:lnTo>
                    <a:lnTo>
                      <a:pt x="237" y="1072"/>
                    </a:lnTo>
                    <a:lnTo>
                      <a:pt x="249" y="1086"/>
                    </a:lnTo>
                    <a:lnTo>
                      <a:pt x="263" y="1105"/>
                    </a:lnTo>
                    <a:lnTo>
                      <a:pt x="273" y="1122"/>
                    </a:lnTo>
                    <a:lnTo>
                      <a:pt x="282" y="1140"/>
                    </a:lnTo>
                    <a:lnTo>
                      <a:pt x="289" y="1158"/>
                    </a:lnTo>
                    <a:lnTo>
                      <a:pt x="294" y="1177"/>
                    </a:lnTo>
                    <a:lnTo>
                      <a:pt x="297" y="1196"/>
                    </a:lnTo>
                    <a:lnTo>
                      <a:pt x="299" y="1215"/>
                    </a:lnTo>
                    <a:lnTo>
                      <a:pt x="299" y="1234"/>
                    </a:lnTo>
                    <a:lnTo>
                      <a:pt x="297" y="1253"/>
                    </a:lnTo>
                    <a:lnTo>
                      <a:pt x="293" y="1272"/>
                    </a:lnTo>
                    <a:lnTo>
                      <a:pt x="289" y="1288"/>
                    </a:lnTo>
                    <a:lnTo>
                      <a:pt x="889" y="1288"/>
                    </a:lnTo>
                    <a:lnTo>
                      <a:pt x="889" y="1339"/>
                    </a:lnTo>
                    <a:lnTo>
                      <a:pt x="0" y="1339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7"/>
              <p:cNvSpPr>
                <a:spLocks/>
              </p:cNvSpPr>
              <p:nvPr/>
            </p:nvSpPr>
            <p:spPr bwMode="auto">
              <a:xfrm>
                <a:off x="4121" y="1802"/>
                <a:ext cx="890" cy="1343"/>
              </a:xfrm>
              <a:custGeom>
                <a:avLst/>
                <a:gdLst>
                  <a:gd name="T0" fmla="*/ 0 w 890"/>
                  <a:gd name="T1" fmla="*/ 51 h 1343"/>
                  <a:gd name="T2" fmla="*/ 577 w 890"/>
                  <a:gd name="T3" fmla="*/ 71 h 1343"/>
                  <a:gd name="T4" fmla="*/ 586 w 890"/>
                  <a:gd name="T5" fmla="*/ 109 h 1343"/>
                  <a:gd name="T6" fmla="*/ 588 w 890"/>
                  <a:gd name="T7" fmla="*/ 147 h 1343"/>
                  <a:gd name="T8" fmla="*/ 581 w 890"/>
                  <a:gd name="T9" fmla="*/ 186 h 1343"/>
                  <a:gd name="T10" fmla="*/ 569 w 890"/>
                  <a:gd name="T11" fmla="*/ 223 h 1343"/>
                  <a:gd name="T12" fmla="*/ 549 w 890"/>
                  <a:gd name="T13" fmla="*/ 256 h 1343"/>
                  <a:gd name="T14" fmla="*/ 523 w 890"/>
                  <a:gd name="T15" fmla="*/ 290 h 1343"/>
                  <a:gd name="T16" fmla="*/ 505 w 890"/>
                  <a:gd name="T17" fmla="*/ 325 h 1343"/>
                  <a:gd name="T18" fmla="*/ 493 w 890"/>
                  <a:gd name="T19" fmla="*/ 361 h 1343"/>
                  <a:gd name="T20" fmla="*/ 488 w 890"/>
                  <a:gd name="T21" fmla="*/ 399 h 1343"/>
                  <a:gd name="T22" fmla="*/ 490 w 890"/>
                  <a:gd name="T23" fmla="*/ 438 h 1343"/>
                  <a:gd name="T24" fmla="*/ 500 w 890"/>
                  <a:gd name="T25" fmla="*/ 476 h 1343"/>
                  <a:gd name="T26" fmla="*/ 516 w 890"/>
                  <a:gd name="T27" fmla="*/ 512 h 1343"/>
                  <a:gd name="T28" fmla="*/ 537 w 890"/>
                  <a:gd name="T29" fmla="*/ 543 h 1343"/>
                  <a:gd name="T30" fmla="*/ 562 w 890"/>
                  <a:gd name="T31" fmla="*/ 578 h 1343"/>
                  <a:gd name="T32" fmla="*/ 577 w 890"/>
                  <a:gd name="T33" fmla="*/ 614 h 1343"/>
                  <a:gd name="T34" fmla="*/ 586 w 890"/>
                  <a:gd name="T35" fmla="*/ 652 h 1343"/>
                  <a:gd name="T36" fmla="*/ 588 w 890"/>
                  <a:gd name="T37" fmla="*/ 691 h 1343"/>
                  <a:gd name="T38" fmla="*/ 581 w 890"/>
                  <a:gd name="T39" fmla="*/ 729 h 1343"/>
                  <a:gd name="T40" fmla="*/ 569 w 890"/>
                  <a:gd name="T41" fmla="*/ 766 h 1343"/>
                  <a:gd name="T42" fmla="*/ 549 w 890"/>
                  <a:gd name="T43" fmla="*/ 799 h 1343"/>
                  <a:gd name="T44" fmla="*/ 524 w 890"/>
                  <a:gd name="T45" fmla="*/ 832 h 1343"/>
                  <a:gd name="T46" fmla="*/ 506 w 890"/>
                  <a:gd name="T47" fmla="*/ 867 h 1343"/>
                  <a:gd name="T48" fmla="*/ 494 w 890"/>
                  <a:gd name="T49" fmla="*/ 904 h 1343"/>
                  <a:gd name="T50" fmla="*/ 488 w 890"/>
                  <a:gd name="T51" fmla="*/ 942 h 1343"/>
                  <a:gd name="T52" fmla="*/ 491 w 890"/>
                  <a:gd name="T53" fmla="*/ 982 h 1343"/>
                  <a:gd name="T54" fmla="*/ 500 w 890"/>
                  <a:gd name="T55" fmla="*/ 1018 h 1343"/>
                  <a:gd name="T56" fmla="*/ 517 w 890"/>
                  <a:gd name="T57" fmla="*/ 1054 h 1343"/>
                  <a:gd name="T58" fmla="*/ 538 w 890"/>
                  <a:gd name="T59" fmla="*/ 1085 h 1343"/>
                  <a:gd name="T60" fmla="*/ 563 w 890"/>
                  <a:gd name="T61" fmla="*/ 1121 h 1343"/>
                  <a:gd name="T62" fmla="*/ 578 w 890"/>
                  <a:gd name="T63" fmla="*/ 1157 h 1343"/>
                  <a:gd name="T64" fmla="*/ 587 w 890"/>
                  <a:gd name="T65" fmla="*/ 1195 h 1343"/>
                  <a:gd name="T66" fmla="*/ 589 w 890"/>
                  <a:gd name="T67" fmla="*/ 1233 h 1343"/>
                  <a:gd name="T68" fmla="*/ 582 w 890"/>
                  <a:gd name="T69" fmla="*/ 1271 h 1343"/>
                  <a:gd name="T70" fmla="*/ 569 w 890"/>
                  <a:gd name="T71" fmla="*/ 1308 h 1343"/>
                  <a:gd name="T72" fmla="*/ 550 w 890"/>
                  <a:gd name="T73" fmla="*/ 1342 h 1343"/>
                  <a:gd name="T74" fmla="*/ 889 w 890"/>
                  <a:gd name="T75" fmla="*/ 0 h 134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90"/>
                  <a:gd name="T115" fmla="*/ 0 h 1343"/>
                  <a:gd name="T116" fmla="*/ 890 w 890"/>
                  <a:gd name="T117" fmla="*/ 1343 h 134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90" h="1343">
                    <a:moveTo>
                      <a:pt x="0" y="0"/>
                    </a:moveTo>
                    <a:lnTo>
                      <a:pt x="0" y="51"/>
                    </a:lnTo>
                    <a:lnTo>
                      <a:pt x="569" y="51"/>
                    </a:lnTo>
                    <a:lnTo>
                      <a:pt x="577" y="71"/>
                    </a:lnTo>
                    <a:lnTo>
                      <a:pt x="583" y="90"/>
                    </a:lnTo>
                    <a:lnTo>
                      <a:pt x="586" y="109"/>
                    </a:lnTo>
                    <a:lnTo>
                      <a:pt x="588" y="128"/>
                    </a:lnTo>
                    <a:lnTo>
                      <a:pt x="588" y="147"/>
                    </a:lnTo>
                    <a:lnTo>
                      <a:pt x="585" y="166"/>
                    </a:lnTo>
                    <a:lnTo>
                      <a:pt x="581" y="186"/>
                    </a:lnTo>
                    <a:lnTo>
                      <a:pt x="577" y="204"/>
                    </a:lnTo>
                    <a:lnTo>
                      <a:pt x="569" y="223"/>
                    </a:lnTo>
                    <a:lnTo>
                      <a:pt x="560" y="240"/>
                    </a:lnTo>
                    <a:lnTo>
                      <a:pt x="549" y="256"/>
                    </a:lnTo>
                    <a:lnTo>
                      <a:pt x="535" y="275"/>
                    </a:lnTo>
                    <a:lnTo>
                      <a:pt x="523" y="290"/>
                    </a:lnTo>
                    <a:lnTo>
                      <a:pt x="514" y="307"/>
                    </a:lnTo>
                    <a:lnTo>
                      <a:pt x="505" y="325"/>
                    </a:lnTo>
                    <a:lnTo>
                      <a:pt x="498" y="342"/>
                    </a:lnTo>
                    <a:lnTo>
                      <a:pt x="493" y="361"/>
                    </a:lnTo>
                    <a:lnTo>
                      <a:pt x="490" y="380"/>
                    </a:lnTo>
                    <a:lnTo>
                      <a:pt x="488" y="399"/>
                    </a:lnTo>
                    <a:lnTo>
                      <a:pt x="488" y="419"/>
                    </a:lnTo>
                    <a:lnTo>
                      <a:pt x="490" y="438"/>
                    </a:lnTo>
                    <a:lnTo>
                      <a:pt x="494" y="457"/>
                    </a:lnTo>
                    <a:lnTo>
                      <a:pt x="500" y="476"/>
                    </a:lnTo>
                    <a:lnTo>
                      <a:pt x="507" y="495"/>
                    </a:lnTo>
                    <a:lnTo>
                      <a:pt x="516" y="512"/>
                    </a:lnTo>
                    <a:lnTo>
                      <a:pt x="525" y="529"/>
                    </a:lnTo>
                    <a:lnTo>
                      <a:pt x="537" y="543"/>
                    </a:lnTo>
                    <a:lnTo>
                      <a:pt x="552" y="561"/>
                    </a:lnTo>
                    <a:lnTo>
                      <a:pt x="562" y="578"/>
                    </a:lnTo>
                    <a:lnTo>
                      <a:pt x="571" y="596"/>
                    </a:lnTo>
                    <a:lnTo>
                      <a:pt x="577" y="614"/>
                    </a:lnTo>
                    <a:lnTo>
                      <a:pt x="583" y="633"/>
                    </a:lnTo>
                    <a:lnTo>
                      <a:pt x="586" y="652"/>
                    </a:lnTo>
                    <a:lnTo>
                      <a:pt x="588" y="671"/>
                    </a:lnTo>
                    <a:lnTo>
                      <a:pt x="588" y="691"/>
                    </a:lnTo>
                    <a:lnTo>
                      <a:pt x="585" y="710"/>
                    </a:lnTo>
                    <a:lnTo>
                      <a:pt x="581" y="729"/>
                    </a:lnTo>
                    <a:lnTo>
                      <a:pt x="577" y="748"/>
                    </a:lnTo>
                    <a:lnTo>
                      <a:pt x="569" y="766"/>
                    </a:lnTo>
                    <a:lnTo>
                      <a:pt x="560" y="783"/>
                    </a:lnTo>
                    <a:lnTo>
                      <a:pt x="549" y="799"/>
                    </a:lnTo>
                    <a:lnTo>
                      <a:pt x="537" y="814"/>
                    </a:lnTo>
                    <a:lnTo>
                      <a:pt x="524" y="832"/>
                    </a:lnTo>
                    <a:lnTo>
                      <a:pt x="514" y="849"/>
                    </a:lnTo>
                    <a:lnTo>
                      <a:pt x="506" y="867"/>
                    </a:lnTo>
                    <a:lnTo>
                      <a:pt x="499" y="885"/>
                    </a:lnTo>
                    <a:lnTo>
                      <a:pt x="494" y="904"/>
                    </a:lnTo>
                    <a:lnTo>
                      <a:pt x="490" y="923"/>
                    </a:lnTo>
                    <a:lnTo>
                      <a:pt x="488" y="942"/>
                    </a:lnTo>
                    <a:lnTo>
                      <a:pt x="488" y="962"/>
                    </a:lnTo>
                    <a:lnTo>
                      <a:pt x="491" y="982"/>
                    </a:lnTo>
                    <a:lnTo>
                      <a:pt x="495" y="1000"/>
                    </a:lnTo>
                    <a:lnTo>
                      <a:pt x="500" y="1018"/>
                    </a:lnTo>
                    <a:lnTo>
                      <a:pt x="508" y="1037"/>
                    </a:lnTo>
                    <a:lnTo>
                      <a:pt x="517" y="1054"/>
                    </a:lnTo>
                    <a:lnTo>
                      <a:pt x="526" y="1071"/>
                    </a:lnTo>
                    <a:lnTo>
                      <a:pt x="538" y="1085"/>
                    </a:lnTo>
                    <a:lnTo>
                      <a:pt x="552" y="1104"/>
                    </a:lnTo>
                    <a:lnTo>
                      <a:pt x="563" y="1121"/>
                    </a:lnTo>
                    <a:lnTo>
                      <a:pt x="571" y="1139"/>
                    </a:lnTo>
                    <a:lnTo>
                      <a:pt x="578" y="1157"/>
                    </a:lnTo>
                    <a:lnTo>
                      <a:pt x="583" y="1176"/>
                    </a:lnTo>
                    <a:lnTo>
                      <a:pt x="587" y="1195"/>
                    </a:lnTo>
                    <a:lnTo>
                      <a:pt x="589" y="1214"/>
                    </a:lnTo>
                    <a:lnTo>
                      <a:pt x="589" y="1233"/>
                    </a:lnTo>
                    <a:lnTo>
                      <a:pt x="586" y="1252"/>
                    </a:lnTo>
                    <a:lnTo>
                      <a:pt x="582" y="1271"/>
                    </a:lnTo>
                    <a:lnTo>
                      <a:pt x="577" y="1290"/>
                    </a:lnTo>
                    <a:lnTo>
                      <a:pt x="569" y="1308"/>
                    </a:lnTo>
                    <a:lnTo>
                      <a:pt x="561" y="1326"/>
                    </a:lnTo>
                    <a:lnTo>
                      <a:pt x="550" y="1342"/>
                    </a:lnTo>
                    <a:lnTo>
                      <a:pt x="889" y="1338"/>
                    </a:lnTo>
                    <a:lnTo>
                      <a:pt x="88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18"/>
              <p:cNvSpPr>
                <a:spLocks/>
              </p:cNvSpPr>
              <p:nvPr/>
            </p:nvSpPr>
            <p:spPr bwMode="auto">
              <a:xfrm>
                <a:off x="4441" y="1801"/>
                <a:ext cx="147" cy="1344"/>
              </a:xfrm>
              <a:custGeom>
                <a:avLst/>
                <a:gdLst>
                  <a:gd name="T0" fmla="*/ 128 w 147"/>
                  <a:gd name="T1" fmla="*/ 1309 h 1344"/>
                  <a:gd name="T2" fmla="*/ 144 w 147"/>
                  <a:gd name="T3" fmla="*/ 1253 h 1344"/>
                  <a:gd name="T4" fmla="*/ 144 w 147"/>
                  <a:gd name="T5" fmla="*/ 1196 h 1344"/>
                  <a:gd name="T6" fmla="*/ 130 w 147"/>
                  <a:gd name="T7" fmla="*/ 1140 h 1344"/>
                  <a:gd name="T8" fmla="*/ 97 w 147"/>
                  <a:gd name="T9" fmla="*/ 1086 h 1344"/>
                  <a:gd name="T10" fmla="*/ 67 w 147"/>
                  <a:gd name="T11" fmla="*/ 1038 h 1344"/>
                  <a:gd name="T12" fmla="*/ 51 w 147"/>
                  <a:gd name="T13" fmla="*/ 983 h 1344"/>
                  <a:gd name="T14" fmla="*/ 51 w 147"/>
                  <a:gd name="T15" fmla="*/ 924 h 1344"/>
                  <a:gd name="T16" fmla="*/ 65 w 147"/>
                  <a:gd name="T17" fmla="*/ 868 h 1344"/>
                  <a:gd name="T18" fmla="*/ 97 w 147"/>
                  <a:gd name="T19" fmla="*/ 815 h 1344"/>
                  <a:gd name="T20" fmla="*/ 128 w 147"/>
                  <a:gd name="T21" fmla="*/ 767 h 1344"/>
                  <a:gd name="T22" fmla="*/ 143 w 147"/>
                  <a:gd name="T23" fmla="*/ 711 h 1344"/>
                  <a:gd name="T24" fmla="*/ 144 w 147"/>
                  <a:gd name="T25" fmla="*/ 653 h 1344"/>
                  <a:gd name="T26" fmla="*/ 129 w 147"/>
                  <a:gd name="T27" fmla="*/ 597 h 1344"/>
                  <a:gd name="T28" fmla="*/ 97 w 147"/>
                  <a:gd name="T29" fmla="*/ 544 h 1344"/>
                  <a:gd name="T30" fmla="*/ 66 w 147"/>
                  <a:gd name="T31" fmla="*/ 496 h 1344"/>
                  <a:gd name="T32" fmla="*/ 51 w 147"/>
                  <a:gd name="T33" fmla="*/ 439 h 1344"/>
                  <a:gd name="T34" fmla="*/ 50 w 147"/>
                  <a:gd name="T35" fmla="*/ 381 h 1344"/>
                  <a:gd name="T36" fmla="*/ 65 w 147"/>
                  <a:gd name="T37" fmla="*/ 326 h 1344"/>
                  <a:gd name="T38" fmla="*/ 95 w 147"/>
                  <a:gd name="T39" fmla="*/ 276 h 1344"/>
                  <a:gd name="T40" fmla="*/ 128 w 147"/>
                  <a:gd name="T41" fmla="*/ 224 h 1344"/>
                  <a:gd name="T42" fmla="*/ 143 w 147"/>
                  <a:gd name="T43" fmla="*/ 167 h 1344"/>
                  <a:gd name="T44" fmla="*/ 144 w 147"/>
                  <a:gd name="T45" fmla="*/ 110 h 1344"/>
                  <a:gd name="T46" fmla="*/ 129 w 147"/>
                  <a:gd name="T47" fmla="*/ 54 h 1344"/>
                  <a:gd name="T48" fmla="*/ 97 w 147"/>
                  <a:gd name="T49" fmla="*/ 0 h 1344"/>
                  <a:gd name="T50" fmla="*/ 72 w 147"/>
                  <a:gd name="T51" fmla="*/ 36 h 1344"/>
                  <a:gd name="T52" fmla="*/ 92 w 147"/>
                  <a:gd name="T53" fmla="*/ 91 h 1344"/>
                  <a:gd name="T54" fmla="*/ 97 w 147"/>
                  <a:gd name="T55" fmla="*/ 148 h 1344"/>
                  <a:gd name="T56" fmla="*/ 85 w 147"/>
                  <a:gd name="T57" fmla="*/ 205 h 1344"/>
                  <a:gd name="T58" fmla="*/ 61 w 147"/>
                  <a:gd name="T59" fmla="*/ 257 h 1344"/>
                  <a:gd name="T60" fmla="*/ 25 w 147"/>
                  <a:gd name="T61" fmla="*/ 308 h 1344"/>
                  <a:gd name="T62" fmla="*/ 5 w 147"/>
                  <a:gd name="T63" fmla="*/ 362 h 1344"/>
                  <a:gd name="T64" fmla="*/ 0 w 147"/>
                  <a:gd name="T65" fmla="*/ 420 h 1344"/>
                  <a:gd name="T66" fmla="*/ 12 w 147"/>
                  <a:gd name="T67" fmla="*/ 477 h 1344"/>
                  <a:gd name="T68" fmla="*/ 37 w 147"/>
                  <a:gd name="T69" fmla="*/ 530 h 1344"/>
                  <a:gd name="T70" fmla="*/ 72 w 147"/>
                  <a:gd name="T71" fmla="*/ 579 h 1344"/>
                  <a:gd name="T72" fmla="*/ 92 w 147"/>
                  <a:gd name="T73" fmla="*/ 634 h 1344"/>
                  <a:gd name="T74" fmla="*/ 97 w 147"/>
                  <a:gd name="T75" fmla="*/ 692 h 1344"/>
                  <a:gd name="T76" fmla="*/ 85 w 147"/>
                  <a:gd name="T77" fmla="*/ 749 h 1344"/>
                  <a:gd name="T78" fmla="*/ 61 w 147"/>
                  <a:gd name="T79" fmla="*/ 800 h 1344"/>
                  <a:gd name="T80" fmla="*/ 26 w 147"/>
                  <a:gd name="T81" fmla="*/ 850 h 1344"/>
                  <a:gd name="T82" fmla="*/ 6 w 147"/>
                  <a:gd name="T83" fmla="*/ 905 h 1344"/>
                  <a:gd name="T84" fmla="*/ 1 w 147"/>
                  <a:gd name="T85" fmla="*/ 963 h 1344"/>
                  <a:gd name="T86" fmla="*/ 12 w 147"/>
                  <a:gd name="T87" fmla="*/ 1019 h 1344"/>
                  <a:gd name="T88" fmla="*/ 37 w 147"/>
                  <a:gd name="T89" fmla="*/ 1072 h 1344"/>
                  <a:gd name="T90" fmla="*/ 73 w 147"/>
                  <a:gd name="T91" fmla="*/ 1122 h 1344"/>
                  <a:gd name="T92" fmla="*/ 93 w 147"/>
                  <a:gd name="T93" fmla="*/ 1177 h 1344"/>
                  <a:gd name="T94" fmla="*/ 97 w 147"/>
                  <a:gd name="T95" fmla="*/ 1234 h 1344"/>
                  <a:gd name="T96" fmla="*/ 86 w 147"/>
                  <a:gd name="T97" fmla="*/ 1291 h 1344"/>
                  <a:gd name="T98" fmla="*/ 61 w 147"/>
                  <a:gd name="T99" fmla="*/ 1343 h 134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47"/>
                  <a:gd name="T151" fmla="*/ 0 h 1344"/>
                  <a:gd name="T152" fmla="*/ 147 w 147"/>
                  <a:gd name="T153" fmla="*/ 1344 h 134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47" h="1344">
                    <a:moveTo>
                      <a:pt x="109" y="1343"/>
                    </a:moveTo>
                    <a:lnTo>
                      <a:pt x="119" y="1327"/>
                    </a:lnTo>
                    <a:lnTo>
                      <a:pt x="128" y="1309"/>
                    </a:lnTo>
                    <a:lnTo>
                      <a:pt x="135" y="1291"/>
                    </a:lnTo>
                    <a:lnTo>
                      <a:pt x="140" y="1272"/>
                    </a:lnTo>
                    <a:lnTo>
                      <a:pt x="144" y="1253"/>
                    </a:lnTo>
                    <a:lnTo>
                      <a:pt x="146" y="1234"/>
                    </a:lnTo>
                    <a:lnTo>
                      <a:pt x="146" y="1215"/>
                    </a:lnTo>
                    <a:lnTo>
                      <a:pt x="144" y="1196"/>
                    </a:lnTo>
                    <a:lnTo>
                      <a:pt x="141" y="1177"/>
                    </a:lnTo>
                    <a:lnTo>
                      <a:pt x="136" y="1158"/>
                    </a:lnTo>
                    <a:lnTo>
                      <a:pt x="130" y="1140"/>
                    </a:lnTo>
                    <a:lnTo>
                      <a:pt x="121" y="1122"/>
                    </a:lnTo>
                    <a:lnTo>
                      <a:pt x="111" y="1105"/>
                    </a:lnTo>
                    <a:lnTo>
                      <a:pt x="97" y="1086"/>
                    </a:lnTo>
                    <a:lnTo>
                      <a:pt x="85" y="1072"/>
                    </a:lnTo>
                    <a:lnTo>
                      <a:pt x="76" y="1055"/>
                    </a:lnTo>
                    <a:lnTo>
                      <a:pt x="67" y="1038"/>
                    </a:lnTo>
                    <a:lnTo>
                      <a:pt x="61" y="1019"/>
                    </a:lnTo>
                    <a:lnTo>
                      <a:pt x="55" y="1001"/>
                    </a:lnTo>
                    <a:lnTo>
                      <a:pt x="51" y="983"/>
                    </a:lnTo>
                    <a:lnTo>
                      <a:pt x="49" y="963"/>
                    </a:lnTo>
                    <a:lnTo>
                      <a:pt x="49" y="943"/>
                    </a:lnTo>
                    <a:lnTo>
                      <a:pt x="51" y="924"/>
                    </a:lnTo>
                    <a:lnTo>
                      <a:pt x="54" y="905"/>
                    </a:lnTo>
                    <a:lnTo>
                      <a:pt x="59" y="886"/>
                    </a:lnTo>
                    <a:lnTo>
                      <a:pt x="65" y="868"/>
                    </a:lnTo>
                    <a:lnTo>
                      <a:pt x="74" y="850"/>
                    </a:lnTo>
                    <a:lnTo>
                      <a:pt x="84" y="833"/>
                    </a:lnTo>
                    <a:lnTo>
                      <a:pt x="97" y="815"/>
                    </a:lnTo>
                    <a:lnTo>
                      <a:pt x="109" y="800"/>
                    </a:lnTo>
                    <a:lnTo>
                      <a:pt x="118" y="783"/>
                    </a:lnTo>
                    <a:lnTo>
                      <a:pt x="128" y="767"/>
                    </a:lnTo>
                    <a:lnTo>
                      <a:pt x="134" y="749"/>
                    </a:lnTo>
                    <a:lnTo>
                      <a:pt x="139" y="730"/>
                    </a:lnTo>
                    <a:lnTo>
                      <a:pt x="143" y="711"/>
                    </a:lnTo>
                    <a:lnTo>
                      <a:pt x="145" y="692"/>
                    </a:lnTo>
                    <a:lnTo>
                      <a:pt x="145" y="672"/>
                    </a:lnTo>
                    <a:lnTo>
                      <a:pt x="144" y="653"/>
                    </a:lnTo>
                    <a:lnTo>
                      <a:pt x="140" y="634"/>
                    </a:lnTo>
                    <a:lnTo>
                      <a:pt x="135" y="615"/>
                    </a:lnTo>
                    <a:lnTo>
                      <a:pt x="129" y="597"/>
                    </a:lnTo>
                    <a:lnTo>
                      <a:pt x="121" y="579"/>
                    </a:lnTo>
                    <a:lnTo>
                      <a:pt x="110" y="562"/>
                    </a:lnTo>
                    <a:lnTo>
                      <a:pt x="97" y="544"/>
                    </a:lnTo>
                    <a:lnTo>
                      <a:pt x="85" y="530"/>
                    </a:lnTo>
                    <a:lnTo>
                      <a:pt x="76" y="513"/>
                    </a:lnTo>
                    <a:lnTo>
                      <a:pt x="66" y="496"/>
                    </a:lnTo>
                    <a:lnTo>
                      <a:pt x="60" y="477"/>
                    </a:lnTo>
                    <a:lnTo>
                      <a:pt x="55" y="458"/>
                    </a:lnTo>
                    <a:lnTo>
                      <a:pt x="51" y="439"/>
                    </a:lnTo>
                    <a:lnTo>
                      <a:pt x="49" y="420"/>
                    </a:lnTo>
                    <a:lnTo>
                      <a:pt x="49" y="400"/>
                    </a:lnTo>
                    <a:lnTo>
                      <a:pt x="50" y="381"/>
                    </a:lnTo>
                    <a:lnTo>
                      <a:pt x="54" y="362"/>
                    </a:lnTo>
                    <a:lnTo>
                      <a:pt x="59" y="343"/>
                    </a:lnTo>
                    <a:lnTo>
                      <a:pt x="65" y="326"/>
                    </a:lnTo>
                    <a:lnTo>
                      <a:pt x="74" y="308"/>
                    </a:lnTo>
                    <a:lnTo>
                      <a:pt x="84" y="291"/>
                    </a:lnTo>
                    <a:lnTo>
                      <a:pt x="95" y="276"/>
                    </a:lnTo>
                    <a:lnTo>
                      <a:pt x="109" y="257"/>
                    </a:lnTo>
                    <a:lnTo>
                      <a:pt x="118" y="241"/>
                    </a:lnTo>
                    <a:lnTo>
                      <a:pt x="128" y="224"/>
                    </a:lnTo>
                    <a:lnTo>
                      <a:pt x="134" y="205"/>
                    </a:lnTo>
                    <a:lnTo>
                      <a:pt x="139" y="187"/>
                    </a:lnTo>
                    <a:lnTo>
                      <a:pt x="143" y="167"/>
                    </a:lnTo>
                    <a:lnTo>
                      <a:pt x="145" y="148"/>
                    </a:lnTo>
                    <a:lnTo>
                      <a:pt x="145" y="129"/>
                    </a:lnTo>
                    <a:lnTo>
                      <a:pt x="144" y="110"/>
                    </a:lnTo>
                    <a:lnTo>
                      <a:pt x="140" y="91"/>
                    </a:lnTo>
                    <a:lnTo>
                      <a:pt x="135" y="72"/>
                    </a:lnTo>
                    <a:lnTo>
                      <a:pt x="129" y="54"/>
                    </a:lnTo>
                    <a:lnTo>
                      <a:pt x="121" y="36"/>
                    </a:lnTo>
                    <a:lnTo>
                      <a:pt x="110" y="20"/>
                    </a:lnTo>
                    <a:lnTo>
                      <a:pt x="97" y="0"/>
                    </a:lnTo>
                    <a:lnTo>
                      <a:pt x="49" y="0"/>
                    </a:lnTo>
                    <a:lnTo>
                      <a:pt x="62" y="20"/>
                    </a:lnTo>
                    <a:lnTo>
                      <a:pt x="72" y="36"/>
                    </a:lnTo>
                    <a:lnTo>
                      <a:pt x="81" y="54"/>
                    </a:lnTo>
                    <a:lnTo>
                      <a:pt x="87" y="72"/>
                    </a:lnTo>
                    <a:lnTo>
                      <a:pt x="92" y="91"/>
                    </a:lnTo>
                    <a:lnTo>
                      <a:pt x="95" y="110"/>
                    </a:lnTo>
                    <a:lnTo>
                      <a:pt x="97" y="129"/>
                    </a:lnTo>
                    <a:lnTo>
                      <a:pt x="97" y="148"/>
                    </a:lnTo>
                    <a:lnTo>
                      <a:pt x="95" y="167"/>
                    </a:lnTo>
                    <a:lnTo>
                      <a:pt x="91" y="187"/>
                    </a:lnTo>
                    <a:lnTo>
                      <a:pt x="85" y="205"/>
                    </a:lnTo>
                    <a:lnTo>
                      <a:pt x="79" y="224"/>
                    </a:lnTo>
                    <a:lnTo>
                      <a:pt x="70" y="241"/>
                    </a:lnTo>
                    <a:lnTo>
                      <a:pt x="61" y="257"/>
                    </a:lnTo>
                    <a:lnTo>
                      <a:pt x="46" y="276"/>
                    </a:lnTo>
                    <a:lnTo>
                      <a:pt x="35" y="291"/>
                    </a:lnTo>
                    <a:lnTo>
                      <a:pt x="25" y="308"/>
                    </a:lnTo>
                    <a:lnTo>
                      <a:pt x="16" y="326"/>
                    </a:lnTo>
                    <a:lnTo>
                      <a:pt x="10" y="343"/>
                    </a:lnTo>
                    <a:lnTo>
                      <a:pt x="5" y="362"/>
                    </a:lnTo>
                    <a:lnTo>
                      <a:pt x="2" y="381"/>
                    </a:lnTo>
                    <a:lnTo>
                      <a:pt x="0" y="400"/>
                    </a:lnTo>
                    <a:lnTo>
                      <a:pt x="0" y="420"/>
                    </a:lnTo>
                    <a:lnTo>
                      <a:pt x="2" y="439"/>
                    </a:lnTo>
                    <a:lnTo>
                      <a:pt x="6" y="458"/>
                    </a:lnTo>
                    <a:lnTo>
                      <a:pt x="12" y="477"/>
                    </a:lnTo>
                    <a:lnTo>
                      <a:pt x="18" y="496"/>
                    </a:lnTo>
                    <a:lnTo>
                      <a:pt x="27" y="513"/>
                    </a:lnTo>
                    <a:lnTo>
                      <a:pt x="37" y="530"/>
                    </a:lnTo>
                    <a:lnTo>
                      <a:pt x="49" y="544"/>
                    </a:lnTo>
                    <a:lnTo>
                      <a:pt x="62" y="562"/>
                    </a:lnTo>
                    <a:lnTo>
                      <a:pt x="72" y="579"/>
                    </a:lnTo>
                    <a:lnTo>
                      <a:pt x="81" y="597"/>
                    </a:lnTo>
                    <a:lnTo>
                      <a:pt x="87" y="615"/>
                    </a:lnTo>
                    <a:lnTo>
                      <a:pt x="92" y="634"/>
                    </a:lnTo>
                    <a:lnTo>
                      <a:pt x="95" y="653"/>
                    </a:lnTo>
                    <a:lnTo>
                      <a:pt x="97" y="672"/>
                    </a:lnTo>
                    <a:lnTo>
                      <a:pt x="97" y="692"/>
                    </a:lnTo>
                    <a:lnTo>
                      <a:pt x="95" y="711"/>
                    </a:lnTo>
                    <a:lnTo>
                      <a:pt x="91" y="730"/>
                    </a:lnTo>
                    <a:lnTo>
                      <a:pt x="85" y="749"/>
                    </a:lnTo>
                    <a:lnTo>
                      <a:pt x="79" y="767"/>
                    </a:lnTo>
                    <a:lnTo>
                      <a:pt x="70" y="783"/>
                    </a:lnTo>
                    <a:lnTo>
                      <a:pt x="61" y="800"/>
                    </a:lnTo>
                    <a:lnTo>
                      <a:pt x="49" y="815"/>
                    </a:lnTo>
                    <a:lnTo>
                      <a:pt x="36" y="833"/>
                    </a:lnTo>
                    <a:lnTo>
                      <a:pt x="26" y="850"/>
                    </a:lnTo>
                    <a:lnTo>
                      <a:pt x="17" y="868"/>
                    </a:lnTo>
                    <a:lnTo>
                      <a:pt x="11" y="886"/>
                    </a:lnTo>
                    <a:lnTo>
                      <a:pt x="6" y="905"/>
                    </a:lnTo>
                    <a:lnTo>
                      <a:pt x="2" y="924"/>
                    </a:lnTo>
                    <a:lnTo>
                      <a:pt x="1" y="943"/>
                    </a:lnTo>
                    <a:lnTo>
                      <a:pt x="1" y="963"/>
                    </a:lnTo>
                    <a:lnTo>
                      <a:pt x="3" y="983"/>
                    </a:lnTo>
                    <a:lnTo>
                      <a:pt x="7" y="1001"/>
                    </a:lnTo>
                    <a:lnTo>
                      <a:pt x="12" y="1019"/>
                    </a:lnTo>
                    <a:lnTo>
                      <a:pt x="19" y="1038"/>
                    </a:lnTo>
                    <a:lnTo>
                      <a:pt x="28" y="1055"/>
                    </a:lnTo>
                    <a:lnTo>
                      <a:pt x="37" y="1072"/>
                    </a:lnTo>
                    <a:lnTo>
                      <a:pt x="49" y="1086"/>
                    </a:lnTo>
                    <a:lnTo>
                      <a:pt x="62" y="1105"/>
                    </a:lnTo>
                    <a:lnTo>
                      <a:pt x="73" y="1122"/>
                    </a:lnTo>
                    <a:lnTo>
                      <a:pt x="82" y="1140"/>
                    </a:lnTo>
                    <a:lnTo>
                      <a:pt x="87" y="1158"/>
                    </a:lnTo>
                    <a:lnTo>
                      <a:pt x="93" y="1177"/>
                    </a:lnTo>
                    <a:lnTo>
                      <a:pt x="96" y="1196"/>
                    </a:lnTo>
                    <a:lnTo>
                      <a:pt x="97" y="1215"/>
                    </a:lnTo>
                    <a:lnTo>
                      <a:pt x="97" y="1234"/>
                    </a:lnTo>
                    <a:lnTo>
                      <a:pt x="95" y="1253"/>
                    </a:lnTo>
                    <a:lnTo>
                      <a:pt x="91" y="1272"/>
                    </a:lnTo>
                    <a:lnTo>
                      <a:pt x="86" y="1291"/>
                    </a:lnTo>
                    <a:lnTo>
                      <a:pt x="80" y="1309"/>
                    </a:lnTo>
                    <a:lnTo>
                      <a:pt x="70" y="1327"/>
                    </a:lnTo>
                    <a:lnTo>
                      <a:pt x="61" y="1343"/>
                    </a:lnTo>
                    <a:lnTo>
                      <a:pt x="109" y="1343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Freeform 19"/>
              <p:cNvSpPr>
                <a:spLocks/>
              </p:cNvSpPr>
              <p:nvPr/>
            </p:nvSpPr>
            <p:spPr bwMode="auto">
              <a:xfrm>
                <a:off x="2762" y="1893"/>
                <a:ext cx="1374" cy="1166"/>
              </a:xfrm>
              <a:custGeom>
                <a:avLst/>
                <a:gdLst>
                  <a:gd name="T0" fmla="*/ 494 w 1374"/>
                  <a:gd name="T1" fmla="*/ 440 h 1166"/>
                  <a:gd name="T2" fmla="*/ 521 w 1374"/>
                  <a:gd name="T3" fmla="*/ 530 h 1166"/>
                  <a:gd name="T4" fmla="*/ 573 w 1374"/>
                  <a:gd name="T5" fmla="*/ 609 h 1166"/>
                  <a:gd name="T6" fmla="*/ 648 w 1374"/>
                  <a:gd name="T7" fmla="*/ 668 h 1166"/>
                  <a:gd name="T8" fmla="*/ 737 w 1374"/>
                  <a:gd name="T9" fmla="*/ 700 h 1166"/>
                  <a:gd name="T10" fmla="*/ 831 w 1374"/>
                  <a:gd name="T11" fmla="*/ 705 h 1166"/>
                  <a:gd name="T12" fmla="*/ 923 w 1374"/>
                  <a:gd name="T13" fmla="*/ 682 h 1166"/>
                  <a:gd name="T14" fmla="*/ 1003 w 1374"/>
                  <a:gd name="T15" fmla="*/ 632 h 1166"/>
                  <a:gd name="T16" fmla="*/ 1062 w 1374"/>
                  <a:gd name="T17" fmla="*/ 562 h 1166"/>
                  <a:gd name="T18" fmla="*/ 1004 w 1374"/>
                  <a:gd name="T19" fmla="*/ 572 h 1166"/>
                  <a:gd name="T20" fmla="*/ 935 w 1374"/>
                  <a:gd name="T21" fmla="*/ 628 h 1166"/>
                  <a:gd name="T22" fmla="*/ 852 w 1374"/>
                  <a:gd name="T23" fmla="*/ 659 h 1166"/>
                  <a:gd name="T24" fmla="*/ 764 w 1374"/>
                  <a:gd name="T25" fmla="*/ 662 h 1166"/>
                  <a:gd name="T26" fmla="*/ 679 w 1374"/>
                  <a:gd name="T27" fmla="*/ 636 h 1166"/>
                  <a:gd name="T28" fmla="*/ 608 w 1374"/>
                  <a:gd name="T29" fmla="*/ 583 h 1166"/>
                  <a:gd name="T30" fmla="*/ 558 w 1374"/>
                  <a:gd name="T31" fmla="*/ 511 h 1166"/>
                  <a:gd name="T32" fmla="*/ 533 w 1374"/>
                  <a:gd name="T33" fmla="*/ 426 h 1166"/>
                  <a:gd name="T34" fmla="*/ 240 w 1374"/>
                  <a:gd name="T35" fmla="*/ 291 h 1166"/>
                  <a:gd name="T36" fmla="*/ 180 w 1374"/>
                  <a:gd name="T37" fmla="*/ 286 h 1166"/>
                  <a:gd name="T38" fmla="*/ 114 w 1374"/>
                  <a:gd name="T39" fmla="*/ 253 h 1166"/>
                  <a:gd name="T40" fmla="*/ 65 w 1374"/>
                  <a:gd name="T41" fmla="*/ 198 h 1166"/>
                  <a:gd name="T42" fmla="*/ 41 w 1374"/>
                  <a:gd name="T43" fmla="*/ 127 h 1166"/>
                  <a:gd name="T44" fmla="*/ 752 w 1374"/>
                  <a:gd name="T45" fmla="*/ 40 h 1166"/>
                  <a:gd name="T46" fmla="*/ 858 w 1374"/>
                  <a:gd name="T47" fmla="*/ 47 h 1166"/>
                  <a:gd name="T48" fmla="*/ 952 w 1374"/>
                  <a:gd name="T49" fmla="*/ 80 h 1166"/>
                  <a:gd name="T50" fmla="*/ 1032 w 1374"/>
                  <a:gd name="T51" fmla="*/ 139 h 1166"/>
                  <a:gd name="T52" fmla="*/ 1092 w 1374"/>
                  <a:gd name="T53" fmla="*/ 219 h 1166"/>
                  <a:gd name="T54" fmla="*/ 1126 w 1374"/>
                  <a:gd name="T55" fmla="*/ 312 h 1166"/>
                  <a:gd name="T56" fmla="*/ 1132 w 1374"/>
                  <a:gd name="T57" fmla="*/ 916 h 1166"/>
                  <a:gd name="T58" fmla="*/ 1152 w 1374"/>
                  <a:gd name="T59" fmla="*/ 1004 h 1166"/>
                  <a:gd name="T60" fmla="*/ 1201 w 1374"/>
                  <a:gd name="T61" fmla="*/ 1080 h 1166"/>
                  <a:gd name="T62" fmla="*/ 1271 w 1374"/>
                  <a:gd name="T63" fmla="*/ 1136 h 1166"/>
                  <a:gd name="T64" fmla="*/ 1359 w 1374"/>
                  <a:gd name="T65" fmla="*/ 1163 h 1166"/>
                  <a:gd name="T66" fmla="*/ 1340 w 1374"/>
                  <a:gd name="T67" fmla="*/ 1103 h 1166"/>
                  <a:gd name="T68" fmla="*/ 1271 w 1374"/>
                  <a:gd name="T69" fmla="*/ 1077 h 1166"/>
                  <a:gd name="T70" fmla="*/ 1218 w 1374"/>
                  <a:gd name="T71" fmla="*/ 1027 h 1166"/>
                  <a:gd name="T72" fmla="*/ 1187 w 1374"/>
                  <a:gd name="T73" fmla="*/ 959 h 1166"/>
                  <a:gd name="T74" fmla="*/ 1182 w 1374"/>
                  <a:gd name="T75" fmla="*/ 362 h 1166"/>
                  <a:gd name="T76" fmla="*/ 1164 w 1374"/>
                  <a:gd name="T77" fmla="*/ 259 h 1166"/>
                  <a:gd name="T78" fmla="*/ 1118 w 1374"/>
                  <a:gd name="T79" fmla="*/ 165 h 1166"/>
                  <a:gd name="T80" fmla="*/ 1047 w 1374"/>
                  <a:gd name="T81" fmla="*/ 88 h 1166"/>
                  <a:gd name="T82" fmla="*/ 959 w 1374"/>
                  <a:gd name="T83" fmla="*/ 33 h 1166"/>
                  <a:gd name="T84" fmla="*/ 858 w 1374"/>
                  <a:gd name="T85" fmla="*/ 4 h 1166"/>
                  <a:gd name="T86" fmla="*/ 0 w 1374"/>
                  <a:gd name="T87" fmla="*/ 91 h 1166"/>
                  <a:gd name="T88" fmla="*/ 14 w 1374"/>
                  <a:gd name="T89" fmla="*/ 172 h 1166"/>
                  <a:gd name="T90" fmla="*/ 54 w 1374"/>
                  <a:gd name="T91" fmla="*/ 245 h 1166"/>
                  <a:gd name="T92" fmla="*/ 117 w 1374"/>
                  <a:gd name="T93" fmla="*/ 299 h 1166"/>
                  <a:gd name="T94" fmla="*/ 196 w 1374"/>
                  <a:gd name="T95" fmla="*/ 328 h 116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74"/>
                  <a:gd name="T145" fmla="*/ 0 h 1166"/>
                  <a:gd name="T146" fmla="*/ 1374 w 1374"/>
                  <a:gd name="T147" fmla="*/ 1166 h 116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74" h="1166">
                    <a:moveTo>
                      <a:pt x="491" y="331"/>
                    </a:moveTo>
                    <a:lnTo>
                      <a:pt x="491" y="392"/>
                    </a:lnTo>
                    <a:lnTo>
                      <a:pt x="491" y="416"/>
                    </a:lnTo>
                    <a:lnTo>
                      <a:pt x="494" y="440"/>
                    </a:lnTo>
                    <a:lnTo>
                      <a:pt x="498" y="463"/>
                    </a:lnTo>
                    <a:lnTo>
                      <a:pt x="504" y="485"/>
                    </a:lnTo>
                    <a:lnTo>
                      <a:pt x="511" y="508"/>
                    </a:lnTo>
                    <a:lnTo>
                      <a:pt x="521" y="530"/>
                    </a:lnTo>
                    <a:lnTo>
                      <a:pt x="532" y="551"/>
                    </a:lnTo>
                    <a:lnTo>
                      <a:pt x="544" y="572"/>
                    </a:lnTo>
                    <a:lnTo>
                      <a:pt x="558" y="590"/>
                    </a:lnTo>
                    <a:lnTo>
                      <a:pt x="573" y="609"/>
                    </a:lnTo>
                    <a:lnTo>
                      <a:pt x="590" y="626"/>
                    </a:lnTo>
                    <a:lnTo>
                      <a:pt x="608" y="641"/>
                    </a:lnTo>
                    <a:lnTo>
                      <a:pt x="627" y="655"/>
                    </a:lnTo>
                    <a:lnTo>
                      <a:pt x="648" y="668"/>
                    </a:lnTo>
                    <a:lnTo>
                      <a:pt x="669" y="679"/>
                    </a:lnTo>
                    <a:lnTo>
                      <a:pt x="691" y="687"/>
                    </a:lnTo>
                    <a:lnTo>
                      <a:pt x="714" y="695"/>
                    </a:lnTo>
                    <a:lnTo>
                      <a:pt x="737" y="700"/>
                    </a:lnTo>
                    <a:lnTo>
                      <a:pt x="760" y="704"/>
                    </a:lnTo>
                    <a:lnTo>
                      <a:pt x="784" y="707"/>
                    </a:lnTo>
                    <a:lnTo>
                      <a:pt x="807" y="707"/>
                    </a:lnTo>
                    <a:lnTo>
                      <a:pt x="831" y="705"/>
                    </a:lnTo>
                    <a:lnTo>
                      <a:pt x="854" y="703"/>
                    </a:lnTo>
                    <a:lnTo>
                      <a:pt x="878" y="697"/>
                    </a:lnTo>
                    <a:lnTo>
                      <a:pt x="900" y="691"/>
                    </a:lnTo>
                    <a:lnTo>
                      <a:pt x="923" y="682"/>
                    </a:lnTo>
                    <a:lnTo>
                      <a:pt x="944" y="672"/>
                    </a:lnTo>
                    <a:lnTo>
                      <a:pt x="965" y="660"/>
                    </a:lnTo>
                    <a:lnTo>
                      <a:pt x="985" y="647"/>
                    </a:lnTo>
                    <a:lnTo>
                      <a:pt x="1003" y="632"/>
                    </a:lnTo>
                    <a:lnTo>
                      <a:pt x="1021" y="616"/>
                    </a:lnTo>
                    <a:lnTo>
                      <a:pt x="1036" y="598"/>
                    </a:lnTo>
                    <a:lnTo>
                      <a:pt x="1050" y="579"/>
                    </a:lnTo>
                    <a:lnTo>
                      <a:pt x="1062" y="562"/>
                    </a:lnTo>
                    <a:lnTo>
                      <a:pt x="1032" y="532"/>
                    </a:lnTo>
                    <a:lnTo>
                      <a:pt x="1030" y="536"/>
                    </a:lnTo>
                    <a:lnTo>
                      <a:pt x="1018" y="554"/>
                    </a:lnTo>
                    <a:lnTo>
                      <a:pt x="1004" y="572"/>
                    </a:lnTo>
                    <a:lnTo>
                      <a:pt x="989" y="588"/>
                    </a:lnTo>
                    <a:lnTo>
                      <a:pt x="972" y="603"/>
                    </a:lnTo>
                    <a:lnTo>
                      <a:pt x="954" y="616"/>
                    </a:lnTo>
                    <a:lnTo>
                      <a:pt x="935" y="628"/>
                    </a:lnTo>
                    <a:lnTo>
                      <a:pt x="916" y="639"/>
                    </a:lnTo>
                    <a:lnTo>
                      <a:pt x="895" y="647"/>
                    </a:lnTo>
                    <a:lnTo>
                      <a:pt x="874" y="654"/>
                    </a:lnTo>
                    <a:lnTo>
                      <a:pt x="852" y="659"/>
                    </a:lnTo>
                    <a:lnTo>
                      <a:pt x="830" y="663"/>
                    </a:lnTo>
                    <a:lnTo>
                      <a:pt x="808" y="664"/>
                    </a:lnTo>
                    <a:lnTo>
                      <a:pt x="786" y="664"/>
                    </a:lnTo>
                    <a:lnTo>
                      <a:pt x="764" y="662"/>
                    </a:lnTo>
                    <a:lnTo>
                      <a:pt x="742" y="658"/>
                    </a:lnTo>
                    <a:lnTo>
                      <a:pt x="720" y="652"/>
                    </a:lnTo>
                    <a:lnTo>
                      <a:pt x="700" y="645"/>
                    </a:lnTo>
                    <a:lnTo>
                      <a:pt x="679" y="636"/>
                    </a:lnTo>
                    <a:lnTo>
                      <a:pt x="660" y="625"/>
                    </a:lnTo>
                    <a:lnTo>
                      <a:pt x="642" y="612"/>
                    </a:lnTo>
                    <a:lnTo>
                      <a:pt x="624" y="598"/>
                    </a:lnTo>
                    <a:lnTo>
                      <a:pt x="608" y="583"/>
                    </a:lnTo>
                    <a:lnTo>
                      <a:pt x="593" y="567"/>
                    </a:lnTo>
                    <a:lnTo>
                      <a:pt x="579" y="549"/>
                    </a:lnTo>
                    <a:lnTo>
                      <a:pt x="568" y="530"/>
                    </a:lnTo>
                    <a:lnTo>
                      <a:pt x="558" y="511"/>
                    </a:lnTo>
                    <a:lnTo>
                      <a:pt x="549" y="490"/>
                    </a:lnTo>
                    <a:lnTo>
                      <a:pt x="541" y="470"/>
                    </a:lnTo>
                    <a:lnTo>
                      <a:pt x="536" y="448"/>
                    </a:lnTo>
                    <a:lnTo>
                      <a:pt x="533" y="426"/>
                    </a:lnTo>
                    <a:lnTo>
                      <a:pt x="531" y="404"/>
                    </a:lnTo>
                    <a:lnTo>
                      <a:pt x="531" y="382"/>
                    </a:lnTo>
                    <a:lnTo>
                      <a:pt x="531" y="291"/>
                    </a:lnTo>
                    <a:lnTo>
                      <a:pt x="240" y="291"/>
                    </a:lnTo>
                    <a:lnTo>
                      <a:pt x="236" y="291"/>
                    </a:lnTo>
                    <a:lnTo>
                      <a:pt x="217" y="291"/>
                    </a:lnTo>
                    <a:lnTo>
                      <a:pt x="198" y="290"/>
                    </a:lnTo>
                    <a:lnTo>
                      <a:pt x="180" y="286"/>
                    </a:lnTo>
                    <a:lnTo>
                      <a:pt x="162" y="280"/>
                    </a:lnTo>
                    <a:lnTo>
                      <a:pt x="145" y="273"/>
                    </a:lnTo>
                    <a:lnTo>
                      <a:pt x="128" y="264"/>
                    </a:lnTo>
                    <a:lnTo>
                      <a:pt x="114" y="253"/>
                    </a:lnTo>
                    <a:lnTo>
                      <a:pt x="100" y="241"/>
                    </a:lnTo>
                    <a:lnTo>
                      <a:pt x="87" y="228"/>
                    </a:lnTo>
                    <a:lnTo>
                      <a:pt x="76" y="213"/>
                    </a:lnTo>
                    <a:lnTo>
                      <a:pt x="65" y="198"/>
                    </a:lnTo>
                    <a:lnTo>
                      <a:pt x="57" y="181"/>
                    </a:lnTo>
                    <a:lnTo>
                      <a:pt x="50" y="164"/>
                    </a:lnTo>
                    <a:lnTo>
                      <a:pt x="45" y="145"/>
                    </a:lnTo>
                    <a:lnTo>
                      <a:pt x="41" y="127"/>
                    </a:lnTo>
                    <a:lnTo>
                      <a:pt x="39" y="109"/>
                    </a:lnTo>
                    <a:lnTo>
                      <a:pt x="40" y="91"/>
                    </a:lnTo>
                    <a:lnTo>
                      <a:pt x="40" y="40"/>
                    </a:lnTo>
                    <a:lnTo>
                      <a:pt x="752" y="40"/>
                    </a:lnTo>
                    <a:lnTo>
                      <a:pt x="801" y="40"/>
                    </a:lnTo>
                    <a:lnTo>
                      <a:pt x="809" y="41"/>
                    </a:lnTo>
                    <a:lnTo>
                      <a:pt x="833" y="43"/>
                    </a:lnTo>
                    <a:lnTo>
                      <a:pt x="858" y="47"/>
                    </a:lnTo>
                    <a:lnTo>
                      <a:pt x="883" y="53"/>
                    </a:lnTo>
                    <a:lnTo>
                      <a:pt x="907" y="60"/>
                    </a:lnTo>
                    <a:lnTo>
                      <a:pt x="930" y="70"/>
                    </a:lnTo>
                    <a:lnTo>
                      <a:pt x="952" y="80"/>
                    </a:lnTo>
                    <a:lnTo>
                      <a:pt x="974" y="93"/>
                    </a:lnTo>
                    <a:lnTo>
                      <a:pt x="995" y="107"/>
                    </a:lnTo>
                    <a:lnTo>
                      <a:pt x="1014" y="122"/>
                    </a:lnTo>
                    <a:lnTo>
                      <a:pt x="1032" y="139"/>
                    </a:lnTo>
                    <a:lnTo>
                      <a:pt x="1049" y="157"/>
                    </a:lnTo>
                    <a:lnTo>
                      <a:pt x="1065" y="177"/>
                    </a:lnTo>
                    <a:lnTo>
                      <a:pt x="1079" y="198"/>
                    </a:lnTo>
                    <a:lnTo>
                      <a:pt x="1092" y="219"/>
                    </a:lnTo>
                    <a:lnTo>
                      <a:pt x="1103" y="242"/>
                    </a:lnTo>
                    <a:lnTo>
                      <a:pt x="1112" y="265"/>
                    </a:lnTo>
                    <a:lnTo>
                      <a:pt x="1120" y="289"/>
                    </a:lnTo>
                    <a:lnTo>
                      <a:pt x="1126" y="312"/>
                    </a:lnTo>
                    <a:lnTo>
                      <a:pt x="1130" y="337"/>
                    </a:lnTo>
                    <a:lnTo>
                      <a:pt x="1132" y="362"/>
                    </a:lnTo>
                    <a:lnTo>
                      <a:pt x="1132" y="894"/>
                    </a:lnTo>
                    <a:lnTo>
                      <a:pt x="1132" y="916"/>
                    </a:lnTo>
                    <a:lnTo>
                      <a:pt x="1134" y="939"/>
                    </a:lnTo>
                    <a:lnTo>
                      <a:pt x="1138" y="961"/>
                    </a:lnTo>
                    <a:lnTo>
                      <a:pt x="1144" y="983"/>
                    </a:lnTo>
                    <a:lnTo>
                      <a:pt x="1152" y="1004"/>
                    </a:lnTo>
                    <a:lnTo>
                      <a:pt x="1161" y="1026"/>
                    </a:lnTo>
                    <a:lnTo>
                      <a:pt x="1172" y="1044"/>
                    </a:lnTo>
                    <a:lnTo>
                      <a:pt x="1186" y="1064"/>
                    </a:lnTo>
                    <a:lnTo>
                      <a:pt x="1201" y="1080"/>
                    </a:lnTo>
                    <a:lnTo>
                      <a:pt x="1217" y="1096"/>
                    </a:lnTo>
                    <a:lnTo>
                      <a:pt x="1234" y="1111"/>
                    </a:lnTo>
                    <a:lnTo>
                      <a:pt x="1253" y="1124"/>
                    </a:lnTo>
                    <a:lnTo>
                      <a:pt x="1271" y="1136"/>
                    </a:lnTo>
                    <a:lnTo>
                      <a:pt x="1293" y="1145"/>
                    </a:lnTo>
                    <a:lnTo>
                      <a:pt x="1315" y="1153"/>
                    </a:lnTo>
                    <a:lnTo>
                      <a:pt x="1336" y="1160"/>
                    </a:lnTo>
                    <a:lnTo>
                      <a:pt x="1359" y="1163"/>
                    </a:lnTo>
                    <a:lnTo>
                      <a:pt x="1373" y="1165"/>
                    </a:lnTo>
                    <a:lnTo>
                      <a:pt x="1373" y="1105"/>
                    </a:lnTo>
                    <a:lnTo>
                      <a:pt x="1359" y="1105"/>
                    </a:lnTo>
                    <a:lnTo>
                      <a:pt x="1340" y="1103"/>
                    </a:lnTo>
                    <a:lnTo>
                      <a:pt x="1322" y="1099"/>
                    </a:lnTo>
                    <a:lnTo>
                      <a:pt x="1305" y="1093"/>
                    </a:lnTo>
                    <a:lnTo>
                      <a:pt x="1287" y="1086"/>
                    </a:lnTo>
                    <a:lnTo>
                      <a:pt x="1271" y="1077"/>
                    </a:lnTo>
                    <a:lnTo>
                      <a:pt x="1257" y="1067"/>
                    </a:lnTo>
                    <a:lnTo>
                      <a:pt x="1243" y="1055"/>
                    </a:lnTo>
                    <a:lnTo>
                      <a:pt x="1229" y="1042"/>
                    </a:lnTo>
                    <a:lnTo>
                      <a:pt x="1218" y="1027"/>
                    </a:lnTo>
                    <a:lnTo>
                      <a:pt x="1208" y="1012"/>
                    </a:lnTo>
                    <a:lnTo>
                      <a:pt x="1199" y="995"/>
                    </a:lnTo>
                    <a:lnTo>
                      <a:pt x="1192" y="978"/>
                    </a:lnTo>
                    <a:lnTo>
                      <a:pt x="1187" y="959"/>
                    </a:lnTo>
                    <a:lnTo>
                      <a:pt x="1184" y="941"/>
                    </a:lnTo>
                    <a:lnTo>
                      <a:pt x="1182" y="923"/>
                    </a:lnTo>
                    <a:lnTo>
                      <a:pt x="1182" y="904"/>
                    </a:lnTo>
                    <a:lnTo>
                      <a:pt x="1182" y="362"/>
                    </a:lnTo>
                    <a:lnTo>
                      <a:pt x="1181" y="335"/>
                    </a:lnTo>
                    <a:lnTo>
                      <a:pt x="1177" y="310"/>
                    </a:lnTo>
                    <a:lnTo>
                      <a:pt x="1172" y="285"/>
                    </a:lnTo>
                    <a:lnTo>
                      <a:pt x="1164" y="259"/>
                    </a:lnTo>
                    <a:lnTo>
                      <a:pt x="1155" y="235"/>
                    </a:lnTo>
                    <a:lnTo>
                      <a:pt x="1144" y="211"/>
                    </a:lnTo>
                    <a:lnTo>
                      <a:pt x="1131" y="187"/>
                    </a:lnTo>
                    <a:lnTo>
                      <a:pt x="1118" y="165"/>
                    </a:lnTo>
                    <a:lnTo>
                      <a:pt x="1102" y="144"/>
                    </a:lnTo>
                    <a:lnTo>
                      <a:pt x="1085" y="124"/>
                    </a:lnTo>
                    <a:lnTo>
                      <a:pt x="1067" y="105"/>
                    </a:lnTo>
                    <a:lnTo>
                      <a:pt x="1047" y="88"/>
                    </a:lnTo>
                    <a:lnTo>
                      <a:pt x="1027" y="72"/>
                    </a:lnTo>
                    <a:lnTo>
                      <a:pt x="1005" y="58"/>
                    </a:lnTo>
                    <a:lnTo>
                      <a:pt x="983" y="44"/>
                    </a:lnTo>
                    <a:lnTo>
                      <a:pt x="959" y="33"/>
                    </a:lnTo>
                    <a:lnTo>
                      <a:pt x="935" y="23"/>
                    </a:lnTo>
                    <a:lnTo>
                      <a:pt x="909" y="15"/>
                    </a:lnTo>
                    <a:lnTo>
                      <a:pt x="883" y="8"/>
                    </a:lnTo>
                    <a:lnTo>
                      <a:pt x="858" y="4"/>
                    </a:lnTo>
                    <a:lnTo>
                      <a:pt x="831" y="1"/>
                    </a:lnTo>
                    <a:lnTo>
                      <a:pt x="811" y="0"/>
                    </a:lnTo>
                    <a:lnTo>
                      <a:pt x="0" y="0"/>
                    </a:lnTo>
                    <a:lnTo>
                      <a:pt x="0" y="91"/>
                    </a:lnTo>
                    <a:lnTo>
                      <a:pt x="1" y="111"/>
                    </a:lnTo>
                    <a:lnTo>
                      <a:pt x="3" y="132"/>
                    </a:lnTo>
                    <a:lnTo>
                      <a:pt x="7" y="152"/>
                    </a:lnTo>
                    <a:lnTo>
                      <a:pt x="14" y="172"/>
                    </a:lnTo>
                    <a:lnTo>
                      <a:pt x="21" y="192"/>
                    </a:lnTo>
                    <a:lnTo>
                      <a:pt x="31" y="211"/>
                    </a:lnTo>
                    <a:lnTo>
                      <a:pt x="42" y="229"/>
                    </a:lnTo>
                    <a:lnTo>
                      <a:pt x="54" y="245"/>
                    </a:lnTo>
                    <a:lnTo>
                      <a:pt x="69" y="261"/>
                    </a:lnTo>
                    <a:lnTo>
                      <a:pt x="84" y="275"/>
                    </a:lnTo>
                    <a:lnTo>
                      <a:pt x="100" y="288"/>
                    </a:lnTo>
                    <a:lnTo>
                      <a:pt x="117" y="299"/>
                    </a:lnTo>
                    <a:lnTo>
                      <a:pt x="136" y="308"/>
                    </a:lnTo>
                    <a:lnTo>
                      <a:pt x="155" y="316"/>
                    </a:lnTo>
                    <a:lnTo>
                      <a:pt x="175" y="323"/>
                    </a:lnTo>
                    <a:lnTo>
                      <a:pt x="196" y="328"/>
                    </a:lnTo>
                    <a:lnTo>
                      <a:pt x="216" y="331"/>
                    </a:lnTo>
                    <a:lnTo>
                      <a:pt x="230" y="331"/>
                    </a:lnTo>
                    <a:lnTo>
                      <a:pt x="491" y="331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Freeform 20"/>
              <p:cNvSpPr>
                <a:spLocks/>
              </p:cNvSpPr>
              <p:nvPr/>
            </p:nvSpPr>
            <p:spPr bwMode="auto">
              <a:xfrm>
                <a:off x="3456" y="1893"/>
                <a:ext cx="700" cy="1106"/>
              </a:xfrm>
              <a:custGeom>
                <a:avLst/>
                <a:gdLst>
                  <a:gd name="T0" fmla="*/ 489 w 700"/>
                  <a:gd name="T1" fmla="*/ 40 h 1106"/>
                  <a:gd name="T2" fmla="*/ 699 w 700"/>
                  <a:gd name="T3" fmla="*/ 40 h 1106"/>
                  <a:gd name="T4" fmla="*/ 699 w 700"/>
                  <a:gd name="T5" fmla="*/ 0 h 1106"/>
                  <a:gd name="T6" fmla="*/ 439 w 700"/>
                  <a:gd name="T7" fmla="*/ 0 h 1106"/>
                  <a:gd name="T8" fmla="*/ 439 w 700"/>
                  <a:gd name="T9" fmla="*/ 733 h 1106"/>
                  <a:gd name="T10" fmla="*/ 439 w 700"/>
                  <a:gd name="T11" fmla="*/ 749 h 1106"/>
                  <a:gd name="T12" fmla="*/ 437 w 700"/>
                  <a:gd name="T13" fmla="*/ 773 h 1106"/>
                  <a:gd name="T14" fmla="*/ 433 w 700"/>
                  <a:gd name="T15" fmla="*/ 798 h 1106"/>
                  <a:gd name="T16" fmla="*/ 427 w 700"/>
                  <a:gd name="T17" fmla="*/ 821 h 1106"/>
                  <a:gd name="T18" fmla="*/ 420 w 700"/>
                  <a:gd name="T19" fmla="*/ 844 h 1106"/>
                  <a:gd name="T20" fmla="*/ 411 w 700"/>
                  <a:gd name="T21" fmla="*/ 866 h 1106"/>
                  <a:gd name="T22" fmla="*/ 401 w 700"/>
                  <a:gd name="T23" fmla="*/ 888 h 1106"/>
                  <a:gd name="T24" fmla="*/ 388 w 700"/>
                  <a:gd name="T25" fmla="*/ 908 h 1106"/>
                  <a:gd name="T26" fmla="*/ 374 w 700"/>
                  <a:gd name="T27" fmla="*/ 928 h 1106"/>
                  <a:gd name="T28" fmla="*/ 359 w 700"/>
                  <a:gd name="T29" fmla="*/ 947 h 1106"/>
                  <a:gd name="T30" fmla="*/ 342 w 700"/>
                  <a:gd name="T31" fmla="*/ 965 h 1106"/>
                  <a:gd name="T32" fmla="*/ 324 w 700"/>
                  <a:gd name="T33" fmla="*/ 981 h 1106"/>
                  <a:gd name="T34" fmla="*/ 304 w 700"/>
                  <a:gd name="T35" fmla="*/ 996 h 1106"/>
                  <a:gd name="T36" fmla="*/ 285 w 700"/>
                  <a:gd name="T37" fmla="*/ 1009 h 1106"/>
                  <a:gd name="T38" fmla="*/ 264 w 700"/>
                  <a:gd name="T39" fmla="*/ 1020 h 1106"/>
                  <a:gd name="T40" fmla="*/ 242 w 700"/>
                  <a:gd name="T41" fmla="*/ 1031 h 1106"/>
                  <a:gd name="T42" fmla="*/ 219 w 700"/>
                  <a:gd name="T43" fmla="*/ 1039 h 1106"/>
                  <a:gd name="T44" fmla="*/ 195 w 700"/>
                  <a:gd name="T45" fmla="*/ 1045 h 1106"/>
                  <a:gd name="T46" fmla="*/ 173 w 700"/>
                  <a:gd name="T47" fmla="*/ 1051 h 1106"/>
                  <a:gd name="T48" fmla="*/ 148 w 700"/>
                  <a:gd name="T49" fmla="*/ 1053 h 1106"/>
                  <a:gd name="T50" fmla="*/ 124 w 700"/>
                  <a:gd name="T51" fmla="*/ 1055 h 1106"/>
                  <a:gd name="T52" fmla="*/ 0 w 700"/>
                  <a:gd name="T53" fmla="*/ 1055 h 1106"/>
                  <a:gd name="T54" fmla="*/ 0 w 700"/>
                  <a:gd name="T55" fmla="*/ 1105 h 1106"/>
                  <a:gd name="T56" fmla="*/ 100 w 700"/>
                  <a:gd name="T57" fmla="*/ 1105 h 1106"/>
                  <a:gd name="T58" fmla="*/ 127 w 700"/>
                  <a:gd name="T59" fmla="*/ 1104 h 1106"/>
                  <a:gd name="T60" fmla="*/ 154 w 700"/>
                  <a:gd name="T61" fmla="*/ 1101 h 1106"/>
                  <a:gd name="T62" fmla="*/ 179 w 700"/>
                  <a:gd name="T63" fmla="*/ 1096 h 1106"/>
                  <a:gd name="T64" fmla="*/ 205 w 700"/>
                  <a:gd name="T65" fmla="*/ 1090 h 1106"/>
                  <a:gd name="T66" fmla="*/ 231 w 700"/>
                  <a:gd name="T67" fmla="*/ 1081 h 1106"/>
                  <a:gd name="T68" fmla="*/ 256 w 700"/>
                  <a:gd name="T69" fmla="*/ 1071 h 1106"/>
                  <a:gd name="T70" fmla="*/ 281 w 700"/>
                  <a:gd name="T71" fmla="*/ 1059 h 1106"/>
                  <a:gd name="T72" fmla="*/ 303 w 700"/>
                  <a:gd name="T73" fmla="*/ 1046 h 1106"/>
                  <a:gd name="T74" fmla="*/ 325 w 700"/>
                  <a:gd name="T75" fmla="*/ 1031 h 1106"/>
                  <a:gd name="T76" fmla="*/ 346 w 700"/>
                  <a:gd name="T77" fmla="*/ 1015 h 1106"/>
                  <a:gd name="T78" fmla="*/ 367 w 700"/>
                  <a:gd name="T79" fmla="*/ 998 h 1106"/>
                  <a:gd name="T80" fmla="*/ 386 w 700"/>
                  <a:gd name="T81" fmla="*/ 978 h 1106"/>
                  <a:gd name="T82" fmla="*/ 403 w 700"/>
                  <a:gd name="T83" fmla="*/ 958 h 1106"/>
                  <a:gd name="T84" fmla="*/ 419 w 700"/>
                  <a:gd name="T85" fmla="*/ 936 h 1106"/>
                  <a:gd name="T86" fmla="*/ 433 w 700"/>
                  <a:gd name="T87" fmla="*/ 914 h 1106"/>
                  <a:gd name="T88" fmla="*/ 447 w 700"/>
                  <a:gd name="T89" fmla="*/ 890 h 1106"/>
                  <a:gd name="T90" fmla="*/ 458 w 700"/>
                  <a:gd name="T91" fmla="*/ 866 h 1106"/>
                  <a:gd name="T92" fmla="*/ 467 w 700"/>
                  <a:gd name="T93" fmla="*/ 841 h 1106"/>
                  <a:gd name="T94" fmla="*/ 475 w 700"/>
                  <a:gd name="T95" fmla="*/ 816 h 1106"/>
                  <a:gd name="T96" fmla="*/ 482 w 700"/>
                  <a:gd name="T97" fmla="*/ 790 h 1106"/>
                  <a:gd name="T98" fmla="*/ 487 w 700"/>
                  <a:gd name="T99" fmla="*/ 763 h 1106"/>
                  <a:gd name="T100" fmla="*/ 489 w 700"/>
                  <a:gd name="T101" fmla="*/ 736 h 1106"/>
                  <a:gd name="T102" fmla="*/ 489 w 700"/>
                  <a:gd name="T103" fmla="*/ 733 h 1106"/>
                  <a:gd name="T104" fmla="*/ 489 w 700"/>
                  <a:gd name="T105" fmla="*/ 40 h 11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00"/>
                  <a:gd name="T160" fmla="*/ 0 h 1106"/>
                  <a:gd name="T161" fmla="*/ 700 w 700"/>
                  <a:gd name="T162" fmla="*/ 1106 h 110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00" h="1106">
                    <a:moveTo>
                      <a:pt x="489" y="40"/>
                    </a:moveTo>
                    <a:lnTo>
                      <a:pt x="699" y="40"/>
                    </a:lnTo>
                    <a:lnTo>
                      <a:pt x="699" y="0"/>
                    </a:lnTo>
                    <a:lnTo>
                      <a:pt x="439" y="0"/>
                    </a:lnTo>
                    <a:lnTo>
                      <a:pt x="439" y="733"/>
                    </a:lnTo>
                    <a:lnTo>
                      <a:pt x="439" y="749"/>
                    </a:lnTo>
                    <a:lnTo>
                      <a:pt x="437" y="773"/>
                    </a:lnTo>
                    <a:lnTo>
                      <a:pt x="433" y="798"/>
                    </a:lnTo>
                    <a:lnTo>
                      <a:pt x="427" y="821"/>
                    </a:lnTo>
                    <a:lnTo>
                      <a:pt x="420" y="844"/>
                    </a:lnTo>
                    <a:lnTo>
                      <a:pt x="411" y="866"/>
                    </a:lnTo>
                    <a:lnTo>
                      <a:pt x="401" y="888"/>
                    </a:lnTo>
                    <a:lnTo>
                      <a:pt x="388" y="908"/>
                    </a:lnTo>
                    <a:lnTo>
                      <a:pt x="374" y="928"/>
                    </a:lnTo>
                    <a:lnTo>
                      <a:pt x="359" y="947"/>
                    </a:lnTo>
                    <a:lnTo>
                      <a:pt x="342" y="965"/>
                    </a:lnTo>
                    <a:lnTo>
                      <a:pt x="324" y="981"/>
                    </a:lnTo>
                    <a:lnTo>
                      <a:pt x="304" y="996"/>
                    </a:lnTo>
                    <a:lnTo>
                      <a:pt x="285" y="1009"/>
                    </a:lnTo>
                    <a:lnTo>
                      <a:pt x="264" y="1020"/>
                    </a:lnTo>
                    <a:lnTo>
                      <a:pt x="242" y="1031"/>
                    </a:lnTo>
                    <a:lnTo>
                      <a:pt x="219" y="1039"/>
                    </a:lnTo>
                    <a:lnTo>
                      <a:pt x="195" y="1045"/>
                    </a:lnTo>
                    <a:lnTo>
                      <a:pt x="173" y="1051"/>
                    </a:lnTo>
                    <a:lnTo>
                      <a:pt x="148" y="1053"/>
                    </a:lnTo>
                    <a:lnTo>
                      <a:pt x="124" y="1055"/>
                    </a:lnTo>
                    <a:lnTo>
                      <a:pt x="0" y="1055"/>
                    </a:lnTo>
                    <a:lnTo>
                      <a:pt x="0" y="1105"/>
                    </a:lnTo>
                    <a:lnTo>
                      <a:pt x="100" y="1105"/>
                    </a:lnTo>
                    <a:lnTo>
                      <a:pt x="127" y="1104"/>
                    </a:lnTo>
                    <a:lnTo>
                      <a:pt x="154" y="1101"/>
                    </a:lnTo>
                    <a:lnTo>
                      <a:pt x="179" y="1096"/>
                    </a:lnTo>
                    <a:lnTo>
                      <a:pt x="205" y="1090"/>
                    </a:lnTo>
                    <a:lnTo>
                      <a:pt x="231" y="1081"/>
                    </a:lnTo>
                    <a:lnTo>
                      <a:pt x="256" y="1071"/>
                    </a:lnTo>
                    <a:lnTo>
                      <a:pt x="281" y="1059"/>
                    </a:lnTo>
                    <a:lnTo>
                      <a:pt x="303" y="1046"/>
                    </a:lnTo>
                    <a:lnTo>
                      <a:pt x="325" y="1031"/>
                    </a:lnTo>
                    <a:lnTo>
                      <a:pt x="346" y="1015"/>
                    </a:lnTo>
                    <a:lnTo>
                      <a:pt x="367" y="998"/>
                    </a:lnTo>
                    <a:lnTo>
                      <a:pt x="386" y="978"/>
                    </a:lnTo>
                    <a:lnTo>
                      <a:pt x="403" y="958"/>
                    </a:lnTo>
                    <a:lnTo>
                      <a:pt x="419" y="936"/>
                    </a:lnTo>
                    <a:lnTo>
                      <a:pt x="433" y="914"/>
                    </a:lnTo>
                    <a:lnTo>
                      <a:pt x="447" y="890"/>
                    </a:lnTo>
                    <a:lnTo>
                      <a:pt x="458" y="866"/>
                    </a:lnTo>
                    <a:lnTo>
                      <a:pt x="467" y="841"/>
                    </a:lnTo>
                    <a:lnTo>
                      <a:pt x="475" y="816"/>
                    </a:lnTo>
                    <a:lnTo>
                      <a:pt x="482" y="790"/>
                    </a:lnTo>
                    <a:lnTo>
                      <a:pt x="487" y="763"/>
                    </a:lnTo>
                    <a:lnTo>
                      <a:pt x="489" y="736"/>
                    </a:lnTo>
                    <a:lnTo>
                      <a:pt x="489" y="733"/>
                    </a:lnTo>
                    <a:lnTo>
                      <a:pt x="489" y="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Freeform 21"/>
              <p:cNvSpPr>
                <a:spLocks/>
              </p:cNvSpPr>
              <p:nvPr/>
            </p:nvSpPr>
            <p:spPr bwMode="auto">
              <a:xfrm>
                <a:off x="1272" y="1327"/>
                <a:ext cx="2199" cy="2248"/>
              </a:xfrm>
              <a:custGeom>
                <a:avLst/>
                <a:gdLst>
                  <a:gd name="T0" fmla="*/ 2198 w 2199"/>
                  <a:gd name="T1" fmla="*/ 1240 h 2248"/>
                  <a:gd name="T2" fmla="*/ 2198 w 2199"/>
                  <a:gd name="T3" fmla="*/ 2247 h 2248"/>
                  <a:gd name="T4" fmla="*/ 0 w 2199"/>
                  <a:gd name="T5" fmla="*/ 2247 h 2248"/>
                  <a:gd name="T6" fmla="*/ 0 w 2199"/>
                  <a:gd name="T7" fmla="*/ 0 h 2248"/>
                  <a:gd name="T8" fmla="*/ 2198 w 2199"/>
                  <a:gd name="T9" fmla="*/ 0 h 2248"/>
                  <a:gd name="T10" fmla="*/ 2198 w 2199"/>
                  <a:gd name="T11" fmla="*/ 584 h 2248"/>
                  <a:gd name="T12" fmla="*/ 2158 w 2199"/>
                  <a:gd name="T13" fmla="*/ 584 h 2248"/>
                  <a:gd name="T14" fmla="*/ 2158 w 2199"/>
                  <a:gd name="T15" fmla="*/ 41 h 2248"/>
                  <a:gd name="T16" fmla="*/ 41 w 2199"/>
                  <a:gd name="T17" fmla="*/ 41 h 2248"/>
                  <a:gd name="T18" fmla="*/ 41 w 2199"/>
                  <a:gd name="T19" fmla="*/ 2207 h 2248"/>
                  <a:gd name="T20" fmla="*/ 2158 w 2199"/>
                  <a:gd name="T21" fmla="*/ 2207 h 2248"/>
                  <a:gd name="T22" fmla="*/ 2158 w 2199"/>
                  <a:gd name="T23" fmla="*/ 1220 h 2248"/>
                  <a:gd name="T24" fmla="*/ 2198 w 2199"/>
                  <a:gd name="T25" fmla="*/ 1240 h 22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99"/>
                  <a:gd name="T40" fmla="*/ 0 h 2248"/>
                  <a:gd name="T41" fmla="*/ 2199 w 2199"/>
                  <a:gd name="T42" fmla="*/ 2248 h 224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99" h="2248">
                    <a:moveTo>
                      <a:pt x="2198" y="1240"/>
                    </a:moveTo>
                    <a:lnTo>
                      <a:pt x="2198" y="2247"/>
                    </a:lnTo>
                    <a:lnTo>
                      <a:pt x="0" y="2247"/>
                    </a:lnTo>
                    <a:lnTo>
                      <a:pt x="0" y="0"/>
                    </a:lnTo>
                    <a:lnTo>
                      <a:pt x="2198" y="0"/>
                    </a:lnTo>
                    <a:lnTo>
                      <a:pt x="2198" y="584"/>
                    </a:lnTo>
                    <a:lnTo>
                      <a:pt x="2158" y="584"/>
                    </a:lnTo>
                    <a:lnTo>
                      <a:pt x="2158" y="41"/>
                    </a:lnTo>
                    <a:lnTo>
                      <a:pt x="41" y="41"/>
                    </a:lnTo>
                    <a:lnTo>
                      <a:pt x="41" y="2207"/>
                    </a:lnTo>
                    <a:lnTo>
                      <a:pt x="2158" y="2207"/>
                    </a:lnTo>
                    <a:lnTo>
                      <a:pt x="2158" y="1220"/>
                    </a:lnTo>
                    <a:lnTo>
                      <a:pt x="2198" y="12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0" name="Rectangle 22"/>
            <p:cNvSpPr>
              <a:spLocks noChangeArrowheads="1"/>
            </p:cNvSpPr>
            <p:nvPr/>
          </p:nvSpPr>
          <p:spPr bwMode="auto">
            <a:xfrm>
              <a:off x="1385" y="1462"/>
              <a:ext cx="1931" cy="2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2800" b="1"/>
                <a:t>TRANSACTION 3</a:t>
              </a:r>
            </a:p>
            <a:p>
              <a:pPr algn="ctr" eaLnBrk="0" hangingPunct="0"/>
              <a:endParaRPr lang="en-US" sz="2800" b="1"/>
            </a:p>
            <a:p>
              <a:pPr algn="ctr" eaLnBrk="0" hangingPunct="0"/>
              <a:endParaRPr lang="en-US" sz="2800" b="1"/>
            </a:p>
            <a:p>
              <a:pPr algn="ctr" eaLnBrk="0" hangingPunct="0"/>
              <a:r>
                <a:rPr lang="en-US" sz="3000" b="1" i="1">
                  <a:solidFill>
                    <a:srgbClr val="CC0000"/>
                  </a:solidFill>
                </a:rPr>
                <a:t>Accepting</a:t>
              </a:r>
            </a:p>
            <a:p>
              <a:pPr algn="ctr" eaLnBrk="0" hangingPunct="0"/>
              <a:r>
                <a:rPr lang="en-US" sz="3000" b="1" i="1">
                  <a:solidFill>
                    <a:srgbClr val="CC0000"/>
                  </a:solidFill>
                </a:rPr>
                <a:t>Deposits</a:t>
              </a:r>
              <a:endParaRPr lang="en-US" sz="3000" b="1">
                <a:solidFill>
                  <a:srgbClr val="CC0000"/>
                </a:solidFill>
              </a:endParaRPr>
            </a:p>
            <a:p>
              <a:pPr algn="ctr" eaLnBrk="0" hangingPunct="0"/>
              <a:r>
                <a:rPr lang="en-US" sz="3200" b="1"/>
                <a:t>$100,000 Cash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11272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Cash		  </a:t>
            </a:r>
            <a:r>
              <a:rPr lang="en-US" sz="2200" b="1">
                <a:solidFill>
                  <a:srgbClr val="CC0000"/>
                </a:solidFill>
              </a:rPr>
              <a:t>$110,000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</a:t>
            </a:r>
            <a:r>
              <a:rPr lang="en-US" sz="2200" b="1">
                <a:solidFill>
                  <a:srgbClr val="CC0000"/>
                </a:solidFill>
              </a:rPr>
              <a:t>$100,000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12306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Cash		  </a:t>
            </a:r>
            <a:r>
              <a:rPr lang="en-US" sz="2200" b="1">
                <a:solidFill>
                  <a:srgbClr val="CC0000"/>
                </a:solidFill>
              </a:rPr>
              <a:t>$110,000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</a:t>
            </a:r>
            <a:r>
              <a:rPr lang="en-US" sz="2200" b="1">
                <a:solidFill>
                  <a:srgbClr val="CC0000"/>
                </a:solidFill>
              </a:rPr>
              <a:t>$100,000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55950" y="419100"/>
            <a:ext cx="4148138" cy="6000750"/>
            <a:chOff x="1924" y="264"/>
            <a:chExt cx="2613" cy="3780"/>
          </a:xfrm>
        </p:grpSpPr>
        <p:pic>
          <p:nvPicPr>
            <p:cNvPr id="12297" name="Picture 1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4" y="264"/>
              <a:ext cx="2613" cy="37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2298" name="Rectangle 12"/>
            <p:cNvSpPr>
              <a:spLocks noChangeArrowheads="1"/>
            </p:cNvSpPr>
            <p:nvPr/>
          </p:nvSpPr>
          <p:spPr bwMode="auto">
            <a:xfrm>
              <a:off x="2151" y="1010"/>
              <a:ext cx="1322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4000" b="1"/>
                <a:t>NOTES:</a:t>
              </a:r>
            </a:p>
          </p:txBody>
        </p:sp>
        <p:sp>
          <p:nvSpPr>
            <p:cNvPr id="12299" name="Rectangle 13"/>
            <p:cNvSpPr>
              <a:spLocks noChangeArrowheads="1"/>
            </p:cNvSpPr>
            <p:nvPr/>
          </p:nvSpPr>
          <p:spPr bwMode="auto">
            <a:xfrm>
              <a:off x="2075" y="1474"/>
              <a:ext cx="2222" cy="8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/>
                <a:t>Bank deposits are</a:t>
              </a:r>
            </a:p>
            <a:p>
              <a:pPr eaLnBrk="0" hangingPunct="0"/>
              <a:r>
                <a:rPr lang="en-US" sz="2800" b="1"/>
                <a:t>subject to a </a:t>
              </a:r>
              <a:r>
                <a:rPr lang="en-US" sz="2800" b="1" i="1">
                  <a:solidFill>
                    <a:srgbClr val="CC0000"/>
                  </a:solidFill>
                </a:rPr>
                <a:t>reserve</a:t>
              </a:r>
            </a:p>
            <a:p>
              <a:pPr eaLnBrk="0" hangingPunct="0"/>
              <a:r>
                <a:rPr lang="en-US" sz="2800" b="1" i="1">
                  <a:solidFill>
                    <a:srgbClr val="CC0000"/>
                  </a:solidFill>
                </a:rPr>
                <a:t>requirement.</a:t>
              </a: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035" y="2340"/>
              <a:ext cx="2369" cy="1056"/>
              <a:chOff x="1683" y="2340"/>
              <a:chExt cx="2369" cy="1056"/>
            </a:xfrm>
          </p:grpSpPr>
          <p:sp>
            <p:nvSpPr>
              <p:cNvPr id="12301" name="Rectangle 15"/>
              <p:cNvSpPr>
                <a:spLocks noChangeArrowheads="1"/>
              </p:cNvSpPr>
              <p:nvPr/>
            </p:nvSpPr>
            <p:spPr bwMode="auto">
              <a:xfrm>
                <a:off x="1683" y="2587"/>
                <a:ext cx="674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b="1"/>
                  <a:t>Reserve</a:t>
                </a:r>
              </a:p>
              <a:p>
                <a:pPr algn="ctr" eaLnBrk="0" hangingPunct="0"/>
                <a:r>
                  <a:rPr lang="en-US" b="1"/>
                  <a:t>ratio</a:t>
                </a:r>
              </a:p>
            </p:txBody>
          </p:sp>
          <p:sp>
            <p:nvSpPr>
              <p:cNvPr id="12302" name="Line 16"/>
              <p:cNvSpPr>
                <a:spLocks noChangeShapeType="1"/>
              </p:cNvSpPr>
              <p:nvPr/>
            </p:nvSpPr>
            <p:spPr bwMode="auto">
              <a:xfrm>
                <a:off x="2676" y="2775"/>
                <a:ext cx="131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3" name="Rectangle 17"/>
              <p:cNvSpPr>
                <a:spLocks noChangeArrowheads="1"/>
              </p:cNvSpPr>
              <p:nvPr/>
            </p:nvSpPr>
            <p:spPr bwMode="auto">
              <a:xfrm>
                <a:off x="2618" y="2340"/>
                <a:ext cx="1434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/>
                  <a:t>Commercial bank’s</a:t>
                </a:r>
              </a:p>
              <a:p>
                <a:pPr eaLnBrk="0" hangingPunct="0"/>
                <a:r>
                  <a:rPr lang="en-US" b="1"/>
                  <a:t>required reserves</a:t>
                </a:r>
              </a:p>
            </p:txBody>
          </p:sp>
          <p:sp>
            <p:nvSpPr>
              <p:cNvPr id="12304" name="Rectangle 18"/>
              <p:cNvSpPr>
                <a:spLocks noChangeArrowheads="1"/>
              </p:cNvSpPr>
              <p:nvPr/>
            </p:nvSpPr>
            <p:spPr bwMode="auto">
              <a:xfrm>
                <a:off x="2617" y="2821"/>
                <a:ext cx="1434" cy="5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/>
                  <a:t>Commercial bank’s</a:t>
                </a:r>
              </a:p>
              <a:p>
                <a:pPr eaLnBrk="0" hangingPunct="0"/>
                <a:r>
                  <a:rPr lang="en-US" b="1"/>
                  <a:t>checkable-deposit</a:t>
                </a:r>
              </a:p>
              <a:p>
                <a:pPr eaLnBrk="0" hangingPunct="0"/>
                <a:r>
                  <a:rPr lang="en-US" b="1"/>
                  <a:t>liabilities</a:t>
                </a:r>
              </a:p>
            </p:txBody>
          </p:sp>
          <p:sp>
            <p:nvSpPr>
              <p:cNvPr id="12305" name="Rectangle 19"/>
              <p:cNvSpPr>
                <a:spLocks noChangeArrowheads="1"/>
              </p:cNvSpPr>
              <p:nvPr/>
            </p:nvSpPr>
            <p:spPr bwMode="auto">
              <a:xfrm>
                <a:off x="2290" y="2606"/>
                <a:ext cx="282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3600" b="1"/>
                  <a:t>=</a:t>
                </a:r>
              </a:p>
            </p:txBody>
          </p:sp>
        </p:grpSp>
      </p:grp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1665288"/>
            <a:ext cx="6954837" cy="3743325"/>
            <a:chOff x="488" y="977"/>
            <a:chExt cx="4784" cy="2358"/>
          </a:xfrm>
        </p:grpSpPr>
        <p:sp>
          <p:nvSpPr>
            <p:cNvPr id="13323" name="Line 3"/>
            <p:cNvSpPr>
              <a:spLocks noChangeShapeType="1"/>
            </p:cNvSpPr>
            <p:nvPr/>
          </p:nvSpPr>
          <p:spPr bwMode="auto">
            <a:xfrm>
              <a:off x="488" y="977"/>
              <a:ext cx="47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Line 4"/>
            <p:cNvSpPr>
              <a:spLocks noChangeShapeType="1"/>
            </p:cNvSpPr>
            <p:nvPr/>
          </p:nvSpPr>
          <p:spPr bwMode="auto">
            <a:xfrm>
              <a:off x="2884" y="985"/>
              <a:ext cx="0" cy="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760538" y="1808163"/>
            <a:ext cx="3332162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Cash		  </a:t>
            </a:r>
            <a:r>
              <a:rPr lang="en-US" sz="2200" b="1">
                <a:solidFill>
                  <a:srgbClr val="CC0000"/>
                </a:solidFill>
              </a:rPr>
              <a:t>$110,000</a:t>
            </a:r>
          </a:p>
          <a:p>
            <a:pPr eaLnBrk="0" hangingPunct="0"/>
            <a:r>
              <a:rPr lang="en-US" sz="2200" b="1"/>
              <a:t>Property</a:t>
            </a:r>
            <a:r>
              <a:rPr lang="en-US" sz="2200" b="1">
                <a:solidFill>
                  <a:srgbClr val="FF6600"/>
                </a:solidFill>
              </a:rPr>
              <a:t>	    </a:t>
            </a:r>
            <a:r>
              <a:rPr lang="en-US" sz="2200" b="1"/>
              <a:t>240,000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5267325" y="1808163"/>
            <a:ext cx="3587750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 b="1"/>
              <a:t>Checkable </a:t>
            </a:r>
          </a:p>
          <a:p>
            <a:pPr eaLnBrk="0" hangingPunct="0"/>
            <a:r>
              <a:rPr lang="en-US" sz="2200" b="1"/>
              <a:t>  Deposits	     </a:t>
            </a:r>
            <a:r>
              <a:rPr lang="en-US" sz="2200" b="1">
                <a:solidFill>
                  <a:srgbClr val="CC0000"/>
                </a:solidFill>
              </a:rPr>
              <a:t>$100,000</a:t>
            </a:r>
          </a:p>
          <a:p>
            <a:pPr eaLnBrk="0" hangingPunct="0"/>
            <a:r>
              <a:rPr lang="en-US" sz="2200" b="1"/>
              <a:t>Capital Stock        250,000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2462213" y="95250"/>
            <a:ext cx="54705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FORMATION OF A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</a:rPr>
              <a:t>COMMERCIAL BANK</a:t>
            </a: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1733550" y="1304925"/>
            <a:ext cx="1200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/>
              <a:t>ASSETS</a:t>
            </a:r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6632575" y="1000125"/>
            <a:ext cx="2257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sz="2000" b="1"/>
              <a:t>LIABILITIES AND</a:t>
            </a:r>
          </a:p>
          <a:p>
            <a:pPr algn="r" eaLnBrk="0" hangingPunct="0"/>
            <a:r>
              <a:rPr lang="en-US" sz="2000" b="1"/>
              <a:t>NET WORTH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028825" y="2914650"/>
            <a:ext cx="6508750" cy="35702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111375" y="2940050"/>
            <a:ext cx="43942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000099"/>
                </a:solidFill>
              </a:rPr>
              <a:t>Three Important Issues...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135188" y="3492500"/>
            <a:ext cx="6275387" cy="2927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404813" indent="-404813" eaLnBrk="0" hangingPunct="0">
              <a:lnSpc>
                <a:spcPct val="115000"/>
              </a:lnSpc>
            </a:pPr>
            <a:r>
              <a:rPr lang="en-US" sz="2700" b="1">
                <a:solidFill>
                  <a:srgbClr val="CC0000"/>
                </a:solidFill>
              </a:rPr>
              <a:t>1 - Excess Reserves = Actual Reserves - Required Reserves</a:t>
            </a:r>
          </a:p>
          <a:p>
            <a:pPr marL="404813" indent="-404813" eaLnBrk="0" hangingPunct="0">
              <a:lnSpc>
                <a:spcPct val="115000"/>
              </a:lnSpc>
            </a:pPr>
            <a:r>
              <a:rPr lang="en-US" sz="2700" b="1">
                <a:solidFill>
                  <a:srgbClr val="CC0000"/>
                </a:solidFill>
              </a:rPr>
              <a:t>    (assume 20% reserve requirement)</a:t>
            </a:r>
          </a:p>
          <a:p>
            <a:pPr marL="404813" indent="-404813" eaLnBrk="0" hangingPunct="0">
              <a:lnSpc>
                <a:spcPct val="115000"/>
              </a:lnSpc>
            </a:pPr>
            <a:r>
              <a:rPr lang="en-US" sz="2700" b="1">
                <a:solidFill>
                  <a:srgbClr val="CC0000"/>
                </a:solidFill>
              </a:rPr>
              <a:t>    $110,000 - 20,000 = $90,000</a:t>
            </a:r>
          </a:p>
          <a:p>
            <a:pPr marL="404813" indent="-404813" eaLnBrk="0" hangingPunct="0">
              <a:lnSpc>
                <a:spcPct val="115000"/>
              </a:lnSpc>
            </a:pPr>
            <a:r>
              <a:rPr lang="en-US" sz="2700" b="1">
                <a:solidFill>
                  <a:srgbClr val="CC0000"/>
                </a:solidFill>
              </a:rPr>
              <a:t>2 – Control of Lending Ability</a:t>
            </a:r>
          </a:p>
          <a:p>
            <a:pPr marL="404813" indent="-404813" eaLnBrk="0" hangingPunct="0">
              <a:lnSpc>
                <a:spcPct val="115000"/>
              </a:lnSpc>
            </a:pPr>
            <a:r>
              <a:rPr lang="en-US" sz="2700" b="1">
                <a:solidFill>
                  <a:srgbClr val="CC0000"/>
                </a:solidFill>
              </a:rPr>
              <a:t>3 - Asset or Liability to Which Bank?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5" grpId="0" autoUpdateAnimBg="0"/>
      <p:bldP spid="1127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939</Words>
  <Application>Microsoft Office PowerPoint</Application>
  <PresentationFormat>On-screen Show (4:3)</PresentationFormat>
  <Paragraphs>505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Principles of Macroeconomics Supplement to Chapter 9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Macroeconomics Supplement to Chapter 9</dc:title>
  <dc:creator> Lawrence</dc:creator>
  <cp:lastModifiedBy> Lawrence</cp:lastModifiedBy>
  <cp:revision>1</cp:revision>
  <dcterms:created xsi:type="dcterms:W3CDTF">2009-11-04T22:22:00Z</dcterms:created>
  <dcterms:modified xsi:type="dcterms:W3CDTF">2009-11-04T22:23:56Z</dcterms:modified>
</cp:coreProperties>
</file>